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sldIdLst>
    <p:sldId id="256" r:id="rId2"/>
    <p:sldId id="300" r:id="rId3"/>
    <p:sldId id="301" r:id="rId4"/>
    <p:sldId id="302" r:id="rId5"/>
    <p:sldId id="303" r:id="rId6"/>
    <p:sldId id="304" r:id="rId7"/>
    <p:sldId id="257" r:id="rId8"/>
    <p:sldId id="258" r:id="rId9"/>
    <p:sldId id="259" r:id="rId10"/>
    <p:sldId id="260" r:id="rId11"/>
    <p:sldId id="261" r:id="rId12"/>
    <p:sldId id="262" r:id="rId13"/>
    <p:sldId id="269" r:id="rId14"/>
    <p:sldId id="270" r:id="rId15"/>
    <p:sldId id="271" r:id="rId16"/>
    <p:sldId id="273" r:id="rId17"/>
    <p:sldId id="274" r:id="rId18"/>
    <p:sldId id="275" r:id="rId19"/>
    <p:sldId id="278" r:id="rId20"/>
    <p:sldId id="279" r:id="rId21"/>
    <p:sldId id="283" r:id="rId22"/>
    <p:sldId id="284" r:id="rId23"/>
    <p:sldId id="285" r:id="rId24"/>
    <p:sldId id="286" r:id="rId25"/>
    <p:sldId id="287" r:id="rId26"/>
    <p:sldId id="289" r:id="rId27"/>
    <p:sldId id="290" r:id="rId28"/>
    <p:sldId id="291" r:id="rId29"/>
    <p:sldId id="292" r:id="rId30"/>
    <p:sldId id="295" r:id="rId31"/>
    <p:sldId id="296" r:id="rId32"/>
    <p:sldId id="297" r:id="rId33"/>
    <p:sldId id="299" r:id="rId34"/>
    <p:sldId id="305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4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346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853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31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1290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1415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648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6609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0411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1783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525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941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7521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8273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6395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6809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070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8403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F6609-FA5D-4384-8B21-89D6405C9F0D}" type="datetimeFigureOut">
              <a:rPr lang="en-IN" smtClean="0"/>
              <a:t>13-06-2023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A76A6-58CA-4B60-A8B4-6B71382A6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823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B053-79C9-E753-2CF4-2B43B406C0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1" y="1803405"/>
            <a:ext cx="8120742" cy="250733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FF3399"/>
                </a:solidFill>
                <a:latin typeface="Bradley Hand ITC" panose="03070402050302030203" pitchFamily="66" charset="0"/>
              </a:rPr>
              <a:t>VIRAL HAEMORRHAGIC FEVER-II</a:t>
            </a:r>
            <a:endParaRPr lang="en-IN" b="1" dirty="0">
              <a:solidFill>
                <a:srgbClr val="FF3399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AC493-C037-C289-8A5C-E1A07DDB9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2857" y="5569857"/>
            <a:ext cx="7315200" cy="1179285"/>
          </a:xfrm>
        </p:spPr>
        <p:txBody>
          <a:bodyPr>
            <a:normAutofit/>
          </a:bodyPr>
          <a:lstStyle/>
          <a:p>
            <a:pPr algn="r"/>
            <a:r>
              <a:rPr lang="en-US" b="1" dirty="0">
                <a:latin typeface="Bradley Hand ITC" panose="03070402050302030203" pitchFamily="66" charset="0"/>
              </a:rPr>
              <a:t>Dr. Priyanka Chaturvedi</a:t>
            </a:r>
          </a:p>
          <a:p>
            <a:pPr algn="r"/>
            <a:r>
              <a:rPr lang="en-US" b="1" dirty="0">
                <a:latin typeface="Bradley Hand ITC" panose="03070402050302030203" pitchFamily="66" charset="0"/>
              </a:rPr>
              <a:t>Assistant professor</a:t>
            </a:r>
          </a:p>
          <a:p>
            <a:pPr algn="r"/>
            <a:r>
              <a:rPr lang="en-US" b="1" dirty="0" err="1">
                <a:latin typeface="Bradley Hand ITC" panose="03070402050302030203" pitchFamily="66" charset="0"/>
              </a:rPr>
              <a:t>Deptt</a:t>
            </a:r>
            <a:r>
              <a:rPr lang="en-US" b="1" dirty="0">
                <a:latin typeface="Bradley Hand ITC" panose="03070402050302030203" pitchFamily="66" charset="0"/>
              </a:rPr>
              <a:t>. Of Microbiology</a:t>
            </a:r>
            <a:endParaRPr lang="en-IN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93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9A453-371D-33FA-31D5-B8EAE739A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29" y="923304"/>
            <a:ext cx="8429897" cy="1293028"/>
          </a:xfrm>
        </p:spPr>
        <p:txBody>
          <a:bodyPr/>
          <a:lstStyle/>
          <a:p>
            <a:pPr algn="ctr"/>
            <a:r>
              <a:rPr lang="en-US" sz="4000" b="1" dirty="0">
                <a:latin typeface="Bradley Hand ITC" panose="03070402050302030203" pitchFamily="66" charset="0"/>
                <a:ea typeface="Roboto Condensed Light" panose="020B0604020202020204" charset="0"/>
              </a:rPr>
              <a:t>Laboratory diagnosis of Dengue</a:t>
            </a:r>
            <a:endParaRPr lang="en-IN" b="1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D9615-EC27-6547-1AF1-2A717F4DE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2216332"/>
            <a:ext cx="7955280" cy="4069080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b="1" dirty="0">
                <a:latin typeface="Comic Sans MS" panose="030F0702030302020204" pitchFamily="66" charset="0"/>
              </a:rPr>
              <a:t>NS1 Antigen Detection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Comic Sans MS" panose="030F0702030302020204" pitchFamily="66" charset="0"/>
              </a:rPr>
              <a:t>ELISA and ICT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Comic Sans MS" panose="030F0702030302020204" pitchFamily="66" charset="0"/>
              </a:rPr>
              <a:t>Becomes detectable from day 1 of fever and remains positive up to 18 days</a:t>
            </a:r>
          </a:p>
        </p:txBody>
      </p:sp>
    </p:spTree>
    <p:extLst>
      <p:ext uri="{BB962C8B-B14F-4D97-AF65-F5344CB8AC3E}">
        <p14:creationId xmlns:p14="http://schemas.microsoft.com/office/powerpoint/2010/main" val="332374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F7E8-0BCE-E516-5E52-45522FEC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764373"/>
            <a:ext cx="8299269" cy="1293028"/>
          </a:xfrm>
        </p:spPr>
        <p:txBody>
          <a:bodyPr/>
          <a:lstStyle/>
          <a:p>
            <a:pPr algn="ctr"/>
            <a:r>
              <a:rPr lang="en-US" sz="4000" b="1" dirty="0">
                <a:latin typeface="Bradley Hand ITC" panose="03070402050302030203" pitchFamily="66" charset="0"/>
                <a:ea typeface="Roboto Condensed Light" panose="020B0604020202020204" charset="0"/>
              </a:rPr>
              <a:t>Laboratory diagnosis of Dengue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CE2A0-5C17-445F-A158-902A40DDB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857102"/>
            <a:ext cx="7955280" cy="4783183"/>
          </a:xfrm>
        </p:spPr>
        <p:txBody>
          <a:bodyPr>
            <a:normAutofit fontScale="92500"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Antibody Detection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IN" sz="24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In primary infection: </a:t>
            </a:r>
            <a:r>
              <a:rPr lang="en-IN" sz="2400" dirty="0">
                <a:latin typeface="Comic Sans MS" panose="030F0702030302020204" pitchFamily="66" charset="0"/>
              </a:rPr>
              <a:t>IgM appears first. IgG is detectable at 14–21 days of illness, and then it slowly increases.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In secondary infection: </a:t>
            </a:r>
            <a:r>
              <a:rPr lang="en-IN" sz="2400" dirty="0">
                <a:latin typeface="Comic Sans MS" panose="030F0702030302020204" pitchFamily="66" charset="0"/>
              </a:rPr>
              <a:t>IgG antibody </a:t>
            </a:r>
            <a:r>
              <a:rPr lang="en-IN" sz="2400" dirty="0" err="1">
                <a:latin typeface="Comic Sans MS" panose="030F0702030302020204" pitchFamily="66" charset="0"/>
              </a:rPr>
              <a:t>titers</a:t>
            </a:r>
            <a:r>
              <a:rPr lang="en-IN" sz="2400" dirty="0">
                <a:latin typeface="Comic Sans MS" panose="030F0702030302020204" pitchFamily="66" charset="0"/>
              </a:rPr>
              <a:t> rise rapidly. 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In past infection: </a:t>
            </a:r>
            <a:r>
              <a:rPr lang="en-IN" sz="2400" dirty="0">
                <a:latin typeface="Comic Sans MS" panose="030F0702030302020204" pitchFamily="66" charset="0"/>
              </a:rPr>
              <a:t>Low levels of IgG remain detectable for over 60 years and in the absence of symptoms, is a useful indicator of past infection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303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99EC0-2875-CB12-7AD8-ED917F8A5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764373"/>
            <a:ext cx="8288383" cy="1293028"/>
          </a:xfrm>
        </p:spPr>
        <p:txBody>
          <a:bodyPr/>
          <a:lstStyle/>
          <a:p>
            <a:pPr algn="ctr"/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Laboratory diagnosis of Dengue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EDC6B-AD13-64F3-361B-40679318B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693817"/>
            <a:ext cx="8288383" cy="4069080"/>
          </a:xfrm>
        </p:spPr>
        <p:txBody>
          <a:bodyPr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400" b="1" dirty="0">
                <a:latin typeface="Comic Sans MS" panose="030F0702030302020204" pitchFamily="66" charset="0"/>
              </a:rPr>
              <a:t>Antibody Detection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Comic Sans MS" panose="030F0702030302020204" pitchFamily="66" charset="0"/>
              </a:rPr>
              <a:t>MAC-ELISA (IgM antibody capture ELISA)</a:t>
            </a:r>
          </a:p>
          <a:p>
            <a:pPr marL="101600" indent="0">
              <a:buNone/>
            </a:pPr>
            <a:endParaRPr lang="en-IN" sz="2400" dirty="0">
              <a:latin typeface="Comic Sans MS" panose="030F0702030302020204" pitchFamily="66" charset="0"/>
            </a:endParaRPr>
          </a:p>
          <a:p>
            <a:pPr marL="101600" indent="0" algn="just">
              <a:lnSpc>
                <a:spcPct val="150000"/>
              </a:lnSpc>
              <a:buNone/>
            </a:pPr>
            <a:r>
              <a:rPr lang="en-IN" sz="2400" dirty="0">
                <a:latin typeface="Comic Sans MS" panose="030F0702030302020204" pitchFamily="66" charset="0"/>
              </a:rPr>
              <a:t>RDT for dengue IgM antibodies or NS1 antigen has poor sensitivity and specificity. </a:t>
            </a:r>
            <a:r>
              <a:rPr lang="en-IN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Government of India had passed an order in 2016, that a positive RDT for dengue NS1 or IgM should be considered as probable diagnosis; must be confirmed by ELISA.</a:t>
            </a:r>
            <a:endParaRPr lang="en-US" sz="2400" dirty="0">
              <a:solidFill>
                <a:schemeClr val="accent1"/>
              </a:solidFill>
              <a:latin typeface="Comic Sans MS" panose="030F0702030302020204" pitchFamily="66" charset="0"/>
            </a:endParaRPr>
          </a:p>
          <a:p>
            <a:endParaRPr lang="en-IN" sz="2400" dirty="0">
              <a:latin typeface="Comic Sans MS" panose="030F0702030302020204" pitchFamily="66" charset="0"/>
            </a:endParaRPr>
          </a:p>
        </p:txBody>
      </p:sp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75217300-0932-F335-E28A-CDA6CE6C36FC}"/>
              </a:ext>
            </a:extLst>
          </p:cNvPr>
          <p:cNvSpPr/>
          <p:nvPr/>
        </p:nvSpPr>
        <p:spPr>
          <a:xfrm>
            <a:off x="35923" y="3429000"/>
            <a:ext cx="783772" cy="89262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447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C5504-0B4B-6241-DE31-F4BB0E815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764373"/>
            <a:ext cx="8201297" cy="1293028"/>
          </a:xfrm>
        </p:spPr>
        <p:txBody>
          <a:bodyPr/>
          <a:lstStyle/>
          <a:p>
            <a:pPr algn="ctr"/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Laboratory diagnosis of Dengue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33902-6455-5FBF-D080-ACB4B85F8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Virus Isolation - </a:t>
            </a:r>
            <a:r>
              <a:rPr lang="en-IN" sz="2400" dirty="0">
                <a:latin typeface="Comic Sans MS" panose="030F0702030302020204" pitchFamily="66" charset="0"/>
              </a:rPr>
              <a:t>mosquito cell line 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Molecular Method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400" dirty="0">
                <a:latin typeface="Comic Sans MS" panose="030F0702030302020204" pitchFamily="66" charset="0"/>
              </a:rPr>
              <a:t>Real time RT-PCR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N" sz="2400" dirty="0">
                <a:latin typeface="Comic Sans MS" panose="030F0702030302020204" pitchFamily="66" charset="0"/>
              </a:rPr>
              <a:t>Genotype detection</a:t>
            </a:r>
            <a:endParaRPr lang="en-US" sz="2400" dirty="0">
              <a:latin typeface="Comic Sans MS" panose="030F0702030302020204" pitchFamily="66" charset="0"/>
            </a:endParaRPr>
          </a:p>
          <a:p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959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FFAA5-DAFF-1C3B-0A41-3135C6CBC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764373"/>
            <a:ext cx="8070669" cy="1293028"/>
          </a:xfrm>
        </p:spPr>
        <p:txBody>
          <a:bodyPr/>
          <a:lstStyle/>
          <a:p>
            <a:r>
              <a:rPr lang="en-US" sz="4000" b="1" dirty="0">
                <a:latin typeface="Bradley Hand ITC" panose="03070402050302030203" pitchFamily="66" charset="0"/>
                <a:ea typeface="Roboto Condensed Light" panose="020B0604020202020204" charset="0"/>
              </a:rPr>
              <a:t>Dengue vaccine (CYD-TDV)</a:t>
            </a:r>
            <a:endParaRPr lang="en-IN" b="1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741E2-675C-8D2A-2A38-B4C265065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Chimeric Yellow Fever-Dengue, Live-Attenuated, Tetravalent Dengue Vaccine (CYD-TDV); commercially available as </a:t>
            </a:r>
            <a:r>
              <a:rPr lang="en-US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DENGVAXIA.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Schedule: </a:t>
            </a:r>
            <a:r>
              <a:rPr lang="en-US" sz="2400" dirty="0">
                <a:latin typeface="Comic Sans MS" panose="030F0702030302020204" pitchFamily="66" charset="0"/>
              </a:rPr>
              <a:t>3 injections of 0.5 mL administered subcutaneously at 6 month intervals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363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D83AC-DB67-623F-2AC7-55CAB7011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CHIKUNGUNYA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4C3D1-7DFD-079F-5CA4-D6CA05F30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" y="2194560"/>
            <a:ext cx="8375469" cy="40690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Re-emerging disease characterized by acute fever with severe arthralgia.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Enveloped virus, containing </a:t>
            </a:r>
            <a:r>
              <a:rPr lang="en-US" sz="2800" dirty="0" err="1">
                <a:latin typeface="Comic Sans MS" panose="030F0702030302020204" pitchFamily="66" charset="0"/>
              </a:rPr>
              <a:t>ssRNA</a:t>
            </a:r>
            <a:r>
              <a:rPr lang="en-US" sz="2800" dirty="0">
                <a:latin typeface="Comic Sans MS" panose="030F0702030302020204" pitchFamily="66" charset="0"/>
              </a:rPr>
              <a:t>.</a:t>
            </a:r>
            <a:endParaRPr lang="en-US" sz="2800" i="1" dirty="0">
              <a:latin typeface="Comic Sans MS" panose="030F0702030302020204" pitchFamily="66" charset="0"/>
            </a:endParaRPr>
          </a:p>
          <a:p>
            <a:endParaRPr lang="en-IN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25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00DF8-60EC-4242-F125-F2367BA8E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History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2ABCA-6FDF-C7F8-B2F3-2A4814A46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The name is derived from the word “</a:t>
            </a:r>
            <a:r>
              <a:rPr lang="en-US" sz="2400" dirty="0" err="1">
                <a:latin typeface="Comic Sans MS" panose="030F0702030302020204" pitchFamily="66" charset="0"/>
              </a:rPr>
              <a:t>kungunyala</a:t>
            </a:r>
            <a:r>
              <a:rPr lang="en-US" sz="2400" dirty="0">
                <a:latin typeface="Comic Sans MS" panose="030F0702030302020204" pitchFamily="66" charset="0"/>
              </a:rPr>
              <a:t>” meaning </a:t>
            </a:r>
            <a:r>
              <a:rPr lang="en-US" sz="24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“that which bends up or gets folded</a:t>
            </a:r>
            <a:r>
              <a:rPr lang="en-US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” </a:t>
            </a:r>
            <a:r>
              <a:rPr lang="en-US" sz="2400" dirty="0">
                <a:latin typeface="Comic Sans MS" panose="030F0702030302020204" pitchFamily="66" charset="0"/>
              </a:rPr>
              <a:t>- stooped posture which develops as a result of the severe joint pain - occurs during the course of illness.</a:t>
            </a:r>
            <a:endParaRPr lang="en-US" sz="2400" i="1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619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440A1-45E8-2DCE-EBC8-27961D5CE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Transmission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03024-E94E-4E36-68A7-9A9371F28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Human Transmission occurs by: </a:t>
            </a:r>
            <a:r>
              <a:rPr lang="en-US" sz="2400" i="1" dirty="0">
                <a:latin typeface="Comic Sans MS" panose="030F0702030302020204" pitchFamily="66" charset="0"/>
              </a:rPr>
              <a:t>Aedes aegypti 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Transmission cycle</a:t>
            </a:r>
            <a:r>
              <a:rPr lang="en-US" sz="2400" dirty="0">
                <a:latin typeface="Comic Sans MS" panose="030F0702030302020204" pitchFamily="66" charset="0"/>
              </a:rPr>
              <a:t>: Urban cycle (between human and </a:t>
            </a:r>
            <a:r>
              <a:rPr lang="en-US" sz="2400" i="1" dirty="0">
                <a:latin typeface="Comic Sans MS" panose="030F0702030302020204" pitchFamily="66" charset="0"/>
              </a:rPr>
              <a:t>Aedes aegypti</a:t>
            </a:r>
            <a:r>
              <a:rPr lang="en-US" sz="2400" dirty="0">
                <a:latin typeface="Comic Sans MS" panose="030F0702030302020204" pitchFamily="66" charset="0"/>
              </a:rPr>
              <a:t>) and Jungle cycle (between monkeys and </a:t>
            </a:r>
            <a:r>
              <a:rPr lang="en-US" sz="2400" i="1" dirty="0">
                <a:latin typeface="Comic Sans MS" panose="030F0702030302020204" pitchFamily="66" charset="0"/>
              </a:rPr>
              <a:t>Aedes</a:t>
            </a:r>
            <a:r>
              <a:rPr lang="en-US" sz="2400" dirty="0">
                <a:latin typeface="Comic Sans MS" panose="030F0702030302020204" pitchFamily="66" charset="0"/>
              </a:rPr>
              <a:t>).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28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FDB97-8F16-A92E-5EA3-B04B0E64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4" y="481345"/>
            <a:ext cx="7722326" cy="1293028"/>
          </a:xfrm>
        </p:spPr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Clinical Manifestations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BD8B2-FBFC-79D0-3FF3-A1FB3BFFF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574073"/>
            <a:ext cx="8223069" cy="504444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Incubation period is about 5 days (3–7 days).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Acute stage</a:t>
            </a:r>
            <a:r>
              <a:rPr lang="en-US" sz="2400" dirty="0">
                <a:latin typeface="Comic Sans MS" panose="030F0702030302020204" pitchFamily="66" charset="0"/>
              </a:rPr>
              <a:t>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</a:rPr>
              <a:t>Arthritis - </a:t>
            </a:r>
            <a:r>
              <a:rPr lang="en-IN" sz="2400" dirty="0">
                <a:latin typeface="Comic Sans MS" panose="030F0702030302020204" pitchFamily="66" charset="0"/>
              </a:rPr>
              <a:t>polyarticular, migratory and </a:t>
            </a:r>
            <a:r>
              <a:rPr lang="en-IN" sz="2400" dirty="0" err="1">
                <a:latin typeface="Comic Sans MS" panose="030F0702030302020204" pitchFamily="66" charset="0"/>
              </a:rPr>
              <a:t>edematous</a:t>
            </a:r>
            <a:r>
              <a:rPr lang="en-IN" sz="2400" dirty="0">
                <a:latin typeface="Comic Sans MS" panose="030F0702030302020204" pitchFamily="66" charset="0"/>
              </a:rPr>
              <a:t> (joint swelling), predominantly affecting the small joints of wrists and ankles</a:t>
            </a:r>
            <a:endParaRPr lang="en-US" sz="2400" dirty="0"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Rashes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Comic Sans MS" panose="030F0702030302020204" pitchFamily="66" charset="0"/>
              </a:rPr>
              <a:t>Chik</a:t>
            </a:r>
            <a:r>
              <a:rPr lang="en-US" sz="2400" dirty="0">
                <a:latin typeface="Comic Sans MS" panose="030F0702030302020204" pitchFamily="66" charset="0"/>
              </a:rPr>
              <a:t> sign (also called brownie nose appearance)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107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CD448-2015-1461-AF36-C24B01C6E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6" y="764373"/>
            <a:ext cx="7471954" cy="129302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Clinical Manifestations 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DDD61-894A-B9F0-A18C-4175113A5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Chronic stage </a:t>
            </a:r>
            <a:r>
              <a:rPr lang="en-US" sz="2400" dirty="0">
                <a:latin typeface="Comic Sans MS" panose="030F0702030302020204" pitchFamily="66" charset="0"/>
              </a:rPr>
              <a:t>(10–15%):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Comic Sans MS" panose="030F0702030302020204" pitchFamily="66" charset="0"/>
              </a:rPr>
              <a:t>Most patients recover within a week.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b="1" dirty="0">
                <a:latin typeface="Comic Sans MS" panose="030F0702030302020204" pitchFamily="66" charset="0"/>
              </a:rPr>
              <a:t>High-risk group</a:t>
            </a:r>
            <a:r>
              <a:rPr lang="en-US" sz="2400" dirty="0">
                <a:latin typeface="Comic Sans MS" panose="030F0702030302020204" pitchFamily="66" charset="0"/>
              </a:rPr>
              <a:t>: Newborns, older adults (≥65 years), and persons with underlying hypertension, diabetes, or heart disease.</a:t>
            </a:r>
          </a:p>
          <a:p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527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25EF0-DAED-6E63-9028-9B82775B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908" y="764373"/>
            <a:ext cx="8125732" cy="129302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Manifestations of chikungunya and dengue</a:t>
            </a:r>
            <a:endParaRPr lang="en-IN" dirty="0">
              <a:latin typeface="Bradley Hand ITC" panose="03070402050302030203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06633DA-9A6E-545B-AAF1-9F589D4E5A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4232933"/>
              </p:ext>
            </p:extLst>
          </p:nvPr>
        </p:nvGraphicFramePr>
        <p:xfrm>
          <a:off x="593726" y="2193925"/>
          <a:ext cx="8125732" cy="422864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443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5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6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206">
                <a:tc>
                  <a:txBody>
                    <a:bodyPr/>
                    <a:lstStyle/>
                    <a:p>
                      <a:pPr marL="48895" marR="0" algn="l">
                        <a:lnSpc>
                          <a:spcPct val="100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2000" b="0" spc="-25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</a:t>
                      </a:r>
                      <a:r>
                        <a:rPr lang="en-US" sz="20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tu</a:t>
                      </a:r>
                      <a:r>
                        <a:rPr lang="en-US" sz="2000" b="0" spc="-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8740" marR="0" algn="l">
                        <a:lnSpc>
                          <a:spcPct val="100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Chikungunya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8420" marR="0" algn="l">
                        <a:lnSpc>
                          <a:spcPct val="100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Dengue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274">
                <a:tc>
                  <a:txBody>
                    <a:bodyPr/>
                    <a:lstStyle/>
                    <a:p>
                      <a:pPr marL="48895" marR="0" algn="l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Fever (onset, duration)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8740" marR="0" algn="l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Acute, 2–4 days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8420" marR="0" algn="l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Gradual, 5–7 days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274">
                <a:tc>
                  <a:txBody>
                    <a:bodyPr/>
                    <a:lstStyle/>
                    <a:p>
                      <a:pPr marL="48895" marR="0" algn="l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Polyarthritis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8740" marR="0" algn="l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Frequent,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May last longer (&gt;1 month)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8420" marR="43815" algn="l">
                        <a:lnSpc>
                          <a:spcPct val="100000"/>
                        </a:lnSpc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Less common Short duration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206">
                <a:tc>
                  <a:txBody>
                    <a:bodyPr/>
                    <a:lstStyle/>
                    <a:p>
                      <a:pPr marL="48895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Tenosynovitis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8740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Common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8420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None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1274">
                <a:tc>
                  <a:txBody>
                    <a:bodyPr/>
                    <a:lstStyle/>
                    <a:p>
                      <a:pPr marL="48895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Rashes appear on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8740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Day 1–4,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maculopapular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8420" marR="43815" algn="l">
                        <a:lnSpc>
                          <a:spcPct val="100000"/>
                        </a:lnSpc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Day 3–7, Petechiae or maculopapular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6206">
                <a:tc>
                  <a:txBody>
                    <a:bodyPr/>
                    <a:lstStyle/>
                    <a:p>
                      <a:pPr marL="48895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Myalgia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8740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Possible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8420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Common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206">
                <a:tc>
                  <a:txBody>
                    <a:bodyPr/>
                    <a:lstStyle/>
                    <a:p>
                      <a:pPr marL="48895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Thrombocytopenia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8740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Infrequent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8420" marR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Common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447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3045-76B6-CD37-49DE-DFE45A86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057" y="764373"/>
            <a:ext cx="7221583" cy="1293028"/>
          </a:xfrm>
        </p:spPr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Laboratory Diagnosis 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B932A-13B6-7B7A-3CBD-2543B5D74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Viral isolation - </a:t>
            </a:r>
            <a:r>
              <a:rPr lang="en-IN" sz="2400" dirty="0">
                <a:latin typeface="Comic Sans MS" panose="030F0702030302020204" pitchFamily="66" charset="0"/>
              </a:rPr>
              <a:t>mosquito cell lines 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Serum antibody detection – </a:t>
            </a:r>
            <a:r>
              <a:rPr lang="en-US" sz="2400" dirty="0">
                <a:latin typeface="Comic Sans MS" panose="030F0702030302020204" pitchFamily="66" charset="0"/>
              </a:rPr>
              <a:t>MAC ELISA 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Molecular method</a:t>
            </a: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Hematological finding - </a:t>
            </a:r>
            <a:r>
              <a:rPr lang="en-US" sz="2400" dirty="0">
                <a:latin typeface="Comic Sans MS" panose="030F0702030302020204" pitchFamily="66" charset="0"/>
              </a:rPr>
              <a:t>leukopenia with lymphocyte predominance, elevated ESR and C-reactive protein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21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68217-BED4-9B3D-FC0A-A73A49321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764373"/>
            <a:ext cx="7776754" cy="1293028"/>
          </a:xfrm>
        </p:spPr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KYASANUR FOREST DISEASE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13E43-2121-CB13-9F2E-B7D2AD038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Was identified in 1957 from monkeys from the </a:t>
            </a:r>
            <a:r>
              <a:rPr lang="en-US" sz="2400" dirty="0" err="1">
                <a:latin typeface="Comic Sans MS" panose="030F0702030302020204" pitchFamily="66" charset="0"/>
              </a:rPr>
              <a:t>Kyasanur</a:t>
            </a:r>
            <a:r>
              <a:rPr lang="en-US" sz="2400" dirty="0">
                <a:latin typeface="Comic Sans MS" panose="030F0702030302020204" pitchFamily="66" charset="0"/>
              </a:rPr>
              <a:t> Forest in a district of Karnataka, India. 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Enveloped virus, containing </a:t>
            </a:r>
            <a:r>
              <a:rPr lang="en-US" sz="2400" dirty="0" err="1">
                <a:latin typeface="Comic Sans MS" panose="030F0702030302020204" pitchFamily="66" charset="0"/>
              </a:rPr>
              <a:t>ssRNA</a:t>
            </a:r>
            <a:r>
              <a:rPr lang="en-US" sz="2400" dirty="0"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355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9FDA7-4BCC-D106-67E2-F8050986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Epidemiology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74B07-7F29-9F67-59B7-604610170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Vector</a:t>
            </a:r>
            <a:r>
              <a:rPr lang="en-US" sz="2400" dirty="0">
                <a:latin typeface="Comic Sans MS" panose="030F0702030302020204" pitchFamily="66" charset="0"/>
              </a:rPr>
              <a:t>: Hard ticks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Hosts</a:t>
            </a:r>
            <a:r>
              <a:rPr lang="en-US" sz="2400" dirty="0">
                <a:latin typeface="Comic Sans MS" panose="030F0702030302020204" pitchFamily="66" charset="0"/>
              </a:rPr>
              <a:t>: Monkeys, rodents and squirrels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Monkeys are the amplifier hosts, where the virus multiplies exponentially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797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0CCDB-6D20-1B2F-F1F7-EB6DB17F3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764373"/>
            <a:ext cx="7955280" cy="129302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Clinical Manifestation in Humans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B6464-61AE-37AC-966F-A3DF03ADE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Incubation period </a:t>
            </a:r>
            <a:r>
              <a:rPr lang="en-US" sz="2400" dirty="0">
                <a:latin typeface="Comic Sans MS" panose="030F0702030302020204" pitchFamily="66" charset="0"/>
              </a:rPr>
              <a:t>varies from 3–8 days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</a:rPr>
              <a:t>First stage - </a:t>
            </a:r>
            <a:r>
              <a:rPr lang="en-US" sz="2400" dirty="0">
                <a:latin typeface="Comic Sans MS" panose="030F0702030302020204" pitchFamily="66" charset="0"/>
              </a:rPr>
              <a:t>hemorrhagic fever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Comic Sans MS" panose="030F0702030302020204" pitchFamily="66" charset="0"/>
              </a:rPr>
              <a:t>Second stage - </a:t>
            </a:r>
            <a:r>
              <a:rPr lang="en-US" sz="2400" dirty="0">
                <a:latin typeface="Comic Sans MS" panose="030F0702030302020204" pitchFamily="66" charset="0"/>
              </a:rPr>
              <a:t>meningoencephalitis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90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CC9B1-9550-8A79-F0F7-B88DC1D45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629" y="764373"/>
            <a:ext cx="7657011" cy="1293028"/>
          </a:xfrm>
        </p:spPr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Laboratory Diagnosis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F73D3-D890-3D3C-9B9F-F2F8F5578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Virus isolation from blood  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IgM antibody detection by ELISA.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Nested RT-PCR and real time RT-PCR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7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130C-680D-5733-5875-494188AF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Treatment of KFD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490FD-2B24-31FF-3B0F-D4106F9AE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Only by supportive measures.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No specific antiviral drugs are available.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768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AAFC3-EFDE-63E6-B252-BD0A87E0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FILOVIRUS INFECTIONS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60762-FDE5-DE1A-A961-0F9D500E0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Family Filoviridae contains two antigenically distinct genera - </a:t>
            </a:r>
            <a:r>
              <a:rPr lang="en-US" sz="2400" i="1" dirty="0">
                <a:latin typeface="Comic Sans MS" panose="030F0702030302020204" pitchFamily="66" charset="0"/>
              </a:rPr>
              <a:t>Ebolavirus</a:t>
            </a:r>
            <a:r>
              <a:rPr lang="en-US" sz="2400" dirty="0">
                <a:latin typeface="Comic Sans MS" panose="030F0702030302020204" pitchFamily="66" charset="0"/>
              </a:rPr>
              <a:t> and </a:t>
            </a:r>
            <a:r>
              <a:rPr lang="en-US" sz="2400" i="1" dirty="0">
                <a:latin typeface="Comic Sans MS" panose="030F0702030302020204" pitchFamily="66" charset="0"/>
              </a:rPr>
              <a:t>Marburg virus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814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FAA3-50C6-1043-5EA2-A9194FFCD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FILOVIRUS INFECTIONS 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99B27-FB94-2FE6-A6E3-D6393E574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200" b="1" dirty="0">
                <a:latin typeface="Comic Sans MS" panose="030F0702030302020204" pitchFamily="66" charset="0"/>
              </a:rPr>
              <a:t>Morphology - </a:t>
            </a:r>
            <a:r>
              <a:rPr lang="en-US" sz="2200" dirty="0">
                <a:latin typeface="Comic Sans MS" panose="030F0702030302020204" pitchFamily="66" charset="0"/>
              </a:rPr>
              <a:t>Pleomorphic, long filamentous threads, ranging from 80–1000 nm, the average size being 665 nm (Marburg) to 805 nm (Ebola)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latin typeface="Comic Sans MS" panose="030F0702030302020204" pitchFamily="66" charset="0"/>
              </a:rPr>
              <a:t>Highly fatal</a:t>
            </a:r>
            <a:r>
              <a:rPr lang="en-US" sz="2200" dirty="0">
                <a:latin typeface="Comic Sans MS" panose="030F0702030302020204" pitchFamily="66" charset="0"/>
              </a:rPr>
              <a:t>: Marburg and Ebola viruses have the highest mortality rates (25–90%).</a:t>
            </a:r>
          </a:p>
          <a:p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630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A0F91-0633-6472-0B8E-E48E419C1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Geographical Distribution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CC870-8078-AF61-ABFE-32D1DC6F8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India: There is no confirmed case documented yet.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623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BEBD-14C6-5716-3B71-DEE6682B0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West African Epidemic (2014–16)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3E41D-CF90-7EED-4CDD-A96017D18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The largest outbreak occurred in 2014 - 16; reported 28,616 cases with 11,310 deaths (40% mortality).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32C5-CBDC-6DC7-1FBD-D09AD8C3E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Reservoir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86256-F000-952B-F4D0-1B8CC7654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Unknown, but are suspected to be infected animals - </a:t>
            </a:r>
            <a:r>
              <a:rPr lang="en-US" sz="24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fruit bat </a:t>
            </a:r>
            <a:r>
              <a:rPr lang="en-US" sz="2400" dirty="0">
                <a:latin typeface="Comic Sans MS" panose="030F0702030302020204" pitchFamily="66" charset="0"/>
              </a:rPr>
              <a:t>or primates (apes and monkeys).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90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A79CB-7857-7107-6DF0-203E91453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4" y="764373"/>
            <a:ext cx="7722326" cy="1293028"/>
          </a:xfrm>
        </p:spPr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Clinical Manifestations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3F3AB-8DE9-DB74-05F6-91C8EDB9C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Incubation period is about 2–12 days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Common symptoms - fever, headache, muscle pain and sore throat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Diffuse erythematous maculopapular rash, petechiae, ecchymosis/bruising, often leading to shock and death.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445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937E7-FA0C-62FE-0D88-262D5277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Transmission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658BD-5AE1-B3C3-9B55-C480D8162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759130"/>
            <a:ext cx="8643258" cy="479406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In every outbreak, Ebola virus is introduced to human population through close contact </a:t>
            </a:r>
          </a:p>
          <a:p>
            <a:pPr lvl="1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400" b="1" dirty="0">
                <a:latin typeface="Comic Sans MS" panose="030F0702030302020204" pitchFamily="66" charset="0"/>
              </a:rPr>
              <a:t>Human-to-human transmission – direct contact</a:t>
            </a:r>
          </a:p>
          <a:p>
            <a:pPr lvl="1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IN" sz="2400" dirty="0">
                <a:latin typeface="Comic Sans MS" panose="030F0702030302020204" pitchFamily="66" charset="0"/>
              </a:rPr>
              <a:t>Health-care workers and close contacts/family members of infected individuals </a:t>
            </a:r>
          </a:p>
        </p:txBody>
      </p:sp>
    </p:spTree>
    <p:extLst>
      <p:ext uri="{BB962C8B-B14F-4D97-AF65-F5344CB8AC3E}">
        <p14:creationId xmlns:p14="http://schemas.microsoft.com/office/powerpoint/2010/main" val="1199474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781D1-919C-3471-3AEA-769565F10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Laboratory Diagnosis of Ebola virus disease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EC167-15F8-3157-D789-4117FB564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Serum antibody detection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Serum antigen is detected by capture ELISA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Molecular methods such as RT-PCR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Electron microscopy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mic Sans MS" panose="030F0702030302020204" pitchFamily="66" charset="0"/>
              </a:rPr>
              <a:t>Virus isolation in Vero cell line</a:t>
            </a:r>
          </a:p>
          <a:p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251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.jpeg">
            <a:extLst>
              <a:ext uri="{FF2B5EF4-FFF2-40B4-BE49-F238E27FC236}">
                <a16:creationId xmlns:a16="http://schemas.microsoft.com/office/drawing/2014/main" id="{AFAFBBC8-A39A-82BB-325E-EBCED5021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8433" y="495753"/>
            <a:ext cx="5427133" cy="40703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F25FF5-FC32-3A04-6ED2-C1ADD75F5638}"/>
              </a:ext>
            </a:extLst>
          </p:cNvPr>
          <p:cNvSpPr/>
          <p:nvPr/>
        </p:nvSpPr>
        <p:spPr>
          <a:xfrm>
            <a:off x="1250307" y="5297234"/>
            <a:ext cx="7218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Filamentous shaped (Electron micrograph)</a:t>
            </a:r>
          </a:p>
        </p:txBody>
      </p:sp>
    </p:spTree>
    <p:extLst>
      <p:ext uri="{BB962C8B-B14F-4D97-AF65-F5344CB8AC3E}">
        <p14:creationId xmlns:p14="http://schemas.microsoft.com/office/powerpoint/2010/main" val="3038267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24180-05F4-1D85-2912-4C66A4340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Treatment of Ebola virus disease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6F9D6-5656-B6FE-E3C5-39FD998EC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Supportive care - rehydration and symptomatic treatment improves survival.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No proven treatment or vaccine is available yet.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10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C725D-C1DD-F8F1-FF3F-E065A17AD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3286" y="498761"/>
            <a:ext cx="9307286" cy="1293028"/>
          </a:xfrm>
        </p:spPr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Prevention (General Measures)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FAD97-007F-9F6A-8ADF-ECFC8EB63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3" y="1791789"/>
            <a:ext cx="8599714" cy="4663440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dirty="0">
                <a:latin typeface="Comic Sans MS" panose="030F0702030302020204" pitchFamily="66" charset="0"/>
              </a:rPr>
              <a:t>Practice proper </a:t>
            </a:r>
            <a:r>
              <a:rPr lang="en-US" b="1" dirty="0">
                <a:latin typeface="Comic Sans MS" panose="030F0702030302020204" pitchFamily="66" charset="0"/>
              </a:rPr>
              <a:t>infection control and sterilization measures </a:t>
            </a:r>
            <a:r>
              <a:rPr lang="en-US" dirty="0">
                <a:latin typeface="Comic Sans MS" panose="030F0702030302020204" pitchFamily="66" charset="0"/>
              </a:rPr>
              <a:t>such as strict hand hygiene and personal protective equipment (PPE such as coverall and N95 mask)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Comic Sans MS" panose="030F0702030302020204" pitchFamily="66" charset="0"/>
              </a:rPr>
              <a:t>Isolate patients with Ebola from other patients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Comic Sans MS" panose="030F0702030302020204" pitchFamily="66" charset="0"/>
              </a:rPr>
              <a:t>Avoid direct or indirect contact (clothes, bedding, needles) with blood or body fluids or other secretions of suspected Ebola cases</a:t>
            </a:r>
          </a:p>
          <a:p>
            <a:pPr algn="just">
              <a:lnSpc>
                <a:spcPct val="200000"/>
              </a:lnSpc>
            </a:pP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6636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912F1-B0FD-7BC6-8C03-583C526E8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764373"/>
            <a:ext cx="7955280" cy="1293028"/>
          </a:xfrm>
        </p:spPr>
        <p:txBody>
          <a:bodyPr/>
          <a:lstStyle/>
          <a:p>
            <a:r>
              <a:rPr lang="en-US" sz="4000" b="1" dirty="0">
                <a:latin typeface="Bradley Hand ITC" panose="03070402050302030203" pitchFamily="66" charset="0"/>
                <a:ea typeface="Roboto Condensed Light" panose="020B0604020202020204" charset="0"/>
              </a:rPr>
              <a:t>Marburg Virus Disease</a:t>
            </a:r>
            <a:endParaRPr lang="en-IN" b="1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AF0CD-E4CD-6BFE-8251-069D721BD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First reported in Germany and Yugoslavia (1967) among laboratory workers exposed to tissues of African green monkeys imported from Africa. 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Since then, over 450 cases have been reported in various African countries.</a:t>
            </a: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7359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CB799-A7C5-C150-5EA2-E173B9C6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</a:rPr>
              <a:t>RODENT BORNE VIRUS INFECTIONS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6D17B-91D3-AE74-58CA-57B737BF1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Rodent-borne viruses or </a:t>
            </a:r>
            <a:r>
              <a:rPr lang="en-US" sz="2400" dirty="0" err="1">
                <a:latin typeface="Comic Sans MS" panose="030F0702030302020204" pitchFamily="66" charset="0"/>
              </a:rPr>
              <a:t>roboviruses</a:t>
            </a:r>
            <a:r>
              <a:rPr lang="en-US" sz="2400" dirty="0">
                <a:latin typeface="Comic Sans MS" panose="030F0702030302020204" pitchFamily="66" charset="0"/>
              </a:rPr>
              <a:t> are transmitted from rodents to man by contact with infected body fluids or excretions. 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Major rodent-borne viruses </a:t>
            </a:r>
            <a:r>
              <a:rPr lang="en-US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- </a:t>
            </a:r>
            <a:r>
              <a:rPr lang="en-US" sz="24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Hantaviruses </a:t>
            </a:r>
            <a:r>
              <a:rPr lang="en-US" sz="2400" b="1" dirty="0">
                <a:latin typeface="Comic Sans MS" panose="030F0702030302020204" pitchFamily="66" charset="0"/>
              </a:rPr>
              <a:t>and Arenaviruses</a:t>
            </a:r>
            <a:r>
              <a:rPr lang="en-US" sz="2400" dirty="0"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727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E2273-FDB0-9A15-BF70-EEBB6839B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Hantavirus Disease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807AF-7FCD-64D0-E1B2-0CEF1571C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519646"/>
            <a:ext cx="7955280" cy="4069080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Morphology</a:t>
            </a:r>
            <a:r>
              <a:rPr lang="en-US" sz="2400" dirty="0">
                <a:latin typeface="Comic Sans MS" panose="030F0702030302020204" pitchFamily="66" charset="0"/>
              </a:rPr>
              <a:t>: They are spherical, enveloped viruses; contain triple-segmented, negative-sense </a:t>
            </a:r>
            <a:r>
              <a:rPr lang="en-US" sz="2400" dirty="0" err="1">
                <a:latin typeface="Comic Sans MS" panose="030F0702030302020204" pitchFamily="66" charset="0"/>
              </a:rPr>
              <a:t>ssRNA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Clinical manifestations</a:t>
            </a:r>
            <a:r>
              <a:rPr lang="en-US" sz="2400" dirty="0">
                <a:latin typeface="Comic Sans MS" panose="030F0702030302020204" pitchFamily="66" charset="0"/>
              </a:rPr>
              <a:t>: They cause two categories of manifestations.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Hemorrhagic fever with renal syndrome (HFRS)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mic Sans MS" panose="030F0702030302020204" pitchFamily="66" charset="0"/>
              </a:rPr>
              <a:t>Hantavirus pulmonary syndrome (HPS)</a:t>
            </a:r>
          </a:p>
          <a:p>
            <a:pPr algn="just">
              <a:lnSpc>
                <a:spcPct val="200000"/>
              </a:lnSpc>
            </a:pPr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2409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1CEAE-801C-DAB2-74F7-7B6B9AE75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Bradley Hand ITC" panose="03070402050302030203" pitchFamily="66" charset="0"/>
                <a:ea typeface="Roboto Condensed Light" panose="020B0604020202020204" charset="0"/>
                <a:cs typeface="Times New Roman" panose="02020603050405020304" pitchFamily="18" charset="0"/>
              </a:rPr>
              <a:t>Hantavirus Disease</a:t>
            </a:r>
            <a:endParaRPr lang="en-IN" dirty="0">
              <a:latin typeface="Bradley Hand ITC" panose="03070402050302030203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FFA73-5EF8-09D8-BFDE-A15488F23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Diagnosis</a:t>
            </a:r>
            <a:r>
              <a:rPr lang="en-US" sz="2400" dirty="0">
                <a:latin typeface="Comic Sans MS" panose="030F0702030302020204" pitchFamily="66" charset="0"/>
              </a:rPr>
              <a:t> is made by detection of viral RNA by RT-PCR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Treatment:</a:t>
            </a:r>
            <a:r>
              <a:rPr lang="en-US" sz="2400" dirty="0">
                <a:latin typeface="Comic Sans MS" panose="030F0702030302020204" pitchFamily="66" charset="0"/>
              </a:rPr>
              <a:t> There is no specific antiviral therapy for hantaviral diseases. Only supportive symptomatic treatment is given. </a:t>
            </a:r>
          </a:p>
          <a:p>
            <a:pPr algn="just"/>
            <a:endParaRPr lang="en-IN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7408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EB0A8-B6F9-9812-2768-B9B86FE4E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528" y="2887087"/>
            <a:ext cx="6377940" cy="1293028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latin typeface="Bradley Hand ITC" panose="03070402050302030203" pitchFamily="66" charset="0"/>
              </a:rPr>
              <a:t>THANK YOU!!!</a:t>
            </a:r>
          </a:p>
        </p:txBody>
      </p:sp>
    </p:spTree>
    <p:extLst>
      <p:ext uri="{BB962C8B-B14F-4D97-AF65-F5344CB8AC3E}">
        <p14:creationId xmlns:p14="http://schemas.microsoft.com/office/powerpoint/2010/main" val="74015760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662</TotalTime>
  <Words>1029</Words>
  <Application>Microsoft Office PowerPoint</Application>
  <PresentationFormat>On-screen Show (4:3)</PresentationFormat>
  <Paragraphs>138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Bradley Hand ITC</vt:lpstr>
      <vt:lpstr>Century Gothic</vt:lpstr>
      <vt:lpstr>Comic Sans MS</vt:lpstr>
      <vt:lpstr>Courier New</vt:lpstr>
      <vt:lpstr>Wingdings</vt:lpstr>
      <vt:lpstr>Vapor Trail</vt:lpstr>
      <vt:lpstr>VIRAL HAEMORRHAGIC FEVER-II</vt:lpstr>
      <vt:lpstr>Laboratory diagnosis of Dengue</vt:lpstr>
      <vt:lpstr>Laboratory diagnosis of Dengue</vt:lpstr>
      <vt:lpstr>Laboratory diagnosis of Dengue</vt:lpstr>
      <vt:lpstr>Laboratory diagnosis of Dengue</vt:lpstr>
      <vt:lpstr>Dengue vaccine (CYD-TDV)</vt:lpstr>
      <vt:lpstr>CHIKUNGUNYA</vt:lpstr>
      <vt:lpstr>History</vt:lpstr>
      <vt:lpstr>Transmission</vt:lpstr>
      <vt:lpstr>Clinical Manifestations</vt:lpstr>
      <vt:lpstr>Clinical Manifestations </vt:lpstr>
      <vt:lpstr>Manifestations of chikungunya and dengue</vt:lpstr>
      <vt:lpstr>Laboratory Diagnosis </vt:lpstr>
      <vt:lpstr>KYASANUR FOREST DISEASE</vt:lpstr>
      <vt:lpstr>Epidemiology</vt:lpstr>
      <vt:lpstr>Clinical Manifestation in Humans</vt:lpstr>
      <vt:lpstr>Laboratory Diagnosis</vt:lpstr>
      <vt:lpstr>Treatment of KFD</vt:lpstr>
      <vt:lpstr>FILOVIRUS INFECTIONS</vt:lpstr>
      <vt:lpstr>FILOVIRUS INFECTIONS </vt:lpstr>
      <vt:lpstr>Geographical Distribution</vt:lpstr>
      <vt:lpstr>West African Epidemic (2014–16)</vt:lpstr>
      <vt:lpstr>Reservoir</vt:lpstr>
      <vt:lpstr>Clinical Manifestations</vt:lpstr>
      <vt:lpstr>Transmission</vt:lpstr>
      <vt:lpstr>Laboratory Diagnosis of Ebola virus disease</vt:lpstr>
      <vt:lpstr>PowerPoint Presentation</vt:lpstr>
      <vt:lpstr>Treatment of Ebola virus disease</vt:lpstr>
      <vt:lpstr>Prevention (General Measures)</vt:lpstr>
      <vt:lpstr>Marburg Virus Disease</vt:lpstr>
      <vt:lpstr>RODENT BORNE VIRUS INFECTIONS</vt:lpstr>
      <vt:lpstr>Hantavirus Disease</vt:lpstr>
      <vt:lpstr>Hantavirus Disease</vt:lpstr>
      <vt:lpstr>THANK YOU!!!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VIRAL HAEMORRHAGIC FEVER-II</dc:title>
  <dc:creator>HP</dc:creator>
  <cp:lastModifiedBy>HP</cp:lastModifiedBy>
  <cp:revision>19</cp:revision>
  <dcterms:created xsi:type="dcterms:W3CDTF">2023-06-12T08:40:45Z</dcterms:created>
  <dcterms:modified xsi:type="dcterms:W3CDTF">2023-06-13T03:29:31Z</dcterms:modified>
</cp:coreProperties>
</file>