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43"/>
  </p:notesMasterIdLst>
  <p:sldIdLst>
    <p:sldId id="256" r:id="rId2"/>
    <p:sldId id="299" r:id="rId3"/>
    <p:sldId id="303" r:id="rId4"/>
    <p:sldId id="301" r:id="rId5"/>
    <p:sldId id="302" r:id="rId6"/>
    <p:sldId id="259" r:id="rId7"/>
    <p:sldId id="261" r:id="rId8"/>
    <p:sldId id="262" r:id="rId9"/>
    <p:sldId id="263" r:id="rId10"/>
    <p:sldId id="284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85" r:id="rId26"/>
    <p:sldId id="278" r:id="rId27"/>
    <p:sldId id="280" r:id="rId28"/>
    <p:sldId id="281" r:id="rId29"/>
    <p:sldId id="282" r:id="rId30"/>
    <p:sldId id="286" r:id="rId31"/>
    <p:sldId id="287" r:id="rId32"/>
    <p:sldId id="288" r:id="rId33"/>
    <p:sldId id="289" r:id="rId34"/>
    <p:sldId id="290" r:id="rId35"/>
    <p:sldId id="291" r:id="rId36"/>
    <p:sldId id="293" r:id="rId37"/>
    <p:sldId id="294" r:id="rId38"/>
    <p:sldId id="295" r:id="rId39"/>
    <p:sldId id="296" r:id="rId40"/>
    <p:sldId id="297" r:id="rId41"/>
    <p:sldId id="298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19" autoAdjust="0"/>
    <p:restoredTop sz="94660"/>
  </p:normalViewPr>
  <p:slideViewPr>
    <p:cSldViewPr snapToGrid="0">
      <p:cViewPr varScale="1">
        <p:scale>
          <a:sx n="54" d="100"/>
          <a:sy n="54" d="100"/>
        </p:scale>
        <p:origin x="8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4B820E-5542-423E-9550-E7077AC52EF1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52C01-FEF5-4FEB-85AB-FF7A405B8A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364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52C01-FEF5-4FEB-85AB-FF7A405B8A96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3464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52C01-FEF5-4FEB-85AB-FF7A405B8A96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5827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52C01-FEF5-4FEB-85AB-FF7A405B8A96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5405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4324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0388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5864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450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044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2149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334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384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9399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4518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3708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6689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1117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5411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0239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0233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56073-0109-4513-9019-C5EA121BAAD4}" type="datetimeFigureOut">
              <a:rPr lang="en-IN" smtClean="0"/>
              <a:t>02-08-2024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EBF15D6-7C10-42CF-8B4A-FEA6748BF05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604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010F8-8DD2-2305-26E5-BE4FF3375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4181" y="1675192"/>
            <a:ext cx="7766936" cy="1646302"/>
          </a:xfrm>
        </p:spPr>
        <p:txBody>
          <a:bodyPr/>
          <a:lstStyle/>
          <a:p>
            <a:r>
              <a:rPr lang="en-IN" dirty="0">
                <a:latin typeface="Comic Sans MS" panose="030F0702030302020204" pitchFamily="66" charset="0"/>
              </a:rPr>
              <a:t>Intestinal helminthic Infection: Cestodes 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799E0E-4BF3-D783-3FF6-3C2AB92FD1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7124" y="5291805"/>
            <a:ext cx="7766936" cy="1096899"/>
          </a:xfrm>
        </p:spPr>
        <p:txBody>
          <a:bodyPr>
            <a:normAutofit lnSpcReduction="10000"/>
          </a:bodyPr>
          <a:lstStyle/>
          <a:p>
            <a:r>
              <a:rPr lang="en-IN" dirty="0" err="1">
                <a:solidFill>
                  <a:srgbClr val="002060"/>
                </a:solidFill>
                <a:latin typeface="Comic Sans MS" panose="030F0702030302020204" pitchFamily="66" charset="0"/>
              </a:rPr>
              <a:t>Dr.</a:t>
            </a:r>
            <a:r>
              <a:rPr lang="en-IN" dirty="0">
                <a:solidFill>
                  <a:srgbClr val="002060"/>
                </a:solidFill>
                <a:latin typeface="Comic Sans MS" panose="030F0702030302020204" pitchFamily="66" charset="0"/>
              </a:rPr>
              <a:t> Priyanka Chaturvedi</a:t>
            </a:r>
          </a:p>
          <a:p>
            <a:r>
              <a:rPr lang="en-IN" dirty="0">
                <a:solidFill>
                  <a:srgbClr val="002060"/>
                </a:solidFill>
                <a:latin typeface="Comic Sans MS" panose="030F0702030302020204" pitchFamily="66" charset="0"/>
              </a:rPr>
              <a:t>Assistant Professor</a:t>
            </a:r>
          </a:p>
          <a:p>
            <a:r>
              <a:rPr lang="en-IN" dirty="0">
                <a:solidFill>
                  <a:srgbClr val="002060"/>
                </a:solidFill>
                <a:latin typeface="Comic Sans MS" panose="030F0702030302020204" pitchFamily="66" charset="0"/>
              </a:rPr>
              <a:t>Department of Microbiology</a:t>
            </a:r>
          </a:p>
          <a:p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028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2DE60-93D6-E25D-2C11-94C34C0E5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241037" cy="1320800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Difference between Cestodes, Trematodes &amp; Nematodes</a:t>
            </a:r>
            <a:endParaRPr lang="en-IN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1A8B269-176F-A0F3-82F2-EA2374AFDE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534448"/>
              </p:ext>
            </p:extLst>
          </p:nvPr>
        </p:nvGraphicFramePr>
        <p:xfrm>
          <a:off x="337456" y="1817914"/>
          <a:ext cx="11397343" cy="460460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693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6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6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507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4453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Properties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2705" marR="0" algn="l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Cestodes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 marR="0" algn="l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Trematodes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9375" marR="0" algn="l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Nematodes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776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Shape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270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Tape-like and segmented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Leaf-like and unsegmented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937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Elongated, cylindrical and unsegmented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776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Head end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2705" marR="0" algn="l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Suckers present, some have attached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hooklets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 marR="711200" algn="l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Suckers present No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hooklets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9375" marR="81915" algn="l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No</a:t>
                      </a:r>
                      <a:r>
                        <a:rPr lang="en-US" sz="2000" spc="-8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sucker,</a:t>
                      </a:r>
                      <a:r>
                        <a:rPr lang="en-US" sz="2000" spc="-8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no</a:t>
                      </a:r>
                      <a:r>
                        <a:rPr lang="en-US" sz="2000" spc="-8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hooklets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.</a:t>
                      </a:r>
                      <a:r>
                        <a:rPr lang="en-US" sz="2000" spc="-8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</a:p>
                    <a:p>
                      <a:pPr marL="79375" marR="81915" algn="l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Some</a:t>
                      </a:r>
                      <a:r>
                        <a:rPr lang="en-US" sz="2000" spc="-8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have</a:t>
                      </a:r>
                      <a:r>
                        <a:rPr lang="en-US" sz="2000" spc="-8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US" sz="2000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well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developed buccal</a:t>
                      </a:r>
                      <a:r>
                        <a:rPr lang="en-US" sz="2000" spc="-5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capsule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524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Alimentary canal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270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Absent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Present but incomplete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937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Complete from mouth to anus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524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Body cavity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270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Absent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Absent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937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Present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8576">
                <a:tc>
                  <a:txBody>
                    <a:bodyPr/>
                    <a:lstStyle/>
                    <a:p>
                      <a:pPr marL="4889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Sexes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270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Monoecious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8580" marR="0" algn="l">
                        <a:lnSpc>
                          <a:spcPts val="103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68580" marR="0" algn="l">
                        <a:lnSpc>
                          <a:spcPts val="103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Monoecious</a:t>
                      </a:r>
                    </a:p>
                    <a:p>
                      <a:pPr marL="68580" marR="0" algn="l">
                        <a:lnSpc>
                          <a:spcPts val="10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68580" marR="0" algn="l">
                        <a:lnSpc>
                          <a:spcPts val="10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(except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schistosomes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9375" marR="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Diecious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7924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2DE60-93D6-E25D-2C11-94C34C0E5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241037" cy="1320800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Difference between Cestodes, Trematodes &amp; Nematodes</a:t>
            </a:r>
            <a:endParaRPr lang="en-IN" dirty="0">
              <a:latin typeface="Comic Sans MS" panose="030F0702030302020204" pitchFamily="66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2B19EAB-AACC-5F92-4EB0-DE62678A15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436906"/>
              </p:ext>
            </p:extLst>
          </p:nvPr>
        </p:nvGraphicFramePr>
        <p:xfrm>
          <a:off x="279896" y="1930400"/>
          <a:ext cx="11035910" cy="437862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597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3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6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84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4641">
                <a:tc>
                  <a:txBody>
                    <a:bodyPr/>
                    <a:lstStyle/>
                    <a:p>
                      <a:pPr marL="48895" marR="0" algn="just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Properties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0" algn="just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Cestodes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0" algn="just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Trematodes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75" marR="0" algn="just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Nematodes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6102">
                <a:tc>
                  <a:txBody>
                    <a:bodyPr/>
                    <a:lstStyle/>
                    <a:p>
                      <a:pPr marL="48895" marR="0" algn="just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Life cycle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Require two hosts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Require three hosts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Require one host 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(except filarial worms—require two hosts)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7877">
                <a:tc>
                  <a:txBody>
                    <a:bodyPr/>
                    <a:lstStyle/>
                    <a:p>
                      <a:pPr marL="48895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u="none" strike="noStrike" cap="none" dirty="0">
                        <a:solidFill>
                          <a:schemeClr val="dk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48895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Larva forms</a:t>
                      </a:r>
                      <a:r>
                        <a:rPr lang="en-US" sz="180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Most cestodes have one stage larva such as—</a:t>
                      </a:r>
                      <a:r>
                        <a:rPr lang="en-US" sz="18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cysticercus</a:t>
                      </a: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, hydatid cyst, coenurus, cysticercoid 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Five larval stages: Cercaria, 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8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metacercaria</a:t>
                      </a: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, </a:t>
                      </a:r>
                      <a:r>
                        <a:rPr lang="en-US" sz="18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redia</a:t>
                      </a: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, </a:t>
                      </a:r>
                      <a:r>
                        <a:rPr lang="en-US" sz="18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miracidium</a:t>
                      </a: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and </a:t>
                      </a:r>
                      <a:r>
                        <a:rPr lang="en-US" sz="18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sporocyst</a:t>
                      </a: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Four larval stages: known in various 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name such as </a:t>
                      </a:r>
                      <a:r>
                        <a:rPr lang="en-US" sz="18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Rhabditiform</a:t>
                      </a: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larva, 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filariform larva and microfilaria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00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26585D-5F63-C07C-3FAC-42465F233A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839074"/>
              </p:ext>
            </p:extLst>
          </p:nvPr>
        </p:nvGraphicFramePr>
        <p:xfrm>
          <a:off x="903514" y="1930400"/>
          <a:ext cx="10091058" cy="43180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3636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3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36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8346">
                <a:tc>
                  <a:txBody>
                    <a:bodyPr/>
                    <a:lstStyle/>
                    <a:p>
                      <a:pPr marL="48895" marR="0" algn="just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Cestodes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0" algn="just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Trematodes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algn="just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Nematodes*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4827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8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Intestinal </a:t>
                      </a:r>
                      <a:r>
                        <a:rPr lang="en-US" sz="1800" b="1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cestodes</a:t>
                      </a:r>
                      <a:endParaRPr lang="en-US" sz="18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lvl="0" indent="-28575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Diphyllobothrium</a:t>
                      </a:r>
                      <a:endParaRPr lang="en-US" sz="18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lvl="0" indent="-28575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Taenia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solium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and</a:t>
                      </a:r>
                      <a:r>
                        <a:rPr lang="en-US" sz="1800" b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T. </a:t>
                      </a: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saginata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-­ cause intestinal </a:t>
                      </a: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taeniasis</a:t>
                      </a:r>
                      <a:endParaRPr lang="en-US" sz="18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lvl="0" indent="-28575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Hymenolepis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nana</a:t>
                      </a: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Dipylidium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caninum</a:t>
                      </a:r>
                      <a:endParaRPr lang="en-US" sz="18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8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Blood flukes 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(</a:t>
                      </a: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Schistosomes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) </a:t>
                      </a: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Schistosoma </a:t>
                      </a: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haematobium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S. </a:t>
                      </a: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mansoni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S. </a:t>
                      </a: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japonicum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8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Intestinal nematodes</a:t>
                      </a:r>
                      <a:endParaRPr lang="en-US" sz="18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lvl="0" algn="just">
                        <a:lnSpc>
                          <a:spcPct val="150000"/>
                        </a:lnSpc>
                      </a:pP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Trichuris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trichiura</a:t>
                      </a:r>
                      <a:endParaRPr lang="en-US" sz="18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lvl="0" algn="just">
                        <a:lnSpc>
                          <a:spcPct val="150000"/>
                        </a:lnSpc>
                      </a:pP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Enterobius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vermicularis</a:t>
                      </a:r>
                      <a:endParaRPr lang="en-US" sz="18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lvl="0" algn="just">
                        <a:lnSpc>
                          <a:spcPct val="150000"/>
                        </a:lnSpc>
                      </a:pP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Hookworm: </a:t>
                      </a: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Necatorand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Ancylostoma</a:t>
                      </a:r>
                      <a:endParaRPr lang="en-US" sz="18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lvl="0" algn="just">
                        <a:lnSpc>
                          <a:spcPct val="150000"/>
                        </a:lnSpc>
                      </a:pP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Ascaris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lumbricoides</a:t>
                      </a:r>
                      <a:endParaRPr lang="en-US" sz="18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Strongyloides</a:t>
                      </a:r>
                      <a:endParaRPr lang="en-US" sz="18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482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8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Hepatic flukes </a:t>
                      </a: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Fasciola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hepatica </a:t>
                      </a: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Clonorchis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8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sinensis</a:t>
                      </a: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8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Opisthorchis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C767C19E-3D0D-1924-EAB9-71CCFAE3E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241037" cy="1320800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Difference between Cestodes, Trematodes &amp; Nematodes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659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724C05F-2967-F5D2-132D-8F1194D5EA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66685"/>
              </p:ext>
            </p:extLst>
          </p:nvPr>
        </p:nvGraphicFramePr>
        <p:xfrm>
          <a:off x="677333" y="2286000"/>
          <a:ext cx="10453914" cy="3679371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484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4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4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2695">
                <a:tc>
                  <a:txBody>
                    <a:bodyPr/>
                    <a:lstStyle/>
                    <a:p>
                      <a:pPr marL="48895" marR="0" algn="just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Cestodes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895" marR="0" algn="just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Trematodes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algn="just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Nematodes*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204">
                <a:tc rowSpan="2">
                  <a:txBody>
                    <a:bodyPr/>
                    <a:lstStyle/>
                    <a:p>
                      <a:pPr algn="just"/>
                      <a:r>
                        <a:rPr lang="en-US" sz="2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Somatic/tissue </a:t>
                      </a:r>
                      <a:r>
                        <a:rPr lang="en-US" sz="2000" b="1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cestodes</a:t>
                      </a:r>
                      <a:endParaRPr lang="en-US" sz="20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lvl="0" algn="just"/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Taenia</a:t>
                      </a:r>
                      <a:r>
                        <a:rPr lang="en-US" sz="20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solium­cause</a:t>
                      </a:r>
                      <a:r>
                        <a:rPr lang="en-US" sz="20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cysticercosis</a:t>
                      </a:r>
                      <a:endParaRPr lang="en-US" sz="20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lvl="0" algn="just"/>
                      <a:r>
                        <a:rPr lang="en-US" sz="20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T. </a:t>
                      </a:r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multiceps</a:t>
                      </a:r>
                      <a:endParaRPr lang="en-US" sz="20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lvl="0" algn="just"/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Echinococcus</a:t>
                      </a:r>
                      <a:endParaRPr lang="en-US" sz="20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just"/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Spirometra</a:t>
                      </a:r>
                      <a:endParaRPr lang="en-US" sz="20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just"/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Intestinal flukes 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Fasciolopsis</a:t>
                      </a:r>
                      <a:r>
                        <a:rPr lang="en-US" sz="20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buski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2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Filarial nematodes</a:t>
                      </a:r>
                      <a:endParaRPr lang="en-US" sz="20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lvl="0" algn="just"/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Wuchereria</a:t>
                      </a:r>
                      <a:r>
                        <a:rPr lang="en-US" sz="20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bancrofti</a:t>
                      </a:r>
                      <a:endParaRPr lang="en-US" sz="20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lvl="0" algn="just"/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Brugia</a:t>
                      </a:r>
                      <a:r>
                        <a:rPr lang="en-US" sz="20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malayi</a:t>
                      </a:r>
                      <a:endParaRPr lang="en-US" sz="20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lvl="0" algn="just"/>
                      <a:r>
                        <a:rPr lang="en-US" sz="20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Loa </a:t>
                      </a:r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loa</a:t>
                      </a:r>
                      <a:endParaRPr lang="en-US" sz="20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lvl="0" algn="just"/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Onchocerca</a:t>
                      </a:r>
                      <a:endParaRPr lang="en-US" sz="20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lvl="0" algn="just"/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Mansonella</a:t>
                      </a:r>
                      <a:r>
                        <a:rPr lang="en-US" sz="20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species</a:t>
                      </a:r>
                    </a:p>
                    <a:p>
                      <a:pPr lvl="0" algn="just"/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Trichinella</a:t>
                      </a:r>
                      <a:endParaRPr lang="en-US" sz="20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just"/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Dracunculus</a:t>
                      </a:r>
                      <a:endParaRPr lang="en-US" sz="2000" b="0" u="none" strike="noStrike" cap="none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just"/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647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b="1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Lung flukes 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Paragonimus</a:t>
                      </a:r>
                      <a:r>
                        <a:rPr lang="en-US" sz="20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westermani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74BF7BF7-7DA6-A5EA-A524-EC5053C9B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241037" cy="1320800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Difference between Cestodes, Trematodes &amp; Nematodes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044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45F83-748D-5EEA-6A26-CA3627B36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55914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INTESTINAL CESTODE INFECTIONS</a:t>
            </a:r>
            <a:endParaRPr lang="en-IN" sz="32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339B1-E8C8-C8F7-DD92-341261801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583646"/>
            <a:ext cx="9979781" cy="4806268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Cestodes - Long, segmented, flattened dorsoventrally, tape like worms - also called as </a:t>
            </a: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TAPEWORMS. 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Based on habitat, they are classified into two groups: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1. </a:t>
            </a:r>
            <a:r>
              <a:rPr lang="en-US" sz="2400" b="1" dirty="0">
                <a:latin typeface="Comic Sans MS" panose="030F0702030302020204" pitchFamily="66" charset="0"/>
              </a:rPr>
              <a:t>Intestinal cestodes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2. </a:t>
            </a:r>
            <a:r>
              <a:rPr lang="en-US" sz="2400" b="1" dirty="0">
                <a:latin typeface="Comic Sans MS" panose="030F0702030302020204" pitchFamily="66" charset="0"/>
              </a:rPr>
              <a:t>Somatic/tissue cestodes</a:t>
            </a:r>
            <a:endParaRPr lang="en-US" sz="2400" dirty="0">
              <a:latin typeface="Comic Sans MS" panose="030F0702030302020204" pitchFamily="66" charset="0"/>
            </a:endParaRPr>
          </a:p>
          <a:p>
            <a:pPr algn="just">
              <a:lnSpc>
                <a:spcPct val="200000"/>
              </a:lnSpc>
            </a:pPr>
            <a:endParaRPr lang="en-IN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530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9867F-B0E4-571E-27FC-CF5357512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105" y="97972"/>
            <a:ext cx="8596668" cy="13208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Life cycle of various cestodes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5C6568B-CA8F-96F1-CE50-487A39D56E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898074"/>
              </p:ext>
            </p:extLst>
          </p:nvPr>
        </p:nvGraphicFramePr>
        <p:xfrm>
          <a:off x="274563" y="1161143"/>
          <a:ext cx="11416694" cy="5348513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630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6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5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37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81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890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28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58581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Cestodes</a:t>
                      </a: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Host</a:t>
                      </a: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Mode of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transmission</a:t>
                      </a: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Infective form</a:t>
                      </a: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Diagnostic form</a:t>
                      </a: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Organs affected</a:t>
                      </a: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858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Definitive</a:t>
                      </a: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800" b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Intermediate</a:t>
                      </a:r>
                      <a:endParaRPr lang="en-US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767">
                <a:tc>
                  <a:txBody>
                    <a:bodyPr/>
                    <a:lstStyle/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Taenia </a:t>
                      </a:r>
                      <a:r>
                        <a:rPr lang="en-US" sz="1800" i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saginata</a:t>
                      </a:r>
                      <a:endParaRPr lang="en-US" sz="1800" i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Cattle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Ingestion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Cysticercus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bovis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Embryonated eggs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GIT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1933">
                <a:tc>
                  <a:txBody>
                    <a:bodyPr/>
                    <a:lstStyle/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85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85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Taenia </a:t>
                      </a:r>
                      <a:r>
                        <a:rPr lang="en-US" sz="1800" i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solium</a:t>
                      </a:r>
                      <a:r>
                        <a:rPr lang="en-US" sz="1800" i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(intestinal taeniasis)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Pig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Ingestion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Cysticercus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cellulosae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Embryonated eggs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GIT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9651">
                <a:tc>
                  <a:txBody>
                    <a:bodyPr/>
                    <a:lstStyle/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en-US" sz="1800" spc="-15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800" i="1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Taenia</a:t>
                      </a:r>
                      <a:r>
                        <a:rPr lang="en-US" sz="1800" i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i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solium</a:t>
                      </a:r>
                      <a:endParaRPr lang="en-US" sz="1800" i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(cysticercosis)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Ingestion, autoinfection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Embryonated eggs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Cysticercus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larvae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4450" marR="53975"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4450" marR="53975" algn="ctr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CNS, muscle, eye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5680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608AA-146A-4B27-1F89-2F250A19B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132180" cy="1320800"/>
          </a:xfrm>
        </p:spPr>
        <p:txBody>
          <a:bodyPr/>
          <a:lstStyle/>
          <a:p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MORPHOLOGICAL FORMS: Adult Worm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66430-FFFE-1863-76AD-ADD3984F6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4886"/>
            <a:ext cx="10382552" cy="486591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Adult worm - long, segmented, dorsoventrally flattened; varies in length from few millimeters to several meters.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Inhabits in the intestine of men and animals.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Adult worm consists of three parts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1. </a:t>
            </a:r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Head or scolex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2. </a:t>
            </a:r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Neck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3. </a:t>
            </a:r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Strobila</a:t>
            </a:r>
            <a:endParaRPr lang="en-US" sz="2400" dirty="0">
              <a:latin typeface="Comic Sans MS" panose="030F0702030302020204" pitchFamily="66" charset="0"/>
              <a:ea typeface="Roboto Condensed Light" panose="020B0604020202020204" charset="0"/>
            </a:endParaRPr>
          </a:p>
          <a:p>
            <a:pPr algn="just">
              <a:lnSpc>
                <a:spcPct val="150000"/>
              </a:lnSpc>
            </a:pPr>
            <a:endParaRPr lang="en-IN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88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30F77-712B-BB29-E274-B251F6765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106813" cy="718457"/>
          </a:xfrm>
        </p:spPr>
        <p:txBody>
          <a:bodyPr/>
          <a:lstStyle/>
          <a:p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Adult Worm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2BA6B1C-2C23-2AD0-04ED-8BEA6B8CAA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4824" y="353785"/>
            <a:ext cx="5530320" cy="613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577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4EB0F-AC10-C19C-F88B-BE49388C3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2544837" cy="936171"/>
          </a:xfrm>
        </p:spPr>
        <p:txBody>
          <a:bodyPr/>
          <a:lstStyle/>
          <a:p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Eggs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E77B5-76F0-F327-9906-044C8B3FA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048" y="1788728"/>
            <a:ext cx="10219266" cy="4187529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Eggs are formed following fertilization, fill the gravid proglottids and are subsequently released in feces - considered as the diagnostic form.</a:t>
            </a:r>
            <a:endParaRPr lang="en-US" sz="2800" dirty="0">
              <a:latin typeface="Comic Sans MS" panose="030F0702030302020204" pitchFamily="66" charset="0"/>
              <a:ea typeface="Roboto Condensed Light" panose="020B0604020202020204" charset="0"/>
            </a:endParaRPr>
          </a:p>
          <a:p>
            <a:pPr algn="just">
              <a:lnSpc>
                <a:spcPct val="200000"/>
              </a:lnSpc>
            </a:pP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135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4EB0F-AC10-C19C-F88B-BE49388C3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41569"/>
            <a:ext cx="2544837" cy="936171"/>
          </a:xfrm>
        </p:spPr>
        <p:txBody>
          <a:bodyPr/>
          <a:lstStyle/>
          <a:p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Eggs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3CE263-0836-4D3C-E061-8F0FBBB470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20" r="51027"/>
          <a:stretch/>
        </p:blipFill>
        <p:spPr>
          <a:xfrm>
            <a:off x="677334" y="1420585"/>
            <a:ext cx="10831286" cy="38970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94252E-8E25-50CD-9195-C4E3FFD7AB20}"/>
              </a:ext>
            </a:extLst>
          </p:cNvPr>
          <p:cNvSpPr/>
          <p:nvPr/>
        </p:nvSpPr>
        <p:spPr>
          <a:xfrm>
            <a:off x="2980266" y="5606142"/>
            <a:ext cx="64576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Schematic diagrams of eggs </a:t>
            </a:r>
            <a:r>
              <a:rPr lang="en-US" sz="2400" b="1" dirty="0" err="1">
                <a:latin typeface="Comic Sans MS" panose="030F0702030302020204" pitchFamily="66" charset="0"/>
                <a:ea typeface="Roboto Condensed Light" panose="020B0604020202020204" charset="0"/>
              </a:rPr>
              <a:t>ofTaenia</a:t>
            </a:r>
            <a:endParaRPr lang="en-US" sz="2400" b="1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C7C49E-B954-17BF-B63E-A69767E814B1}"/>
              </a:ext>
            </a:extLst>
          </p:cNvPr>
          <p:cNvSpPr/>
          <p:nvPr/>
        </p:nvSpPr>
        <p:spPr>
          <a:xfrm>
            <a:off x="478971" y="4974771"/>
            <a:ext cx="1534886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3132F1-D647-9009-A5CD-6EE04A879935}"/>
              </a:ext>
            </a:extLst>
          </p:cNvPr>
          <p:cNvSpPr/>
          <p:nvPr/>
        </p:nvSpPr>
        <p:spPr>
          <a:xfrm>
            <a:off x="7717971" y="4963885"/>
            <a:ext cx="1534886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5201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AB768-6124-74F3-CEDC-ABC3F218C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4914"/>
          </a:xfrm>
        </p:spPr>
        <p:txBody>
          <a:bodyPr/>
          <a:lstStyle/>
          <a:p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Larva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DE27F-E788-A13E-124C-46114D6CF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33" y="1583646"/>
            <a:ext cx="10034209" cy="504575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Embryonated eggs undergo further development to form larvae. </a:t>
            </a:r>
            <a:endParaRPr lang="en-US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457200" lvl="1" indent="0" algn="ctr"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sz="3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IN </a:t>
            </a:r>
            <a:r>
              <a:rPr lang="en-US" sz="3600" b="1" i="1" dirty="0">
                <a:solidFill>
                  <a:srgbClr val="C00000"/>
                </a:solidFill>
                <a:latin typeface="Comic Sans MS" panose="030F0702030302020204" pitchFamily="66" charset="0"/>
              </a:rPr>
              <a:t>TAENIA</a:t>
            </a:r>
            <a:r>
              <a:rPr lang="en-US" sz="3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, THE LARVAL STAGE - CALLED AS “CYSTICERCUS”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205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4819A-E34E-54CB-FB96-0C8194CAE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36171"/>
          </a:xfrm>
        </p:spPr>
        <p:txBody>
          <a:bodyPr/>
          <a:lstStyle/>
          <a:p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INTESTINAL TAENIASIS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DD42B-CEDB-9E3C-D576-78CF481D6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88613"/>
            <a:ext cx="9402837" cy="5042816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Two important pathogenic species - </a:t>
            </a:r>
            <a:r>
              <a:rPr lang="en-US" sz="2400" i="1" dirty="0">
                <a:latin typeface="Comic Sans MS" panose="030F0702030302020204" pitchFamily="66" charset="0"/>
              </a:rPr>
              <a:t>T. </a:t>
            </a:r>
            <a:r>
              <a:rPr lang="en-US" sz="2400" i="1" dirty="0" err="1">
                <a:latin typeface="Comic Sans MS" panose="030F0702030302020204" pitchFamily="66" charset="0"/>
              </a:rPr>
              <a:t>saginata</a:t>
            </a:r>
            <a:r>
              <a:rPr lang="en-US" sz="2400" i="1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and </a:t>
            </a:r>
            <a:r>
              <a:rPr lang="en-US" sz="2400" i="1" dirty="0">
                <a:latin typeface="Comic Sans MS" panose="030F0702030302020204" pitchFamily="66" charset="0"/>
              </a:rPr>
              <a:t>T. </a:t>
            </a:r>
            <a:r>
              <a:rPr lang="en-US" sz="2400" i="1" dirty="0" err="1">
                <a:latin typeface="Comic Sans MS" panose="030F0702030302020204" pitchFamily="66" charset="0"/>
              </a:rPr>
              <a:t>solium</a:t>
            </a:r>
            <a:r>
              <a:rPr lang="en-US" sz="2400" dirty="0">
                <a:latin typeface="Comic Sans MS" panose="030F0702030302020204" pitchFamily="66" charset="0"/>
              </a:rPr>
              <a:t>. 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They cause two types of manifestations in humans: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Intestinal taeniasis—caused by both </a:t>
            </a:r>
            <a:r>
              <a:rPr lang="en-US" sz="2400" i="1" dirty="0">
                <a:latin typeface="Comic Sans MS" panose="030F0702030302020204" pitchFamily="66" charset="0"/>
              </a:rPr>
              <a:t>T. </a:t>
            </a:r>
            <a:r>
              <a:rPr lang="en-US" sz="2400" i="1" dirty="0" err="1">
                <a:latin typeface="Comic Sans MS" panose="030F0702030302020204" pitchFamily="66" charset="0"/>
              </a:rPr>
              <a:t>saginata</a:t>
            </a:r>
            <a:r>
              <a:rPr lang="en-US" sz="2400" i="1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and </a:t>
            </a:r>
            <a:r>
              <a:rPr lang="en-US" sz="2400" i="1" dirty="0">
                <a:latin typeface="Comic Sans MS" panose="030F0702030302020204" pitchFamily="66" charset="0"/>
              </a:rPr>
              <a:t>T. </a:t>
            </a:r>
            <a:r>
              <a:rPr lang="en-US" sz="2400" i="1" dirty="0" err="1">
                <a:latin typeface="Comic Sans MS" panose="030F0702030302020204" pitchFamily="66" charset="0"/>
              </a:rPr>
              <a:t>solium</a:t>
            </a:r>
            <a:endParaRPr lang="en-US" sz="2400" i="1" dirty="0">
              <a:latin typeface="Comic Sans MS" panose="030F0702030302020204" pitchFamily="66" charset="0"/>
            </a:endParaRP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Cysticercosis—caused by only </a:t>
            </a:r>
            <a:r>
              <a:rPr lang="en-US" sz="2400" i="1" dirty="0">
                <a:latin typeface="Comic Sans MS" panose="030F0702030302020204" pitchFamily="66" charset="0"/>
              </a:rPr>
              <a:t>T. </a:t>
            </a:r>
            <a:r>
              <a:rPr lang="en-US" sz="2400" i="1" dirty="0" err="1">
                <a:latin typeface="Comic Sans MS" panose="030F0702030302020204" pitchFamily="66" charset="0"/>
              </a:rPr>
              <a:t>solium</a:t>
            </a:r>
            <a:r>
              <a:rPr lang="en-US" sz="2400" dirty="0">
                <a:latin typeface="Comic Sans MS" panose="030F0702030302020204" pitchFamily="66" charset="0"/>
              </a:rPr>
              <a:t>. - infects various tissues such as CNS, eyes and muscles</a:t>
            </a:r>
            <a:endParaRPr lang="en-US" sz="2400" dirty="0">
              <a:latin typeface="Comic Sans MS" panose="030F0702030302020204" pitchFamily="66" charset="0"/>
              <a:ea typeface="Roboto Condensed Light" panose="020B0604020202020204" charset="0"/>
            </a:endParaRPr>
          </a:p>
          <a:p>
            <a:pPr algn="just">
              <a:lnSpc>
                <a:spcPct val="200000"/>
              </a:lnSpc>
            </a:pPr>
            <a:endParaRPr lang="en-IN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102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1F1B4-948D-8B07-28B0-5B23F9FA3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36171"/>
          </a:xfrm>
        </p:spPr>
        <p:txBody>
          <a:bodyPr/>
          <a:lstStyle/>
          <a:p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34387-CAAC-D9E0-AAEF-2A33AE58F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91" y="1638075"/>
            <a:ext cx="8596668" cy="388077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400" i="1" dirty="0">
                <a:latin typeface="Comic Sans MS" panose="030F0702030302020204" pitchFamily="66" charset="0"/>
              </a:rPr>
              <a:t>Taenia </a:t>
            </a:r>
            <a:r>
              <a:rPr lang="en-US" sz="2400" dirty="0">
                <a:latin typeface="Comic Sans MS" panose="030F0702030302020204" pitchFamily="66" charset="0"/>
              </a:rPr>
              <a:t>exists in three morphological forms.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Comic Sans MS" panose="030F0702030302020204" pitchFamily="66" charset="0"/>
              </a:rPr>
              <a:t>1. Adult worm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2. Eggs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3. Larvae</a:t>
            </a:r>
            <a:endParaRPr lang="en-US" sz="2400" dirty="0">
              <a:latin typeface="Comic Sans MS" panose="030F0702030302020204" pitchFamily="66" charset="0"/>
              <a:ea typeface="Roboto Condensed Light" panose="020B0604020202020204" charset="0"/>
            </a:endParaRPr>
          </a:p>
          <a:p>
            <a:pPr>
              <a:lnSpc>
                <a:spcPct val="200000"/>
              </a:lnSpc>
            </a:pPr>
            <a:endParaRPr lang="en-IN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385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9DD18-9BAF-52BB-50ED-6F49319DE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15986-9D79-5725-3CFD-B20E77EC0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0087"/>
            <a:ext cx="12192000" cy="42889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E43D21-8C31-336C-42E9-133D294CC7D5}"/>
              </a:ext>
            </a:extLst>
          </p:cNvPr>
          <p:cNvSpPr/>
          <p:nvPr/>
        </p:nvSpPr>
        <p:spPr>
          <a:xfrm>
            <a:off x="0" y="5627913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buAutoNum type="alphaUcPeriod"/>
            </a:pP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Scolex of </a:t>
            </a:r>
            <a:r>
              <a:rPr lang="en-US" sz="2800" b="1" i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T. </a:t>
            </a:r>
            <a:r>
              <a:rPr lang="en-US" sz="2800" b="1" i="1" dirty="0" err="1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saginata</a:t>
            </a:r>
            <a:r>
              <a:rPr lang="en-US" sz="2800" b="1" i="1" dirty="0">
                <a:latin typeface="Comic Sans MS" panose="030F0702030302020204" pitchFamily="66" charset="0"/>
                <a:ea typeface="Roboto Condensed Light" panose="020B0604020202020204" charset="0"/>
              </a:rPr>
              <a:t>; </a:t>
            </a:r>
            <a:r>
              <a:rPr lang="en-US" sz="2800" b="1" dirty="0">
                <a:solidFill>
                  <a:srgbClr val="FF99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B. Scolex of </a:t>
            </a:r>
            <a:r>
              <a:rPr lang="en-US" sz="2800" b="1" i="1" dirty="0">
                <a:solidFill>
                  <a:srgbClr val="FF99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T. </a:t>
            </a:r>
            <a:r>
              <a:rPr lang="en-US" sz="2800" b="1" i="1" dirty="0" err="1">
                <a:solidFill>
                  <a:srgbClr val="FF99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solium</a:t>
            </a:r>
            <a:r>
              <a:rPr lang="en-US" sz="2800" b="1" i="1" dirty="0">
                <a:solidFill>
                  <a:srgbClr val="FF99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; </a:t>
            </a:r>
          </a:p>
          <a:p>
            <a:pPr algn="ctr"/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C. Adult worm of </a:t>
            </a:r>
            <a:r>
              <a:rPr lang="en-US" sz="2800" b="1" i="1" dirty="0" err="1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Taenia</a:t>
            </a:r>
            <a:r>
              <a:rPr lang="en-US" sz="2800" b="1" i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</a:t>
            </a:r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species</a:t>
            </a:r>
            <a:r>
              <a:rPr lang="en-US" sz="2800" b="1" dirty="0">
                <a:latin typeface="Comic Sans MS" panose="030F0702030302020204" pitchFamily="66" charset="0"/>
                <a:ea typeface="Roboto Condensed Light" panose="020B060402020202020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8710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83873-53F1-B681-5F98-C5438A141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448" y="261257"/>
            <a:ext cx="8596668" cy="848933"/>
          </a:xfrm>
        </p:spPr>
        <p:txBody>
          <a:bodyPr/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Life Cycle (Intestinal taeniasis)</a:t>
            </a:r>
            <a:endParaRPr lang="en-IN" b="1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B6BCEE-1E54-8375-E793-C097CAED9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085" y="968829"/>
            <a:ext cx="8098971" cy="550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700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2131D-F058-F257-53CB-9E79E5686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0196B-EC2D-E105-E542-6B32AA328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88613"/>
            <a:ext cx="10545837" cy="4988387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i="1" dirty="0">
                <a:latin typeface="Comic Sans MS" panose="030F0702030302020204" pitchFamily="66" charset="0"/>
              </a:rPr>
              <a:t>T. </a:t>
            </a:r>
            <a:r>
              <a:rPr lang="en-US" sz="2400" i="1" dirty="0" err="1">
                <a:latin typeface="Comic Sans MS" panose="030F0702030302020204" pitchFamily="66" charset="0"/>
              </a:rPr>
              <a:t>saginata</a:t>
            </a:r>
            <a:r>
              <a:rPr lang="en-US" sz="2400" i="1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infection - common in cattle breeding areas of the world.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Areas with the highest prevalence (up to 27%) - Central Asia, Central and East Africa.</a:t>
            </a:r>
          </a:p>
          <a:p>
            <a:pPr algn="just">
              <a:lnSpc>
                <a:spcPct val="200000"/>
              </a:lnSpc>
            </a:pPr>
            <a:r>
              <a:rPr lang="en-US" sz="2400" i="1" dirty="0">
                <a:latin typeface="Comic Sans MS" panose="030F0702030302020204" pitchFamily="66" charset="0"/>
              </a:rPr>
              <a:t>T. </a:t>
            </a:r>
            <a:r>
              <a:rPr lang="en-US" sz="2400" i="1" dirty="0" err="1">
                <a:latin typeface="Comic Sans MS" panose="030F0702030302020204" pitchFamily="66" charset="0"/>
              </a:rPr>
              <a:t>solium</a:t>
            </a:r>
            <a:r>
              <a:rPr lang="en-US" sz="2400" i="1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intestinal infection - endemic in Mexico, Central America, South America, Africa, Southeast Asia, India, Philippines, and Southern Europe. </a:t>
            </a:r>
            <a:endParaRPr lang="en-US" sz="2400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667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868D7-7D12-2D80-C6AD-84A113C71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</a:t>
            </a:r>
            <a:endParaRPr lang="en-IN" sz="32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272D0-643E-79AD-30F3-703499504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270000"/>
            <a:ext cx="10262809" cy="5381171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Majority of cases - asymptomatic; patients may become aware of infection by noticing the passage of proglottids in their feces.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Common symptoms - mild abdominal pain, nausea, loss of appetite and change in the bowel habit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Perianal discomfort or pruritus may be felt (when proglottids are discharged).</a:t>
            </a:r>
            <a:endParaRPr lang="en-US" sz="2400" dirty="0">
              <a:latin typeface="Comic Sans MS" panose="030F0702030302020204" pitchFamily="66" charset="0"/>
              <a:ea typeface="Roboto Condensed Light" panose="020B0604020202020204" charset="0"/>
            </a:endParaRP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157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BC4BA-56A5-36B6-ED26-A4EFD904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990666" cy="7620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- </a:t>
            </a:r>
            <a:r>
              <a:rPr lang="en-US" sz="2800" b="1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Stool Examination</a:t>
            </a:r>
            <a:endParaRPr lang="en-IN" sz="2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706A4-356D-DC07-7541-987E6AB46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398589"/>
            <a:ext cx="10317237" cy="5198154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Wet mount - demonstrate the characteristic eggs and less often proglottids of </a:t>
            </a:r>
            <a:r>
              <a:rPr lang="en-US" sz="2400" i="1" dirty="0">
                <a:latin typeface="Comic Sans MS" panose="030F0702030302020204" pitchFamily="66" charset="0"/>
              </a:rPr>
              <a:t>Taenia </a:t>
            </a:r>
            <a:r>
              <a:rPr lang="en-US" sz="2400" dirty="0">
                <a:latin typeface="Comic Sans MS" panose="030F0702030302020204" pitchFamily="66" charset="0"/>
              </a:rPr>
              <a:t>species.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Multiple stool examination and concentration techniques (formol-ether sedimentation) - to increase the detection rate.</a:t>
            </a:r>
            <a:endParaRPr lang="en-US" sz="2400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308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47272-1FDA-631C-EBAD-1D157D7D8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827380" cy="1320800"/>
          </a:xfrm>
        </p:spPr>
        <p:txBody>
          <a:bodyPr/>
          <a:lstStyle/>
          <a:p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- </a:t>
            </a:r>
            <a:r>
              <a:rPr lang="en-US" sz="3600" b="1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Stool Examination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3B55F-2C17-BEC3-6A6A-023152DDA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344" y="1453242"/>
            <a:ext cx="5638656" cy="5034644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Egg - round 30–45 </a:t>
            </a:r>
            <a:r>
              <a:rPr lang="en-US" sz="2400" dirty="0" err="1">
                <a:latin typeface="Comic Sans MS" panose="030F0702030302020204" pitchFamily="66" charset="0"/>
              </a:rPr>
              <a:t>μm</a:t>
            </a:r>
            <a:r>
              <a:rPr lang="en-US" sz="2400" dirty="0">
                <a:latin typeface="Comic Sans MS" panose="030F0702030302020204" pitchFamily="66" charset="0"/>
              </a:rPr>
              <a:t> size and consists of an embryo with six </a:t>
            </a:r>
            <a:r>
              <a:rPr lang="en-US" sz="2400" dirty="0" err="1">
                <a:latin typeface="Comic Sans MS" panose="030F0702030302020204" pitchFamily="66" charset="0"/>
              </a:rPr>
              <a:t>hooklets</a:t>
            </a:r>
            <a:r>
              <a:rPr lang="en-US" sz="2400" dirty="0">
                <a:latin typeface="Comic Sans MS" panose="030F0702030302020204" pitchFamily="66" charset="0"/>
              </a:rPr>
              <a:t> surrounded by an </a:t>
            </a:r>
            <a:r>
              <a:rPr lang="en-US" sz="2400" dirty="0" err="1">
                <a:latin typeface="Comic Sans MS" panose="030F0702030302020204" pitchFamily="66" charset="0"/>
              </a:rPr>
              <a:t>embryophore</a:t>
            </a:r>
            <a:r>
              <a:rPr lang="en-US" sz="2400" dirty="0">
                <a:latin typeface="Comic Sans MS" panose="030F0702030302020204" pitchFamily="66" charset="0"/>
              </a:rPr>
              <a:t>. 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Eggs are bile-stained; do not float in saturated salt solution</a:t>
            </a:r>
            <a:endParaRPr lang="en-IN" sz="2400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4B7443-2D05-010E-9BD4-7C44C3ADDE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37" r="51825"/>
          <a:stretch/>
        </p:blipFill>
        <p:spPr>
          <a:xfrm>
            <a:off x="6487886" y="2371716"/>
            <a:ext cx="5638656" cy="350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26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4117D-CE88-93F1-4FEE-4A475FD8E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609600"/>
            <a:ext cx="11560629" cy="1320800"/>
          </a:xfrm>
        </p:spPr>
        <p:txBody>
          <a:bodyPr/>
          <a:lstStyle/>
          <a:p>
            <a:r>
              <a:rPr lang="en-US" sz="3600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Differences between </a:t>
            </a:r>
            <a:r>
              <a:rPr lang="en-US" sz="3600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Taenia </a:t>
            </a:r>
            <a:r>
              <a:rPr lang="en-US" sz="3600" i="1" dirty="0" err="1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saginata</a:t>
            </a:r>
            <a:r>
              <a:rPr lang="en-US" sz="3600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</a:t>
            </a:r>
            <a:r>
              <a:rPr lang="en-US" sz="3600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and </a:t>
            </a:r>
            <a:r>
              <a:rPr lang="en-US" sz="3600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T. </a:t>
            </a:r>
            <a:r>
              <a:rPr lang="en-US" sz="3600" i="1" dirty="0" err="1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solium</a:t>
            </a:r>
            <a:endParaRPr lang="en-IN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79E4544-2821-C15C-DB1A-71FF923051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90613"/>
              </p:ext>
            </p:extLst>
          </p:nvPr>
        </p:nvGraphicFramePr>
        <p:xfrm>
          <a:off x="576944" y="1534886"/>
          <a:ext cx="11092542" cy="4920342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013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7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8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2657"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Features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Taenia </a:t>
                      </a:r>
                      <a:r>
                        <a:rPr lang="en-US" sz="2200" b="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saginata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Taenia </a:t>
                      </a:r>
                      <a:r>
                        <a:rPr lang="en-US" sz="2200" b="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solium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404"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1" u="none" strike="noStrike" cap="none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Adult worm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657"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Length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4–6 meters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2–4 meters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1624"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Head/scolex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3525" marR="131445" lvl="0" indent="-263525">
                        <a:lnSpc>
                          <a:spcPct val="15000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None/>
                        <a:tabLst>
                          <a:tab pos="354013" algn="l"/>
                        </a:tabLs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- Large and    quadrangular</a:t>
                      </a:r>
                    </a:p>
                    <a:p>
                      <a:pPr marL="0" marR="131445" lvl="0" indent="0">
                        <a:lnSpc>
                          <a:spcPct val="15000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None/>
                        <a:tabLst>
                          <a:tab pos="140335" algn="l"/>
                        </a:tabLs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- Four suckers present</a:t>
                      </a:r>
                    </a:p>
                    <a:p>
                      <a:pPr marL="263525" marR="131445" lvl="0" indent="-263525">
                        <a:lnSpc>
                          <a:spcPct val="15000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None/>
                        <a:tabLst>
                          <a:tab pos="140335" algn="l"/>
                        </a:tabLs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- No</a:t>
                      </a:r>
                      <a:r>
                        <a:rPr lang="en-US" sz="22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rostellum,</a:t>
                      </a:r>
                      <a:r>
                        <a:rPr lang="en-US" sz="2200" b="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No </a:t>
                      </a:r>
                      <a:r>
                        <a:rPr lang="en-US" sz="2200" b="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hooklets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5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None/>
                        <a:tabLst>
                          <a:tab pos="140335" algn="l"/>
                        </a:tabLs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- Small and</a:t>
                      </a:r>
                      <a:r>
                        <a:rPr lang="en-US" sz="2200" b="0" spc="-5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globular</a:t>
                      </a:r>
                    </a:p>
                    <a:p>
                      <a:pPr marL="0" marR="0" lv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None/>
                        <a:tabLst>
                          <a:tab pos="140335" algn="l"/>
                        </a:tabLs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- Four suckers</a:t>
                      </a:r>
                      <a:r>
                        <a:rPr lang="en-US" sz="2200" b="0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present</a:t>
                      </a:r>
                    </a:p>
                    <a:p>
                      <a:pPr marL="446088" marR="50165" lvl="0" indent="-446088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None/>
                        <a:tabLst>
                          <a:tab pos="140335" algn="l"/>
                        </a:tabLs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- Bears rostellum with two rows of                     </a:t>
                      </a:r>
                      <a:r>
                        <a:rPr lang="en-US" sz="2200" b="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hooklets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lv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None/>
                        <a:tabLst>
                          <a:tab pos="140335" algn="l"/>
                        </a:tabLs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- Hence called as</a:t>
                      </a:r>
                      <a:r>
                        <a:rPr lang="en-US" sz="2200" b="0" spc="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ARMED</a:t>
                      </a:r>
                      <a:r>
                        <a:rPr lang="en-US" sz="2200" b="1" baseline="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TAPEWORM</a:t>
                      </a:r>
                      <a:endParaRPr lang="en-US" sz="2200" b="1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6167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3DFA9A1-1F63-4A13-498D-C34CB0CCF1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8917769"/>
              </p:ext>
            </p:extLst>
          </p:nvPr>
        </p:nvGraphicFramePr>
        <p:xfrm>
          <a:off x="566057" y="1393370"/>
          <a:ext cx="10831287" cy="5225143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960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4429">
                  <a:extLst>
                    <a:ext uri="{9D8B030D-6E8A-4147-A177-3AD203B41FA5}">
                      <a16:colId xmlns:a16="http://schemas.microsoft.com/office/drawing/2014/main" val="702578575"/>
                    </a:ext>
                  </a:extLst>
                </a:gridCol>
                <a:gridCol w="4005944">
                  <a:extLst>
                    <a:ext uri="{9D8B030D-6E8A-4147-A177-3AD203B41FA5}">
                      <a16:colId xmlns:a16="http://schemas.microsoft.com/office/drawing/2014/main" val="1822912782"/>
                    </a:ext>
                  </a:extLst>
                </a:gridCol>
              </a:tblGrid>
              <a:tr h="638183">
                <a:tc>
                  <a:txBody>
                    <a:bodyPr/>
                    <a:lstStyle/>
                    <a:p>
                      <a:pPr marL="25400" marR="0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Features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0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Taenia </a:t>
                      </a:r>
                      <a:r>
                        <a:rPr lang="en-US" sz="2200" b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saginata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0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Taenia </a:t>
                      </a:r>
                      <a:r>
                        <a:rPr lang="en-US" sz="2200" b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solium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576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Proglottids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5764">
                <a:tc>
                  <a:txBody>
                    <a:bodyPr/>
                    <a:lstStyle/>
                    <a:p>
                      <a:pPr marL="0" marR="43815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No. of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proglottids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1,000–2,000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800–1,000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5764">
                <a:tc>
                  <a:txBody>
                    <a:bodyPr/>
                    <a:lstStyle/>
                    <a:p>
                      <a:pPr marL="6350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Uterus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Bears in 15–20 lateral branches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Bears in 7–13 lateral branches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8140">
                <a:tc>
                  <a:txBody>
                    <a:bodyPr/>
                    <a:lstStyle/>
                    <a:p>
                      <a:pPr marL="6350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Lobes of ovary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Two, no accessory lobe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Three–two lobes with an accessory lobe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5764">
                <a:tc>
                  <a:txBody>
                    <a:bodyPr/>
                    <a:lstStyle/>
                    <a:p>
                      <a:pPr marL="0" marR="53340" algn="l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Vaginal sphincter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3340" algn="l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Present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3340" algn="l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Absent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5764">
                <a:tc>
                  <a:txBody>
                    <a:bodyPr/>
                    <a:lstStyle/>
                    <a:p>
                      <a:pPr marL="63500" marR="0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Expulsion of segments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Expelled singly in the feces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Expelled in chain of 5–6 segments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D01422D1-1F60-E09C-0E00-361D87068C95}"/>
              </a:ext>
            </a:extLst>
          </p:cNvPr>
          <p:cNvSpPr txBox="1">
            <a:spLocks/>
          </p:cNvSpPr>
          <p:nvPr/>
        </p:nvSpPr>
        <p:spPr>
          <a:xfrm>
            <a:off x="457199" y="609600"/>
            <a:ext cx="1156062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Differences between </a:t>
            </a:r>
            <a:r>
              <a:rPr lang="en-US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Taenia </a:t>
            </a:r>
            <a:r>
              <a:rPr lang="en-US" i="1" dirty="0" err="1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saginata</a:t>
            </a:r>
            <a:r>
              <a:rPr lang="en-US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and </a:t>
            </a:r>
            <a:r>
              <a:rPr lang="en-US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T. </a:t>
            </a:r>
            <a:r>
              <a:rPr lang="en-US" i="1" dirty="0" err="1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solium</a:t>
            </a:r>
            <a:endParaRPr lang="en-IN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9133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CB1A75B-53DB-C809-699C-8760688F11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687024"/>
              </p:ext>
            </p:extLst>
          </p:nvPr>
        </p:nvGraphicFramePr>
        <p:xfrm>
          <a:off x="457198" y="1719944"/>
          <a:ext cx="11440887" cy="503825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091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6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32707">
                  <a:extLst>
                    <a:ext uri="{9D8B030D-6E8A-4147-A177-3AD203B41FA5}">
                      <a16:colId xmlns:a16="http://schemas.microsoft.com/office/drawing/2014/main" val="2997810731"/>
                    </a:ext>
                  </a:extLst>
                </a:gridCol>
              </a:tblGrid>
              <a:tr h="646321"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Features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Taenia </a:t>
                      </a:r>
                      <a:r>
                        <a:rPr lang="en-US" sz="2200" b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saginata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Taenia </a:t>
                      </a:r>
                      <a:r>
                        <a:rPr lang="en-US" sz="2200" b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solium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097"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2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Larva</a:t>
                      </a:r>
                      <a:endParaRPr lang="en-US" sz="2200" b="1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9713">
                <a:tc>
                  <a:txBody>
                    <a:bodyPr/>
                    <a:lstStyle/>
                    <a:p>
                      <a:pPr marL="0" marR="43815" algn="l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5400" marR="55880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Cysticercus</a:t>
                      </a:r>
                      <a:r>
                        <a:rPr lang="en-US" sz="2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bovis</a:t>
                      </a:r>
                      <a:r>
                        <a:rPr lang="en-US" sz="2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present in </a:t>
                      </a:r>
                      <a:r>
                        <a:rPr lang="en-US" sz="2200" spc="-25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cattle’s </a:t>
                      </a:r>
                      <a:r>
                        <a:rPr lang="en-US" sz="2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muscle, but not in man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5400" marR="55880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Cysticercus</a:t>
                      </a:r>
                      <a:r>
                        <a:rPr lang="en-US" sz="2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cellulosae</a:t>
                      </a:r>
                      <a:r>
                        <a:rPr lang="en-US" sz="2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present in pig’s    muscle and also in man (muscle, eye and brain)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7209">
                <a:tc gridSpan="3">
                  <a:txBody>
                    <a:bodyPr/>
                    <a:lstStyle/>
                    <a:p>
                      <a:pPr marL="63500" marR="0" algn="l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2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22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Egg</a:t>
                      </a:r>
                      <a:endParaRPr lang="en-US" sz="2200" b="1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3431">
                <a:tc>
                  <a:txBody>
                    <a:bodyPr/>
                    <a:lstStyle/>
                    <a:p>
                      <a:pPr marL="63500" marR="0" algn="l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Acid fast, 30–45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200" i="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µm</a:t>
                      </a:r>
                      <a:r>
                        <a:rPr lang="en-US" sz="2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size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Non-acid fast, 30–45 µm size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47EC6BF9-54E3-695D-5395-FD3FE9E6D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609600"/>
            <a:ext cx="11560629" cy="1320800"/>
          </a:xfrm>
        </p:spPr>
        <p:txBody>
          <a:bodyPr/>
          <a:lstStyle/>
          <a:p>
            <a:r>
              <a:rPr lang="en-US" sz="3600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Differences between </a:t>
            </a:r>
            <a:r>
              <a:rPr lang="en-US" sz="3600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Taenia </a:t>
            </a:r>
            <a:r>
              <a:rPr lang="en-US" sz="3600" i="1" dirty="0" err="1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saginata</a:t>
            </a:r>
            <a:r>
              <a:rPr lang="en-US" sz="3600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</a:t>
            </a:r>
            <a:r>
              <a:rPr lang="en-US" sz="3600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and </a:t>
            </a:r>
            <a:r>
              <a:rPr lang="en-US" sz="3600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T. </a:t>
            </a:r>
            <a:r>
              <a:rPr lang="en-US" sz="3600" i="1" dirty="0" err="1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solium</a:t>
            </a:r>
            <a:endParaRPr lang="en-IN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710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BD7E361-BAE2-390A-1CFE-DCB38E2C79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9695930"/>
              </p:ext>
            </p:extLst>
          </p:nvPr>
        </p:nvGraphicFramePr>
        <p:xfrm>
          <a:off x="558122" y="1455057"/>
          <a:ext cx="10719481" cy="4793343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021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0835">
                  <a:extLst>
                    <a:ext uri="{9D8B030D-6E8A-4147-A177-3AD203B41FA5}">
                      <a16:colId xmlns:a16="http://schemas.microsoft.com/office/drawing/2014/main" val="2258339957"/>
                    </a:ext>
                  </a:extLst>
                </a:gridCol>
                <a:gridCol w="51468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59918">
                <a:tc>
                  <a:txBody>
                    <a:bodyPr/>
                    <a:lstStyle/>
                    <a:p>
                      <a:pPr marL="25400" marR="0" algn="l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Features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0" algn="ctr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Taenia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saginata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Taenia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solium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0483">
                <a:tc gridSpan="3"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2800" b="1" u="none" strike="noStrike" cap="none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Life cycle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9918">
                <a:tc>
                  <a:txBody>
                    <a:bodyPr/>
                    <a:lstStyle/>
                    <a:p>
                      <a:pPr marL="25400" marR="0" algn="ctr">
                        <a:lnSpc>
                          <a:spcPct val="15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Disease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0" algn="ctr">
                        <a:lnSpc>
                          <a:spcPct val="15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Causes 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INTESTINAL TAENIASIS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Causes 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INTESTINAL TAENIASIS AND CYSTICERCOSIS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3024">
                <a:tc>
                  <a:txBody>
                    <a:bodyPr/>
                    <a:lstStyle/>
                    <a:p>
                      <a:pPr marL="25400" marR="0" algn="ctr">
                        <a:lnSpc>
                          <a:spcPct val="15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Host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79070" algn="ctr">
                        <a:lnSpc>
                          <a:spcPct val="150000"/>
                        </a:lnSpc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Definitive host: man</a:t>
                      </a:r>
                    </a:p>
                    <a:p>
                      <a:pPr marL="25400" marR="27940" algn="ctr">
                        <a:lnSpc>
                          <a:spcPct val="15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Intermediate host: cattle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60325" lvl="0" indent="-342900" algn="ctr">
                        <a:lnSpc>
                          <a:spcPct val="150000"/>
                        </a:lnSpc>
                        <a:spcBef>
                          <a:spcPts val="115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40335" algn="l"/>
                        </a:tabLs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For intestinal taeniasis— definitive host is man, intermediate host is</a:t>
                      </a:r>
                      <a:r>
                        <a:rPr lang="en-US" sz="2000" b="1" spc="85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pig</a:t>
                      </a:r>
                    </a:p>
                    <a:p>
                      <a:pPr marL="342900" marR="128270" lvl="0" indent="-3429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40335" algn="l"/>
                        </a:tabLs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For cysticercosis—man acts</a:t>
                      </a:r>
                      <a:r>
                        <a:rPr lang="en-US" sz="2000" b="1" spc="-55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both</a:t>
                      </a:r>
                      <a:r>
                        <a:rPr lang="en-US" sz="2000" b="1" spc="-55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as</a:t>
                      </a:r>
                      <a:r>
                        <a:rPr lang="en-US" sz="2000" b="1" spc="-55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definitive</a:t>
                      </a:r>
                      <a:r>
                        <a:rPr lang="en-US" sz="2000" b="1" baseline="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and intermediate hosts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1411332D-7C89-7FA7-BD53-BF96C274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609600"/>
            <a:ext cx="11560629" cy="1320800"/>
          </a:xfrm>
        </p:spPr>
        <p:txBody>
          <a:bodyPr/>
          <a:lstStyle/>
          <a:p>
            <a:r>
              <a:rPr lang="en-US" sz="3600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Differences between </a:t>
            </a:r>
            <a:r>
              <a:rPr lang="en-US" sz="3600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Taenia </a:t>
            </a:r>
            <a:r>
              <a:rPr lang="en-US" sz="3600" i="1" dirty="0" err="1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saginata</a:t>
            </a:r>
            <a:r>
              <a:rPr lang="en-US" sz="3600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</a:t>
            </a:r>
            <a:r>
              <a:rPr lang="en-US" sz="3600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and </a:t>
            </a:r>
            <a:r>
              <a:rPr lang="en-US" sz="3600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T. </a:t>
            </a:r>
            <a:r>
              <a:rPr lang="en-US" sz="3600" i="1" dirty="0" err="1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solium</a:t>
            </a:r>
            <a:endParaRPr lang="en-IN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6990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BD7E361-BAE2-390A-1CFE-DCB38E2C79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3056900"/>
              </p:ext>
            </p:extLst>
          </p:nvPr>
        </p:nvGraphicFramePr>
        <p:xfrm>
          <a:off x="590778" y="1270000"/>
          <a:ext cx="10715121" cy="525860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021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6229">
                  <a:extLst>
                    <a:ext uri="{9D8B030D-6E8A-4147-A177-3AD203B41FA5}">
                      <a16:colId xmlns:a16="http://schemas.microsoft.com/office/drawing/2014/main" val="2258339957"/>
                    </a:ext>
                  </a:extLst>
                </a:gridCol>
                <a:gridCol w="5667099">
                  <a:extLst>
                    <a:ext uri="{9D8B030D-6E8A-4147-A177-3AD203B41FA5}">
                      <a16:colId xmlns:a16="http://schemas.microsoft.com/office/drawing/2014/main" val="2810065479"/>
                    </a:ext>
                  </a:extLst>
                </a:gridCol>
              </a:tblGrid>
              <a:tr h="801456"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Features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Taenia 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saginata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Taenia 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solium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161">
                <a:tc gridSpan="3"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Life cycle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7687"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Infective form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Intestinal taeniasis- Larva (</a:t>
                      </a:r>
                      <a:r>
                        <a:rPr lang="en-US" sz="1800" dirty="0" err="1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cysticercus</a:t>
                      </a: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bovis</a:t>
                      </a: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)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60325" lvl="0" indent="-342900">
                        <a:lnSpc>
                          <a:spcPct val="150000"/>
                        </a:lnSpc>
                        <a:spcBef>
                          <a:spcPts val="115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40335" algn="l"/>
                        </a:tabLs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For intestinal taeniasis— larva (</a:t>
                      </a:r>
                      <a:r>
                        <a:rPr lang="en-US" sz="1800" dirty="0" err="1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Cysticercus</a:t>
                      </a:r>
                      <a:r>
                        <a:rPr lang="en-US" sz="1800" spc="-2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cellulosae</a:t>
                      </a: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)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40335" algn="l"/>
                        </a:tabLs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For</a:t>
                      </a:r>
                      <a:r>
                        <a:rPr lang="en-US" sz="1800" spc="-35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cysticercosis—egg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7687"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Diagnostic form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Egg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73660" lvl="0" indent="-342900">
                        <a:lnSpc>
                          <a:spcPct val="150000"/>
                        </a:lnSpc>
                        <a:spcBef>
                          <a:spcPts val="12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40335" algn="l"/>
                        </a:tabLst>
                      </a:pPr>
                      <a:r>
                        <a:rPr lang="en-US" sz="1800" spc="-15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For </a:t>
                      </a: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intestinal taeniasis— egg</a:t>
                      </a:r>
                      <a:endParaRPr lang="en-US" sz="180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40335" algn="l"/>
                        </a:tabLst>
                      </a:pP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For</a:t>
                      </a:r>
                      <a:r>
                        <a:rPr lang="en-US" sz="1800" spc="165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cysticercosis—larva</a:t>
                      </a:r>
                      <a:r>
                        <a:rPr lang="en-US" sz="1800" baseline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(deposited</a:t>
                      </a:r>
                      <a:r>
                        <a:rPr lang="en-US" sz="1800" spc="-115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in</a:t>
                      </a:r>
                      <a:r>
                        <a:rPr lang="en-US" sz="1800" spc="-115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tissue)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31409"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Mode of transmission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0">
                        <a:lnSpc>
                          <a:spcPct val="15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Ingestion of contaminated beef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60325" lvl="0" indent="-342900">
                        <a:lnSpc>
                          <a:spcPct val="150000"/>
                        </a:lnSpc>
                        <a:spcBef>
                          <a:spcPts val="12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40335" algn="l"/>
                        </a:tabLs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For</a:t>
                      </a:r>
                      <a:r>
                        <a:rPr lang="en-US" sz="1800" spc="-145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intestinal</a:t>
                      </a:r>
                      <a:r>
                        <a:rPr lang="en-US" sz="1800" spc="-14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taeniasis— ingestion of contaminated</a:t>
                      </a:r>
                      <a:r>
                        <a:rPr lang="en-US" sz="1800" spc="-3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pork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40335" algn="l"/>
                        </a:tabLst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For</a:t>
                      </a:r>
                      <a:r>
                        <a:rPr lang="en-US" sz="1800" spc="-35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cysticercosis—</a:t>
                      </a:r>
                      <a:r>
                        <a:rPr lang="en-US" sz="18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</a:rPr>
                        <a:t> (</a:t>
                      </a:r>
                      <a:r>
                        <a:rPr lang="en-US" sz="1800" baseline="0" dirty="0" err="1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</a:rPr>
                        <a:t>i</a:t>
                      </a:r>
                      <a:r>
                        <a:rPr lang="en-US" sz="18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</a:rPr>
                        <a:t>) </a:t>
                      </a: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contaminated food and water and (ii)</a:t>
                      </a:r>
                      <a:r>
                        <a:rPr lang="en-US" sz="1800" spc="55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spc="-15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auto-</a:t>
                      </a:r>
                      <a:r>
                        <a:rPr lang="en-US" sz="1800" spc="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231F20"/>
                          </a:solidFill>
                          <a:effectLst/>
                          <a:latin typeface="Comic Sans MS" panose="030F0702030302020204" pitchFamily="66" charset="0"/>
                        </a:rPr>
                        <a:t>infection</a:t>
                      </a:r>
                      <a:endParaRPr lang="en-US" sz="18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1411332D-7C89-7FA7-BD53-BF96C274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609600"/>
            <a:ext cx="11560629" cy="1320800"/>
          </a:xfrm>
        </p:spPr>
        <p:txBody>
          <a:bodyPr/>
          <a:lstStyle/>
          <a:p>
            <a:r>
              <a:rPr lang="en-US" sz="3600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Differences between </a:t>
            </a:r>
            <a:r>
              <a:rPr lang="en-US" sz="3600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Taenia </a:t>
            </a:r>
            <a:r>
              <a:rPr lang="en-US" sz="3600" i="1" dirty="0" err="1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saginata</a:t>
            </a:r>
            <a:r>
              <a:rPr lang="en-US" sz="3600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</a:t>
            </a:r>
            <a:r>
              <a:rPr lang="en-US" sz="3600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and </a:t>
            </a:r>
            <a:r>
              <a:rPr lang="en-US" sz="3600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T. </a:t>
            </a:r>
            <a:r>
              <a:rPr lang="en-US" sz="3600" i="1" dirty="0" err="1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solium</a:t>
            </a:r>
            <a:endParaRPr lang="en-IN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0795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71FCD-FB57-DADC-897A-D1781A7ED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261256"/>
            <a:ext cx="10404323" cy="194854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– </a:t>
            </a:r>
            <a:b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b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3600" b="1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Taenia </a:t>
            </a:r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Specific Antigen Detection in Stool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295BB-936F-E936-50B2-060C3E041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203" y="2209799"/>
            <a:ext cx="10284579" cy="424543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Comic Sans MS" panose="030F0702030302020204" pitchFamily="66" charset="0"/>
              </a:rPr>
              <a:t>ELISA - to detect </a:t>
            </a:r>
            <a:r>
              <a:rPr lang="en-US" sz="2400" i="1" dirty="0">
                <a:latin typeface="Comic Sans MS" panose="030F0702030302020204" pitchFamily="66" charset="0"/>
              </a:rPr>
              <a:t>Taenia </a:t>
            </a:r>
            <a:r>
              <a:rPr lang="en-US" sz="2400" dirty="0">
                <a:latin typeface="Comic Sans MS" panose="030F0702030302020204" pitchFamily="66" charset="0"/>
              </a:rPr>
              <a:t>specific antigen (coproantigen) in stool by using polyclonal </a:t>
            </a:r>
            <a:r>
              <a:rPr lang="en-US" sz="2400" i="1" dirty="0">
                <a:latin typeface="Comic Sans MS" panose="030F0702030302020204" pitchFamily="66" charset="0"/>
              </a:rPr>
              <a:t>Taenia </a:t>
            </a:r>
            <a:r>
              <a:rPr lang="en-US" sz="2400" dirty="0">
                <a:latin typeface="Comic Sans MS" panose="030F0702030302020204" pitchFamily="66" charset="0"/>
              </a:rPr>
              <a:t>antibodies.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b="1" dirty="0">
                <a:latin typeface="Comic Sans MS" panose="030F0702030302020204" pitchFamily="66" charset="0"/>
              </a:rPr>
              <a:t>-Advantages:</a:t>
            </a:r>
            <a:endParaRPr lang="en-US" sz="24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More sensitive than stool examination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Detect </a:t>
            </a:r>
            <a:r>
              <a:rPr lang="en-US" sz="2400" i="1" dirty="0">
                <a:latin typeface="Comic Sans MS" panose="030F0702030302020204" pitchFamily="66" charset="0"/>
              </a:rPr>
              <a:t>Taenia </a:t>
            </a:r>
            <a:r>
              <a:rPr lang="en-US" sz="2400" dirty="0">
                <a:latin typeface="Comic Sans MS" panose="030F0702030302020204" pitchFamily="66" charset="0"/>
              </a:rPr>
              <a:t>carriers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b="1" dirty="0">
                <a:latin typeface="Comic Sans MS" panose="030F0702030302020204" pitchFamily="66" charset="0"/>
              </a:rPr>
              <a:t>-Disadvantage: </a:t>
            </a:r>
            <a:endParaRPr lang="en-US" sz="24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Cannot differentiate between </a:t>
            </a:r>
            <a:r>
              <a:rPr lang="en-US" sz="2400" i="1" dirty="0">
                <a:latin typeface="Comic Sans MS" panose="030F0702030302020204" pitchFamily="66" charset="0"/>
              </a:rPr>
              <a:t>T. </a:t>
            </a:r>
            <a:r>
              <a:rPr lang="en-US" sz="2400" i="1" dirty="0" err="1">
                <a:latin typeface="Comic Sans MS" panose="030F0702030302020204" pitchFamily="66" charset="0"/>
              </a:rPr>
              <a:t>saginata</a:t>
            </a:r>
            <a:r>
              <a:rPr lang="en-US" sz="2400" i="1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and </a:t>
            </a:r>
            <a:r>
              <a:rPr lang="en-US" sz="2400" i="1" dirty="0">
                <a:latin typeface="Comic Sans MS" panose="030F0702030302020204" pitchFamily="66" charset="0"/>
              </a:rPr>
              <a:t>T. </a:t>
            </a:r>
            <a:r>
              <a:rPr lang="en-US" sz="2400" i="1" dirty="0" err="1">
                <a:latin typeface="Comic Sans MS" panose="030F0702030302020204" pitchFamily="66" charset="0"/>
              </a:rPr>
              <a:t>solium</a:t>
            </a:r>
            <a:r>
              <a:rPr lang="en-US" sz="2400" dirty="0">
                <a:latin typeface="Comic Sans MS" panose="030F0702030302020204" pitchFamily="66" charset="0"/>
              </a:rPr>
              <a:t>.</a:t>
            </a:r>
          </a:p>
          <a:p>
            <a:pPr marL="0" indent="0" algn="just">
              <a:buNone/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969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D713B-BF68-AD33-FD9F-70152ADB8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328123" cy="1320800"/>
          </a:xfrm>
        </p:spPr>
        <p:txBody>
          <a:bodyPr/>
          <a:lstStyle/>
          <a:p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- </a:t>
            </a:r>
            <a:r>
              <a:rPr lang="en-US" sz="3600" b="1" i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Molecular Methods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86360-F77C-D17A-2EA4-A24780987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012437" cy="388077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PCR targeting mitochondrial DNA followed by sequencing is available; which can distinguish between </a:t>
            </a:r>
            <a:r>
              <a:rPr lang="en-US" sz="2400" i="1" dirty="0">
                <a:latin typeface="Comic Sans MS" panose="030F0702030302020204" pitchFamily="66" charset="0"/>
              </a:rPr>
              <a:t>Taenia </a:t>
            </a:r>
            <a:r>
              <a:rPr lang="en-US" sz="2400" dirty="0">
                <a:latin typeface="Comic Sans MS" panose="030F0702030302020204" pitchFamily="66" charset="0"/>
              </a:rPr>
              <a:t>species.</a:t>
            </a:r>
            <a:endParaRPr lang="en-US" sz="2400" dirty="0">
              <a:latin typeface="Comic Sans MS" panose="030F0702030302020204" pitchFamily="66" charset="0"/>
              <a:ea typeface="Roboto Condensed Light" panose="020B0604020202020204" charset="0"/>
            </a:endParaRP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2510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21143-464C-A8C3-2D8A-DFBBD3CAB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Treatment of Intestinal taeniasis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9CAEE-A33C-BE42-1D96-F0E643A36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161" y="2138818"/>
            <a:ext cx="11373153" cy="388077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Praziquantel (drug of choice): </a:t>
            </a:r>
            <a:r>
              <a:rPr lang="en-US" sz="2400" dirty="0">
                <a:latin typeface="Comic Sans MS" panose="030F0702030302020204" pitchFamily="66" charset="0"/>
              </a:rPr>
              <a:t>Single dose of (10 mg/kg) is highly effective</a:t>
            </a:r>
          </a:p>
          <a:p>
            <a:pPr algn="just">
              <a:lnSpc>
                <a:spcPct val="200000"/>
              </a:lnSpc>
            </a:pPr>
            <a:r>
              <a:rPr lang="en-US" sz="2400" dirty="0" err="1">
                <a:latin typeface="Comic Sans MS" panose="030F0702030302020204" pitchFamily="66" charset="0"/>
              </a:rPr>
              <a:t>Niclosamide</a:t>
            </a:r>
            <a:r>
              <a:rPr lang="en-US" sz="2400" dirty="0">
                <a:latin typeface="Comic Sans MS" panose="030F0702030302020204" pitchFamily="66" charset="0"/>
              </a:rPr>
              <a:t> (2 g) - also effective - not widely available.</a:t>
            </a:r>
            <a:endParaRPr lang="en-US" sz="2400" dirty="0">
              <a:latin typeface="Comic Sans MS" panose="030F0702030302020204" pitchFamily="66" charset="0"/>
              <a:ea typeface="Roboto Condensed Light" panose="020B0604020202020204" charset="0"/>
            </a:endParaRP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945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A796B-AF64-AEB4-C43E-2D7D790CF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Prevention</a:t>
            </a:r>
            <a:endParaRPr lang="en-IN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F95B4-A28E-BC9D-0EAD-E7C3E91ED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15143"/>
            <a:ext cx="10807095" cy="4909457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Adequate cooking of meat</a:t>
            </a:r>
          </a:p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Effective fecal disposal </a:t>
            </a:r>
            <a:r>
              <a:rPr lang="en-US" sz="2400" dirty="0">
                <a:latin typeface="Comic Sans MS" panose="030F0702030302020204" pitchFamily="66" charset="0"/>
              </a:rPr>
              <a:t>to prevent infection to cattle and pigs.</a:t>
            </a:r>
            <a:endParaRPr lang="en-US" sz="2400" dirty="0">
              <a:latin typeface="Comic Sans MS" panose="030F0702030302020204" pitchFamily="66" charset="0"/>
              <a:ea typeface="Roboto Condensed Light" panose="020B0604020202020204" charset="0"/>
            </a:endParaRP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6498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84E3D-8145-2156-A044-2A2506FC2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734" y="2569029"/>
            <a:ext cx="8596668" cy="13208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Comic Sans MS" panose="030F0702030302020204" pitchFamily="66" charset="0"/>
              </a:rPr>
              <a:t>MCQs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9256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3CD5-3516-B106-E8F2-741E0D38A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217780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1. The definitive host for Taenia </a:t>
            </a:r>
            <a:r>
              <a:rPr lang="en-US" dirty="0" err="1">
                <a:latin typeface="Comic Sans MS" panose="030F0702030302020204" pitchFamily="66" charset="0"/>
              </a:rPr>
              <a:t>solium</a:t>
            </a:r>
            <a:r>
              <a:rPr lang="en-US" dirty="0">
                <a:latin typeface="Comic Sans MS" panose="030F0702030302020204" pitchFamily="66" charset="0"/>
              </a:rPr>
              <a:t> 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D1A93-E4BB-A67E-FF96-7251D13CE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Pig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Man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Cow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Dog</a:t>
            </a:r>
          </a:p>
          <a:p>
            <a:pPr marL="0" indent="0">
              <a:buNone/>
            </a:pPr>
            <a:endParaRPr lang="en-US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4110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3CD5-3516-B106-E8F2-741E0D38A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262809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2. The intermediate host for Taenia </a:t>
            </a:r>
            <a:r>
              <a:rPr lang="en-US" dirty="0" err="1">
                <a:latin typeface="Comic Sans MS" panose="030F0702030302020204" pitchFamily="66" charset="0"/>
              </a:rPr>
              <a:t>solium</a:t>
            </a:r>
            <a:r>
              <a:rPr lang="en-US" dirty="0">
                <a:latin typeface="Comic Sans MS" panose="030F0702030302020204" pitchFamily="66" charset="0"/>
              </a:rPr>
              <a:t> 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D1A93-E4BB-A67E-FF96-7251D13CE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Pig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Man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Cow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Dog</a:t>
            </a:r>
          </a:p>
          <a:p>
            <a:pPr marL="0" indent="0">
              <a:buNone/>
            </a:pPr>
            <a:endParaRPr lang="en-US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118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3CD5-3516-B106-E8F2-741E0D38A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66057"/>
            <a:ext cx="10262809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3. The definitive host for Taenia </a:t>
            </a:r>
            <a:r>
              <a:rPr lang="en-US" dirty="0" err="1">
                <a:latin typeface="Comic Sans MS" panose="030F0702030302020204" pitchFamily="66" charset="0"/>
              </a:rPr>
              <a:t>saginata</a:t>
            </a:r>
            <a:r>
              <a:rPr lang="en-US" dirty="0">
                <a:latin typeface="Comic Sans MS" panose="030F0702030302020204" pitchFamily="66" charset="0"/>
              </a:rPr>
              <a:t> 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D1A93-E4BB-A67E-FF96-7251D13CE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Cattles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Man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Pig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Dog</a:t>
            </a:r>
          </a:p>
          <a:p>
            <a:pPr marL="0" indent="0">
              <a:buNone/>
            </a:pPr>
            <a:endParaRPr lang="en-US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0624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3CD5-3516-B106-E8F2-741E0D38A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66057"/>
            <a:ext cx="10262809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4. The intermediate host for Taenia </a:t>
            </a:r>
            <a:r>
              <a:rPr lang="en-US" dirty="0" err="1">
                <a:latin typeface="Comic Sans MS" panose="030F0702030302020204" pitchFamily="66" charset="0"/>
              </a:rPr>
              <a:t>saginata</a:t>
            </a:r>
            <a:r>
              <a:rPr lang="en-US" dirty="0">
                <a:latin typeface="Comic Sans MS" panose="030F0702030302020204" pitchFamily="66" charset="0"/>
              </a:rPr>
              <a:t> 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D1A93-E4BB-A67E-FF96-7251D13CE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Cattles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Man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Pig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Dog</a:t>
            </a:r>
          </a:p>
          <a:p>
            <a:pPr marL="0" indent="0">
              <a:buNone/>
            </a:pPr>
            <a:endParaRPr lang="en-US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6593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3CD5-3516-B106-E8F2-741E0D38A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66057"/>
            <a:ext cx="10262809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5. The definitive &amp; intermediate host for Taenia </a:t>
            </a:r>
            <a:r>
              <a:rPr lang="en-US" dirty="0" err="1">
                <a:latin typeface="Comic Sans MS" panose="030F0702030302020204" pitchFamily="66" charset="0"/>
              </a:rPr>
              <a:t>solium</a:t>
            </a:r>
            <a:r>
              <a:rPr lang="en-US" dirty="0">
                <a:latin typeface="Comic Sans MS" panose="030F0702030302020204" pitchFamily="66" charset="0"/>
              </a:rPr>
              <a:t> (</a:t>
            </a:r>
            <a:r>
              <a:rPr lang="en-US" sz="360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cysticercosis</a:t>
            </a:r>
            <a:r>
              <a:rPr lang="en-US" dirty="0">
                <a:latin typeface="Comic Sans MS" panose="030F0702030302020204" pitchFamily="66" charset="0"/>
              </a:rPr>
              <a:t>) is: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D1A93-E4BB-A67E-FF96-7251D13CE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Man &amp; Pig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Man &amp; Cow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Pig &amp; Man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Man &amp; Man</a:t>
            </a:r>
          </a:p>
          <a:p>
            <a:pPr marL="0" indent="0">
              <a:buNone/>
            </a:pPr>
            <a:endParaRPr lang="en-US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1742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3CD5-3516-B106-E8F2-741E0D38A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66057"/>
            <a:ext cx="10262809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6. The Infective form in case of </a:t>
            </a:r>
            <a:r>
              <a:rPr lang="en-US" sz="360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cysticercosis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D1A93-E4BB-A67E-FF96-7251D13CE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881809" cy="3880773"/>
          </a:xfrm>
        </p:spPr>
        <p:txBody>
          <a:bodyPr>
            <a:normAutofit/>
          </a:bodyPr>
          <a:lstStyle/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Ingestion of </a:t>
            </a:r>
            <a:r>
              <a:rPr lang="en-US" sz="3200" dirty="0" err="1">
                <a:latin typeface="Comic Sans MS" panose="030F0702030302020204" pitchFamily="66" charset="0"/>
              </a:rPr>
              <a:t>Enryonated</a:t>
            </a:r>
            <a:r>
              <a:rPr lang="en-US" sz="3200" dirty="0">
                <a:latin typeface="Comic Sans MS" panose="030F0702030302020204" pitchFamily="66" charset="0"/>
              </a:rPr>
              <a:t> Egg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Ingestion of Pork 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Ingestion of beef 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1041899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3CD5-3516-B106-E8F2-741E0D38A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66057"/>
            <a:ext cx="10262809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7. The Infective form in case of intestinal taeniasis (Taenia </a:t>
            </a:r>
            <a:r>
              <a:rPr lang="en-US" dirty="0" err="1">
                <a:latin typeface="Comic Sans MS" panose="030F0702030302020204" pitchFamily="66" charset="0"/>
              </a:rPr>
              <a:t>solium</a:t>
            </a:r>
            <a:r>
              <a:rPr lang="en-US" dirty="0">
                <a:latin typeface="Comic Sans MS" panose="030F0702030302020204" pitchFamily="66" charset="0"/>
              </a:rPr>
              <a:t>):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D1A93-E4BB-A67E-FF96-7251D13CE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881809" cy="3880773"/>
          </a:xfrm>
        </p:spPr>
        <p:txBody>
          <a:bodyPr>
            <a:normAutofit/>
          </a:bodyPr>
          <a:lstStyle/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Ingestion of </a:t>
            </a:r>
            <a:r>
              <a:rPr lang="en-US" sz="3200" dirty="0" err="1">
                <a:latin typeface="Comic Sans MS" panose="030F0702030302020204" pitchFamily="66" charset="0"/>
              </a:rPr>
              <a:t>Enryonated</a:t>
            </a:r>
            <a:r>
              <a:rPr lang="en-US" sz="3200" dirty="0">
                <a:latin typeface="Comic Sans MS" panose="030F0702030302020204" pitchFamily="66" charset="0"/>
              </a:rPr>
              <a:t> Egg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Ingestion of Pork 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Ingestion of beef 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All of the above </a:t>
            </a:r>
          </a:p>
        </p:txBody>
      </p:sp>
    </p:spTree>
    <p:extLst>
      <p:ext uri="{BB962C8B-B14F-4D97-AF65-F5344CB8AC3E}">
        <p14:creationId xmlns:p14="http://schemas.microsoft.com/office/powerpoint/2010/main" val="13817243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3CD5-3516-B106-E8F2-741E0D38A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66057"/>
            <a:ext cx="10262809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8. The Infective form in case of intestinal taeniasis (Taenia </a:t>
            </a:r>
            <a:r>
              <a:rPr lang="en-US" dirty="0" err="1">
                <a:latin typeface="Comic Sans MS" panose="030F0702030302020204" pitchFamily="66" charset="0"/>
              </a:rPr>
              <a:t>saginata</a:t>
            </a:r>
            <a:r>
              <a:rPr lang="en-US" dirty="0">
                <a:latin typeface="Comic Sans MS" panose="030F0702030302020204" pitchFamily="66" charset="0"/>
              </a:rPr>
              <a:t>):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D1A93-E4BB-A67E-FF96-7251D13CE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881809" cy="3880773"/>
          </a:xfrm>
        </p:spPr>
        <p:txBody>
          <a:bodyPr>
            <a:normAutofit/>
          </a:bodyPr>
          <a:lstStyle/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Ingestion of </a:t>
            </a:r>
            <a:r>
              <a:rPr lang="en-US" sz="3200" dirty="0" err="1">
                <a:latin typeface="Comic Sans MS" panose="030F0702030302020204" pitchFamily="66" charset="0"/>
              </a:rPr>
              <a:t>Enryonated</a:t>
            </a:r>
            <a:r>
              <a:rPr lang="en-US" sz="3200" dirty="0">
                <a:latin typeface="Comic Sans MS" panose="030F0702030302020204" pitchFamily="66" charset="0"/>
              </a:rPr>
              <a:t> Egg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Ingestion of Pork 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Ingestion of beef 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All of the above </a:t>
            </a:r>
          </a:p>
        </p:txBody>
      </p:sp>
    </p:spTree>
    <p:extLst>
      <p:ext uri="{BB962C8B-B14F-4D97-AF65-F5344CB8AC3E}">
        <p14:creationId xmlns:p14="http://schemas.microsoft.com/office/powerpoint/2010/main" val="28391805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3CD5-3516-B106-E8F2-741E0D38A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66057"/>
            <a:ext cx="10262809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9. Which of the following is not a bile stained Egg: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D1A93-E4BB-A67E-FF96-7251D13CE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881809" cy="3880773"/>
          </a:xfrm>
        </p:spPr>
        <p:txBody>
          <a:bodyPr>
            <a:normAutofit/>
          </a:bodyPr>
          <a:lstStyle/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Ascaris lumbricoides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Taenia </a:t>
            </a:r>
            <a:r>
              <a:rPr lang="en-US" sz="3200" dirty="0" err="1">
                <a:latin typeface="Comic Sans MS" panose="030F0702030302020204" pitchFamily="66" charset="0"/>
              </a:rPr>
              <a:t>solium</a:t>
            </a:r>
            <a:endParaRPr lang="en-US" sz="3200" dirty="0">
              <a:latin typeface="Comic Sans MS" panose="030F0702030302020204" pitchFamily="66" charset="0"/>
            </a:endParaRP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Trichuris </a:t>
            </a:r>
            <a:r>
              <a:rPr lang="en-US" sz="3200" dirty="0" err="1">
                <a:latin typeface="Comic Sans MS" panose="030F0702030302020204" pitchFamily="66" charset="0"/>
              </a:rPr>
              <a:t>trichura</a:t>
            </a:r>
            <a:endParaRPr lang="en-US" sz="3200" dirty="0">
              <a:latin typeface="Comic Sans MS" panose="030F0702030302020204" pitchFamily="66" charset="0"/>
            </a:endParaRP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</a:rPr>
              <a:t>Entrobius</a:t>
            </a:r>
            <a:r>
              <a:rPr lang="en-US" sz="3200" dirty="0">
                <a:latin typeface="Comic Sans MS" panose="030F0702030302020204" pitchFamily="66" charset="0"/>
              </a:rPr>
              <a:t> vermicularis</a:t>
            </a:r>
          </a:p>
          <a:p>
            <a:pPr>
              <a:buAutoNum type="alphaLcParenR"/>
            </a:pPr>
            <a:endParaRPr lang="en-US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2660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3CD5-3516-B106-E8F2-741E0D38A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66057"/>
            <a:ext cx="10262809" cy="13208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10. Which of the following are non bile stained Eggs: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D1A93-E4BB-A67E-FF96-7251D13CE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881809" cy="3880773"/>
          </a:xfrm>
        </p:spPr>
        <p:txBody>
          <a:bodyPr>
            <a:normAutofit/>
          </a:bodyPr>
          <a:lstStyle/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</a:rPr>
              <a:t>Necator</a:t>
            </a:r>
            <a:r>
              <a:rPr lang="en-US" sz="3200" dirty="0">
                <a:latin typeface="Comic Sans MS" panose="030F0702030302020204" pitchFamily="66" charset="0"/>
              </a:rPr>
              <a:t> americanus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</a:rPr>
              <a:t>Entrobius</a:t>
            </a:r>
            <a:r>
              <a:rPr lang="en-US" sz="3200" dirty="0">
                <a:latin typeface="Comic Sans MS" panose="030F0702030302020204" pitchFamily="66" charset="0"/>
              </a:rPr>
              <a:t> vermicularis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</a:rPr>
              <a:t>Hymenolepis</a:t>
            </a:r>
            <a:r>
              <a:rPr lang="en-US" sz="3200" dirty="0">
                <a:latin typeface="Comic Sans MS" panose="030F0702030302020204" pitchFamily="66" charset="0"/>
              </a:rPr>
              <a:t> nana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</a:rPr>
              <a:t>Ancylostoma</a:t>
            </a:r>
            <a:r>
              <a:rPr lang="en-US" sz="3200" dirty="0">
                <a:latin typeface="Comic Sans MS" panose="030F0702030302020204" pitchFamily="66" charset="0"/>
              </a:rPr>
              <a:t> duodenale</a:t>
            </a:r>
          </a:p>
          <a:p>
            <a:pPr>
              <a:buAutoNum type="alphaLcParenR"/>
            </a:pPr>
            <a:r>
              <a:rPr lang="en-US" sz="3200" dirty="0">
                <a:latin typeface="Comic Sans MS" panose="030F0702030302020204" pitchFamily="66" charset="0"/>
              </a:rPr>
              <a:t> All of the above</a:t>
            </a:r>
          </a:p>
          <a:p>
            <a:pPr>
              <a:buAutoNum type="alphaLcParenR"/>
            </a:pPr>
            <a:endParaRPr lang="en-US" sz="3200" dirty="0">
              <a:latin typeface="Comic Sans MS" panose="030F0702030302020204" pitchFamily="66" charset="0"/>
            </a:endParaRPr>
          </a:p>
          <a:p>
            <a:pPr>
              <a:buAutoNum type="alphaLcParenR"/>
            </a:pPr>
            <a:endParaRPr lang="en-US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7026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52DE-5A1E-1026-A1F0-3483A3038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6162" y="218802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latin typeface="Comic Sans MS" panose="030F0702030302020204" pitchFamily="66" charset="0"/>
              </a:rPr>
              <a:t>Thank you</a:t>
            </a:r>
            <a:endParaRPr lang="en-IN" sz="5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0819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3230</TotalTime>
  <Words>1523</Words>
  <Application>Microsoft Office PowerPoint</Application>
  <PresentationFormat>Widescreen</PresentationFormat>
  <Paragraphs>359</Paragraphs>
  <Slides>41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Calibri</vt:lpstr>
      <vt:lpstr>Comic Sans MS</vt:lpstr>
      <vt:lpstr>Roboto Condensed Light</vt:lpstr>
      <vt:lpstr>Trebuchet MS</vt:lpstr>
      <vt:lpstr>Wingdings</vt:lpstr>
      <vt:lpstr>Wingdings 3</vt:lpstr>
      <vt:lpstr>Facet</vt:lpstr>
      <vt:lpstr>Intestinal helminthic Infection: Cestodes I</vt:lpstr>
      <vt:lpstr>Difference between Cestodes, Trematodes &amp; Nematodes</vt:lpstr>
      <vt:lpstr>Difference between Cestodes, Trematodes &amp; Nematodes</vt:lpstr>
      <vt:lpstr>Difference between Cestodes, Trematodes &amp; Nematodes</vt:lpstr>
      <vt:lpstr>Difference between Cestodes, Trematodes &amp; Nematodes</vt:lpstr>
      <vt:lpstr>INTESTINAL CESTODE INFECTIONS</vt:lpstr>
      <vt:lpstr>Life cycle of various cestodes</vt:lpstr>
      <vt:lpstr>MORPHOLOGICAL FORMS: Adult Worm</vt:lpstr>
      <vt:lpstr>Adult Worm</vt:lpstr>
      <vt:lpstr>Eggs</vt:lpstr>
      <vt:lpstr>Eggs</vt:lpstr>
      <vt:lpstr>Larva</vt:lpstr>
      <vt:lpstr>INTESTINAL TAENIASIS</vt:lpstr>
      <vt:lpstr>Morphology</vt:lpstr>
      <vt:lpstr>Morphology</vt:lpstr>
      <vt:lpstr>Life Cycle (Intestinal taeniasis)</vt:lpstr>
      <vt:lpstr>Epidemiology</vt:lpstr>
      <vt:lpstr>Clinical Manifestations</vt:lpstr>
      <vt:lpstr>Laboratory Diagnosis - Stool Examination</vt:lpstr>
      <vt:lpstr>Laboratory Diagnosis - Stool Examination</vt:lpstr>
      <vt:lpstr>Differences between Taenia saginata and T. solium</vt:lpstr>
      <vt:lpstr>PowerPoint Presentation</vt:lpstr>
      <vt:lpstr>Differences between Taenia saginata and T. solium</vt:lpstr>
      <vt:lpstr>Differences between Taenia saginata and T. solium</vt:lpstr>
      <vt:lpstr>Differences between Taenia saginata and T. solium</vt:lpstr>
      <vt:lpstr>Laboratory Diagnosis –   Taenia Specific Antigen Detection in Stool</vt:lpstr>
      <vt:lpstr>Laboratory Diagnosis - Molecular Methods</vt:lpstr>
      <vt:lpstr>Treatment of Intestinal taeniasis</vt:lpstr>
      <vt:lpstr>Prevention</vt:lpstr>
      <vt:lpstr>MCQs</vt:lpstr>
      <vt:lpstr>1. The definitive host for Taenia solium is</vt:lpstr>
      <vt:lpstr>2. The intermediate host for Taenia solium is</vt:lpstr>
      <vt:lpstr>3. The definitive host for Taenia saginata is</vt:lpstr>
      <vt:lpstr>4. The intermediate host for Taenia saginata is</vt:lpstr>
      <vt:lpstr>5. The definitive &amp; intermediate host for Taenia solium (cysticercosis) is:</vt:lpstr>
      <vt:lpstr>6. The Infective form in case of cysticercosis</vt:lpstr>
      <vt:lpstr>7. The Infective form in case of intestinal taeniasis (Taenia solium):</vt:lpstr>
      <vt:lpstr>8. The Infective form in case of intestinal taeniasis (Taenia saginata):</vt:lpstr>
      <vt:lpstr>9. Which of the following is not a bile stained Egg:</vt:lpstr>
      <vt:lpstr>10. Which of the following are non bile stained Eggs: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Intestinal helminthic Infection: Cestodes I</dc:title>
  <dc:creator>HP</dc:creator>
  <cp:lastModifiedBy>HP</cp:lastModifiedBy>
  <cp:revision>24</cp:revision>
  <dcterms:created xsi:type="dcterms:W3CDTF">2023-09-22T08:49:08Z</dcterms:created>
  <dcterms:modified xsi:type="dcterms:W3CDTF">2024-08-02T09:06:34Z</dcterms:modified>
</cp:coreProperties>
</file>