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362" r:id="rId5"/>
    <p:sldId id="363" r:id="rId6"/>
    <p:sldId id="261" r:id="rId7"/>
    <p:sldId id="262" r:id="rId8"/>
    <p:sldId id="364" r:id="rId9"/>
    <p:sldId id="365" r:id="rId10"/>
    <p:sldId id="263" r:id="rId11"/>
    <p:sldId id="265" r:id="rId12"/>
    <p:sldId id="266" r:id="rId13"/>
    <p:sldId id="369" r:id="rId14"/>
    <p:sldId id="267" r:id="rId15"/>
    <p:sldId id="366" r:id="rId16"/>
    <p:sldId id="269" r:id="rId17"/>
    <p:sldId id="371" r:id="rId18"/>
    <p:sldId id="370" r:id="rId19"/>
    <p:sldId id="268" r:id="rId20"/>
    <p:sldId id="372" r:id="rId21"/>
    <p:sldId id="270" r:id="rId22"/>
    <p:sldId id="367" r:id="rId23"/>
    <p:sldId id="271" r:id="rId24"/>
    <p:sldId id="361" r:id="rId25"/>
    <p:sldId id="272" r:id="rId26"/>
    <p:sldId id="273" r:id="rId27"/>
    <p:sldId id="274" r:id="rId28"/>
    <p:sldId id="368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105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560CD86-5367-4C6A-B529-BEC280CF8ADB}" type="datetimeFigureOut">
              <a:rPr lang="en-IN" smtClean="0"/>
              <a:t>06-05-2024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0BFE0D8-AF6E-41AB-BCCA-0E1B3D595CA8}" type="slidenum">
              <a:rPr lang="en-IN" smtClean="0"/>
              <a:t>‹#›</a:t>
            </a:fld>
            <a:endParaRPr lang="en-IN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480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0CD86-5367-4C6A-B529-BEC280CF8ADB}" type="datetimeFigureOut">
              <a:rPr lang="en-IN" smtClean="0"/>
              <a:t>06-05-2024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E0D8-AF6E-41AB-BCCA-0E1B3D595CA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7120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0CD86-5367-4C6A-B529-BEC280CF8ADB}" type="datetimeFigureOut">
              <a:rPr lang="en-IN" smtClean="0"/>
              <a:t>06-05-2024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E0D8-AF6E-41AB-BCCA-0E1B3D595CA8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5720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0CD86-5367-4C6A-B529-BEC280CF8ADB}" type="datetimeFigureOut">
              <a:rPr lang="en-IN" smtClean="0"/>
              <a:t>06-05-2024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E0D8-AF6E-41AB-BCCA-0E1B3D595CA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6405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0CD86-5367-4C6A-B529-BEC280CF8ADB}" type="datetimeFigureOut">
              <a:rPr lang="en-IN" smtClean="0"/>
              <a:t>06-05-2024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E0D8-AF6E-41AB-BCCA-0E1B3D595CA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9768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0CD86-5367-4C6A-B529-BEC280CF8ADB}" type="datetimeFigureOut">
              <a:rPr lang="en-IN" smtClean="0"/>
              <a:t>06-05-2024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E0D8-AF6E-41AB-BCCA-0E1B3D595CA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67407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0CD86-5367-4C6A-B529-BEC280CF8ADB}" type="datetimeFigureOut">
              <a:rPr lang="en-IN" smtClean="0"/>
              <a:t>06-05-2024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E0D8-AF6E-41AB-BCCA-0E1B3D595CA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6298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0CD86-5367-4C6A-B529-BEC280CF8ADB}" type="datetimeFigureOut">
              <a:rPr lang="en-IN" smtClean="0"/>
              <a:t>06-05-2024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E0D8-AF6E-41AB-BCCA-0E1B3D595CA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3223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0CD86-5367-4C6A-B529-BEC280CF8ADB}" type="datetimeFigureOut">
              <a:rPr lang="en-IN" smtClean="0"/>
              <a:t>06-05-2024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E0D8-AF6E-41AB-BCCA-0E1B3D595CA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8591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0CD86-5367-4C6A-B529-BEC280CF8ADB}" type="datetimeFigureOut">
              <a:rPr lang="en-IN" smtClean="0"/>
              <a:t>06-05-2024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E0D8-AF6E-41AB-BCCA-0E1B3D595CA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8136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0CD86-5367-4C6A-B529-BEC280CF8ADB}" type="datetimeFigureOut">
              <a:rPr lang="en-IN" smtClean="0"/>
              <a:t>06-05-2024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E0D8-AF6E-41AB-BCCA-0E1B3D595CA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6568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7560CD86-5367-4C6A-B529-BEC280CF8ADB}" type="datetimeFigureOut">
              <a:rPr lang="en-IN" smtClean="0"/>
              <a:t>06-05-2024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60BFE0D8-AF6E-41AB-BCCA-0E1B3D595CA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398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79284-E0AA-E0CC-7C25-0ED96C9F43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>
                <a:latin typeface="Comic Sans MS" panose="030F0702030302020204" pitchFamily="66" charset="0"/>
              </a:rPr>
              <a:t>SYSTEMIC CANDIDIASIS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53B27D-BCB1-7C6B-495C-1F7421E7C1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21434" y="4773881"/>
            <a:ext cx="3755956" cy="483918"/>
          </a:xfrm>
        </p:spPr>
        <p:txBody>
          <a:bodyPr/>
          <a:lstStyle/>
          <a:p>
            <a:r>
              <a:rPr lang="en-IN" dirty="0" err="1">
                <a:latin typeface="Comic Sans MS" panose="030F0702030302020204" pitchFamily="66" charset="0"/>
              </a:rPr>
              <a:t>Dr.</a:t>
            </a:r>
            <a:r>
              <a:rPr lang="en-IN" dirty="0">
                <a:latin typeface="Comic Sans MS" panose="030F0702030302020204" pitchFamily="66" charset="0"/>
              </a:rPr>
              <a:t> Priyanka Chaturvedi</a:t>
            </a:r>
          </a:p>
        </p:txBody>
      </p:sp>
    </p:spTree>
    <p:extLst>
      <p:ext uri="{BB962C8B-B14F-4D97-AF65-F5344CB8AC3E}">
        <p14:creationId xmlns:p14="http://schemas.microsoft.com/office/powerpoint/2010/main" val="2218550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144D3-96B8-BCFA-9BAA-5407415F1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>
                <a:solidFill>
                  <a:schemeClr val="tx1"/>
                </a:solidFill>
                <a:latin typeface="Comic Sans MS" panose="030F0702030302020204" pitchFamily="66" charset="0"/>
              </a:rPr>
              <a:t>Morphological classification of fungus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137BD-6BB9-B121-DDDA-51AE3956FC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02920" indent="-457200">
              <a:lnSpc>
                <a:spcPct val="150000"/>
              </a:lnSpc>
              <a:buFont typeface="+mj-lt"/>
              <a:buAutoNum type="arabicPeriod"/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Yeast: Cryptococcus</a:t>
            </a:r>
          </a:p>
          <a:p>
            <a:pPr marL="502920" indent="-457200">
              <a:lnSpc>
                <a:spcPct val="150000"/>
              </a:lnSpc>
              <a:buFont typeface="+mj-lt"/>
              <a:buAutoNum type="arabicPeriod"/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Yeast like: </a:t>
            </a:r>
            <a:r>
              <a:rPr lang="en-IN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Candida</a:t>
            </a:r>
          </a:p>
          <a:p>
            <a:pPr marL="502920" indent="-457200">
              <a:lnSpc>
                <a:spcPct val="150000"/>
              </a:lnSpc>
              <a:buFont typeface="+mj-lt"/>
              <a:buAutoNum type="arabicPeriod"/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Molds: Aspergillus, Mucor, Rhizopus, Rhizomucor</a:t>
            </a:r>
          </a:p>
          <a:p>
            <a:pPr marL="502920" indent="-457200">
              <a:lnSpc>
                <a:spcPct val="150000"/>
              </a:lnSpc>
              <a:buFont typeface="+mj-lt"/>
              <a:buAutoNum type="arabicPeriod"/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Dimorphic: Penicillium, Histoplasma capsulatum</a:t>
            </a:r>
          </a:p>
        </p:txBody>
      </p:sp>
    </p:spTree>
    <p:extLst>
      <p:ext uri="{BB962C8B-B14F-4D97-AF65-F5344CB8AC3E}">
        <p14:creationId xmlns:p14="http://schemas.microsoft.com/office/powerpoint/2010/main" val="3380509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5564A-4050-4583-274F-6B75BC0B9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SYSTEMIC CANDIDIASIS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AE2AD5-53B2-1DA8-7AFC-380088A73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852551"/>
            <a:ext cx="9872871" cy="4243449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20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Candidiasis is the most common fungal disease in humans.</a:t>
            </a:r>
          </a:p>
          <a:p>
            <a:pPr algn="just">
              <a:lnSpc>
                <a:spcPct val="20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Candida affects the skin, mucosa, various internal organs and blood.</a:t>
            </a:r>
          </a:p>
          <a:p>
            <a:pPr algn="just">
              <a:lnSpc>
                <a:spcPct val="20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Caused by </a:t>
            </a:r>
            <a:r>
              <a:rPr lang="en-US" sz="2800" i="1" dirty="0">
                <a:solidFill>
                  <a:schemeClr val="tx1"/>
                </a:solidFill>
                <a:latin typeface="Comic Sans MS" panose="030F0702030302020204" pitchFamily="66" charset="0"/>
              </a:rPr>
              <a:t>Candida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, a yeast like fungus that produces </a:t>
            </a:r>
            <a:r>
              <a:rPr lang="en-US" sz="28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pseudohyphae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.</a:t>
            </a:r>
          </a:p>
          <a:p>
            <a:pPr algn="just">
              <a:lnSpc>
                <a:spcPct val="200000"/>
              </a:lnSpc>
            </a:pP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703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5564A-4050-4583-274F-6B75BC0B9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SYSTEMIC CANDIDIASIS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AE2AD5-53B2-1DA8-7AFC-380088A73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852551"/>
            <a:ext cx="9872871" cy="4243449"/>
          </a:xfrm>
        </p:spPr>
        <p:txBody>
          <a:bodyPr>
            <a:normAutofit/>
          </a:bodyPr>
          <a:lstStyle/>
          <a:p>
            <a:pPr marL="45720" indent="0" algn="ctr">
              <a:lnSpc>
                <a:spcPct val="200000"/>
              </a:lnSpc>
              <a:buNone/>
            </a:pPr>
            <a:r>
              <a:rPr lang="en-US" sz="3600" b="1" dirty="0">
                <a:solidFill>
                  <a:schemeClr val="tx1"/>
                </a:solidFill>
                <a:latin typeface="Comic Sans MS" panose="030F0702030302020204" pitchFamily="66" charset="0"/>
              </a:rPr>
              <a:t>CANDIDA</a:t>
            </a:r>
            <a:endParaRPr lang="en-IN" sz="36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Arrow: Left-Up 3">
            <a:extLst>
              <a:ext uri="{FF2B5EF4-FFF2-40B4-BE49-F238E27FC236}">
                <a16:creationId xmlns:a16="http://schemas.microsoft.com/office/drawing/2014/main" id="{F7BC24A0-1286-D2C3-D02A-A501697A99EC}"/>
              </a:ext>
            </a:extLst>
          </p:cNvPr>
          <p:cNvSpPr/>
          <p:nvPr/>
        </p:nvSpPr>
        <p:spPr>
          <a:xfrm rot="13633801">
            <a:off x="5391397" y="2829296"/>
            <a:ext cx="1104405" cy="1199408"/>
          </a:xfrm>
          <a:prstGeom prst="lef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9445D6-A2C5-BE75-E0B6-44C7C88E277C}"/>
              </a:ext>
            </a:extLst>
          </p:cNvPr>
          <p:cNvSpPr txBox="1"/>
          <p:nvPr/>
        </p:nvSpPr>
        <p:spPr>
          <a:xfrm>
            <a:off x="1263351" y="3595267"/>
            <a:ext cx="4471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" indent="0" algn="ctr">
              <a:buNone/>
            </a:pPr>
            <a:r>
              <a:rPr lang="en-US" sz="3600" b="1" dirty="0">
                <a:solidFill>
                  <a:schemeClr val="tx1"/>
                </a:solidFill>
                <a:latin typeface="Comic Sans MS" panose="030F0702030302020204" pitchFamily="66" charset="0"/>
              </a:rPr>
              <a:t>Candida albicans</a:t>
            </a:r>
            <a:endParaRPr lang="en-IN" sz="36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799C10-83C7-5E11-563E-20AE5E7E18EE}"/>
              </a:ext>
            </a:extLst>
          </p:cNvPr>
          <p:cNvSpPr txBox="1"/>
          <p:nvPr/>
        </p:nvSpPr>
        <p:spPr>
          <a:xfrm>
            <a:off x="5540365" y="3681811"/>
            <a:ext cx="67212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" indent="0" algn="ctr">
              <a:buNone/>
            </a:pPr>
            <a:r>
              <a:rPr lang="en-US" sz="3600" b="1" dirty="0">
                <a:solidFill>
                  <a:schemeClr val="tx1"/>
                </a:solidFill>
                <a:latin typeface="Comic Sans MS" panose="030F0702030302020204" pitchFamily="66" charset="0"/>
              </a:rPr>
              <a:t>Non-albicans </a:t>
            </a:r>
            <a:r>
              <a:rPr lang="en-US" sz="3600" b="1" dirty="0">
                <a:latin typeface="Comic Sans MS" panose="030F0702030302020204" pitchFamily="66" charset="0"/>
              </a:rPr>
              <a:t>c</a:t>
            </a:r>
            <a:r>
              <a:rPr lang="en-US" sz="3600" b="1" dirty="0">
                <a:solidFill>
                  <a:schemeClr val="tx1"/>
                </a:solidFill>
                <a:latin typeface="Comic Sans MS" panose="030F0702030302020204" pitchFamily="66" charset="0"/>
              </a:rPr>
              <a:t>andida </a:t>
            </a:r>
          </a:p>
          <a:p>
            <a:pPr marL="45720" indent="0" algn="ctr">
              <a:buNone/>
            </a:pPr>
            <a:r>
              <a:rPr lang="en-US" sz="3600" b="1" dirty="0">
                <a:solidFill>
                  <a:schemeClr val="tx1"/>
                </a:solidFill>
                <a:latin typeface="Comic Sans MS" panose="030F0702030302020204" pitchFamily="66" charset="0"/>
              </a:rPr>
              <a:t>(NAC)</a:t>
            </a:r>
            <a:endParaRPr lang="en-IN" sz="36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35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237CC-BFF7-866C-9067-4354B2B75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" indent="0"/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</a:rPr>
              <a:t>Non-albicans candida (NAC)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595C3-B54E-689F-CC48-CF8D51ACBE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1" y="1781299"/>
            <a:ext cx="4070268" cy="4750130"/>
          </a:xfrm>
        </p:spPr>
        <p:txBody>
          <a:bodyPr>
            <a:normAutofit/>
          </a:bodyPr>
          <a:lstStyle/>
          <a:p>
            <a:r>
              <a:rPr lang="en-IN" sz="2600" i="1" dirty="0">
                <a:solidFill>
                  <a:schemeClr val="tx1"/>
                </a:solidFill>
                <a:latin typeface="Comic Sans MS" panose="030F0702030302020204" pitchFamily="66" charset="0"/>
              </a:rPr>
              <a:t>Candida tropicalis</a:t>
            </a:r>
          </a:p>
          <a:p>
            <a:r>
              <a:rPr lang="en-IN" sz="2600" i="1" dirty="0">
                <a:solidFill>
                  <a:schemeClr val="tx1"/>
                </a:solidFill>
                <a:latin typeface="Comic Sans MS" panose="030F0702030302020204" pitchFamily="66" charset="0"/>
              </a:rPr>
              <a:t>Candida auris</a:t>
            </a:r>
          </a:p>
          <a:p>
            <a:r>
              <a:rPr lang="en-IN" sz="2600" i="1" dirty="0">
                <a:solidFill>
                  <a:schemeClr val="tx1"/>
                </a:solidFill>
                <a:latin typeface="Comic Sans MS" panose="030F0702030302020204" pitchFamily="66" charset="0"/>
              </a:rPr>
              <a:t>Candida </a:t>
            </a:r>
            <a:r>
              <a:rPr lang="en-IN" sz="2600" i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parapsilosis</a:t>
            </a:r>
            <a:endParaRPr lang="en-IN" sz="2600" i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IN" sz="2600" i="1" dirty="0">
                <a:solidFill>
                  <a:schemeClr val="tx1"/>
                </a:solidFill>
                <a:latin typeface="Comic Sans MS" panose="030F0702030302020204" pitchFamily="66" charset="0"/>
              </a:rPr>
              <a:t>Candida glabrata</a:t>
            </a:r>
          </a:p>
          <a:p>
            <a:r>
              <a:rPr lang="en-IN" sz="2600" i="1" dirty="0">
                <a:solidFill>
                  <a:schemeClr val="tx1"/>
                </a:solidFill>
                <a:latin typeface="Comic Sans MS" panose="030F0702030302020204" pitchFamily="66" charset="0"/>
              </a:rPr>
              <a:t>Candida </a:t>
            </a:r>
            <a:r>
              <a:rPr lang="en-IN" sz="2600" i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krusie</a:t>
            </a:r>
            <a:endParaRPr lang="en-IN" sz="2600" i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IN" sz="2600" i="1" dirty="0">
                <a:solidFill>
                  <a:schemeClr val="tx1"/>
                </a:solidFill>
                <a:latin typeface="Comic Sans MS" panose="030F0702030302020204" pitchFamily="66" charset="0"/>
              </a:rPr>
              <a:t>Candida </a:t>
            </a:r>
            <a:r>
              <a:rPr lang="en-IN" sz="2600" i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kefyr</a:t>
            </a:r>
            <a:endParaRPr lang="en-IN" sz="2600" i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IN" sz="2600" i="1" dirty="0">
                <a:solidFill>
                  <a:schemeClr val="tx1"/>
                </a:solidFill>
                <a:latin typeface="Comic Sans MS" panose="030F0702030302020204" pitchFamily="66" charset="0"/>
              </a:rPr>
              <a:t>Candida </a:t>
            </a:r>
            <a:r>
              <a:rPr lang="en-IN" sz="2600" i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dublinensis</a:t>
            </a:r>
            <a:endParaRPr lang="en-IN" sz="2600" i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IN" sz="2600" i="1" dirty="0">
                <a:solidFill>
                  <a:schemeClr val="tx1"/>
                </a:solidFill>
                <a:latin typeface="Comic Sans MS" panose="030F0702030302020204" pitchFamily="66" charset="0"/>
              </a:rPr>
              <a:t>Candida </a:t>
            </a:r>
            <a:r>
              <a:rPr lang="en-IN" sz="2600" i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gullerimondii</a:t>
            </a:r>
            <a:endParaRPr lang="en-IN" sz="2600" i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IN" sz="2600" i="1" dirty="0">
                <a:solidFill>
                  <a:schemeClr val="tx1"/>
                </a:solidFill>
                <a:latin typeface="Comic Sans MS" panose="030F0702030302020204" pitchFamily="66" charset="0"/>
              </a:rPr>
              <a:t>Candida </a:t>
            </a:r>
            <a:r>
              <a:rPr lang="en-IN" sz="2600" i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haemulonii</a:t>
            </a:r>
            <a:r>
              <a:rPr lang="en-IN" sz="2600" i="1" dirty="0">
                <a:solidFill>
                  <a:schemeClr val="tx1"/>
                </a:solidFill>
                <a:latin typeface="Comic Sans MS" panose="030F0702030302020204" pitchFamily="66" charset="0"/>
              </a:rPr>
              <a:t>  </a:t>
            </a:r>
            <a:endParaRPr lang="en-IN" i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9743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F4B71-9876-C195-3B81-4F62F32EB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Pathogenesis</a:t>
            </a:r>
            <a:endParaRPr lang="en-IN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742094-B66B-5603-0DF8-5251A48267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It is worldwide in distribution.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Candidiasis accounts for the most common fungal infection in humans, both in HIV and non-HIV infected people.</a:t>
            </a:r>
          </a:p>
          <a:p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1139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7D7B8-7177-645C-C755-2B752E5CE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Predisposing Factors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EC9C98-A1D5-148D-390B-D3505FEA7F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0649" y="1965960"/>
            <a:ext cx="10675917" cy="418545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Physiological state: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Extremes of age (infancy, old age), pregnancy</a:t>
            </a:r>
          </a:p>
          <a:p>
            <a:pPr algn="just">
              <a:lnSpc>
                <a:spcPct val="150000"/>
              </a:lnSpc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Low immunity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: steroid or immunosuppressive drugs, post-transplantation, malignancy, HIV-infected people</a:t>
            </a: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040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7D7B8-7177-645C-C755-2B752E5CE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Predisposing Factors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EC9C98-A1D5-148D-390B-D3505FEA7F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0649" y="2268186"/>
            <a:ext cx="10675917" cy="388323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Patients on broad spectrum antibiotics</a:t>
            </a: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Others: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Diabetes mellitus, febrile neutropenia and zinc or iron deficiency</a:t>
            </a:r>
          </a:p>
        </p:txBody>
      </p:sp>
    </p:spTree>
    <p:extLst>
      <p:ext uri="{BB962C8B-B14F-4D97-AF65-F5344CB8AC3E}">
        <p14:creationId xmlns:p14="http://schemas.microsoft.com/office/powerpoint/2010/main" val="655950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450E4-D25A-F708-362B-E012C5A9D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Virulence Factors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BAAC91-C677-2D17-927E-CCC0389314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781299"/>
            <a:ext cx="9872871" cy="431470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800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Adhesins</a:t>
            </a:r>
          </a:p>
          <a:p>
            <a:pPr algn="just">
              <a:lnSpc>
                <a:spcPct val="150000"/>
              </a:lnSpc>
            </a:pPr>
            <a:r>
              <a:rPr lang="en-IN" sz="2800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Enzymes</a:t>
            </a: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: </a:t>
            </a:r>
            <a:r>
              <a:rPr lang="en-IN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Aspartyl proteinases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and </a:t>
            </a:r>
            <a:r>
              <a:rPr lang="en-IN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Serine proteinases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– helps in tissue invasion</a:t>
            </a:r>
          </a:p>
          <a:p>
            <a:pPr algn="just">
              <a:lnSpc>
                <a:spcPct val="150000"/>
              </a:lnSpc>
            </a:pPr>
            <a:r>
              <a:rPr lang="en-IN" sz="2800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Toxins:</a:t>
            </a: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Glycoprotein extracts of Candida cell wall are pyrogenic</a:t>
            </a: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710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450E4-D25A-F708-362B-E012C5A9D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Virulence Factors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BAAC91-C677-2D17-927E-CCC0389314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781299"/>
            <a:ext cx="9872871" cy="4314701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200000"/>
              </a:lnSpc>
            </a:pPr>
            <a:r>
              <a:rPr lang="en-IN" sz="2800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Pseudohyphae</a:t>
            </a: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: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Presence of </a:t>
            </a:r>
            <a:r>
              <a:rPr lang="en-IN" sz="28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pseudohyphae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indicates </a:t>
            </a:r>
            <a:r>
              <a:rPr lang="en-IN" sz="2800" dirty="0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active infection</a:t>
            </a:r>
          </a:p>
          <a:p>
            <a:pPr lvl="1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Phenotypic switching -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Ability to transform between  phenotypic forms in the tissue: </a:t>
            </a:r>
            <a:r>
              <a:rPr lang="en-IN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YEAST AND PSEUDOHYPHAE.</a:t>
            </a:r>
          </a:p>
          <a:p>
            <a:pPr algn="just">
              <a:lnSpc>
                <a:spcPct val="200000"/>
              </a:lnSpc>
            </a:pP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046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C6B34-1929-4E69-8D90-E932B2569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Clinical Manifestations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8D2439-4E0C-5B36-B631-9603B15A8B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173184"/>
            <a:ext cx="9872871" cy="392281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Invasive candidiasis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Mucosal candidiasis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Cutaneous candidiasis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Allergic candidiasis</a:t>
            </a: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6995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6FD1A-3236-5D55-2747-8B4EC49E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of Candidiasis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F67E46-E68B-D423-AB8D-76D24903A9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9878" y="1793174"/>
            <a:ext cx="9875520" cy="4455225"/>
          </a:xfrm>
        </p:spPr>
        <p:txBody>
          <a:bodyPr>
            <a:normAutofit fontScale="92500" lnSpcReduction="20000"/>
          </a:bodyPr>
          <a:lstStyle/>
          <a:p>
            <a:pPr marL="45720" indent="0" algn="just">
              <a:lnSpc>
                <a:spcPct val="160000"/>
              </a:lnSpc>
              <a:buNone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Sample collection:</a:t>
            </a:r>
          </a:p>
          <a:p>
            <a:pPr algn="just">
              <a:lnSpc>
                <a:spcPct val="16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Blood</a:t>
            </a:r>
          </a:p>
          <a:p>
            <a:pPr algn="just">
              <a:lnSpc>
                <a:spcPct val="16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Sputum</a:t>
            </a:r>
          </a:p>
          <a:p>
            <a:pPr algn="just">
              <a:lnSpc>
                <a:spcPct val="16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Urine</a:t>
            </a:r>
          </a:p>
          <a:p>
            <a:pPr algn="just">
              <a:lnSpc>
                <a:spcPct val="16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Endotracheal aspirate</a:t>
            </a:r>
          </a:p>
          <a:p>
            <a:pPr algn="just">
              <a:lnSpc>
                <a:spcPct val="16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Pus swab</a:t>
            </a:r>
          </a:p>
        </p:txBody>
      </p:sp>
    </p:spTree>
    <p:extLst>
      <p:ext uri="{BB962C8B-B14F-4D97-AF65-F5344CB8AC3E}">
        <p14:creationId xmlns:p14="http://schemas.microsoft.com/office/powerpoint/2010/main" val="8790877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6FD1A-3236-5D55-2747-8B4EC49E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of Candidiasis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F67E46-E68B-D423-AB8D-76D24903A9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9878" y="2183079"/>
            <a:ext cx="4996543" cy="3493325"/>
          </a:xfrm>
        </p:spPr>
        <p:txBody>
          <a:bodyPr>
            <a:normAutofit/>
          </a:bodyPr>
          <a:lstStyle/>
          <a:p>
            <a:pPr marL="45720" indent="0" algn="just">
              <a:lnSpc>
                <a:spcPct val="150000"/>
              </a:lnSpc>
              <a:buNone/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Direct microscopy: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</a:p>
          <a:p>
            <a:pPr marL="45720" indent="0" algn="just">
              <a:lnSpc>
                <a:spcPct val="150000"/>
              </a:lnSpc>
              <a:buNone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Gram-positive oval budding yeast cells with </a:t>
            </a:r>
            <a:r>
              <a:rPr lang="en-US" sz="28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pseudohyphae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Picture 5"/>
          <p:cNvPicPr>
            <a:picLocks noGrp="1" noChangeAspect="1" noChangeArrowheads="1"/>
          </p:cNvPicPr>
          <p:nvPr/>
        </p:nvPicPr>
        <p:blipFill>
          <a:blip r:embed="rId2" cstate="print"/>
          <a:srcRect r="75928"/>
          <a:stretch>
            <a:fillRect/>
          </a:stretch>
        </p:blipFill>
        <p:spPr bwMode="auto">
          <a:xfrm>
            <a:off x="6697683" y="2173184"/>
            <a:ext cx="4572000" cy="3493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343521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C0521-88A6-ED81-9A44-A9B3C7C61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of Candidiasis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8CFDE5-C10E-2BF1-F0F5-E82F4E1D79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1" y="2057400"/>
            <a:ext cx="5649686" cy="4038600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Culture on SDA: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Produces </a:t>
            </a:r>
            <a:r>
              <a:rPr lang="en-US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creamy white and pasty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colonies</a:t>
            </a:r>
          </a:p>
          <a:p>
            <a:pPr algn="just">
              <a:lnSpc>
                <a:spcPct val="200000"/>
              </a:lnSpc>
            </a:pP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 rotWithShape="1">
          <a:blip r:embed="rId2" cstate="print"/>
          <a:srcRect l="25370" r="68520"/>
          <a:stretch/>
        </p:blipFill>
        <p:spPr bwMode="auto">
          <a:xfrm>
            <a:off x="8625016" y="1801585"/>
            <a:ext cx="1955898" cy="4550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244853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BCF9B-2C14-BFC8-3D08-CD79F97E6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of Candidiasis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258F31-ADBE-AC60-CFCE-EC6EC60B54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1600" indent="0" algn="just">
              <a:lnSpc>
                <a:spcPct val="200000"/>
              </a:lnSpc>
              <a:buNone/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Tests for species identification: 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200000"/>
              </a:lnSpc>
            </a:pPr>
            <a:r>
              <a:rPr lang="en-US" sz="2800" b="1" dirty="0">
                <a:solidFill>
                  <a:srgbClr val="FF0000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Germ tube test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(positive for </a:t>
            </a:r>
            <a:r>
              <a:rPr lang="en-US" sz="2800" i="1" dirty="0">
                <a:solidFill>
                  <a:schemeClr val="tx1"/>
                </a:solidFill>
                <a:latin typeface="Comic Sans MS" panose="030F0702030302020204" pitchFamily="66" charset="0"/>
              </a:rPr>
              <a:t>Candida albicans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) </a:t>
            </a:r>
          </a:p>
          <a:p>
            <a:pPr algn="just">
              <a:lnSpc>
                <a:spcPct val="20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Dalmau plate culture for chlamydospore production </a:t>
            </a:r>
          </a:p>
          <a:p>
            <a:pPr algn="just">
              <a:lnSpc>
                <a:spcPct val="20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Colonies on </a:t>
            </a:r>
            <a:r>
              <a:rPr lang="en-US" sz="28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CHROMagar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</a:p>
          <a:p>
            <a:pPr marL="45720" indent="0" algn="just">
              <a:lnSpc>
                <a:spcPct val="200000"/>
              </a:lnSpc>
              <a:buNone/>
            </a:pP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5421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375CB-4AEB-594D-C6C6-BCC185A84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388152"/>
            <a:ext cx="9875520" cy="1356360"/>
          </a:xfrm>
        </p:spPr>
        <p:txBody>
          <a:bodyPr/>
          <a:lstStyle/>
          <a:p>
            <a:r>
              <a:rPr lang="en-US" sz="4400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of Candidiasis</a:t>
            </a:r>
            <a:endParaRPr lang="en-IN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 rotWithShape="1">
          <a:blip r:embed="rId2" cstate="print"/>
          <a:srcRect l="56116" r="25036"/>
          <a:stretch/>
        </p:blipFill>
        <p:spPr bwMode="auto">
          <a:xfrm rot="16200000">
            <a:off x="4166571" y="-1248580"/>
            <a:ext cx="3266875" cy="925305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1543793" y="5342444"/>
            <a:ext cx="8585858" cy="667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i="1" dirty="0">
                <a:solidFill>
                  <a:srgbClr val="231F2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Candida albicans</a:t>
            </a:r>
            <a:r>
              <a:rPr lang="en-US" sz="2800" b="1" dirty="0">
                <a:solidFill>
                  <a:srgbClr val="231F2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 shows positive germ tube test</a:t>
            </a:r>
            <a:endParaRPr lang="en-US" sz="2800" b="1" dirty="0">
              <a:latin typeface="Comic Sans MS" panose="030F0702030302020204" pitchFamily="66" charset="0"/>
              <a:ea typeface="Roboto Condensed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3129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375CB-4AEB-594D-C6C6-BCC185A84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388152"/>
            <a:ext cx="9875520" cy="1356360"/>
          </a:xfrm>
        </p:spPr>
        <p:txBody>
          <a:bodyPr/>
          <a:lstStyle/>
          <a:p>
            <a:r>
              <a:rPr lang="en-US" sz="4400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of Candidiasis</a:t>
            </a:r>
            <a:endParaRPr lang="en-IN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2" cstate="print"/>
          <a:srcRect l="77358"/>
          <a:stretch>
            <a:fillRect/>
          </a:stretch>
        </p:blipFill>
        <p:spPr bwMode="auto">
          <a:xfrm>
            <a:off x="1603169" y="1401288"/>
            <a:ext cx="8668988" cy="41176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1827018" y="5518936"/>
            <a:ext cx="8965870" cy="5850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i="1" dirty="0">
                <a:solidFill>
                  <a:srgbClr val="231F2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Candida albicans</a:t>
            </a:r>
            <a:r>
              <a:rPr lang="en-US" sz="2400" b="1" dirty="0">
                <a:solidFill>
                  <a:srgbClr val="231F2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 shows thick walled chlamydospores</a:t>
            </a:r>
            <a:endParaRPr lang="en-US" sz="2400" b="1" dirty="0">
              <a:latin typeface="Comic Sans MS" panose="030F0702030302020204" pitchFamily="66" charset="0"/>
              <a:ea typeface="Roboto Condensed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67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BCF9B-2C14-BFC8-3D08-CD79F97E6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of Candidiasis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258F31-ADBE-AC60-CFCE-EC6EC60B54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353787"/>
            <a:ext cx="9872871" cy="4742213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Colonies on </a:t>
            </a:r>
            <a:r>
              <a:rPr lang="en-US" sz="28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CHROMagar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</a:p>
          <a:p>
            <a:pPr marL="45720" indent="0" algn="just">
              <a:lnSpc>
                <a:spcPct val="200000"/>
              </a:lnSpc>
              <a:buNone/>
            </a:pP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 descr="Chrome agar plate showing different Candida species. (a) Candida albicans, (b) C. dubliniensis, (c) C. tropicalis, (d) C. glabrata, and (e) C. krusei (Shettar et al.,2012).">
            <a:extLst>
              <a:ext uri="{FF2B5EF4-FFF2-40B4-BE49-F238E27FC236}">
                <a16:creationId xmlns:a16="http://schemas.microsoft.com/office/drawing/2014/main" id="{9108EAC4-3690-06B9-E74D-745BE198D0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3325" y="2263837"/>
            <a:ext cx="4417620" cy="362572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112B29F-0D08-8344-4B7C-BAEEA64222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2573723"/>
              </p:ext>
            </p:extLst>
          </p:nvPr>
        </p:nvGraphicFramePr>
        <p:xfrm>
          <a:off x="471055" y="2572577"/>
          <a:ext cx="6564630" cy="3056325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566420">
                  <a:extLst>
                    <a:ext uri="{9D8B030D-6E8A-4147-A177-3AD203B41FA5}">
                      <a16:colId xmlns:a16="http://schemas.microsoft.com/office/drawing/2014/main" val="1157703944"/>
                    </a:ext>
                  </a:extLst>
                </a:gridCol>
                <a:gridCol w="2478405">
                  <a:extLst>
                    <a:ext uri="{9D8B030D-6E8A-4147-A177-3AD203B41FA5}">
                      <a16:colId xmlns:a16="http://schemas.microsoft.com/office/drawing/2014/main" val="706712247"/>
                    </a:ext>
                  </a:extLst>
                </a:gridCol>
                <a:gridCol w="3519805">
                  <a:extLst>
                    <a:ext uri="{9D8B030D-6E8A-4147-A177-3AD203B41FA5}">
                      <a16:colId xmlns:a16="http://schemas.microsoft.com/office/drawing/2014/main" val="3966713206"/>
                    </a:ext>
                  </a:extLst>
                </a:gridCol>
              </a:tblGrid>
              <a:tr h="72903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1600" b="1" kern="100" dirty="0">
                          <a:effectLst/>
                          <a:highlight>
                            <a:srgbClr val="DEEAF6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S.no. </a:t>
                      </a:r>
                      <a:endParaRPr lang="en-IN" sz="1100" b="1" kern="100" dirty="0">
                        <a:effectLst/>
                        <a:highlight>
                          <a:srgbClr val="DEEAF6"/>
                        </a:highligh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1600" b="1" kern="100">
                          <a:effectLst/>
                          <a:highlight>
                            <a:srgbClr val="DEEAF6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CANDIDA SPECIES</a:t>
                      </a:r>
                      <a:endParaRPr lang="en-IN" sz="1100" b="1" kern="100">
                        <a:effectLst/>
                        <a:highlight>
                          <a:srgbClr val="DEEAF6"/>
                        </a:highligh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600" b="1" kern="100" dirty="0">
                          <a:effectLst/>
                          <a:highlight>
                            <a:srgbClr val="DEEAF6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COLOUR OF THE COLONY ON HICHROME AGAR </a:t>
                      </a:r>
                      <a:endParaRPr lang="en-IN" sz="1100" b="1" kern="100" dirty="0">
                        <a:effectLst/>
                        <a:highlight>
                          <a:srgbClr val="DEEAF6"/>
                        </a:highligh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1084876"/>
                  </a:ext>
                </a:extLst>
              </a:tr>
              <a:tr h="46545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16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a.</a:t>
                      </a:r>
                      <a:endParaRPr lang="en-IN" sz="11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16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Candida albicans</a:t>
                      </a:r>
                      <a:endParaRPr lang="en-IN" sz="11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16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LIGHT GREEN</a:t>
                      </a:r>
                      <a:endParaRPr lang="en-IN" sz="11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559958"/>
                  </a:ext>
                </a:extLst>
              </a:tr>
              <a:tr h="46545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16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b.</a:t>
                      </a:r>
                      <a:endParaRPr lang="en-IN" sz="11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16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Candida dubliniensis</a:t>
                      </a:r>
                      <a:endParaRPr lang="en-IN" sz="11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16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LIGHT GREEN</a:t>
                      </a:r>
                      <a:endParaRPr lang="en-IN" sz="11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6696647"/>
                  </a:ext>
                </a:extLst>
              </a:tr>
              <a:tr h="46545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16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c.</a:t>
                      </a:r>
                      <a:endParaRPr lang="en-IN" sz="11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16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Candida tropicalis</a:t>
                      </a:r>
                      <a:endParaRPr lang="en-IN" sz="11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16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BLUISH GREEN/ METALLIC BLUE </a:t>
                      </a:r>
                      <a:endParaRPr lang="en-IN" sz="11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7155323"/>
                  </a:ext>
                </a:extLst>
              </a:tr>
              <a:tr h="46545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16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d.</a:t>
                      </a:r>
                      <a:endParaRPr lang="en-IN" sz="11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16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Candida glabrata</a:t>
                      </a:r>
                      <a:endParaRPr lang="en-IN" sz="11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16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CREAM TO WHITE</a:t>
                      </a:r>
                      <a:endParaRPr lang="en-IN" sz="11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8329745"/>
                  </a:ext>
                </a:extLst>
              </a:tr>
              <a:tr h="46545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16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e.</a:t>
                      </a:r>
                      <a:endParaRPr lang="en-IN" sz="11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16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Candida krusei</a:t>
                      </a:r>
                      <a:endParaRPr lang="en-IN" sz="11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16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PURPLE FUZZY COLONY</a:t>
                      </a:r>
                      <a:endParaRPr lang="en-IN" sz="11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2417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71215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BCF9B-2C14-BFC8-3D08-CD79F97E6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of Candidiasis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258F31-ADBE-AC60-CFCE-EC6EC60B54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117" y="1965960"/>
            <a:ext cx="10485440" cy="4571012"/>
          </a:xfrm>
        </p:spPr>
        <p:txBody>
          <a:bodyPr>
            <a:normAutofit lnSpcReduction="10000"/>
          </a:bodyPr>
          <a:lstStyle/>
          <a:p>
            <a:pPr marL="101600" indent="0">
              <a:lnSpc>
                <a:spcPct val="200000"/>
              </a:lnSpc>
              <a:buNone/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Tests for species identification: 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Growth at 45°C (positive for </a:t>
            </a:r>
            <a:r>
              <a:rPr lang="en-US" sz="2800" i="1" dirty="0">
                <a:solidFill>
                  <a:schemeClr val="tx1"/>
                </a:solidFill>
                <a:latin typeface="Comic Sans MS" panose="030F0702030302020204" pitchFamily="66" charset="0"/>
              </a:rPr>
              <a:t>C. albicans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) </a:t>
            </a:r>
          </a:p>
          <a:p>
            <a:pPr>
              <a:lnSpc>
                <a:spcPct val="20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Carbohydrate assimilation test and carbohydrate fermentation test </a:t>
            </a:r>
          </a:p>
          <a:p>
            <a:pPr>
              <a:lnSpc>
                <a:spcPct val="20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Molecular methods such as PCR</a:t>
            </a:r>
          </a:p>
        </p:txBody>
      </p:sp>
    </p:spTree>
    <p:extLst>
      <p:ext uri="{BB962C8B-B14F-4D97-AF65-F5344CB8AC3E}">
        <p14:creationId xmlns:p14="http://schemas.microsoft.com/office/powerpoint/2010/main" val="14931926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BCF9B-2C14-BFC8-3D08-CD79F97E6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of Candidiasis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258F31-ADBE-AC60-CFCE-EC6EC60B54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117" y="1965960"/>
            <a:ext cx="10485440" cy="4571012"/>
          </a:xfrm>
        </p:spPr>
        <p:txBody>
          <a:bodyPr>
            <a:normAutofit/>
          </a:bodyPr>
          <a:lstStyle/>
          <a:p>
            <a:pPr marL="10160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Tests for species identification: 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45720" indent="0">
              <a:lnSpc>
                <a:spcPct val="100000"/>
              </a:lnSpc>
              <a:buNone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Carbohydrate assimilation test and carbohydrate fermentation test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00450E3-FBEB-AC12-1FF6-F725330257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0492683"/>
              </p:ext>
            </p:extLst>
          </p:nvPr>
        </p:nvGraphicFramePr>
        <p:xfrm>
          <a:off x="853280" y="3073038"/>
          <a:ext cx="10485439" cy="3276259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3420093">
                  <a:extLst>
                    <a:ext uri="{9D8B030D-6E8A-4147-A177-3AD203B41FA5}">
                      <a16:colId xmlns:a16="http://schemas.microsoft.com/office/drawing/2014/main" val="2319414395"/>
                    </a:ext>
                  </a:extLst>
                </a:gridCol>
                <a:gridCol w="1448668">
                  <a:extLst>
                    <a:ext uri="{9D8B030D-6E8A-4147-A177-3AD203B41FA5}">
                      <a16:colId xmlns:a16="http://schemas.microsoft.com/office/drawing/2014/main" val="1286906955"/>
                    </a:ext>
                  </a:extLst>
                </a:gridCol>
                <a:gridCol w="1875975">
                  <a:extLst>
                    <a:ext uri="{9D8B030D-6E8A-4147-A177-3AD203B41FA5}">
                      <a16:colId xmlns:a16="http://schemas.microsoft.com/office/drawing/2014/main" val="1294261215"/>
                    </a:ext>
                  </a:extLst>
                </a:gridCol>
                <a:gridCol w="1869227">
                  <a:extLst>
                    <a:ext uri="{9D8B030D-6E8A-4147-A177-3AD203B41FA5}">
                      <a16:colId xmlns:a16="http://schemas.microsoft.com/office/drawing/2014/main" val="1379324192"/>
                    </a:ext>
                  </a:extLst>
                </a:gridCol>
                <a:gridCol w="1871476">
                  <a:extLst>
                    <a:ext uri="{9D8B030D-6E8A-4147-A177-3AD203B41FA5}">
                      <a16:colId xmlns:a16="http://schemas.microsoft.com/office/drawing/2014/main" val="2454225015"/>
                    </a:ext>
                  </a:extLst>
                </a:gridCol>
              </a:tblGrid>
              <a:tr h="42968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 dirty="0">
                          <a:effectLst/>
                          <a:highlight>
                            <a:srgbClr val="DEEAF6"/>
                          </a:highlight>
                          <a:latin typeface="Comic Sans MS" panose="030F0702030302020204" pitchFamily="66" charset="0"/>
                        </a:rPr>
                        <a:t>CANDIDA SPECIES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  <a:highlight>
                            <a:srgbClr val="DEEAF6"/>
                          </a:highlight>
                          <a:latin typeface="Comic Sans MS" panose="030F0702030302020204" pitchFamily="66" charset="0"/>
                        </a:rPr>
                        <a:t>GLUCOSE</a:t>
                      </a:r>
                      <a:endParaRPr lang="en-IN" sz="2000" kern="100">
                        <a:effectLst/>
                        <a:highlight>
                          <a:srgbClr val="DEEAF6"/>
                        </a:highligh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  <a:highlight>
                            <a:srgbClr val="DEEAF6"/>
                          </a:highlight>
                          <a:latin typeface="Comic Sans MS" panose="030F0702030302020204" pitchFamily="66" charset="0"/>
                        </a:rPr>
                        <a:t>MALTOSE</a:t>
                      </a:r>
                      <a:endParaRPr lang="en-IN" sz="2000" kern="100">
                        <a:effectLst/>
                        <a:highlight>
                          <a:srgbClr val="DEEAF6"/>
                        </a:highligh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  <a:highlight>
                            <a:srgbClr val="DEEAF6"/>
                          </a:highlight>
                          <a:latin typeface="Comic Sans MS" panose="030F0702030302020204" pitchFamily="66" charset="0"/>
                        </a:rPr>
                        <a:t>SUCROSE</a:t>
                      </a:r>
                      <a:endParaRPr lang="en-IN" sz="2000" kern="100">
                        <a:effectLst/>
                        <a:highlight>
                          <a:srgbClr val="DEEAF6"/>
                        </a:highligh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  <a:highlight>
                            <a:srgbClr val="DEEAF6"/>
                          </a:highlight>
                          <a:latin typeface="Comic Sans MS" panose="030F0702030302020204" pitchFamily="66" charset="0"/>
                        </a:rPr>
                        <a:t>LACTOSE</a:t>
                      </a:r>
                      <a:endParaRPr lang="en-IN" sz="2000" kern="100">
                        <a:effectLst/>
                        <a:highlight>
                          <a:srgbClr val="DEEAF6"/>
                        </a:highligh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6442358"/>
                  </a:ext>
                </a:extLst>
              </a:tr>
              <a:tr h="3732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  <a:latin typeface="Comic Sans MS" panose="030F0702030302020204" pitchFamily="66" charset="0"/>
                        </a:rPr>
                        <a:t>Candida albicans</a:t>
                      </a:r>
                      <a:endParaRPr lang="en-IN" sz="2000" kern="1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  <a:latin typeface="Comic Sans MS" panose="030F0702030302020204" pitchFamily="66" charset="0"/>
                        </a:rPr>
                        <a:t>AG</a:t>
                      </a:r>
                      <a:endParaRPr lang="en-IN" sz="2000" kern="1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  <a:latin typeface="Comic Sans MS" panose="030F0702030302020204" pitchFamily="66" charset="0"/>
                        </a:rPr>
                        <a:t>AG</a:t>
                      </a:r>
                      <a:endParaRPr lang="en-IN" sz="2000" kern="1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  <a:latin typeface="Comic Sans MS" panose="030F0702030302020204" pitchFamily="66" charset="0"/>
                        </a:rPr>
                        <a:t>-</a:t>
                      </a:r>
                      <a:endParaRPr lang="en-IN" sz="2000" kern="1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  <a:latin typeface="Comic Sans MS" panose="030F0702030302020204" pitchFamily="66" charset="0"/>
                        </a:rPr>
                        <a:t>-</a:t>
                      </a:r>
                      <a:endParaRPr lang="en-IN" sz="2000" kern="1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2230410"/>
                  </a:ext>
                </a:extLst>
              </a:tr>
              <a:tr h="3732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  <a:latin typeface="Comic Sans MS" panose="030F0702030302020204" pitchFamily="66" charset="0"/>
                        </a:rPr>
                        <a:t>Candida tropicalis</a:t>
                      </a:r>
                      <a:endParaRPr lang="en-IN" sz="2000" kern="1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  <a:latin typeface="Comic Sans MS" panose="030F0702030302020204" pitchFamily="66" charset="0"/>
                        </a:rPr>
                        <a:t>AG</a:t>
                      </a:r>
                      <a:endParaRPr lang="en-IN" sz="2000" kern="1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  <a:latin typeface="Comic Sans MS" panose="030F0702030302020204" pitchFamily="66" charset="0"/>
                        </a:rPr>
                        <a:t>AG</a:t>
                      </a:r>
                      <a:endParaRPr lang="en-IN" sz="2000" kern="1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  <a:latin typeface="Comic Sans MS" panose="030F0702030302020204" pitchFamily="66" charset="0"/>
                        </a:rPr>
                        <a:t>AG</a:t>
                      </a:r>
                      <a:endParaRPr lang="en-IN" sz="2000" kern="1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  <a:latin typeface="Comic Sans MS" panose="030F0702030302020204" pitchFamily="66" charset="0"/>
                        </a:rPr>
                        <a:t>-</a:t>
                      </a:r>
                      <a:endParaRPr lang="en-IN" sz="2000" kern="1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0835125"/>
                  </a:ext>
                </a:extLst>
              </a:tr>
              <a:tr h="3732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  <a:latin typeface="Comic Sans MS" panose="030F0702030302020204" pitchFamily="66" charset="0"/>
                        </a:rPr>
                        <a:t>Candida kefyr</a:t>
                      </a:r>
                      <a:endParaRPr lang="en-IN" sz="2000" kern="1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  <a:latin typeface="Comic Sans MS" panose="030F0702030302020204" pitchFamily="66" charset="0"/>
                        </a:rPr>
                        <a:t>AG</a:t>
                      </a:r>
                      <a:endParaRPr lang="en-IN" sz="2000" kern="1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  <a:latin typeface="Comic Sans MS" panose="030F0702030302020204" pitchFamily="66" charset="0"/>
                        </a:rPr>
                        <a:t>AG</a:t>
                      </a:r>
                      <a:endParaRPr lang="en-IN" sz="2000" kern="1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  <a:latin typeface="Comic Sans MS" panose="030F0702030302020204" pitchFamily="66" charset="0"/>
                        </a:rPr>
                        <a:t>AG</a:t>
                      </a:r>
                      <a:endParaRPr lang="en-IN" sz="2000" kern="1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  <a:latin typeface="Comic Sans MS" panose="030F0702030302020204" pitchFamily="66" charset="0"/>
                        </a:rPr>
                        <a:t>-</a:t>
                      </a:r>
                      <a:endParaRPr lang="en-IN" sz="2000" kern="1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4147011"/>
                  </a:ext>
                </a:extLst>
              </a:tr>
              <a:tr h="3732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  <a:latin typeface="Comic Sans MS" panose="030F0702030302020204" pitchFamily="66" charset="0"/>
                        </a:rPr>
                        <a:t>Candida guilliermondii</a:t>
                      </a:r>
                      <a:endParaRPr lang="en-IN" sz="2000" kern="1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  <a:latin typeface="Comic Sans MS" panose="030F0702030302020204" pitchFamily="66" charset="0"/>
                        </a:rPr>
                        <a:t>AG</a:t>
                      </a:r>
                      <a:endParaRPr lang="en-IN" sz="2000" kern="1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  <a:latin typeface="Comic Sans MS" panose="030F0702030302020204" pitchFamily="66" charset="0"/>
                        </a:rPr>
                        <a:t>-</a:t>
                      </a:r>
                      <a:endParaRPr lang="en-IN" sz="2000" kern="1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  <a:latin typeface="Comic Sans MS" panose="030F0702030302020204" pitchFamily="66" charset="0"/>
                        </a:rPr>
                        <a:t>AG</a:t>
                      </a:r>
                      <a:endParaRPr lang="en-IN" sz="2000" kern="1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  <a:latin typeface="Comic Sans MS" panose="030F0702030302020204" pitchFamily="66" charset="0"/>
                        </a:rPr>
                        <a:t>-</a:t>
                      </a:r>
                      <a:endParaRPr lang="en-IN" sz="2000" kern="1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004458"/>
                  </a:ext>
                </a:extLst>
              </a:tr>
              <a:tr h="3732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  <a:latin typeface="Comic Sans MS" panose="030F0702030302020204" pitchFamily="66" charset="0"/>
                        </a:rPr>
                        <a:t>Candida parapsilosis</a:t>
                      </a:r>
                      <a:endParaRPr lang="en-IN" sz="2000" kern="1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  <a:latin typeface="Comic Sans MS" panose="030F0702030302020204" pitchFamily="66" charset="0"/>
                        </a:rPr>
                        <a:t>AG</a:t>
                      </a:r>
                      <a:endParaRPr lang="en-IN" sz="2000" kern="1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  <a:latin typeface="Comic Sans MS" panose="030F0702030302020204" pitchFamily="66" charset="0"/>
                        </a:rPr>
                        <a:t>-</a:t>
                      </a:r>
                      <a:endParaRPr lang="en-IN" sz="2000" kern="1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  <a:latin typeface="Comic Sans MS" panose="030F0702030302020204" pitchFamily="66" charset="0"/>
                        </a:rPr>
                        <a:t>-</a:t>
                      </a:r>
                      <a:endParaRPr lang="en-IN" sz="2000" kern="1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  <a:latin typeface="Comic Sans MS" panose="030F0702030302020204" pitchFamily="66" charset="0"/>
                        </a:rPr>
                        <a:t>-</a:t>
                      </a:r>
                      <a:endParaRPr lang="en-IN" sz="2000" kern="1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2807247"/>
                  </a:ext>
                </a:extLst>
              </a:tr>
              <a:tr h="3732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  <a:latin typeface="Comic Sans MS" panose="030F0702030302020204" pitchFamily="66" charset="0"/>
                        </a:rPr>
                        <a:t>Candida krusei</a:t>
                      </a:r>
                      <a:endParaRPr lang="en-IN" sz="2000" kern="1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  <a:latin typeface="Comic Sans MS" panose="030F0702030302020204" pitchFamily="66" charset="0"/>
                        </a:rPr>
                        <a:t>AG</a:t>
                      </a:r>
                      <a:endParaRPr lang="en-IN" sz="2000" kern="1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  <a:latin typeface="Comic Sans MS" panose="030F0702030302020204" pitchFamily="66" charset="0"/>
                        </a:rPr>
                        <a:t>-</a:t>
                      </a:r>
                      <a:endParaRPr lang="en-IN" sz="2000" kern="1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  <a:latin typeface="Comic Sans MS" panose="030F0702030302020204" pitchFamily="66" charset="0"/>
                        </a:rPr>
                        <a:t>-</a:t>
                      </a:r>
                      <a:endParaRPr lang="en-IN" sz="2000" kern="1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  <a:latin typeface="Comic Sans MS" panose="030F0702030302020204" pitchFamily="66" charset="0"/>
                        </a:rPr>
                        <a:t>-</a:t>
                      </a:r>
                      <a:endParaRPr lang="en-IN" sz="2000" kern="1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5058112"/>
                  </a:ext>
                </a:extLst>
              </a:tr>
              <a:tr h="3732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  <a:latin typeface="Comic Sans MS" panose="030F0702030302020204" pitchFamily="66" charset="0"/>
                        </a:rPr>
                        <a:t>Candida glabrata</a:t>
                      </a:r>
                      <a:endParaRPr lang="en-IN" sz="2000" kern="1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  <a:latin typeface="Comic Sans MS" panose="030F0702030302020204" pitchFamily="66" charset="0"/>
                        </a:rPr>
                        <a:t>AG</a:t>
                      </a:r>
                      <a:endParaRPr lang="en-IN" sz="2000" kern="1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  <a:latin typeface="Comic Sans MS" panose="030F0702030302020204" pitchFamily="66" charset="0"/>
                        </a:rPr>
                        <a:t>-</a:t>
                      </a:r>
                      <a:endParaRPr lang="en-IN" sz="2000" kern="1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>
                          <a:effectLst/>
                          <a:latin typeface="Comic Sans MS" panose="030F0702030302020204" pitchFamily="66" charset="0"/>
                        </a:rPr>
                        <a:t>-</a:t>
                      </a:r>
                      <a:endParaRPr lang="en-IN" sz="2000" kern="1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100" dirty="0">
                          <a:effectLst/>
                          <a:latin typeface="Comic Sans MS" panose="030F0702030302020204" pitchFamily="66" charset="0"/>
                        </a:rPr>
                        <a:t>-</a:t>
                      </a:r>
                      <a:endParaRPr lang="en-IN" sz="2000" kern="100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82161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19842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A9D13-7F1C-CA51-934E-C0F6F6097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of Candidiasis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46C7C-19E1-FBD9-2FFE-2806FCD1CB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6129" y="1733797"/>
            <a:ext cx="9872871" cy="4655127"/>
          </a:xfrm>
        </p:spPr>
        <p:txBody>
          <a:bodyPr>
            <a:normAutofit/>
          </a:bodyPr>
          <a:lstStyle/>
          <a:p>
            <a:pPr marL="101600" indent="0" algn="just">
              <a:lnSpc>
                <a:spcPct val="150000"/>
              </a:lnSpc>
              <a:buNone/>
            </a:pPr>
            <a:r>
              <a:rPr lang="en-US" sz="2400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Immunodiagnosis</a:t>
            </a:r>
            <a:r>
              <a:rPr lang="en-US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Antibody detection against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CELL WALL MANNAN ANTIGEN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Antigen detection such as cell wall mannan and cytoplasmic antigens.</a:t>
            </a:r>
          </a:p>
          <a:p>
            <a:pPr algn="just">
              <a:lnSpc>
                <a:spcPct val="150000"/>
              </a:lnSpc>
            </a:pPr>
            <a:endParaRPr lang="en-IN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5255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A9D13-7F1C-CA51-934E-C0F6F6097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of Candidiasis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46C7C-19E1-FBD9-2FFE-2806FCD1CB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6129" y="2398816"/>
            <a:ext cx="9872871" cy="399010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Enzyme detection, e.g. Enolase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Detection of metabolites, e.g. Mannitol and Arabinitol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Β-D-GLUCAN ASSAY: </a:t>
            </a:r>
            <a:r>
              <a:rPr lang="en-US" sz="2400" b="1" dirty="0">
                <a:solidFill>
                  <a:srgbClr val="C00000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MARKER OF INVASIVE FUNGAL INFECTION</a:t>
            </a:r>
            <a:r>
              <a:rPr lang="en-US" sz="2400" dirty="0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2400" dirty="0">
              <a:solidFill>
                <a:schemeClr val="accent5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3422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45298-8C49-B57E-C498-C1029ED0D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Treatment of Candidiasis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39D2CC-E01D-0A5A-7B9B-7337BE7215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Cutaneous candidiasis or oral thrush - Topical azole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Esophageal and vulvovaginal candidiasis - oral fluconazole or </a:t>
            </a:r>
            <a:r>
              <a:rPr lang="en-US" sz="28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caspofungin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Disseminated candidiasis – Liposomal Amphotericin B or </a:t>
            </a:r>
            <a:r>
              <a:rPr lang="en-US" sz="28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Caspofungin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or voriconazole.</a:t>
            </a: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2033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45298-8C49-B57E-C498-C1029ED0D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Treatment of Candidiasis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39D2CC-E01D-0A5A-7B9B-7337BE7215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9564" y="2209800"/>
            <a:ext cx="9872871" cy="40386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i="1" dirty="0">
                <a:solidFill>
                  <a:schemeClr val="tx1"/>
                </a:solidFill>
                <a:latin typeface="Comic Sans MS" panose="030F0702030302020204" pitchFamily="66" charset="0"/>
              </a:rPr>
              <a:t>C. glabrata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and </a:t>
            </a:r>
            <a:r>
              <a:rPr lang="en-US" sz="2800" i="1" dirty="0">
                <a:solidFill>
                  <a:schemeClr val="tx1"/>
                </a:solidFill>
                <a:latin typeface="Comic Sans MS" panose="030F0702030302020204" pitchFamily="66" charset="0"/>
              </a:rPr>
              <a:t>C. </a:t>
            </a:r>
            <a:r>
              <a:rPr lang="en-US" sz="2800" i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krusei</a:t>
            </a:r>
            <a:r>
              <a:rPr lang="en-US" sz="2800" i="1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- Intrinsic resistance to azoles and are refractory to treatment with azoles.</a:t>
            </a: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7949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C362B-CED4-7407-E5F2-CE59F93A9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Candida auris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62180-437C-4C11-DCC5-4B0924951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965960"/>
            <a:ext cx="9906000" cy="413004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Emerging species of </a:t>
            </a:r>
            <a:r>
              <a:rPr lang="en-US" sz="2800" i="1" dirty="0">
                <a:solidFill>
                  <a:schemeClr val="tx1"/>
                </a:solidFill>
                <a:latin typeface="Comic Sans MS" panose="030F0702030302020204" pitchFamily="66" charset="0"/>
              </a:rPr>
              <a:t>Candida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, increasingly reported in the recent past.</a:t>
            </a:r>
          </a:p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Manifestations: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Cause outbreaks in healthcare settings; produces a wide range of clinical disease from asymptomatic colonization, to candidemia, abscesses, </a:t>
            </a:r>
            <a:r>
              <a:rPr lang="en-US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ear infections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, etc.</a:t>
            </a: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8821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E3D67-4C92-F19B-3BB1-07AA7132D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Candida auris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8719E7-6969-E361-176B-7001D28051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400"/>
            <a:ext cx="9872871" cy="4191000"/>
          </a:xfrm>
        </p:spPr>
        <p:txBody>
          <a:bodyPr>
            <a:normAutofit/>
          </a:bodyPr>
          <a:lstStyle/>
          <a:p>
            <a:pPr marL="101600" indent="0" algn="just">
              <a:lnSpc>
                <a:spcPct val="150000"/>
              </a:lnSpc>
              <a:buNone/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Diagnosis: 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Difficult to identify with standard laboratory methods, and it can be misidentified easily as </a:t>
            </a:r>
            <a:r>
              <a:rPr lang="en-US" sz="2800" i="1" dirty="0">
                <a:solidFill>
                  <a:schemeClr val="tx1"/>
                </a:solidFill>
                <a:latin typeface="Comic Sans MS" panose="030F0702030302020204" pitchFamily="66" charset="0"/>
              </a:rPr>
              <a:t>Candida </a:t>
            </a:r>
            <a:r>
              <a:rPr lang="en-IN" sz="2800" i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haemulonii</a:t>
            </a:r>
            <a:r>
              <a:rPr lang="en-IN" sz="2800" i="1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MALDI-TOF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are useful for correct identification.</a:t>
            </a: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8581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E0BF7-54D8-7E3C-1467-C9CF6D28F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Candida auris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51BA17-8C8A-5F37-77AB-8300A13E23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400"/>
            <a:ext cx="9872871" cy="4094018"/>
          </a:xfrm>
        </p:spPr>
        <p:txBody>
          <a:bodyPr>
            <a:normAutofit/>
          </a:bodyPr>
          <a:lstStyle/>
          <a:p>
            <a:pPr marL="101600" indent="0" algn="just">
              <a:lnSpc>
                <a:spcPct val="150000"/>
              </a:lnSpc>
              <a:buNone/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Treatment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:  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Multidrug resistant candida 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Echinocandins are the antifungals given for treatment.</a:t>
            </a: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7133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518A4-1852-2140-64A8-E9E2F4868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2072640"/>
            <a:ext cx="9875520" cy="1356360"/>
          </a:xfrm>
        </p:spPr>
        <p:txBody>
          <a:bodyPr/>
          <a:lstStyle/>
          <a:p>
            <a:pPr algn="ctr"/>
            <a:r>
              <a:rPr lang="en-IN" b="1" dirty="0">
                <a:latin typeface="Comic Sans MS" panose="030F0702030302020204" pitchFamily="66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567493727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406</TotalTime>
  <Words>678</Words>
  <Application>Microsoft Office PowerPoint</Application>
  <PresentationFormat>Widescreen</PresentationFormat>
  <Paragraphs>162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Comic Sans MS</vt:lpstr>
      <vt:lpstr>Corbel</vt:lpstr>
      <vt:lpstr>Times New Roman</vt:lpstr>
      <vt:lpstr>Wingdings</vt:lpstr>
      <vt:lpstr>Basis</vt:lpstr>
      <vt:lpstr>SYSTEMIC CANDIDIASIS</vt:lpstr>
      <vt:lpstr>Morphological classification of fungus</vt:lpstr>
      <vt:lpstr>SYSTEMIC CANDIDIASIS</vt:lpstr>
      <vt:lpstr>SYSTEMIC CANDIDIASIS</vt:lpstr>
      <vt:lpstr>Non-albicans candida (NAC)</vt:lpstr>
      <vt:lpstr>Pathogenesis</vt:lpstr>
      <vt:lpstr>Predisposing Factors</vt:lpstr>
      <vt:lpstr>Predisposing Factors</vt:lpstr>
      <vt:lpstr>Virulence Factors</vt:lpstr>
      <vt:lpstr>Virulence Factors</vt:lpstr>
      <vt:lpstr>Clinical Manifestations</vt:lpstr>
      <vt:lpstr>Laboratory diagnosis of Candidiasis</vt:lpstr>
      <vt:lpstr>Laboratory diagnosis of Candidiasis</vt:lpstr>
      <vt:lpstr>Laboratory diagnosis of Candidiasis</vt:lpstr>
      <vt:lpstr>Laboratory diagnosis of Candidiasis</vt:lpstr>
      <vt:lpstr>Laboratory diagnosis of Candidiasis</vt:lpstr>
      <vt:lpstr>Laboratory diagnosis of Candidiasis</vt:lpstr>
      <vt:lpstr>Laboratory diagnosis of Candidiasis</vt:lpstr>
      <vt:lpstr>Laboratory diagnosis of Candidiasis</vt:lpstr>
      <vt:lpstr>Laboratory diagnosis of Candidiasis</vt:lpstr>
      <vt:lpstr>Laboratory diagnosis of Candidiasis</vt:lpstr>
      <vt:lpstr>Laboratory diagnosis of Candidiasis</vt:lpstr>
      <vt:lpstr>Treatment of Candidiasis</vt:lpstr>
      <vt:lpstr>Treatment of Candidiasis</vt:lpstr>
      <vt:lpstr>Candida auris</vt:lpstr>
      <vt:lpstr>Candida auris</vt:lpstr>
      <vt:lpstr>Candida auris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SYSTEMIC CANDIDIASIS</dc:title>
  <dc:creator>HP</dc:creator>
  <cp:lastModifiedBy>HP</cp:lastModifiedBy>
  <cp:revision>15</cp:revision>
  <dcterms:created xsi:type="dcterms:W3CDTF">2024-05-02T06:51:42Z</dcterms:created>
  <dcterms:modified xsi:type="dcterms:W3CDTF">2024-05-06T07:20:33Z</dcterms:modified>
</cp:coreProperties>
</file>