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88" r:id="rId1"/>
  </p:sldMasterIdLst>
  <p:notesMasterIdLst>
    <p:notesMasterId r:id="rId31"/>
  </p:notesMasterIdLst>
  <p:sldIdLst>
    <p:sldId id="256" r:id="rId2"/>
    <p:sldId id="285" r:id="rId3"/>
    <p:sldId id="286" r:id="rId4"/>
    <p:sldId id="293" r:id="rId5"/>
    <p:sldId id="294" r:id="rId6"/>
    <p:sldId id="257" r:id="rId7"/>
    <p:sldId id="291" r:id="rId8"/>
    <p:sldId id="292" r:id="rId9"/>
    <p:sldId id="270" r:id="rId10"/>
    <p:sldId id="261" r:id="rId11"/>
    <p:sldId id="295" r:id="rId12"/>
    <p:sldId id="296" r:id="rId13"/>
    <p:sldId id="302" r:id="rId14"/>
    <p:sldId id="299" r:id="rId15"/>
    <p:sldId id="297" r:id="rId16"/>
    <p:sldId id="264" r:id="rId17"/>
    <p:sldId id="300" r:id="rId18"/>
    <p:sldId id="265" r:id="rId19"/>
    <p:sldId id="259" r:id="rId20"/>
    <p:sldId id="260" r:id="rId21"/>
    <p:sldId id="301" r:id="rId22"/>
    <p:sldId id="284" r:id="rId23"/>
    <p:sldId id="266" r:id="rId24"/>
    <p:sldId id="267" r:id="rId25"/>
    <p:sldId id="269" r:id="rId26"/>
    <p:sldId id="303" r:id="rId27"/>
    <p:sldId id="304" r:id="rId28"/>
    <p:sldId id="306" r:id="rId29"/>
    <p:sldId id="29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0C7"/>
    <a:srgbClr val="F127A9"/>
    <a:srgbClr val="4804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842" autoAdjust="0"/>
  </p:normalViewPr>
  <p:slideViewPr>
    <p:cSldViewPr>
      <p:cViewPr varScale="1">
        <p:scale>
          <a:sx n="58" d="100"/>
          <a:sy n="58" d="100"/>
        </p:scale>
        <p:origin x="896" y="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30ACD-18AF-4482-9D21-CD8F6B5BF1FA}" type="datetimeFigureOut">
              <a:rPr lang="en-IN" smtClean="0"/>
              <a:t>15-06-2024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7135B-EEBE-407F-9583-1B978A4818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3548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7135B-EEBE-407F-9583-1B978A481871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405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3284890-85D2-4D7B-8EF5-15A9C1DB8F42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594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51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31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102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2532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98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01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3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146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79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pPr/>
              <a:t>6/15/2024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27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A87FF-0295-E844-94B4-0602F038B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2562567"/>
            <a:ext cx="9966960" cy="109503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  <a:cs typeface="Arial Black" panose="020B0604020202020204" pitchFamily="34" charset="0"/>
              </a:rPr>
              <a:t>Streptococcus pneumoniae:</a:t>
            </a:r>
            <a:br>
              <a:rPr lang="en-US" sz="4400" b="1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  <a:cs typeface="Arial Black" panose="020B0604020202020204" pitchFamily="34" charset="0"/>
              </a:rPr>
            </a:br>
            <a:r>
              <a:rPr lang="en-US" sz="4400" b="1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  <a:cs typeface="Arial Black" panose="020B0604020202020204" pitchFamily="34" charset="0"/>
              </a:rPr>
              <a:t>Pneumococcal pneumonia </a:t>
            </a:r>
            <a:endParaRPr lang="en-US" sz="4400" b="1" dirty="0">
              <a:solidFill>
                <a:schemeClr val="bg1">
                  <a:lumMod val="95000"/>
                </a:schemeClr>
              </a:solidFill>
              <a:latin typeface="Comic Sans MS" panose="030F0702030302020204" pitchFamily="66" charset="0"/>
              <a:cs typeface="Arial Black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E173B3-6AE5-0A4D-8953-324091EB21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9000" y="5867400"/>
            <a:ext cx="4572000" cy="597071"/>
          </a:xfrm>
        </p:spPr>
        <p:txBody>
          <a:bodyPr>
            <a:normAutofit/>
          </a:bodyPr>
          <a:lstStyle/>
          <a:p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  <a:cs typeface="Arial Black" panose="020B0604020202020204" pitchFamily="34" charset="0"/>
              </a:rPr>
              <a:t>Dr Priyanka Chaturvedi</a:t>
            </a:r>
          </a:p>
          <a:p>
            <a:endParaRPr lang="en-IN" sz="2400" b="1" dirty="0">
              <a:solidFill>
                <a:schemeClr val="tx1"/>
              </a:solidFill>
              <a:latin typeface="Comic Sans MS" panose="030F0702030302020204" pitchFamily="66" charset="0"/>
              <a:cs typeface="Arial Black" panose="020B0604020202020204" pitchFamily="34" charset="0"/>
            </a:endParaRPr>
          </a:p>
          <a:p>
            <a:endParaRPr lang="en-IN" sz="2400" b="1" dirty="0">
              <a:solidFill>
                <a:srgbClr val="C00000"/>
              </a:solidFill>
              <a:latin typeface="Comic Sans MS" panose="030F0702030302020204" pitchFamily="66" charset="0"/>
              <a:cs typeface="Arial Black" panose="020B0604020202020204" pitchFamily="34" charset="0"/>
            </a:endParaRPr>
          </a:p>
        </p:txBody>
      </p:sp>
      <p:pic>
        <p:nvPicPr>
          <p:cNvPr id="3074" name="Picture 2" descr="JaypeeDigital | eBook Reader">
            <a:extLst>
              <a:ext uri="{FF2B5EF4-FFF2-40B4-BE49-F238E27FC236}">
                <a16:creationId xmlns:a16="http://schemas.microsoft.com/office/drawing/2014/main" id="{24AA1980-33ED-9D9F-B85A-D43F54F18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393529"/>
            <a:ext cx="2139833" cy="177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hat Is Pneumococcal Disease ...">
            <a:extLst>
              <a:ext uri="{FF2B5EF4-FFF2-40B4-BE49-F238E27FC236}">
                <a16:creationId xmlns:a16="http://schemas.microsoft.com/office/drawing/2014/main" id="{8F647E75-52AD-6D29-A004-5F4267F45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09" y="38399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931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88F68-A266-0293-4490-63E6250AC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914400"/>
            <a:ext cx="10058400" cy="512064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IN" sz="32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16-months-old boy </a:t>
            </a:r>
            <a:r>
              <a:rPr lang="en-IN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was admitted with </a:t>
            </a:r>
            <a:r>
              <a:rPr lang="en-IN" sz="32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high grade fever</a:t>
            </a:r>
            <a:r>
              <a:rPr lang="en-IN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lethargy, </a:t>
            </a:r>
            <a:r>
              <a:rPr lang="en-IN" sz="32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productive cough with purulent sputum</a:t>
            </a:r>
            <a:r>
              <a:rPr lang="en-IN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IN" sz="32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shortness of breath. </a:t>
            </a:r>
            <a:r>
              <a:rPr lang="en-IN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 examination, </a:t>
            </a:r>
            <a:r>
              <a:rPr lang="en-IN" sz="32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dull note on percussion </a:t>
            </a:r>
            <a:r>
              <a:rPr lang="en-IN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and consolidation on auscultation were noted. Sputum and blood specimens were obtained, and sent for bacteriological culture.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IN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00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56DBB-851D-B761-BFCB-154285889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990600"/>
            <a:ext cx="10058400" cy="504444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On the basis of: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Area of lungs involved, and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Type of cough produced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Typical (lobar) pneumonia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Atypical or (interstitial) pneumonia</a:t>
            </a:r>
            <a:endParaRPr lang="en-IN" sz="2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83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CB2AC-072A-A13F-4408-D9A6F109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INTERSTITIAL OR ATYPICAL PNEUMONIA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C7A92-3B2D-F220-76DA-7DF19B567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290" y="1915833"/>
            <a:ext cx="9872871" cy="4572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Occurs in the </a:t>
            </a:r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interstitial space of lungs</a:t>
            </a:r>
          </a:p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Non-productive cough</a:t>
            </a: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Caused by bacteria –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804863" algn="l"/>
              </a:tabLst>
            </a:pPr>
            <a:r>
              <a:rPr lang="en-US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Mycoplasma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804863" algn="l"/>
              </a:tabLst>
            </a:pPr>
            <a:r>
              <a:rPr lang="en-US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Chlamydia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804863" algn="l"/>
              </a:tabLst>
            </a:pPr>
            <a:r>
              <a:rPr lang="en-US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Legionella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species</a:t>
            </a:r>
          </a:p>
        </p:txBody>
      </p:sp>
    </p:spTree>
    <p:extLst>
      <p:ext uri="{BB962C8B-B14F-4D97-AF65-F5344CB8AC3E}">
        <p14:creationId xmlns:p14="http://schemas.microsoft.com/office/powerpoint/2010/main" val="1823093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05DD2-65A9-B216-1DEB-97BC5D8B5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LOBAR OR TYPICAL PNEUMONIA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44E47-E936-8A85-DF82-08174A99A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28800"/>
            <a:ext cx="9872871" cy="4267200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Infection of the </a:t>
            </a:r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lung parenchyma and its alveoli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Characterized by consolidation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Productive cough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Caused by:</a:t>
            </a:r>
          </a:p>
          <a:p>
            <a:pPr lvl="1" algn="just">
              <a:lnSpc>
                <a:spcPct val="100000"/>
              </a:lnSpc>
            </a:pPr>
            <a:r>
              <a:rPr lang="en-US" sz="2600" b="1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Streptococcus pneumoniae</a:t>
            </a:r>
          </a:p>
          <a:p>
            <a:pPr lvl="1" algn="just">
              <a:lnSpc>
                <a:spcPct val="100000"/>
              </a:lnSpc>
            </a:pPr>
            <a:r>
              <a:rPr lang="en-US" sz="26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Haemophilus</a:t>
            </a:r>
            <a:r>
              <a:rPr lang="en-US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 influenzae</a:t>
            </a:r>
          </a:p>
          <a:p>
            <a:pPr lvl="1" algn="just">
              <a:lnSpc>
                <a:spcPct val="100000"/>
              </a:lnSpc>
            </a:pPr>
            <a:r>
              <a:rPr lang="en-US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Staphylococcus aureus</a:t>
            </a:r>
          </a:p>
          <a:p>
            <a:pPr lvl="1" algn="just">
              <a:lnSpc>
                <a:spcPct val="10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Gram-negative bacilli.</a:t>
            </a:r>
          </a:p>
        </p:txBody>
      </p:sp>
    </p:spTree>
    <p:extLst>
      <p:ext uri="{BB962C8B-B14F-4D97-AF65-F5344CB8AC3E}">
        <p14:creationId xmlns:p14="http://schemas.microsoft.com/office/powerpoint/2010/main" val="2198370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13902-5796-4E60-A5FD-320CF78B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>
                <a:solidFill>
                  <a:srgbClr val="C00000"/>
                </a:solidFill>
                <a:latin typeface="Comic Sans MS" panose="030F0702030302020204" pitchFamily="66" charset="0"/>
              </a:rPr>
              <a:t>Streptococcus pneumoniae</a:t>
            </a:r>
            <a:endParaRPr lang="en-IN" b="1" i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7BBEF1-1A65-4E35-906C-F017E0F701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19"/>
            <a:ext cx="5029200" cy="414528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Gram positive cocci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Flame shaped or lanceolate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Arranged in pairs with broad ends in apposition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Capsulated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36F5ABE5-648C-4042-982B-54B2944D22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8000"/>
                    </a14:imgEffect>
                    <a14:imgEffect>
                      <a14:colorTemperature colorTemp="5300"/>
                    </a14:imgEffect>
                    <a14:imgEffect>
                      <a14:saturation sat="234000"/>
                    </a14:imgEffect>
                    <a14:imgEffect>
                      <a14:brightnessContrast bright="33000" contrast="2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0638" y="2295588"/>
            <a:ext cx="4754562" cy="3648011"/>
          </a:xfrm>
          <a:ln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10010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13902-5796-4E60-A5FD-320CF78B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>
                <a:solidFill>
                  <a:schemeClr val="tx1"/>
                </a:solidFill>
                <a:latin typeface="Comic Sans MS" panose="030F0702030302020204" pitchFamily="66" charset="0"/>
              </a:rPr>
              <a:t>Streptococcus pneumoniae</a:t>
            </a:r>
            <a:endParaRPr lang="en-IN" i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F2BEFE-D888-C100-4E92-D1631BF8C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08" t="7777" r="26715" b="11112"/>
          <a:stretch/>
        </p:blipFill>
        <p:spPr>
          <a:xfrm>
            <a:off x="533400" y="2133600"/>
            <a:ext cx="3352800" cy="3744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64AFC2-518B-13C0-832B-5B1C13152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2145030"/>
            <a:ext cx="3505200" cy="3684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621907-3426-5D50-26EE-E4113BA301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735"/>
          <a:stretch/>
        </p:blipFill>
        <p:spPr>
          <a:xfrm>
            <a:off x="7722871" y="2133600"/>
            <a:ext cx="3935730" cy="368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4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13902-5796-4E60-A5FD-320CF78B1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440" y="352540"/>
            <a:ext cx="9875520" cy="942860"/>
          </a:xfrm>
        </p:spPr>
        <p:txBody>
          <a:bodyPr/>
          <a:lstStyle/>
          <a:p>
            <a:pPr algn="ctr"/>
            <a:r>
              <a:rPr lang="en-US" i="1" dirty="0">
                <a:latin typeface="Comic Sans MS" panose="030F0702030302020204" pitchFamily="66" charset="0"/>
              </a:rPr>
              <a:t>Streptococcus pneumoniae</a:t>
            </a:r>
            <a:endParaRPr lang="en-IN" i="1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7BBEF1-1A65-4E35-906C-F017E0F701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0900" y="1143000"/>
            <a:ext cx="6248400" cy="71628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FLAME SHAPED OR LANCEOLATE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36F5ABE5-648C-4042-982B-54B2944D22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8000"/>
                    </a14:imgEffect>
                    <a14:imgEffect>
                      <a14:colorTemperature colorTemp="5300"/>
                    </a14:imgEffect>
                    <a14:imgEffect>
                      <a14:saturation sat="234000"/>
                    </a14:imgEffect>
                    <a14:imgEffect>
                      <a14:brightnessContrast bright="33000" contrast="2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4440" y="1676400"/>
            <a:ext cx="10134600" cy="4724400"/>
          </a:xfrm>
          <a:ln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8820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7369774-A27E-4434-A11E-DD40FD2A08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051296"/>
              </p:ext>
            </p:extLst>
          </p:nvPr>
        </p:nvGraphicFramePr>
        <p:xfrm>
          <a:off x="647700" y="331098"/>
          <a:ext cx="10896600" cy="619580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632200">
                  <a:extLst>
                    <a:ext uri="{9D8B030D-6E8A-4147-A177-3AD203B41FA5}">
                      <a16:colId xmlns:a16="http://schemas.microsoft.com/office/drawing/2014/main" val="362115625"/>
                    </a:ext>
                  </a:extLst>
                </a:gridCol>
                <a:gridCol w="3632200">
                  <a:extLst>
                    <a:ext uri="{9D8B030D-6E8A-4147-A177-3AD203B41FA5}">
                      <a16:colId xmlns:a16="http://schemas.microsoft.com/office/drawing/2014/main" val="4149131339"/>
                    </a:ext>
                  </a:extLst>
                </a:gridCol>
                <a:gridCol w="3632200">
                  <a:extLst>
                    <a:ext uri="{9D8B030D-6E8A-4147-A177-3AD203B41FA5}">
                      <a16:colId xmlns:a16="http://schemas.microsoft.com/office/drawing/2014/main" val="718570389"/>
                    </a:ext>
                  </a:extLst>
                </a:gridCol>
              </a:tblGrid>
              <a:tr h="48484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CHARACTERISTICS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S. PNEUMONIAE</a:t>
                      </a:r>
                      <a:endParaRPr lang="en-IN" sz="2400" i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VIRIDANS streptococcus</a:t>
                      </a:r>
                      <a:endParaRPr lang="en-IN" sz="2400" i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700808"/>
                  </a:ext>
                </a:extLst>
              </a:tr>
              <a:tr h="8368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MORPHOLOGY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Capsulated, lanceolate diplococci</a:t>
                      </a:r>
                      <a:endParaRPr lang="en-IN" sz="24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Non capsulated, oval or round </a:t>
                      </a: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cocci in chain</a:t>
                      </a:r>
                      <a:endParaRPr lang="en-IN" sz="24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617041"/>
                  </a:ext>
                </a:extLst>
              </a:tr>
              <a:tr h="8368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COLONIES ON BLOOD AGAR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Dome shaped with α-hemolytic, later becomes draughtsman colonies</a:t>
                      </a:r>
                      <a:endParaRPr lang="en-IN" sz="24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Dome shaped with alpha hemolytic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164782"/>
                  </a:ext>
                </a:extLst>
              </a:tr>
              <a:tr h="48484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BILE SOLUBILITY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Positive 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Negative 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133553"/>
                  </a:ext>
                </a:extLst>
              </a:tr>
              <a:tr h="8368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INULIN FERMENTATION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Positive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Negative 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502210"/>
                  </a:ext>
                </a:extLst>
              </a:tr>
              <a:tr h="8368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</a:rPr>
                        <a:t>OPTOCHIN SENSITIVITY</a:t>
                      </a:r>
                      <a:endParaRPr lang="en-IN" sz="2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Positive 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Negative 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501217"/>
                  </a:ext>
                </a:extLst>
              </a:tr>
              <a:tr h="48484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ANIMAL PATHOGENICITY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Pathogenic 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Non pathogenic</a:t>
                      </a:r>
                      <a:endParaRPr lang="en-IN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80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3889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606F75-AC21-4C31-AE54-C01364CD1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5760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Virulence factor &amp; Pathogenesis</a:t>
            </a:r>
            <a:endParaRPr lang="en-IN" sz="4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BE5EB2-1666-4F37-A08D-0E7BD14D4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81200"/>
            <a:ext cx="10058400" cy="423420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Capsular polysaccharide: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Principal virulence factor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Anti-phagocytic activity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Serotyping is done on the basis of Capsular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polysachharide</a:t>
            </a:r>
            <a:endParaRPr lang="en-US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04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1D4D9-0813-4CDE-15C9-18F28DC38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3429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C carbohydrate antigen</a:t>
            </a:r>
          </a:p>
          <a:p>
            <a:pPr>
              <a:lnSpc>
                <a:spcPct val="150000"/>
              </a:lnSpc>
            </a:pPr>
            <a:r>
              <a:rPr lang="en-US" sz="26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Pneumolysin</a:t>
            </a:r>
            <a:r>
              <a:rPr lang="en-US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Membrane damaging toxin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Inhibits neutrophil chemotaxis</a:t>
            </a: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IN" sz="2600" dirty="0"/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A27EF4D4-EE2A-205C-0ECE-8E8E6EAB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5760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Virulence factor &amp; Pathogenesis</a:t>
            </a:r>
            <a:endParaRPr lang="en-IN" sz="4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61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1D4D9-0813-4CDE-15C9-18F28DC38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343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Autolysin: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Amidase enzyme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Cleaves the peptidoglycan layer of cell wall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Responsible for characteristic </a:t>
            </a:r>
            <a:r>
              <a:rPr lang="en-IN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bile solubility &amp; draughtsman appearance of Pneumococcal colonies</a:t>
            </a:r>
          </a:p>
          <a:p>
            <a:endParaRPr lang="en-IN" sz="2600" dirty="0"/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A27EF4D4-EE2A-205C-0ECE-8E8E6EAB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5760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Virulence factor &amp; Pathogenesis</a:t>
            </a:r>
            <a:endParaRPr lang="en-IN" sz="4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738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8CAEF-2998-1B97-2295-0D18240F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tx1"/>
                </a:solidFill>
                <a:latin typeface="Comic Sans MS" panose="030F0702030302020204" pitchFamily="66" charset="0"/>
              </a:rPr>
              <a:t>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77EA3-E8C7-1DBF-BD25-D6ADA9560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Source: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Upper respiratory tract of carriers</a:t>
            </a:r>
          </a:p>
          <a:p>
            <a:pPr algn="just">
              <a:lnSpc>
                <a:spcPct val="150000"/>
              </a:lnSpc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Carrier state: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Up to 5 years. 90% of children harbour S. Pneumoniae in the nasopharynx</a:t>
            </a:r>
          </a:p>
          <a:p>
            <a:pPr algn="just">
              <a:lnSpc>
                <a:spcPct val="150000"/>
              </a:lnSpc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Mode of transmission: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Inhalation of contaminated droplet nuclei</a:t>
            </a:r>
          </a:p>
          <a:p>
            <a:pPr algn="just">
              <a:lnSpc>
                <a:spcPct val="150000"/>
              </a:lnSpc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Disease only occurs in immunocompromised state</a:t>
            </a:r>
          </a:p>
          <a:p>
            <a:pPr algn="just">
              <a:lnSpc>
                <a:spcPct val="150000"/>
              </a:lnSpc>
            </a:pP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851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24C17-A72E-A29E-D907-BE3268DA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tx1"/>
                </a:solidFill>
                <a:latin typeface="Comic Sans MS" panose="030F0702030302020204" pitchFamily="66" charset="0"/>
              </a:rPr>
              <a:t>Clinical manifestations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A5B2E-2F9F-2365-CCB2-A442FAFEF1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600" b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Lobar Pneumonia</a:t>
            </a:r>
          </a:p>
          <a:p>
            <a:pPr algn="just"/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Empyema</a:t>
            </a:r>
          </a:p>
          <a:p>
            <a:pPr algn="just"/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Invasive pneumococcal disease (IPD)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Blood steam infection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Pyogenic meningitis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Osteomyelitis</a:t>
            </a:r>
          </a:p>
          <a:p>
            <a:pPr marL="45720" indent="0" algn="just">
              <a:buNone/>
            </a:pPr>
            <a:endParaRPr lang="en-IN" sz="2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2C92E-8ABC-FCAF-2176-703CB3072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5238588" cy="402336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Septic arthritis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Endocarditis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Pericarditis</a:t>
            </a:r>
          </a:p>
          <a:p>
            <a:pPr algn="just"/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Non-invasive manifestations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Otitis media &amp; sinusitis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600" dirty="0"/>
          </a:p>
        </p:txBody>
      </p:sp>
    </p:spTree>
    <p:extLst>
      <p:ext uri="{BB962C8B-B14F-4D97-AF65-F5344CB8AC3E}">
        <p14:creationId xmlns:p14="http://schemas.microsoft.com/office/powerpoint/2010/main" val="1569849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42991-1A60-95B9-D333-082DF6C72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</a:rPr>
              <a:t>Clinical features of pneumococcal </a:t>
            </a:r>
            <a:r>
              <a:rPr lang="en-US" sz="44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pnuemonia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A1433-D421-A5C8-4DD6-CF1F332BB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just">
              <a:buNone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Symptoms: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Fever with chills 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Productive cough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Tachypnea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Dyspnea </a:t>
            </a:r>
          </a:p>
          <a:p>
            <a:pPr marL="45720" indent="0" algn="just">
              <a:buNone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Signs: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Dull note on percussion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Crackles on Auscultation</a:t>
            </a:r>
          </a:p>
          <a:p>
            <a:pPr marL="45720" indent="0">
              <a:buNone/>
            </a:pP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035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B1C762-5BEC-4742-8476-CD2722970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Laboratory diagnosis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8B563-3C15-4248-9B27-51DA82668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4754880" cy="64008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Sample </a:t>
            </a:r>
            <a:endParaRPr lang="en-IN" sz="3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86B078-36D4-42E7-B55D-88E30299E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2953088"/>
            <a:ext cx="1981200" cy="11303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Sputum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542E9CE-5A59-4995-AFEE-4C05BBBA21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73368" y="1905000"/>
            <a:ext cx="4754880" cy="64008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Collection &amp; transport </a:t>
            </a:r>
            <a:endParaRPr lang="en-IN" sz="3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163F7DA-0291-4FBA-B926-1D8521FD1A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73368" y="2756580"/>
            <a:ext cx="4754880" cy="2653620"/>
          </a:xfrm>
        </p:spPr>
        <p:txBody>
          <a:bodyPr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All sample should be collected in sterile container under aseptic condition.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543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2BE63-613D-4F26-BC08-A5C551855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685800"/>
            <a:ext cx="5486400" cy="64008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DIRECT MICROSCOPY </a:t>
            </a:r>
            <a:endParaRPr lang="en-IN"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311D8-A0D7-40FF-966F-54D46A3EE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00796" y="1399488"/>
            <a:ext cx="7467601" cy="8839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Gram stain : </a:t>
            </a: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Gram positive diplococci</a:t>
            </a:r>
          </a:p>
          <a:p>
            <a:pPr marL="45720" indent="0">
              <a:lnSpc>
                <a:spcPct val="150000"/>
              </a:lnSpc>
              <a:buNone/>
            </a:pP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0C9876-E959-49A4-ADFE-6201F3E6A1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endParaRPr lang="en-IN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F387795C-4DEF-4E17-A063-FE41106E3097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514600"/>
            <a:ext cx="6925595" cy="3379303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8145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2BE63-613D-4F26-BC08-A5C551855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304800"/>
            <a:ext cx="7848600" cy="1021080"/>
          </a:xfrm>
        </p:spPr>
        <p:txBody>
          <a:bodyPr>
            <a:normAutofit/>
          </a:bodyPr>
          <a:lstStyle/>
          <a:p>
            <a:r>
              <a:rPr lang="en-US" sz="3300" b="1" dirty="0">
                <a:solidFill>
                  <a:schemeClr val="tx1"/>
                </a:solidFill>
                <a:latin typeface="Comic Sans MS" panose="030F0702030302020204" pitchFamily="66" charset="0"/>
              </a:rPr>
              <a:t>DIRECT MICROSCOPY </a:t>
            </a:r>
            <a:endParaRPr lang="en-IN" sz="33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311D8-A0D7-40FF-966F-54D46A3EE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399" y="1325880"/>
            <a:ext cx="5968547" cy="47701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Quellung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reaction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: suspension of Pneumococci is mixed on slide with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drop of specific antiserum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&amp;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methylene blue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. In presence of antiserum, capsule is swollen, sharply delineated &amp; refractile under microscope.</a:t>
            </a:r>
          </a:p>
          <a:p>
            <a:pPr algn="just"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A0898560-1213-26F7-E189-A6B17039A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01946" y="1529926"/>
            <a:ext cx="5333999" cy="456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7883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E400D2-534B-468E-9B0B-C60E4C225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CULTURE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990FEC-CB49-4D65-9C14-7718D7035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28800"/>
            <a:ext cx="10058400" cy="43434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Aerobes &amp; facultative anaerobes</a:t>
            </a:r>
          </a:p>
          <a:p>
            <a:pPr>
              <a:lnSpc>
                <a:spcPct val="20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Grow in enriched media</a:t>
            </a:r>
          </a:p>
          <a:p>
            <a:pPr>
              <a:lnSpc>
                <a:spcPct val="20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Growth is improved by </a:t>
            </a: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5-10% of CO</a:t>
            </a:r>
            <a:r>
              <a:rPr lang="en-US" sz="2600" b="1" baseline="-25000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lnSpc>
                <a:spcPct val="20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Optimum temperature for growth is 37ºC.</a:t>
            </a:r>
          </a:p>
        </p:txBody>
      </p:sp>
    </p:spTree>
    <p:extLst>
      <p:ext uri="{BB962C8B-B14F-4D97-AF65-F5344CB8AC3E}">
        <p14:creationId xmlns:p14="http://schemas.microsoft.com/office/powerpoint/2010/main" val="2792112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E3C54B-B7C7-437B-B76A-C9C09E5313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533400"/>
            <a:ext cx="6324600" cy="59436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BLOOD AGAR</a:t>
            </a:r>
            <a:r>
              <a:rPr lang="en-IN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After 20-24 hours of incubation, colonies are small, dome shaped, alpha hemolytic (greenish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discolouration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). 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On further incubation of 24 hours, colonies become flat with raised edges &amp; central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umbonation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, results in draughtsman or carrom coin appearance.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F102E08-6814-49EA-B53C-036A24FB72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6600" y="1790700"/>
            <a:ext cx="4343400" cy="3276600"/>
          </a:xfrm>
          <a:ln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95603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BE5EBD76-8E8D-481B-8D6A-D2DA97E2C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4" r="15065" b="25015"/>
          <a:stretch>
            <a:fillRect/>
          </a:stretch>
        </p:blipFill>
        <p:spPr bwMode="auto">
          <a:xfrm>
            <a:off x="7086600" y="4876800"/>
            <a:ext cx="4447586" cy="1531218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0084" r="15065" b="25015"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70EC87F-5329-4893-BA18-FFD8BA28F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1066800"/>
            <a:ext cx="4447587" cy="3280209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0" name="Picture 2" descr="Explore the Advantages of Geodesic Domes | Pacific Domes">
            <a:extLst>
              <a:ext uri="{FF2B5EF4-FFF2-40B4-BE49-F238E27FC236}">
                <a16:creationId xmlns:a16="http://schemas.microsoft.com/office/drawing/2014/main" id="{F431538F-4EDA-C5CB-1B91-6611D7C49C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6" r="27088"/>
          <a:stretch/>
        </p:blipFill>
        <p:spPr bwMode="auto">
          <a:xfrm>
            <a:off x="1676400" y="4876800"/>
            <a:ext cx="4267201" cy="153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neumococci growing on blood agar under anaerobic conditions. Anaerobic  cultivation and colony morphology of Streptococcus pneumoniae. Colonies in  S phase (smooth form of peumococci).">
            <a:extLst>
              <a:ext uri="{FF2B5EF4-FFF2-40B4-BE49-F238E27FC236}">
                <a16:creationId xmlns:a16="http://schemas.microsoft.com/office/drawing/2014/main" id="{508CA239-A35F-4671-5C8E-137BA12CC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9" y="1066800"/>
            <a:ext cx="4267202" cy="328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B8CB3C-3655-7AE8-E3B6-E3EE20C114C3}"/>
              </a:ext>
            </a:extLst>
          </p:cNvPr>
          <p:cNvSpPr txBox="1"/>
          <p:nvPr/>
        </p:nvSpPr>
        <p:spPr>
          <a:xfrm>
            <a:off x="1295400" y="4572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atin typeface="Comic Sans MS" panose="030F0702030302020204" pitchFamily="66" charset="0"/>
              </a:rPr>
              <a:t>After 24 hours of incubation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6AD456-A791-0E1A-DF54-851E4355834D}"/>
              </a:ext>
            </a:extLst>
          </p:cNvPr>
          <p:cNvSpPr txBox="1"/>
          <p:nvPr/>
        </p:nvSpPr>
        <p:spPr>
          <a:xfrm>
            <a:off x="6733586" y="4572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atin typeface="Comic Sans MS" panose="030F0702030302020204" pitchFamily="66" charset="0"/>
              </a:rPr>
              <a:t>After 48 hours of incubation</a:t>
            </a:r>
          </a:p>
        </p:txBody>
      </p:sp>
    </p:spTree>
    <p:extLst>
      <p:ext uri="{BB962C8B-B14F-4D97-AF65-F5344CB8AC3E}">
        <p14:creationId xmlns:p14="http://schemas.microsoft.com/office/powerpoint/2010/main" val="3864910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6D0F8-8BCB-4EB7-92E8-06CF1EBE6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Biochemical test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D086C-E178-4D90-95A3-80E8D5A6D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CATALASE : NEGATIVE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FERMENT : INULIN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BILE : SOLUBLE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OPTOCHIN : SENSITIVE</a:t>
            </a:r>
          </a:p>
          <a:p>
            <a:pPr algn="ctr">
              <a:lnSpc>
                <a:spcPct val="200000"/>
              </a:lnSpc>
            </a:pPr>
            <a:endParaRPr lang="en-IN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78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125A9-1DDC-4974-BDB1-7118B98AE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685800"/>
            <a:ext cx="4754880" cy="5166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BILE SOLUBILITY TEST 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2% sodium deoxycholate solution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is added to broth culture , culture clears due to lysis of cocci </a:t>
            </a:r>
            <a:r>
              <a:rPr lang="en-US" sz="24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(tube method).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If 10% sodium deoxycholate is placed on colony, lysis occurs in few minutes. </a:t>
            </a:r>
            <a:r>
              <a:rPr lang="en-US" sz="24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(plate method)</a:t>
            </a:r>
          </a:p>
          <a:p>
            <a:pPr algn="just"/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15E4B-04D6-4F5A-9E67-366601CB5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685800"/>
            <a:ext cx="5059680" cy="3733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OPTOCHIN SENSITIVITY TESTING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When optochin disc is applied on blood agar plate inoculated with 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Pneumococci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, 14 mm or more of inhibition occurs on inoculation.</a:t>
            </a: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404B54ED-66A4-4900-939B-222C0A708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480" y="4419600"/>
            <a:ext cx="4267200" cy="2121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E32BF8-356A-A738-FA95-5DFB1DC305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377" t="161" r="4884" b="46511"/>
          <a:stretch/>
        </p:blipFill>
        <p:spPr>
          <a:xfrm>
            <a:off x="1676400" y="4419600"/>
            <a:ext cx="3200400" cy="212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32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D14178-E110-4A41-8935-A5AED46DE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060" y="767825"/>
            <a:ext cx="4754880" cy="640080"/>
          </a:xfrm>
        </p:spPr>
        <p:txBody>
          <a:bodyPr>
            <a:normAutofit/>
          </a:bodyPr>
          <a:lstStyle/>
          <a:p>
            <a:pPr algn="ctr"/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BIOMARKERS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endParaRPr lang="en-IN" sz="2600" b="1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504ABC-CF2B-4D13-9AA0-8F77B8A2B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1665947"/>
            <a:ext cx="4953000" cy="1536022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CRP : latex agglutination test</a:t>
            </a:r>
          </a:p>
          <a:p>
            <a:pPr algn="ctr"/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Procalcitonin </a:t>
            </a:r>
            <a:endParaRPr lang="en-IN" sz="2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A3C19E-4A7D-4525-ABD5-BA06AF4511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05600" y="767825"/>
            <a:ext cx="4754880" cy="640080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MOLECULAR METHODS</a:t>
            </a:r>
            <a:endParaRPr lang="en-IN" sz="2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8B01B2-AF9C-4D9C-B4B0-930B202C85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22692" y="1736667"/>
            <a:ext cx="2161032" cy="4082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PCR</a:t>
            </a:r>
            <a:endParaRPr lang="en-IN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D1FE64E-3F2A-71EA-B345-1D91B8F25667}"/>
              </a:ext>
            </a:extLst>
          </p:cNvPr>
          <p:cNvSpPr txBox="1">
            <a:spLocks/>
          </p:cNvSpPr>
          <p:nvPr/>
        </p:nvSpPr>
        <p:spPr>
          <a:xfrm>
            <a:off x="762000" y="4557585"/>
            <a:ext cx="475488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AUTOMATED SYSTEMS </a:t>
            </a:r>
            <a:endParaRPr lang="en-IN" sz="2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5F74841-3DDD-2D1C-5F90-592DE060DD12}"/>
              </a:ext>
            </a:extLst>
          </p:cNvPr>
          <p:cNvSpPr txBox="1">
            <a:spLocks/>
          </p:cNvSpPr>
          <p:nvPr/>
        </p:nvSpPr>
        <p:spPr>
          <a:xfrm>
            <a:off x="990600" y="5314359"/>
            <a:ext cx="4754880" cy="10407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latin typeface="Comic Sans MS" panose="030F0702030302020204" pitchFamily="66" charset="0"/>
              </a:rPr>
              <a:t>VITEK</a:t>
            </a:r>
          </a:p>
          <a:p>
            <a:pPr algn="ctr"/>
            <a:r>
              <a:rPr lang="en-US" sz="2800" b="1" dirty="0">
                <a:latin typeface="Comic Sans MS" panose="030F0702030302020204" pitchFamily="66" charset="0"/>
              </a:rPr>
              <a:t>MALDI-TOF</a:t>
            </a:r>
            <a:endParaRPr lang="en-IN" sz="2800" b="1" dirty="0">
              <a:latin typeface="Comic Sans MS" panose="030F0702030302020204" pitchFamily="66" charset="0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4C70A73-D64A-B3F1-46A2-7320B37752CC}"/>
              </a:ext>
            </a:extLst>
          </p:cNvPr>
          <p:cNvSpPr txBox="1">
            <a:spLocks/>
          </p:cNvSpPr>
          <p:nvPr/>
        </p:nvSpPr>
        <p:spPr>
          <a:xfrm>
            <a:off x="6096000" y="4557585"/>
            <a:ext cx="475488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AST</a:t>
            </a:r>
            <a:endParaRPr lang="en-IN" sz="2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56B46208-6B90-6E36-3B6F-175D22B57251}"/>
              </a:ext>
            </a:extLst>
          </p:cNvPr>
          <p:cNvSpPr txBox="1">
            <a:spLocks/>
          </p:cNvSpPr>
          <p:nvPr/>
        </p:nvSpPr>
        <p:spPr>
          <a:xfrm>
            <a:off x="6676222" y="5197665"/>
            <a:ext cx="4754880" cy="990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>
                <a:latin typeface="Comic Sans MS" panose="030F0702030302020204" pitchFamily="66" charset="0"/>
              </a:rPr>
              <a:t>Mueller Hinton blood agar </a:t>
            </a:r>
            <a:endParaRPr lang="en-IN" sz="26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75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733935-E746-4D62-B73C-43D26053F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066800"/>
            <a:ext cx="4754880" cy="640080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TREATMENT</a:t>
            </a:r>
            <a:endParaRPr lang="en-IN" sz="2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B611DA-C422-42FB-9D93-9F20A988A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848" y="2133600"/>
            <a:ext cx="9674352" cy="3810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Oral therapy with amoxicillin for five days - standard treatment.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Alternative drugs - </a:t>
            </a:r>
            <a:r>
              <a:rPr lang="it-IT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IV penicillin or ceftriaxone, oral quinolone (levofloxacin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or moxifloxacin), clindamycin or azithromycin</a:t>
            </a:r>
          </a:p>
        </p:txBody>
      </p:sp>
    </p:spTree>
    <p:extLst>
      <p:ext uri="{BB962C8B-B14F-4D97-AF65-F5344CB8AC3E}">
        <p14:creationId xmlns:p14="http://schemas.microsoft.com/office/powerpoint/2010/main" val="1528874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B9EBB-A0C4-D3A1-9FE0-0D10457AC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tx1"/>
                </a:solidFill>
                <a:latin typeface="Comic Sans MS" panose="030F0702030302020204" pitchFamily="66" charset="0"/>
              </a:rPr>
              <a:t>PNUEMOCOCCAL VACCINE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CD764D0-4395-7C61-425B-522FAFD263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197354"/>
              </p:ext>
            </p:extLst>
          </p:nvPr>
        </p:nvGraphicFramePr>
        <p:xfrm>
          <a:off x="1325880" y="1905000"/>
          <a:ext cx="9875519" cy="4343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216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8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47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PPSV23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PCV13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41"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Name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0C7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23-valent pneumococcal polysaccharide vaccine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Pneumococcal conjugate vaccine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476"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Brand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0C7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Pneumovax 23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Prevnar13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607"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Serotypes included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0C7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64135">
                        <a:lnSpc>
                          <a:spcPct val="15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Contains 23 serotypes of S. pneumoniae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0">
                        <a:lnSpc>
                          <a:spcPct val="15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Contains</a:t>
                      </a:r>
                      <a:r>
                        <a:rPr lang="en-US" sz="1800" b="1" spc="-17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13</a:t>
                      </a:r>
                      <a:r>
                        <a:rPr lang="en-US" sz="1800" b="1" spc="-16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serotypes</a:t>
                      </a:r>
                      <a:r>
                        <a:rPr lang="en-US" sz="1800" b="1" spc="-16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of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5720" marR="0">
                        <a:lnSpc>
                          <a:spcPct val="15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S. pneumoniae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5774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B9EBB-A0C4-D3A1-9FE0-0D10457AC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tx1"/>
                </a:solidFill>
                <a:latin typeface="Comic Sans MS" panose="030F0702030302020204" pitchFamily="66" charset="0"/>
              </a:rPr>
              <a:t>PNUEMOCOCCAL VACCINE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1BBD36B-6885-CDB9-0EC3-8DCD9FA281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756967"/>
              </p:ext>
            </p:extLst>
          </p:nvPr>
        </p:nvGraphicFramePr>
        <p:xfrm>
          <a:off x="1371600" y="1828800"/>
          <a:ext cx="9875520" cy="45015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8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585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PPSV23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PCV13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8477"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Coverage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0C7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195580">
                        <a:lnSpc>
                          <a:spcPct val="15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Covers 70–80% of invasive serotypes in adults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12446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Covers only 30–40% of invasive serotypes in adults, however it covers most of the serotypes infecting children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5264"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Immuno- </a:t>
                      </a:r>
                      <a:r>
                        <a:rPr lang="en-US" sz="180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genicity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0C7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144145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Less immunogenic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0">
                        <a:lnSpc>
                          <a:spcPct val="15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More</a:t>
                      </a:r>
                      <a:r>
                        <a:rPr lang="en-US" sz="1800" b="1" spc="7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immunogenic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058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B9EBB-A0C4-D3A1-9FE0-0D10457AC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tx1"/>
                </a:solidFill>
                <a:latin typeface="Comic Sans MS" panose="030F0702030302020204" pitchFamily="66" charset="0"/>
              </a:rPr>
              <a:t>PNUEMOCOCCAL VACCINE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B7A28F-A2B1-A3C5-F56A-9871C1AC0F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794351"/>
              </p:ext>
            </p:extLst>
          </p:nvPr>
        </p:nvGraphicFramePr>
        <p:xfrm>
          <a:off x="1143000" y="1828800"/>
          <a:ext cx="9875520" cy="4539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8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137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PPSV23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PCV13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102"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Duration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0C7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Provides short-term immunity (3–5 years)</a:t>
                      </a:r>
                      <a:endParaRPr lang="en-US" sz="18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Provides longer immunity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374"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Herd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0C7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Promotes herd immunity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140335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Does not promote herd immunity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102">
                <a:tc>
                  <a:txBody>
                    <a:bodyPr/>
                    <a:lstStyle/>
                    <a:p>
                      <a:pPr marL="46355" marR="144145">
                        <a:lnSpc>
                          <a:spcPct val="15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Effect on carriers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0C7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64135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Does not provide mucosal immunity, hence no effect on carriers</a:t>
                      </a:r>
                      <a:endParaRPr lang="en-US" sz="18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12446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Provides mucosal immunity; hence, it can eradicate carriage from nasopharynx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374"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Cost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0C7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Less expensive</a:t>
                      </a:r>
                      <a:endParaRPr lang="en-US" sz="18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0">
                        <a:lnSpc>
                          <a:spcPct val="15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More expensive</a:t>
                      </a:r>
                      <a:endParaRPr lang="en-US" sz="18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0274">
                <a:tc>
                  <a:txBody>
                    <a:bodyPr/>
                    <a:lstStyle/>
                    <a:p>
                      <a:pPr marL="46355" marR="0">
                        <a:lnSpc>
                          <a:spcPct val="15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Indication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0C7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12446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Adults ≥65 years Adults</a:t>
                      </a:r>
                      <a:r>
                        <a:rPr lang="en-US" sz="1800" spc="-8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19–64</a:t>
                      </a:r>
                      <a:r>
                        <a:rPr lang="en-US" sz="1800" spc="-8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years</a:t>
                      </a:r>
                      <a:r>
                        <a:rPr lang="en-US" sz="1800" spc="-75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spc="-25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age </a:t>
                      </a: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with underlying risk factors</a:t>
                      </a:r>
                      <a:endParaRPr lang="en-US" sz="18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29845">
                        <a:lnSpc>
                          <a:spcPct val="15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Indications in adults same as PPSV23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572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Children (as primary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572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immunization)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7495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85EFA-B1A3-789E-8131-2DB4C8818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981200"/>
            <a:ext cx="10058400" cy="13716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6000" b="1" dirty="0">
                <a:solidFill>
                  <a:srgbClr val="F127A9"/>
                </a:solidFill>
                <a:latin typeface="Comic Sans MS" panose="030F0702030302020204" pitchFamily="66" charset="0"/>
              </a:rPr>
            </a:br>
            <a:r>
              <a:rPr lang="en-US" sz="6000" b="1" dirty="0">
                <a:solidFill>
                  <a:srgbClr val="F127A9"/>
                </a:solidFill>
                <a:latin typeface="Comic Sans MS" panose="030F0702030302020204" pitchFamily="66" charset="0"/>
              </a:rPr>
              <a:t>THANK YOU !</a:t>
            </a:r>
            <a:endParaRPr lang="en-IN" sz="6000" b="1" dirty="0">
              <a:solidFill>
                <a:srgbClr val="F127A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345704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3476</TotalTime>
  <Words>809</Words>
  <Application>Microsoft Office PowerPoint</Application>
  <PresentationFormat>Widescreen</PresentationFormat>
  <Paragraphs>183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Comic Sans MS</vt:lpstr>
      <vt:lpstr>Corbel</vt:lpstr>
      <vt:lpstr>Wingdings</vt:lpstr>
      <vt:lpstr>Basis</vt:lpstr>
      <vt:lpstr>Streptococcus pneumoniae: Pneumococcal pneumonia </vt:lpstr>
      <vt:lpstr>PowerPoint Presentation</vt:lpstr>
      <vt:lpstr>PowerPoint Presentation</vt:lpstr>
      <vt:lpstr>INTERSTITIAL OR ATYPICAL PNEUMONIA</vt:lpstr>
      <vt:lpstr>LOBAR OR TYPICAL PNEUMONIA</vt:lpstr>
      <vt:lpstr>Streptococcus pneumoniae</vt:lpstr>
      <vt:lpstr>Streptococcus pneumoniae</vt:lpstr>
      <vt:lpstr>Streptococcus pneumoniae</vt:lpstr>
      <vt:lpstr>PowerPoint Presentation</vt:lpstr>
      <vt:lpstr>Virulence factor &amp; Pathogenesis</vt:lpstr>
      <vt:lpstr>Virulence factor &amp; Pathogenesis</vt:lpstr>
      <vt:lpstr>Virulence factor &amp; Pathogenesis</vt:lpstr>
      <vt:lpstr>Epidemiology</vt:lpstr>
      <vt:lpstr>Clinical manifestations</vt:lpstr>
      <vt:lpstr>Clinical features of pneumococcal pnuemonia</vt:lpstr>
      <vt:lpstr>Laboratory diagnosis</vt:lpstr>
      <vt:lpstr>PowerPoint Presentation</vt:lpstr>
      <vt:lpstr>PowerPoint Presentation</vt:lpstr>
      <vt:lpstr>CULTURE</vt:lpstr>
      <vt:lpstr>PowerPoint Presentation</vt:lpstr>
      <vt:lpstr>PowerPoint Presentation</vt:lpstr>
      <vt:lpstr>Biochemical test</vt:lpstr>
      <vt:lpstr>PowerPoint Presentation</vt:lpstr>
      <vt:lpstr>PowerPoint Presentation</vt:lpstr>
      <vt:lpstr>PowerPoint Presentation</vt:lpstr>
      <vt:lpstr>PNUEMOCOCCAL VACCINE</vt:lpstr>
      <vt:lpstr>PNUEMOCOCCAL VACCINE</vt:lpstr>
      <vt:lpstr>PNUEMOCOCCAL VACCINE</vt:lpstr>
      <vt:lpstr> THANK YOU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Immunity &amp; Antigen</dc:title>
  <dc:creator>dranubhuti26@gmail.com</dc:creator>
  <cp:lastModifiedBy>HP</cp:lastModifiedBy>
  <cp:revision>301</cp:revision>
  <dcterms:created xsi:type="dcterms:W3CDTF">2020-01-03T05:25:54Z</dcterms:created>
  <dcterms:modified xsi:type="dcterms:W3CDTF">2024-06-15T09:22:58Z</dcterms:modified>
</cp:coreProperties>
</file>