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55"/>
  </p:notesMasterIdLst>
  <p:sldIdLst>
    <p:sldId id="256" r:id="rId2"/>
    <p:sldId id="257" r:id="rId3"/>
    <p:sldId id="327" r:id="rId4"/>
    <p:sldId id="258" r:id="rId5"/>
    <p:sldId id="259" r:id="rId6"/>
    <p:sldId id="260" r:id="rId7"/>
    <p:sldId id="263" r:id="rId8"/>
    <p:sldId id="261" r:id="rId9"/>
    <p:sldId id="315" r:id="rId10"/>
    <p:sldId id="316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328" r:id="rId25"/>
    <p:sldId id="279" r:id="rId26"/>
    <p:sldId id="280" r:id="rId27"/>
    <p:sldId id="281" r:id="rId28"/>
    <p:sldId id="282" r:id="rId29"/>
    <p:sldId id="284" r:id="rId30"/>
    <p:sldId id="283" r:id="rId31"/>
    <p:sldId id="285" r:id="rId32"/>
    <p:sldId id="286" r:id="rId33"/>
    <p:sldId id="287" r:id="rId34"/>
    <p:sldId id="289" r:id="rId35"/>
    <p:sldId id="290" r:id="rId36"/>
    <p:sldId id="330" r:id="rId37"/>
    <p:sldId id="329" r:id="rId38"/>
    <p:sldId id="291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1" r:id="rId47"/>
    <p:sldId id="309" r:id="rId48"/>
    <p:sldId id="331" r:id="rId49"/>
    <p:sldId id="332" r:id="rId50"/>
    <p:sldId id="333" r:id="rId51"/>
    <p:sldId id="334" r:id="rId52"/>
    <p:sldId id="335" r:id="rId53"/>
    <p:sldId id="336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94" autoAdjust="0"/>
    <p:restoredTop sz="94660"/>
  </p:normalViewPr>
  <p:slideViewPr>
    <p:cSldViewPr snapToGrid="0">
      <p:cViewPr varScale="1">
        <p:scale>
          <a:sx n="54" d="100"/>
          <a:sy n="54" d="100"/>
        </p:scale>
        <p:origin x="8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2B5DD-B032-47D5-A578-71E6EECF3A45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20008-2EEF-4CBF-BB90-5B78005ADC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2503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8674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04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6705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01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5846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045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6178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1108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448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8948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8682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1467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9731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5021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1662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8046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CC390-29A7-4512-84A1-DE131B535017}" type="datetimeFigureOut">
              <a:rPr lang="en-IN" smtClean="0"/>
              <a:t>06-11-2023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E0AB36A-C3B3-4428-90A2-2D22B67E3C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657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64712-88F0-AC9B-7364-5B92D1C3B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0372" y="2253344"/>
            <a:ext cx="8273143" cy="259215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IN" b="1" dirty="0">
                <a:solidFill>
                  <a:schemeClr val="tx1"/>
                </a:solidFill>
                <a:latin typeface="Comic Sans MS" panose="030F0702030302020204" pitchFamily="66" charset="0"/>
              </a:rPr>
              <a:t>PARASITIC INFECTIONS OF </a:t>
            </a:r>
            <a:r>
              <a:rPr lang="en-IN" b="1" dirty="0">
                <a:solidFill>
                  <a:srgbClr val="996633"/>
                </a:solidFill>
                <a:latin typeface="Comic Sans MS" panose="030F0702030302020204" pitchFamily="66" charset="0"/>
              </a:rPr>
              <a:t>LIVER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CE1BB9-3836-1BD1-6694-8B54ED6D7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9943" y="5259147"/>
            <a:ext cx="5943600" cy="1096899"/>
          </a:xfrm>
        </p:spPr>
        <p:txBody>
          <a:bodyPr>
            <a:normAutofit lnSpcReduction="10000"/>
          </a:bodyPr>
          <a:lstStyle/>
          <a:p>
            <a:r>
              <a:rPr lang="en-IN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DR. PRIYANKA CHATURVEDI</a:t>
            </a:r>
          </a:p>
          <a:p>
            <a:r>
              <a:rPr lang="en-IN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ASSISTANT PROFESSOR</a:t>
            </a:r>
          </a:p>
          <a:p>
            <a:r>
              <a:rPr lang="en-IN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DEPT OF MICROBIOLOGY</a:t>
            </a:r>
          </a:p>
        </p:txBody>
      </p:sp>
      <p:pic>
        <p:nvPicPr>
          <p:cNvPr id="1026" name="Picture 2" descr="Human liver fluke infection, liver fluke life cycle, symptoms &amp; treatment">
            <a:extLst>
              <a:ext uri="{FF2B5EF4-FFF2-40B4-BE49-F238E27FC236}">
                <a16:creationId xmlns:a16="http://schemas.microsoft.com/office/drawing/2014/main" id="{2C19C7FC-375E-85DE-C287-1FF63CB3E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99654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299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2E4-18C3-FE82-CB22-60CEC6E0D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INTRODUCTION</a:t>
            </a:r>
            <a:endParaRPr lang="en-IN" b="1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FEE9F-E102-C85A-139A-8596096B0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6657"/>
            <a:ext cx="10121295" cy="514894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800" dirty="0">
                <a:latin typeface="Comic Sans MS" panose="030F0702030302020204" pitchFamily="66" charset="0"/>
              </a:rPr>
              <a:t>Parasites causing hepatobiliary infections include: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pt-BR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Protozoa:</a:t>
            </a:r>
            <a:r>
              <a:rPr lang="pt-B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pt-BR" sz="2800" b="1" i="1" dirty="0">
                <a:solidFill>
                  <a:srgbClr val="7030A0"/>
                </a:solidFill>
                <a:latin typeface="Comic Sans MS" panose="030F0702030302020204" pitchFamily="66" charset="0"/>
              </a:rPr>
              <a:t>Entamoeba histolytica</a:t>
            </a:r>
            <a:r>
              <a:rPr lang="pt-BR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, causes </a:t>
            </a:r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AMOEBIC LIVER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ABSCESS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Cestode</a:t>
            </a:r>
            <a:r>
              <a:rPr lang="en-US" sz="28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2800" b="1" i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800" b="1" i="1" dirty="0">
                <a:solidFill>
                  <a:srgbClr val="7030A0"/>
                </a:solidFill>
                <a:latin typeface="Comic Sans MS" panose="030F0702030302020204" pitchFamily="66" charset="0"/>
              </a:rPr>
              <a:t>Echinococcus</a:t>
            </a:r>
            <a:r>
              <a:rPr lang="en-US" sz="28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causes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HUMAN ECHINOCOCCOSIS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(HYDATID DISEASE)</a:t>
            </a:r>
          </a:p>
        </p:txBody>
      </p:sp>
    </p:spTree>
    <p:extLst>
      <p:ext uri="{BB962C8B-B14F-4D97-AF65-F5344CB8AC3E}">
        <p14:creationId xmlns:p14="http://schemas.microsoft.com/office/powerpoint/2010/main" val="2713305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2E4-18C3-FE82-CB22-60CEC6E0D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INTRODUCTION</a:t>
            </a:r>
            <a:endParaRPr lang="en-IN" b="1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FEE9F-E102-C85A-139A-8596096B0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6657"/>
            <a:ext cx="10121295" cy="469174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Parasites causing hepatobiliary infections include: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Comic Sans MS" panose="030F0702030302020204" pitchFamily="66" charset="0"/>
              </a:rPr>
              <a:t>Trematodes: </a:t>
            </a:r>
            <a:r>
              <a:rPr lang="en-US" sz="2400" i="1" dirty="0">
                <a:latin typeface="Comic Sans MS" panose="030F0702030302020204" pitchFamily="66" charset="0"/>
              </a:rPr>
              <a:t>Fasciola hepatica, F. </a:t>
            </a:r>
            <a:r>
              <a:rPr lang="en-US" sz="2400" i="1" dirty="0" err="1">
                <a:latin typeface="Comic Sans MS" panose="030F0702030302020204" pitchFamily="66" charset="0"/>
              </a:rPr>
              <a:t>gigantica</a:t>
            </a:r>
            <a:r>
              <a:rPr lang="en-US" sz="2400" i="1" dirty="0">
                <a:latin typeface="Comic Sans MS" panose="030F0702030302020204" pitchFamily="66" charset="0"/>
              </a:rPr>
              <a:t>, Clonorchis, Opisthorchis, Schistosoma </a:t>
            </a:r>
            <a:r>
              <a:rPr lang="en-US" sz="2400" i="1" dirty="0" err="1">
                <a:latin typeface="Comic Sans MS" panose="030F0702030302020204" pitchFamily="66" charset="0"/>
              </a:rPr>
              <a:t>mansoni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and </a:t>
            </a:r>
            <a:r>
              <a:rPr lang="en-US" sz="2400" i="1" dirty="0">
                <a:latin typeface="Comic Sans MS" panose="030F0702030302020204" pitchFamily="66" charset="0"/>
              </a:rPr>
              <a:t>S. japonicum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pt-BR" sz="2400" b="1" dirty="0">
                <a:latin typeface="Comic Sans MS" panose="030F0702030302020204" pitchFamily="66" charset="0"/>
              </a:rPr>
              <a:t>Nematode:</a:t>
            </a:r>
            <a:r>
              <a:rPr lang="pt-BR" sz="2400" dirty="0">
                <a:latin typeface="Comic Sans MS" panose="030F0702030302020204" pitchFamily="66" charset="0"/>
              </a:rPr>
              <a:t> </a:t>
            </a:r>
            <a:r>
              <a:rPr lang="pt-BR" sz="2400" i="1" dirty="0">
                <a:latin typeface="Comic Sans MS" panose="030F0702030302020204" pitchFamily="66" charset="0"/>
              </a:rPr>
              <a:t>Toxocara </a:t>
            </a:r>
            <a:r>
              <a:rPr lang="pt-BR" sz="2400" dirty="0">
                <a:latin typeface="Comic Sans MS" panose="030F0702030302020204" pitchFamily="66" charset="0"/>
              </a:rPr>
              <a:t>causing visceral larva migrans.</a:t>
            </a:r>
            <a:endParaRPr lang="en-US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111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63B36-C719-B48D-C559-25E89AE5A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AMOEBIC LIVER ABSCESS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AEE95-35AF-A55A-62F7-CD08360A2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4275"/>
            <a:ext cx="9979780" cy="4534125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Amoebic liver abscess is the </a:t>
            </a:r>
            <a:r>
              <a:rPr lang="en-US" sz="2800" b="1" dirty="0">
                <a:latin typeface="Comic Sans MS" panose="030F0702030302020204" pitchFamily="66" charset="0"/>
              </a:rPr>
              <a:t>most important </a:t>
            </a:r>
            <a:r>
              <a:rPr lang="en-US" sz="2800" dirty="0">
                <a:latin typeface="Comic Sans MS" panose="030F0702030302020204" pitchFamily="66" charset="0"/>
              </a:rPr>
              <a:t>differential diagnosis of SPACE OCCUPYING LESION of the liver.</a:t>
            </a:r>
          </a:p>
          <a:p>
            <a:pPr algn="just"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It is caused by </a:t>
            </a:r>
            <a:r>
              <a:rPr lang="en-US" sz="2800" i="1" dirty="0">
                <a:latin typeface="Comic Sans MS" panose="030F0702030302020204" pitchFamily="66" charset="0"/>
              </a:rPr>
              <a:t>Entamoeba histolytica.</a:t>
            </a:r>
            <a:endParaRPr lang="en-US" sz="2800" dirty="0"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747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46D35-3B87-436B-A728-F4B7AC23A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807BC-BE92-5794-23B1-A3C5628A4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9590"/>
            <a:ext cx="10837332" cy="4599439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Amoebic liver abscess is one of the </a:t>
            </a: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most important extraintestinal complications </a:t>
            </a:r>
            <a:r>
              <a:rPr lang="en-US" sz="2800" dirty="0">
                <a:latin typeface="Comic Sans MS" panose="030F0702030302020204" pitchFamily="66" charset="0"/>
              </a:rPr>
              <a:t>of Amoebic dysentery caused by </a:t>
            </a:r>
            <a:r>
              <a:rPr lang="en-US" sz="2800" i="1" dirty="0">
                <a:latin typeface="Comic Sans MS" panose="030F0702030302020204" pitchFamily="66" charset="0"/>
              </a:rPr>
              <a:t>E. histolytica.</a:t>
            </a:r>
            <a:endParaRPr lang="en-US" sz="2800" dirty="0"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Transmission </a:t>
            </a:r>
            <a:r>
              <a:rPr lang="en-US" sz="2800" dirty="0">
                <a:latin typeface="Comic Sans MS" panose="030F0702030302020204" pitchFamily="66" charset="0"/>
              </a:rPr>
              <a:t>- Ingestion of food and water contaminated with </a:t>
            </a: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cysts of </a:t>
            </a:r>
            <a:r>
              <a:rPr lang="en-US" sz="2800" b="1" i="1" dirty="0">
                <a:solidFill>
                  <a:srgbClr val="7030A0"/>
                </a:solidFill>
                <a:latin typeface="Comic Sans MS" panose="030F0702030302020204" pitchFamily="66" charset="0"/>
              </a:rPr>
              <a:t>E. histolytica</a:t>
            </a:r>
          </a:p>
        </p:txBody>
      </p:sp>
    </p:spTree>
    <p:extLst>
      <p:ext uri="{BB962C8B-B14F-4D97-AF65-F5344CB8AC3E}">
        <p14:creationId xmlns:p14="http://schemas.microsoft.com/office/powerpoint/2010/main" val="529406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C9A75-5288-E2F1-84F3-42A167A15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57502-CB90-6B4A-BBE6-E07B749DE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2449"/>
            <a:ext cx="10532972" cy="504773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Attachment: </a:t>
            </a:r>
            <a:r>
              <a:rPr lang="en-US" sz="2800" dirty="0">
                <a:latin typeface="Comic Sans MS" panose="030F0702030302020204" pitchFamily="66" charset="0"/>
              </a:rPr>
              <a:t>Ingested cysts of </a:t>
            </a:r>
            <a:r>
              <a:rPr lang="en-US" sz="2800" i="1" dirty="0">
                <a:latin typeface="Comic Sans MS" panose="030F0702030302020204" pitchFamily="66" charset="0"/>
              </a:rPr>
              <a:t>E. histolytica </a:t>
            </a:r>
            <a:r>
              <a:rPr lang="en-US" sz="2800" dirty="0">
                <a:latin typeface="Comic Sans MS" panose="030F0702030302020204" pitchFamily="66" charset="0"/>
              </a:rPr>
              <a:t>develop into trophozoites in gut. These trophozoites adhere to intestinal mucosa with the help of </a:t>
            </a: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Gal/NAG lectin antigen</a:t>
            </a:r>
          </a:p>
          <a:p>
            <a:pPr algn="just">
              <a:lnSpc>
                <a:spcPct val="20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Invasion: </a:t>
            </a:r>
            <a:r>
              <a:rPr lang="en-US" sz="2800" dirty="0">
                <a:latin typeface="Comic Sans MS" panose="030F0702030302020204" pitchFamily="66" charset="0"/>
              </a:rPr>
              <a:t>Trophozoites secrete </a:t>
            </a: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cysteine proteases and hydrolytic enzymes</a:t>
            </a:r>
            <a:r>
              <a:rPr lang="en-US" sz="2800" dirty="0">
                <a:latin typeface="Comic Sans MS" panose="030F0702030302020204" pitchFamily="66" charset="0"/>
              </a:rPr>
              <a:t> which help them to invade of intestinal mucosa</a:t>
            </a:r>
          </a:p>
        </p:txBody>
      </p:sp>
    </p:spTree>
    <p:extLst>
      <p:ext uri="{BB962C8B-B14F-4D97-AF65-F5344CB8AC3E}">
        <p14:creationId xmlns:p14="http://schemas.microsoft.com/office/powerpoint/2010/main" val="2818241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C8187-63D7-6B74-084F-D2E66678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46532-0074-8C94-C7A9-9C33F47F2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1919"/>
            <a:ext cx="10022334" cy="5212008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Spread: </a:t>
            </a:r>
            <a:r>
              <a:rPr lang="en-US" sz="2800" dirty="0">
                <a:latin typeface="Comic Sans MS" panose="030F0702030302020204" pitchFamily="66" charset="0"/>
              </a:rPr>
              <a:t>In few cases, the trophozoites gain entry into the portal venous system and hence carried to extraintestinal sites.</a:t>
            </a:r>
          </a:p>
          <a:p>
            <a:pPr algn="just">
              <a:lnSpc>
                <a:spcPct val="16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Liver </a:t>
            </a:r>
            <a:r>
              <a:rPr lang="en-US" sz="2800" dirty="0">
                <a:latin typeface="Comic Sans MS" panose="030F0702030302020204" pitchFamily="66" charset="0"/>
              </a:rPr>
              <a:t>is</a:t>
            </a:r>
            <a:r>
              <a:rPr lang="en-US" sz="2800" b="1" dirty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most common extraintestinal site; followed by lungs, brain and spleen</a:t>
            </a:r>
          </a:p>
          <a:p>
            <a:pPr algn="just">
              <a:lnSpc>
                <a:spcPct val="16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Most common hepatic site </a:t>
            </a:r>
            <a:r>
              <a:rPr lang="en-US" sz="2800" dirty="0">
                <a:latin typeface="Comic Sans MS" panose="030F0702030302020204" pitchFamily="66" charset="0"/>
              </a:rPr>
              <a:t>affected is 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Posterior-superior surface of the right lobe of liver. </a:t>
            </a:r>
          </a:p>
          <a:p>
            <a:pPr marL="0" indent="0" algn="just">
              <a:lnSpc>
                <a:spcPct val="160000"/>
              </a:lnSpc>
              <a:buNone/>
            </a:pPr>
            <a:endParaRPr lang="en-US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971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02BB2-FCA8-1A35-B1E7-DF12C4D80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CE8FE-E7D1-B430-16CA-5BDFC5DC1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10521098" cy="5165766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Amoebic Liber Abscess is 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usually single </a:t>
            </a:r>
            <a:r>
              <a:rPr lang="en-US" sz="2800" dirty="0">
                <a:latin typeface="Comic Sans MS" panose="030F0702030302020204" pitchFamily="66" charset="0"/>
              </a:rPr>
              <a:t>or rarely multiple.</a:t>
            </a:r>
          </a:p>
          <a:p>
            <a:pPr algn="just">
              <a:lnSpc>
                <a:spcPct val="2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The amoebic trophozoites occlude the hepatic venules that leads 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anoxic necrosis of the hepatocytes</a:t>
            </a:r>
          </a:p>
          <a:p>
            <a:pPr algn="just">
              <a:lnSpc>
                <a:spcPct val="20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Neutrophils </a:t>
            </a:r>
            <a:r>
              <a:rPr lang="en-US" sz="2800" dirty="0">
                <a:latin typeface="Comic Sans MS" panose="030F0702030302020204" pitchFamily="66" charset="0"/>
              </a:rPr>
              <a:t>lysed by Trophozoite leads to release of mediators that also contribute to hepatic necrosis</a:t>
            </a:r>
          </a:p>
          <a:p>
            <a:pPr algn="just">
              <a:lnSpc>
                <a:spcPct val="20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Inflammatory response </a:t>
            </a:r>
            <a:r>
              <a:rPr lang="en-US" sz="2800" dirty="0">
                <a:latin typeface="Comic Sans MS" panose="030F0702030302020204" pitchFamily="66" charset="0"/>
              </a:rPr>
              <a:t>surrounding the necrosed hepatocytes leads to the formation of abscess</a:t>
            </a:r>
          </a:p>
        </p:txBody>
      </p:sp>
    </p:spTree>
    <p:extLst>
      <p:ext uri="{BB962C8B-B14F-4D97-AF65-F5344CB8AC3E}">
        <p14:creationId xmlns:p14="http://schemas.microsoft.com/office/powerpoint/2010/main" val="4047182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147CE-B8F1-C2D1-1520-FF3E32391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38348"/>
            <a:ext cx="8596668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73145-6771-CF5F-4529-A61CFFBC3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85576"/>
            <a:ext cx="10200463" cy="495273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latin typeface="Comic Sans MS" panose="030F0702030302020204" pitchFamily="66" charset="0"/>
              </a:rPr>
              <a:t>Microscopically</a:t>
            </a:r>
            <a:r>
              <a:rPr lang="en-US" sz="2800" dirty="0">
                <a:latin typeface="Comic Sans MS" panose="030F0702030302020204" pitchFamily="66" charset="0"/>
              </a:rPr>
              <a:t>, the abscess wall is comprised of: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latin typeface="Comic Sans MS" panose="030F0702030302020204" pitchFamily="66" charset="0"/>
              </a:rPr>
              <a:t>Inner central zone </a:t>
            </a:r>
            <a:r>
              <a:rPr lang="en-US" sz="2800" dirty="0">
                <a:latin typeface="Comic Sans MS" panose="030F0702030302020204" pitchFamily="66" charset="0"/>
              </a:rPr>
              <a:t>of necrotic hepatocytes without amoeba.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latin typeface="Comic Sans MS" panose="030F0702030302020204" pitchFamily="66" charset="0"/>
              </a:rPr>
              <a:t>Middle zone</a:t>
            </a:r>
            <a:r>
              <a:rPr lang="en-US" sz="2800" dirty="0">
                <a:latin typeface="Comic Sans MS" panose="030F0702030302020204" pitchFamily="66" charset="0"/>
              </a:rPr>
              <a:t> of degenerative hepatocytes, RBC, WBC and amoebic trophozoites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latin typeface="Comic Sans MS" panose="030F0702030302020204" pitchFamily="66" charset="0"/>
              </a:rPr>
              <a:t>Outer zone of </a:t>
            </a:r>
            <a:r>
              <a:rPr lang="en-US" sz="2800" dirty="0">
                <a:latin typeface="Comic Sans MS" panose="030F0702030302020204" pitchFamily="66" charset="0"/>
              </a:rPr>
              <a:t>healthy hepatocytes invaded with amoebic trophozoites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525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147CE-B8F1-C2D1-1520-FF3E32391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73145-6771-CF5F-4529-A61CFFBC3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086" y="1638075"/>
            <a:ext cx="10319217" cy="482210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>
                <a:solidFill>
                  <a:srgbClr val="996633"/>
                </a:solidFill>
                <a:latin typeface="Comic Sans MS" panose="030F0702030302020204" pitchFamily="66" charset="0"/>
              </a:rPr>
              <a:t>Anchovy sauce pus</a:t>
            </a:r>
            <a:r>
              <a:rPr lang="en-US" sz="2400" b="1" dirty="0">
                <a:latin typeface="Comic Sans MS" panose="030F0702030302020204" pitchFamily="66" charset="0"/>
              </a:rPr>
              <a:t>: </a:t>
            </a:r>
            <a:r>
              <a:rPr lang="en-US" sz="2400" dirty="0">
                <a:latin typeface="Comic Sans MS" panose="030F0702030302020204" pitchFamily="66" charset="0"/>
              </a:rPr>
              <a:t>Liver abscess pus is </a:t>
            </a:r>
            <a:r>
              <a:rPr lang="en-US" sz="2800" b="1" u="sng" dirty="0">
                <a:solidFill>
                  <a:srgbClr val="996633"/>
                </a:solidFill>
                <a:latin typeface="Comic Sans MS" panose="030F0702030302020204" pitchFamily="66" charset="0"/>
              </a:rPr>
              <a:t>thick chocolate brown </a:t>
            </a:r>
            <a:r>
              <a:rPr lang="en-US" sz="2400" dirty="0">
                <a:latin typeface="Comic Sans MS" panose="030F0702030302020204" pitchFamily="66" charset="0"/>
              </a:rPr>
              <a:t>in color.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The fluid is acidic - pH 5.2–6.7 and is comprised of necrotic hepatocytes without any pus cells and occasionally amoebic trophozoites as amoebae multiply in the wall of abscess</a:t>
            </a:r>
          </a:p>
          <a:p>
            <a:pPr algn="just"/>
            <a:endParaRPr lang="en-IN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397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8BB5A-33AD-719F-83A3-ECA04209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Roboto Condensed Light" panose="020B0604020202020204" charset="0"/>
                <a:ea typeface="Roboto Condensed Light" panose="020B0604020202020204" charset="0"/>
              </a:rPr>
              <a:t>Pathogenesis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5593C2-78A2-8025-9417-A2F63F6553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995"/>
          <a:stretch/>
        </p:blipFill>
        <p:spPr>
          <a:xfrm>
            <a:off x="677335" y="1409627"/>
            <a:ext cx="6495361" cy="35179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6CC472-F98C-F0CA-6AFB-37ABA1504DC0}"/>
              </a:ext>
            </a:extLst>
          </p:cNvPr>
          <p:cNvSpPr/>
          <p:nvPr/>
        </p:nvSpPr>
        <p:spPr>
          <a:xfrm>
            <a:off x="677334" y="5317744"/>
            <a:ext cx="111029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UcPeriod"/>
            </a:pP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Cross section of the liver showing amoebic liver abscess (right side);</a:t>
            </a:r>
          </a:p>
          <a:p>
            <a:pPr marL="457200" indent="-457200">
              <a:buAutoNum type="alphaUcPeriod"/>
            </a:pP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Anchovy sauce pus aspirated from amoebic liver abscess</a:t>
            </a:r>
          </a:p>
        </p:txBody>
      </p:sp>
      <p:pic>
        <p:nvPicPr>
          <p:cNvPr id="6" name="Picture 2" descr="Multiple amoebic liver abscesses with characteristic anchovy sauce aspirate  | BMJ Case Reports">
            <a:extLst>
              <a:ext uri="{FF2B5EF4-FFF2-40B4-BE49-F238E27FC236}">
                <a16:creationId xmlns:a16="http://schemas.microsoft.com/office/drawing/2014/main" id="{96E1F3BA-4625-EEFB-3FDD-B4C0C85651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321" y="1409627"/>
            <a:ext cx="4714504" cy="351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687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F6972-0D80-35B2-E177-33658DB1B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Clinical Manifestations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8B3D3-FB6A-B8A7-8E7A-D7083B32B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366718" cy="38807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ALA presents with tender hepatomegaly and fever (most consistent features)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Along with weight loss, sweating and weakness, very rarely jaundice, and cough.</a:t>
            </a:r>
          </a:p>
          <a:p>
            <a:pPr algn="just">
              <a:lnSpc>
                <a:spcPct val="15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60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8537B-BEF9-263D-CA69-D4CCB3E14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010458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Complications of Amoebic Liver Abscess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20472-27E4-07F9-CE93-B9F4A2F10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5668"/>
            <a:ext cx="10580474" cy="496388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Abscess may grow in various direction of the liver discharging the contents into the neighboring organs.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Right-sided liver abscess </a:t>
            </a:r>
            <a:r>
              <a:rPr lang="en-US" sz="2400" dirty="0">
                <a:latin typeface="Comic Sans MS" panose="030F0702030302020204" pitchFamily="66" charset="0"/>
              </a:rPr>
              <a:t>–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1. Rupture externally to skin causing skin lesions on the abdominal wall - </a:t>
            </a:r>
            <a:r>
              <a:rPr lang="en-US" sz="2400" b="1" dirty="0">
                <a:highlight>
                  <a:srgbClr val="FFFF00"/>
                </a:highlight>
                <a:latin typeface="Comic Sans MS" panose="030F0702030302020204" pitchFamily="66" charset="0"/>
              </a:rPr>
              <a:t>Granuloma cutis (amoebiasis cutis).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2. Rupture into lungs (pulmonary amoebiasis with trophozoites in sputum) or into the right pleura </a:t>
            </a:r>
            <a:r>
              <a:rPr lang="en-US" sz="2400" b="1" dirty="0">
                <a:highlight>
                  <a:srgbClr val="FFFF00"/>
                </a:highlight>
                <a:latin typeface="Comic Sans MS" panose="030F0702030302020204" pitchFamily="66" charset="0"/>
              </a:rPr>
              <a:t>(amoebic pleuritis</a:t>
            </a: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, the most common complication).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117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1C450-C42A-B6D8-E105-7E3EDB88A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915456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Complications of Amoebic Liver Abscess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5A135-478E-67D2-066A-2E2BEBE86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0042"/>
            <a:ext cx="10782354" cy="514201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dirty="0">
                <a:latin typeface="Comic Sans MS" panose="030F0702030302020204" pitchFamily="66" charset="0"/>
              </a:rPr>
              <a:t>3. Rupture of liver abscess below the diaphragm - </a:t>
            </a:r>
            <a:r>
              <a:rPr lang="en-US" sz="2800" dirty="0">
                <a:highlight>
                  <a:srgbClr val="FFFF00"/>
                </a:highlight>
                <a:latin typeface="Comic Sans MS" panose="030F0702030302020204" pitchFamily="66" charset="0"/>
              </a:rPr>
              <a:t>Subphrenic abscess and generalized peritonitis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Left-sided liver abscess </a:t>
            </a:r>
            <a:r>
              <a:rPr lang="en-US" sz="2800" dirty="0">
                <a:latin typeface="Comic Sans MS" panose="030F0702030302020204" pitchFamily="66" charset="0"/>
              </a:rPr>
              <a:t>–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dirty="0">
                <a:latin typeface="Comic Sans MS" panose="030F0702030302020204" pitchFamily="66" charset="0"/>
              </a:rPr>
              <a:t>1. Rupture into the stomach or left pleura or pericardial cavity </a:t>
            </a:r>
            <a:r>
              <a:rPr lang="en-US" sz="2800" dirty="0">
                <a:highlight>
                  <a:srgbClr val="FFFF00"/>
                </a:highlight>
                <a:latin typeface="Comic Sans MS" panose="030F0702030302020204" pitchFamily="66" charset="0"/>
              </a:rPr>
              <a:t>(</a:t>
            </a:r>
            <a:r>
              <a:rPr lang="en-US" sz="2800" b="1" dirty="0">
                <a:highlight>
                  <a:srgbClr val="FFFF00"/>
                </a:highlight>
                <a:latin typeface="Comic Sans MS" panose="030F0702030302020204" pitchFamily="66" charset="0"/>
              </a:rPr>
              <a:t>amoebic pericarditis</a:t>
            </a:r>
            <a:r>
              <a:rPr lang="en-US" sz="2800" dirty="0">
                <a:highlight>
                  <a:srgbClr val="FFFF00"/>
                </a:highlight>
                <a:latin typeface="Comic Sans MS" panose="030F0702030302020204" pitchFamily="66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Hematogenous spread -</a:t>
            </a:r>
            <a:r>
              <a:rPr lang="en-US" sz="2800" dirty="0">
                <a:latin typeface="Comic Sans MS" panose="030F0702030302020204" pitchFamily="66" charset="0"/>
              </a:rPr>
              <a:t> from liver affecting brain (causing brain abscess and secondary amoebic encephalitis), lungs, spleen and genitourinary organs.</a:t>
            </a:r>
          </a:p>
          <a:p>
            <a:pPr algn="just"/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426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63D8B-4C68-F7BA-4E3C-E765989E3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Epidemiology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1443B-8803-11F9-9A19-241219E6B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591295"/>
            <a:ext cx="10497347" cy="445006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Highest </a:t>
            </a:r>
            <a:r>
              <a:rPr lang="en-US" sz="2400" b="1" dirty="0">
                <a:latin typeface="Comic Sans MS" panose="030F0702030302020204" pitchFamily="66" charset="0"/>
              </a:rPr>
              <a:t>prevalence </a:t>
            </a:r>
            <a:r>
              <a:rPr lang="en-US" sz="2400" dirty="0">
                <a:latin typeface="Comic Sans MS" panose="030F0702030302020204" pitchFamily="66" charset="0"/>
              </a:rPr>
              <a:t>- developing countries in the tropics, particularly in Mexico, India, Central and South America, and tropical areas of Asia and Africa.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Most common group affected: Young adult males (male to female ratio is 9:1)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46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D7B53-F19C-C44F-F6EC-485B0C42B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141087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 of Amoebic liver abscess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4AAFE-5AA4-4493-B4CC-109AD47D0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30400"/>
            <a:ext cx="10663602" cy="4696031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Sample: Aspirated Pus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Microscopy</a:t>
            </a:r>
            <a:r>
              <a:rPr lang="en-US" sz="2400" dirty="0">
                <a:latin typeface="Comic Sans MS" panose="030F0702030302020204" pitchFamily="66" charset="0"/>
              </a:rPr>
              <a:t>—Detects trophozoites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Antigen detection </a:t>
            </a:r>
            <a:r>
              <a:rPr lang="en-US" sz="2400" dirty="0">
                <a:latin typeface="Comic Sans MS" panose="030F0702030302020204" pitchFamily="66" charset="0"/>
              </a:rPr>
              <a:t>(in serum, liver, pus and saliva)—by ELISA (170–</a:t>
            </a:r>
            <a:r>
              <a:rPr lang="en-US" sz="2400" dirty="0" err="1">
                <a:latin typeface="Comic Sans MS" panose="030F0702030302020204" pitchFamily="66" charset="0"/>
              </a:rPr>
              <a:t>kDA</a:t>
            </a:r>
            <a:r>
              <a:rPr lang="en-US" sz="2400" dirty="0">
                <a:latin typeface="Comic Sans MS" panose="030F0702030302020204" pitchFamily="66" charset="0"/>
              </a:rPr>
              <a:t> of lectin Ag)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Antibody detection</a:t>
            </a:r>
            <a:r>
              <a:rPr lang="en-US" sz="2400" dirty="0">
                <a:latin typeface="Comic Sans MS" panose="030F0702030302020204" pitchFamily="66" charset="0"/>
              </a:rPr>
              <a:t>—ELISA (Ab to 170-kDA lectin Ag)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Molecular diagnosis</a:t>
            </a:r>
            <a:r>
              <a:rPr lang="en-US" sz="2400" dirty="0">
                <a:latin typeface="Comic Sans MS" panose="030F0702030302020204" pitchFamily="66" charset="0"/>
              </a:rPr>
              <a:t>—nested multiplex PCR and real-time PCR (detecting18S rRNA)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Ultrasonography</a:t>
            </a:r>
            <a:r>
              <a:rPr lang="en-US" sz="2400" dirty="0">
                <a:latin typeface="Comic Sans MS" panose="030F0702030302020204" pitchFamily="66" charset="0"/>
              </a:rPr>
              <a:t>—detects the site of abscess and its extension</a:t>
            </a:r>
          </a:p>
          <a:p>
            <a:pPr algn="just">
              <a:lnSpc>
                <a:spcPct val="15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487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D3A0B-00A2-B131-73EA-7FC34037B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Treatment of Amoebic liver abscess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FD76B-17C8-3A8B-19BD-18A5828D3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311" y="1602449"/>
            <a:ext cx="11131137" cy="495273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spcBef>
                <a:spcPts val="300"/>
              </a:spcBef>
            </a:pPr>
            <a:r>
              <a:rPr lang="en-US" sz="2400" dirty="0">
                <a:latin typeface="Comic Sans MS" panose="030F0702030302020204" pitchFamily="66" charset="0"/>
              </a:rPr>
              <a:t>1. </a:t>
            </a: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Tissue amoebicidal agent </a:t>
            </a:r>
            <a:r>
              <a:rPr lang="en-US" sz="2400" dirty="0">
                <a:latin typeface="Comic Sans MS" panose="030F0702030302020204" pitchFamily="66" charset="0"/>
              </a:rPr>
              <a:t>(acts on trophozoites in the liver), followed by </a:t>
            </a:r>
          </a:p>
          <a:p>
            <a:pPr algn="just">
              <a:lnSpc>
                <a:spcPct val="200000"/>
              </a:lnSpc>
              <a:spcBef>
                <a:spcPts val="300"/>
              </a:spcBef>
            </a:pP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2. Luminal amoebicidal agent </a:t>
            </a:r>
            <a:r>
              <a:rPr lang="en-US" sz="2400" dirty="0">
                <a:latin typeface="Comic Sans MS" panose="030F0702030302020204" pitchFamily="66" charset="0"/>
              </a:rPr>
              <a:t>- eradicate the intestinal carriage.</a:t>
            </a:r>
          </a:p>
          <a:p>
            <a:pPr algn="just">
              <a:lnSpc>
                <a:spcPct val="200000"/>
              </a:lnSpc>
              <a:spcBef>
                <a:spcPts val="300"/>
              </a:spcBef>
            </a:pPr>
            <a:r>
              <a:rPr lang="en-US" sz="2400" b="1" dirty="0">
                <a:latin typeface="Comic Sans MS" panose="030F0702030302020204" pitchFamily="66" charset="0"/>
              </a:rPr>
              <a:t>Tissue agents: </a:t>
            </a:r>
            <a:r>
              <a:rPr lang="en-US" sz="2400" dirty="0">
                <a:latin typeface="Comic Sans MS" panose="030F0702030302020204" pitchFamily="66" charset="0"/>
              </a:rPr>
              <a:t>Metronidazole (750 mg PO or IV </a:t>
            </a:r>
            <a:r>
              <a:rPr lang="en-US" sz="2400" dirty="0" err="1">
                <a:latin typeface="Comic Sans MS" panose="030F0702030302020204" pitchFamily="66" charset="0"/>
              </a:rPr>
              <a:t>tid</a:t>
            </a:r>
            <a:r>
              <a:rPr lang="en-US" sz="2400" dirty="0">
                <a:latin typeface="Comic Sans MS" panose="030F0702030302020204" pitchFamily="66" charset="0"/>
              </a:rPr>
              <a:t> for 5–10 days); or tinidazole/ornidazole (2 g PO once); and</a:t>
            </a:r>
          </a:p>
          <a:p>
            <a:pPr algn="just">
              <a:lnSpc>
                <a:spcPct val="200000"/>
              </a:lnSpc>
              <a:spcBef>
                <a:spcPts val="300"/>
              </a:spcBef>
            </a:pPr>
            <a:r>
              <a:rPr lang="en-US" sz="2400" b="1" dirty="0">
                <a:latin typeface="Comic Sans MS" panose="030F0702030302020204" pitchFamily="66" charset="0"/>
              </a:rPr>
              <a:t>Luminal agents: </a:t>
            </a:r>
            <a:r>
              <a:rPr lang="en-US" sz="2400" dirty="0">
                <a:latin typeface="Comic Sans MS" panose="030F0702030302020204" pitchFamily="66" charset="0"/>
              </a:rPr>
              <a:t>Iodoquinol (for 20 days) or paromomycin (for 10 days)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113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008AA-2A9F-FABC-110D-09FCBA58D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951082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Treatment of Amoebic liver abscess </a:t>
            </a:r>
            <a:r>
              <a:rPr lang="en-US" dirty="0">
                <a:latin typeface="Comic Sans MS" panose="030F0702030302020204" pitchFamily="66" charset="0"/>
                <a:ea typeface="Roboto Condensed Light" panose="020B0604020202020204" charset="0"/>
              </a:rPr>
              <a:t>(Cont..)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84708-A005-2A3C-1189-95248D76B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087" y="1614325"/>
            <a:ext cx="10200464" cy="4634075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400" b="1" dirty="0">
                <a:latin typeface="Comic Sans MS" panose="030F0702030302020204" pitchFamily="66" charset="0"/>
              </a:rPr>
              <a:t>Aspiration</a:t>
            </a:r>
          </a:p>
          <a:p>
            <a:pPr marL="101600" indent="0" algn="just">
              <a:lnSpc>
                <a:spcPct val="15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Aspiration of the liver abscess content is indicated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(1) Risk of impending rupture,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(2) Left lobe liver abscess of &gt;10 cm,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(3) No improvement after anti-protozoan therapy for 5–7 days.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328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26ECC-3F2F-A5DF-A421-2DA961BA8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Prevention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04040-6A2C-1EE8-E1B9-9339F3AF7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651726" cy="38807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Avoidance of ingestion of food and water contaminated with human feces.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Treatment of asymptomatic persons.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657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593E-1F95-9C59-A61D-60AE5876A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557153"/>
            <a:ext cx="8596668" cy="1320800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HUMAN ECHINOCOCCOSIS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197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D1969-A7F1-1F3F-348C-9E54531AA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087" y="253340"/>
            <a:ext cx="8596668" cy="13208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HUMAN ECHINOCOCCOSIS</a:t>
            </a:r>
            <a:endParaRPr lang="en-IN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FEDA0-8942-F6AA-0E31-441288A76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760" y="1163782"/>
            <a:ext cx="10770479" cy="5332021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Human echinococcosis is a zoonotic disease that is caused by a </a:t>
            </a: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cestode</a:t>
            </a:r>
            <a:r>
              <a:rPr lang="en-US" sz="2400" dirty="0">
                <a:latin typeface="Comic Sans MS" panose="030F0702030302020204" pitchFamily="66" charset="0"/>
              </a:rPr>
              <a:t> of the genus </a:t>
            </a:r>
            <a:r>
              <a:rPr lang="en-US" sz="2400" i="1" dirty="0">
                <a:highlight>
                  <a:srgbClr val="FFFF00"/>
                </a:highlight>
                <a:latin typeface="Comic Sans MS" panose="030F0702030302020204" pitchFamily="66" charset="0"/>
              </a:rPr>
              <a:t>Echinococcus</a:t>
            </a: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Occurs in 4 forms: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Cystic echinococcosis - known as </a:t>
            </a:r>
            <a:r>
              <a:rPr lang="en-US" sz="2400" b="1" dirty="0">
                <a:latin typeface="Comic Sans MS" panose="030F0702030302020204" pitchFamily="66" charset="0"/>
              </a:rPr>
              <a:t>HYDATID DISEASE</a:t>
            </a:r>
            <a:r>
              <a:rPr lang="en-US" sz="2400" dirty="0">
                <a:latin typeface="Comic Sans MS" panose="030F0702030302020204" pitchFamily="66" charset="0"/>
              </a:rPr>
              <a:t>, caused by </a:t>
            </a:r>
            <a:r>
              <a:rPr lang="en-US" sz="2400" i="1" dirty="0">
                <a:latin typeface="Comic Sans MS" panose="030F0702030302020204" pitchFamily="66" charset="0"/>
              </a:rPr>
              <a:t>Echinococcus </a:t>
            </a:r>
            <a:r>
              <a:rPr lang="en-US" sz="2400" i="1" dirty="0" err="1">
                <a:latin typeface="Comic Sans MS" panose="030F0702030302020204" pitchFamily="66" charset="0"/>
              </a:rPr>
              <a:t>granulosus</a:t>
            </a:r>
            <a:endParaRPr lang="en-US" sz="2400" i="1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Alveolar echinococcosis, caused by </a:t>
            </a:r>
            <a:r>
              <a:rPr lang="en-US" sz="2400" i="1" dirty="0">
                <a:latin typeface="Comic Sans MS" panose="030F0702030302020204" pitchFamily="66" charset="0"/>
              </a:rPr>
              <a:t>E. </a:t>
            </a:r>
            <a:r>
              <a:rPr lang="en-US" sz="2400" i="1" dirty="0" err="1">
                <a:latin typeface="Comic Sans MS" panose="030F0702030302020204" pitchFamily="66" charset="0"/>
              </a:rPr>
              <a:t>multilocularis</a:t>
            </a:r>
            <a:endParaRPr lang="en-US" sz="2400" i="1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Two forms of neotropical echinococcosis: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Polycystic hydatid disease, caused by </a:t>
            </a:r>
            <a:r>
              <a:rPr lang="en-US" sz="2400" i="1" dirty="0">
                <a:latin typeface="Comic Sans MS" panose="030F0702030302020204" pitchFamily="66" charset="0"/>
              </a:rPr>
              <a:t>E. </a:t>
            </a:r>
            <a:r>
              <a:rPr lang="en-US" sz="2400" i="1" dirty="0" err="1">
                <a:latin typeface="Comic Sans MS" panose="030F0702030302020204" pitchFamily="66" charset="0"/>
              </a:rPr>
              <a:t>vogeli</a:t>
            </a:r>
            <a:endParaRPr lang="en-US" sz="2400" i="1" dirty="0"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Comic Sans MS" panose="030F0702030302020204" pitchFamily="66" charset="0"/>
              </a:rPr>
              <a:t>Unicystic</a:t>
            </a:r>
            <a:r>
              <a:rPr lang="en-US" sz="2400" dirty="0">
                <a:latin typeface="Comic Sans MS" panose="030F0702030302020204" pitchFamily="66" charset="0"/>
              </a:rPr>
              <a:t> hydatid disease, caused by </a:t>
            </a:r>
            <a:r>
              <a:rPr lang="en-US" sz="2400" i="1" dirty="0">
                <a:latin typeface="Comic Sans MS" panose="030F0702030302020204" pitchFamily="66" charset="0"/>
              </a:rPr>
              <a:t>E. </a:t>
            </a:r>
            <a:r>
              <a:rPr lang="en-US" sz="2400" i="1" dirty="0" err="1">
                <a:latin typeface="Comic Sans MS" panose="030F0702030302020204" pitchFamily="66" charset="0"/>
              </a:rPr>
              <a:t>oligarthrus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983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E5FAA-3A02-6020-8B42-C6F411BEE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Cystic Echinococcosis</a:t>
            </a:r>
            <a:endParaRPr lang="en-IN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C579C-6A50-61D2-8BC0-B93AA1AA0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9986709" cy="388077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Caused by </a:t>
            </a:r>
            <a:r>
              <a:rPr lang="en-US" sz="2400" i="1" dirty="0">
                <a:latin typeface="Comic Sans MS" panose="030F0702030302020204" pitchFamily="66" charset="0"/>
              </a:rPr>
              <a:t>Echinococcus </a:t>
            </a:r>
            <a:r>
              <a:rPr lang="en-US" sz="2400" i="1" dirty="0" err="1">
                <a:latin typeface="Comic Sans MS" panose="030F0702030302020204" pitchFamily="66" charset="0"/>
              </a:rPr>
              <a:t>granulosus</a:t>
            </a:r>
            <a:r>
              <a:rPr lang="en-US" sz="2400" dirty="0">
                <a:latin typeface="Comic Sans MS" panose="030F0702030302020204" pitchFamily="66" charset="0"/>
              </a:rPr>
              <a:t>; also called as DOG TAPEWORM.</a:t>
            </a:r>
          </a:p>
        </p:txBody>
      </p:sp>
    </p:spTree>
    <p:extLst>
      <p:ext uri="{BB962C8B-B14F-4D97-AF65-F5344CB8AC3E}">
        <p14:creationId xmlns:p14="http://schemas.microsoft.com/office/powerpoint/2010/main" val="1025790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316CF-096C-F158-6D69-051C37485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PMingLiU-ExtB" panose="02020500000000000000" pitchFamily="18" charset="-120"/>
              </a:rPr>
              <a:t>Morphology</a:t>
            </a:r>
            <a:endParaRPr lang="en-IN" dirty="0">
              <a:latin typeface="Comic Sans MS" panose="030F0702030302020204" pitchFamily="66" charset="0"/>
              <a:ea typeface="PMingLiU-ExtB" panose="02020500000000000000" pitchFamily="18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7EC97-BA4E-462E-26B8-D30E4DB54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758604" cy="38807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It is a tissue cestode, exits in three morphological forms—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Adult,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Larva (called hydatid cyst), and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Egg.</a:t>
            </a:r>
          </a:p>
          <a:p>
            <a:endParaRPr lang="en-IN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814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16D805-05D2-C34D-699B-78392F728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21" y="187418"/>
            <a:ext cx="8490857" cy="44439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9C11B9F-0CD4-38F2-0B55-58DD0C365087}"/>
              </a:ext>
            </a:extLst>
          </p:cNvPr>
          <p:cNvSpPr/>
          <p:nvPr/>
        </p:nvSpPr>
        <p:spPr>
          <a:xfrm>
            <a:off x="855023" y="5391002"/>
            <a:ext cx="10806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err="1">
                <a:latin typeface="Comic Sans MS" panose="030F0702030302020204" pitchFamily="66" charset="0"/>
                <a:ea typeface="Roboto Condensed Light" panose="020B0604020202020204" charset="0"/>
              </a:rPr>
              <a:t>Echinococcus</a:t>
            </a:r>
            <a:r>
              <a:rPr lang="en-US" sz="2400" i="1" dirty="0">
                <a:latin typeface="Comic Sans MS" panose="030F0702030302020204" pitchFamily="66" charset="0"/>
                <a:ea typeface="Roboto Condensed Light" panose="020B0604020202020204" charset="0"/>
              </a:rPr>
              <a:t> </a:t>
            </a:r>
            <a:r>
              <a:rPr lang="en-US" sz="2400" i="1" dirty="0" err="1">
                <a:latin typeface="Comic Sans MS" panose="030F0702030302020204" pitchFamily="66" charset="0"/>
                <a:ea typeface="Roboto Condensed Light" panose="020B0604020202020204" charset="0"/>
              </a:rPr>
              <a:t>granulosus</a:t>
            </a: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: </a:t>
            </a:r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A. </a:t>
            </a: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Adult worm; </a:t>
            </a:r>
            <a:r>
              <a:rPr lang="en-US" sz="2400" b="1" dirty="0">
                <a:latin typeface="Comic Sans MS" panose="030F0702030302020204" pitchFamily="66" charset="0"/>
                <a:ea typeface="Roboto Condensed Light" panose="020B0604020202020204" charset="0"/>
              </a:rPr>
              <a:t>B. </a:t>
            </a:r>
            <a:r>
              <a:rPr lang="en-US" sz="2400" dirty="0">
                <a:latin typeface="Comic Sans MS" panose="030F0702030302020204" pitchFamily="66" charset="0"/>
                <a:ea typeface="Roboto Condensed Light" panose="020B0604020202020204" charset="0"/>
              </a:rPr>
              <a:t>Hydatid cyst, gross form</a:t>
            </a:r>
          </a:p>
        </p:txBody>
      </p:sp>
    </p:spTree>
    <p:extLst>
      <p:ext uri="{BB962C8B-B14F-4D97-AF65-F5344CB8AC3E}">
        <p14:creationId xmlns:p14="http://schemas.microsoft.com/office/powerpoint/2010/main" val="3729011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F7005-B3ED-B019-37F6-27E54D002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459" y="229590"/>
            <a:ext cx="2683383" cy="696685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Life Cycle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A07016-BE6A-F461-1F8A-00B14916B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09403"/>
            <a:ext cx="12192000" cy="584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15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D5F9F-8F4D-7CAD-5448-26B357B5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Comic Sans MS" panose="030F0702030302020204" pitchFamily="66" charset="0"/>
                <a:ea typeface="Roboto Condensed Light" panose="020B0604020202020204" charset="0"/>
              </a:rPr>
              <a:t>Pathogenicity</a:t>
            </a:r>
            <a:endParaRPr lang="en-IN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69ED9-CB55-8376-D00D-467E1216D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627975" cy="38807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Pathogenicity is related to the deposition of the hydatid cysts (larval form of the parasite) in various organs.</a:t>
            </a:r>
          </a:p>
        </p:txBody>
      </p:sp>
    </p:spTree>
    <p:extLst>
      <p:ext uri="{BB962C8B-B14F-4D97-AF65-F5344CB8AC3E}">
        <p14:creationId xmlns:p14="http://schemas.microsoft.com/office/powerpoint/2010/main" val="3524718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6C51-7F5D-8DDB-9E55-3058C8A22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Hydatid cyst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E0B05-5E0C-73FA-2FAB-FF027636B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888" y="1483696"/>
            <a:ext cx="10604224" cy="476470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Fluid-filled bladder-like cyst -  unilocular, spherical in shape and average size measures 5–8 cm (from few mm to &gt;30 cm).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Cyst wall - </a:t>
            </a:r>
            <a:r>
              <a:rPr lang="en-US" sz="2400" dirty="0">
                <a:latin typeface="Comic Sans MS" panose="030F0702030302020204" pitchFamily="66" charset="0"/>
              </a:rPr>
              <a:t>Three layers: </a:t>
            </a: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outer </a:t>
            </a:r>
            <a:r>
              <a:rPr lang="en-US" sz="2400" dirty="0" err="1">
                <a:highlight>
                  <a:srgbClr val="FFFF00"/>
                </a:highlight>
                <a:latin typeface="Comic Sans MS" panose="030F0702030302020204" pitchFamily="66" charset="0"/>
              </a:rPr>
              <a:t>pericyst</a:t>
            </a: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 (host derived), </a:t>
            </a:r>
            <a:r>
              <a:rPr lang="en-US" sz="2400" dirty="0">
                <a:latin typeface="Comic Sans MS" panose="030F0702030302020204" pitchFamily="66" charset="0"/>
              </a:rPr>
              <a:t>middle </a:t>
            </a:r>
            <a:r>
              <a:rPr lang="en-US" sz="2400" dirty="0" err="1">
                <a:latin typeface="Comic Sans MS" panose="030F0702030302020204" pitchFamily="66" charset="0"/>
              </a:rPr>
              <a:t>ectocyst</a:t>
            </a:r>
            <a:r>
              <a:rPr lang="en-US" sz="2400" dirty="0">
                <a:latin typeface="Comic Sans MS" panose="030F0702030302020204" pitchFamily="66" charset="0"/>
              </a:rPr>
              <a:t> and inner </a:t>
            </a:r>
            <a:r>
              <a:rPr lang="en-US" sz="2400" dirty="0" err="1">
                <a:latin typeface="Comic Sans MS" panose="030F0702030302020204" pitchFamily="66" charset="0"/>
              </a:rPr>
              <a:t>endocyst</a:t>
            </a:r>
            <a:endParaRPr lang="en-US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Brood capsule</a:t>
            </a:r>
            <a:r>
              <a:rPr lang="en-US" sz="2400" dirty="0">
                <a:latin typeface="Comic Sans MS" panose="030F0702030302020204" pitchFamily="66" charset="0"/>
              </a:rPr>
              <a:t>: Inner side of the </a:t>
            </a:r>
            <a:r>
              <a:rPr lang="en-US" sz="2400" dirty="0" err="1">
                <a:latin typeface="Comic Sans MS" panose="030F0702030302020204" pitchFamily="66" charset="0"/>
              </a:rPr>
              <a:t>endocyst</a:t>
            </a:r>
            <a:r>
              <a:rPr lang="en-US" sz="2400" dirty="0">
                <a:latin typeface="Comic Sans MS" panose="030F0702030302020204" pitchFamily="66" charset="0"/>
              </a:rPr>
              <a:t> gives rise to brood capsule - secretes the hydatid fluid - contains number of </a:t>
            </a:r>
            <a:r>
              <a:rPr lang="en-US" sz="2400" dirty="0" err="1">
                <a:latin typeface="Comic Sans MS" panose="030F0702030302020204" pitchFamily="66" charset="0"/>
              </a:rPr>
              <a:t>protoscolices</a:t>
            </a:r>
            <a:r>
              <a:rPr lang="en-US" sz="2400" dirty="0">
                <a:latin typeface="Comic Sans MS" panose="030F0702030302020204" pitchFamily="66" charset="0"/>
              </a:rPr>
              <a:t> (future head).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5184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8EE68-4896-1B08-DB0B-0B01BF94A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Hydatid cyst </a:t>
            </a:r>
            <a:endParaRPr lang="en-IN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A8879-F06F-56DA-0A65-9803E245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04329"/>
            <a:ext cx="10722978" cy="44440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Hydatid fluid</a:t>
            </a:r>
            <a:r>
              <a:rPr lang="en-US" sz="2400" b="1" dirty="0">
                <a:latin typeface="Comic Sans MS" panose="030F0702030302020204" pitchFamily="66" charset="0"/>
              </a:rPr>
              <a:t>: </a:t>
            </a:r>
            <a:r>
              <a:rPr lang="en-US" sz="2400" dirty="0">
                <a:latin typeface="Comic Sans MS" panose="030F0702030302020204" pitchFamily="66" charset="0"/>
              </a:rPr>
              <a:t>Clear, pale yellow colored fluid - antigenic, toxic and anaphylactic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highlight>
                  <a:srgbClr val="FFFF00"/>
                </a:highlight>
                <a:latin typeface="Comic Sans MS" panose="030F0702030302020204" pitchFamily="66" charset="0"/>
              </a:rPr>
              <a:t>Hydatid sand</a:t>
            </a:r>
            <a:r>
              <a:rPr lang="en-US" sz="2400" b="1" dirty="0">
                <a:latin typeface="Comic Sans MS" panose="030F0702030302020204" pitchFamily="66" charset="0"/>
              </a:rPr>
              <a:t>: </a:t>
            </a:r>
            <a:r>
              <a:rPr lang="en-US" sz="2400" dirty="0">
                <a:latin typeface="Comic Sans MS" panose="030F0702030302020204" pitchFamily="66" charset="0"/>
              </a:rPr>
              <a:t>Some of the brood capsules and </a:t>
            </a:r>
            <a:r>
              <a:rPr lang="en-US" sz="2400" dirty="0" err="1">
                <a:latin typeface="Comic Sans MS" panose="030F0702030302020204" pitchFamily="66" charset="0"/>
              </a:rPr>
              <a:t>protoscolices</a:t>
            </a:r>
            <a:r>
              <a:rPr lang="en-US" sz="2400" dirty="0">
                <a:latin typeface="Comic Sans MS" panose="030F0702030302020204" pitchFamily="66" charset="0"/>
              </a:rPr>
              <a:t> break off - get deposited at the bottom as hydatid sand.</a:t>
            </a:r>
          </a:p>
          <a:p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820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B0DBA-942D-B7BB-6948-EBCBA8D1C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856" y="217713"/>
            <a:ext cx="8596668" cy="732312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accent5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Hydatid cyst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7BB9A5-6D7A-F4F4-9B18-492249C43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66453"/>
          <a:stretch/>
        </p:blipFill>
        <p:spPr>
          <a:xfrm>
            <a:off x="130629" y="950025"/>
            <a:ext cx="12061371" cy="590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33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9B23E-BC8F-F374-E655-C40D8C485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5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Hydatid cyst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965AC-2EC9-DD9C-AEF6-B156ABEF0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69142"/>
            <a:ext cx="10592349" cy="480291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Fate: </a:t>
            </a:r>
            <a:r>
              <a:rPr lang="en-US" sz="2400" dirty="0">
                <a:latin typeface="Comic Sans MS" panose="030F0702030302020204" pitchFamily="66" charset="0"/>
              </a:rPr>
              <a:t>The hydatid cyst may undergo—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(</a:t>
            </a:r>
            <a:r>
              <a:rPr lang="en-US" sz="2400" dirty="0" err="1">
                <a:latin typeface="Comic Sans MS" panose="030F0702030302020204" pitchFamily="66" charset="0"/>
              </a:rPr>
              <a:t>i</a:t>
            </a:r>
            <a:r>
              <a:rPr lang="en-US" sz="2400" dirty="0">
                <a:latin typeface="Comic Sans MS" panose="030F0702030302020204" pitchFamily="66" charset="0"/>
              </a:rPr>
              <a:t>) spontaneous resolution, or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(ii) rupture of the cyst, which may lead to either formation of secondary cysts (carried to other organs) or anaphylactic reaction to the hydatid fluid antigens.</a:t>
            </a:r>
          </a:p>
          <a:p>
            <a:pPr algn="just"/>
            <a:endParaRPr lang="en-IN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824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11B7B-E860-FE23-95D1-DA6B282B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Clinical Features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F2735-9A02-83F4-BD16-48C6FA2D0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820" y="1649950"/>
            <a:ext cx="10972360" cy="470334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Infection usually occurs in childhood but gets manifested in adult life.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Site: </a:t>
            </a:r>
            <a:r>
              <a:rPr lang="en-US" sz="2400" dirty="0">
                <a:latin typeface="Comic Sans MS" panose="030F0702030302020204" pitchFamily="66" charset="0"/>
              </a:rPr>
              <a:t>Most common site of the cyst is liver (60–70%, right lobe) or lung (20%)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Asymptomatic: </a:t>
            </a:r>
            <a:r>
              <a:rPr lang="en-US" sz="2400" dirty="0">
                <a:latin typeface="Comic Sans MS" panose="030F0702030302020204" pitchFamily="66" charset="0"/>
              </a:rPr>
              <a:t>The cysts grow up to 5–10 cm in size within the first year and can survive for years or even decades, without any symptoms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6257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0D329-18C7-C612-19D4-896F16930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Clinical Features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1C11A-F8A7-3861-8D17-29EE81FE1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55" y="1744953"/>
            <a:ext cx="10663601" cy="419270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Symptoms: </a:t>
            </a:r>
            <a:r>
              <a:rPr lang="en-US" sz="2400" dirty="0">
                <a:latin typeface="Comic Sans MS" panose="030F0702030302020204" pitchFamily="66" charset="0"/>
              </a:rPr>
              <a:t>Few patients develop symptoms - may be due to: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Pressure effect of the enlarging cyst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Obstruction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Secondary bacterial infection, causing pyogenic abscess in liver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Anaphylactic reactions</a:t>
            </a:r>
          </a:p>
          <a:p>
            <a:pPr algn="just"/>
            <a:endParaRPr lang="en-IN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942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054B0-9DA7-BE03-97E1-A7BB512AF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Clinical Features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8F4BC-F06A-B360-5705-37758D313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556723" cy="38807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Outcome of the disease: </a:t>
            </a:r>
            <a:r>
              <a:rPr lang="en-US" sz="2400" dirty="0">
                <a:latin typeface="Comic Sans MS" panose="030F0702030302020204" pitchFamily="66" charset="0"/>
              </a:rPr>
              <a:t>It depends on the cyst size and location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Younger children </a:t>
            </a:r>
            <a:r>
              <a:rPr lang="en-US" sz="2400" dirty="0">
                <a:latin typeface="Comic Sans MS" panose="030F0702030302020204" pitchFamily="66" charset="0"/>
              </a:rPr>
              <a:t>- more associated with extrahepatic cysts in lungs, brain and orbital sites and multi-organ involvement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1985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4F620-5D0B-D035-0905-AA707CA64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081710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 of Hydatid Disease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74884-C4EE-EADE-85C9-44BFE7FA6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30400"/>
            <a:ext cx="10200463" cy="4434774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Hydatid fluid microscopy </a:t>
            </a:r>
            <a:r>
              <a:rPr lang="en-US" sz="2400" dirty="0">
                <a:latin typeface="Comic Sans MS" panose="030F0702030302020204" pitchFamily="66" charset="0"/>
              </a:rPr>
              <a:t>(direct mount or staining with acid-fast stain)—detects brood capsules and </a:t>
            </a:r>
            <a:r>
              <a:rPr lang="en-US" sz="2400" dirty="0" err="1">
                <a:latin typeface="Comic Sans MS" panose="030F0702030302020204" pitchFamily="66" charset="0"/>
              </a:rPr>
              <a:t>protoscolices</a:t>
            </a:r>
            <a:endParaRPr lang="en-US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Histological examination </a:t>
            </a:r>
            <a:r>
              <a:rPr lang="en-US" sz="2400" dirty="0">
                <a:latin typeface="Comic Sans MS" panose="030F0702030302020204" pitchFamily="66" charset="0"/>
              </a:rPr>
              <a:t>(H &amp; E)—demonstrates cyst wall and attached brood capsules</a:t>
            </a:r>
          </a:p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Antibody detection</a:t>
            </a:r>
            <a:r>
              <a:rPr lang="en-US" sz="2400" dirty="0">
                <a:latin typeface="Comic Sans MS" panose="030F0702030302020204" pitchFamily="66" charset="0"/>
              </a:rPr>
              <a:t>—ELISA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5935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EF40B-B437-7215-AB35-BE93879E3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927331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 of Hydatid Disease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F4DD7-4584-CA5D-83FF-2FE897CDB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841731" cy="460834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Imaging methods</a:t>
            </a:r>
            <a:r>
              <a:rPr lang="en-US" sz="2400" dirty="0">
                <a:latin typeface="Comic Sans MS" panose="030F0702030302020204" pitchFamily="66" charset="0"/>
              </a:rPr>
              <a:t>—</a:t>
            </a: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USG (demonstrates Water lily sign)</a:t>
            </a:r>
            <a:endParaRPr lang="en-US" sz="2400" dirty="0">
              <a:latin typeface="Comic Sans MS" panose="030F0702030302020204" pitchFamily="66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6593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CBF2C-DAE3-29A1-EAF9-E37522CE5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510D9-E56D-3C52-D874-25A92575D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3A6AC9F-43CD-DA2F-04F4-1D8200E282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" t="10424"/>
          <a:stretch/>
        </p:blipFill>
        <p:spPr bwMode="auto">
          <a:xfrm>
            <a:off x="297433" y="472613"/>
            <a:ext cx="11217233" cy="591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7127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5CF4-687F-19CB-DA7D-2F5CF6B5E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521097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Laboratory diagnosis of Hydatid Disease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3938B-F279-F3F7-A9F8-3EF8CF027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426095" cy="388077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Molecular methods</a:t>
            </a:r>
            <a:r>
              <a:rPr lang="en-US" sz="2400" dirty="0">
                <a:latin typeface="Comic Sans MS" panose="030F0702030302020204" pitchFamily="66" charset="0"/>
              </a:rPr>
              <a:t>—PCR</a:t>
            </a:r>
          </a:p>
          <a:p>
            <a:pPr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Skin test </a:t>
            </a: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(</a:t>
            </a:r>
            <a:r>
              <a:rPr lang="en-US" sz="2400" dirty="0" err="1">
                <a:highlight>
                  <a:srgbClr val="FFFF00"/>
                </a:highlight>
                <a:latin typeface="Comic Sans MS" panose="030F0702030302020204" pitchFamily="66" charset="0"/>
              </a:rPr>
              <a:t>Casoni</a:t>
            </a: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 test)—</a:t>
            </a:r>
            <a:r>
              <a:rPr lang="en-US" sz="2400" dirty="0">
                <a:latin typeface="Comic Sans MS" panose="030F0702030302020204" pitchFamily="66" charset="0"/>
              </a:rPr>
              <a:t>demonstrates type I hypersensitivity reaction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7880690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0E9C0-789A-770E-80CB-5BCBDA500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618572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Surgically resected hydatid cyst from liver.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897E28C-8389-BFA9-6E2F-A55A0B41C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377538"/>
            <a:ext cx="10343408" cy="504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0726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A332C-17CA-2F84-8C71-A03384ABC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401814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WHO international classification of ultrasound images of hydatid cyst</a:t>
            </a:r>
            <a:endParaRPr lang="en-IN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632A296-020D-DE62-5D79-7D9574893E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1318462"/>
              </p:ext>
            </p:extLst>
          </p:nvPr>
        </p:nvGraphicFramePr>
        <p:xfrm>
          <a:off x="677334" y="1930400"/>
          <a:ext cx="10948609" cy="4601031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377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0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7418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000" b="1" spc="-45" dirty="0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ypes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</a:rPr>
                        <a:t>Activity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</a:rPr>
                        <a:t>Usg finding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418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CL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Active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Cystic lesion and no visible cyst wall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453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CE1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Active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Visible cyst wall and internal echoes</a:t>
                      </a: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(snowflake sign)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0453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CE2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Active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Visible cyst wall and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internal septation</a:t>
                      </a: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(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</a:rPr>
                        <a:t>honeycomb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 appearance)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0453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CE3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Transitional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65405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Have detached laminar membranes or may be partially collapsed, and floating within the cyst cavity (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known as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water lily sign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418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CE4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Inactive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Non-homogeneous mass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418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CE5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Inactive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Cyst with a thick calcified wall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54382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EB7C3-FB77-7D4D-E74E-AF98DB1A0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440443" cy="1320800"/>
          </a:xfrm>
        </p:spPr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CT scan showing calcified hydatid cyst in the liver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0C548C-FDCF-8733-CA59-312C063CD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1273" y="1930400"/>
            <a:ext cx="8562109" cy="469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601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D0AB8-28C4-806C-AB7B-35459EDF2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Treatment of Hydatid Disease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4736E-0CEA-4BCC-B1AB-BC4F49F50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10837332" cy="38807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200" b="1" dirty="0">
                <a:highlight>
                  <a:srgbClr val="FFFF00"/>
                </a:highlight>
                <a:latin typeface="Comic Sans MS" panose="030F0702030302020204" pitchFamily="66" charset="0"/>
              </a:rPr>
              <a:t>PAIR (puncture, aspiration, injection and re-aspiration)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Comic Sans MS" panose="030F0702030302020204" pitchFamily="66" charset="0"/>
              </a:rPr>
              <a:t>It is alternative method recommended instead of surgery. It involves four basic steps: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200" dirty="0">
                <a:latin typeface="Comic Sans MS" panose="030F0702030302020204" pitchFamily="66" charset="0"/>
              </a:rPr>
              <a:t>1. Percutaneous puncture of the cyst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200" dirty="0">
                <a:latin typeface="Comic Sans MS" panose="030F0702030302020204" pitchFamily="66" charset="0"/>
              </a:rPr>
              <a:t>2. Aspiration of 10–15 mL of cyst fluid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200" dirty="0">
                <a:latin typeface="Comic Sans MS" panose="030F0702030302020204" pitchFamily="66" charset="0"/>
              </a:rPr>
              <a:t>3. Infusion of </a:t>
            </a:r>
            <a:r>
              <a:rPr lang="en-US" sz="2200" dirty="0" err="1">
                <a:highlight>
                  <a:srgbClr val="FFFF00"/>
                </a:highlight>
                <a:latin typeface="Comic Sans MS" panose="030F0702030302020204" pitchFamily="66" charset="0"/>
              </a:rPr>
              <a:t>scolicidal</a:t>
            </a:r>
            <a:r>
              <a:rPr lang="en-US" sz="2200" dirty="0">
                <a:highlight>
                  <a:srgbClr val="FFFF00"/>
                </a:highlight>
                <a:latin typeface="Comic Sans MS" panose="030F0702030302020204" pitchFamily="66" charset="0"/>
              </a:rPr>
              <a:t> agents like hypertonic saline, cetrimide, or ethanol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200" dirty="0">
                <a:latin typeface="Comic Sans MS" panose="030F0702030302020204" pitchFamily="66" charset="0"/>
              </a:rPr>
              <a:t>4. Re-aspiration of the fluid after 5 minutes</a:t>
            </a:r>
          </a:p>
          <a:p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8B4A9-6B61-47C9-617C-A32FB66F8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Treatment of Hydatid Disease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C645A-CCB4-6DD5-4F38-2190303C5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960484" cy="38807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PAIR claims higher cure rate, less recurrence rate, less complications and hospitalization compared to surgery.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PAIR is recommended for a single hepatic cyst.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129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17A8-39EA-D1AE-2162-2653B9596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Treatment of Hydatid Disease 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B9153-323B-DA8C-5676-759EED06F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118" y="1710047"/>
            <a:ext cx="11463207" cy="486888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PAIR is contraindicated for: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Superficially located cysts (because of the risk of rupture)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CE2: Cyst with multiple thick internal septal division (honeycomb appearance)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Inaccessible cyst or extrahepatic cysts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Cysts communicating to the biliary tree</a:t>
            </a:r>
          </a:p>
        </p:txBody>
      </p:sp>
    </p:spTree>
    <p:extLst>
      <p:ext uri="{BB962C8B-B14F-4D97-AF65-F5344CB8AC3E}">
        <p14:creationId xmlns:p14="http://schemas.microsoft.com/office/powerpoint/2010/main" val="20310446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2F0AB-BF64-C5F6-35BB-EA7E2901B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Treatment of Hydatid Disease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3A7F8-830B-A91E-E957-6626C89C8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7995"/>
            <a:ext cx="10283591" cy="466040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>
                <a:latin typeface="Comic Sans MS" panose="030F0702030302020204" pitchFamily="66" charset="0"/>
              </a:rPr>
              <a:t>Surgery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Comic Sans MS" panose="030F0702030302020204" pitchFamily="66" charset="0"/>
              </a:rPr>
              <a:t>Cases where PAIR is contraindicated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Comic Sans MS" panose="030F0702030302020204" pitchFamily="66" charset="0"/>
              </a:rPr>
              <a:t>Secondary bacterial infection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Comic Sans MS" panose="030F0702030302020204" pitchFamily="66" charset="0"/>
              </a:rPr>
              <a:t>Advanced disease 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Disadvantages of surgery - high recurrence rate (2–25%) and postoperative complications (10–25%)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Preoperative use of albendazole - effective in reducing size and to prevent recurrence</a:t>
            </a:r>
          </a:p>
          <a:p>
            <a:pPr algn="just">
              <a:lnSpc>
                <a:spcPct val="150000"/>
              </a:lnSpc>
            </a:pP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2159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B6FC9-F618-2C3E-3B51-A55EFE557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Treatment of Hydatid Disease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19AFC-D465-8F5E-36D8-145BBCAF8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21922"/>
            <a:ext cx="10152962" cy="4526478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400" b="1" dirty="0">
                <a:latin typeface="Comic Sans MS" panose="030F0702030302020204" pitchFamily="66" charset="0"/>
              </a:rPr>
              <a:t>Antiparasitic agents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Albendazole - Given at 15 mg/kg daily in two divided doses; 1 week before to 4 weeks after the procedure (PAIR)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Pulmonary cyst: praziquantel is given alternatively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6591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898FB-4749-5E3D-281A-12BD08EBE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mic Sans MS" panose="030F0702030302020204" pitchFamily="66" charset="0"/>
                <a:ea typeface="Roboto Condensed Light" panose="020B0604020202020204" charset="0"/>
              </a:rPr>
              <a:t>Prevention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4230D-AECD-4737-4F61-C28AB619A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214811" cy="408781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Administering praziquantel to infected dogs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To improve personal hygiene to reduce contamination of food and water with dog’s </a:t>
            </a:r>
            <a:r>
              <a:rPr lang="en-US" sz="2400" dirty="0" err="1">
                <a:latin typeface="Comic Sans MS" panose="030F0702030302020204" pitchFamily="66" charset="0"/>
              </a:rPr>
              <a:t>faeces</a:t>
            </a:r>
            <a:endParaRPr lang="en-US" sz="2400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Vaccinating the sheep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Limitation of stray dog population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1983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910F2-C61E-4AA7-E75D-75E8993D0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594822" cy="1320800"/>
          </a:xfrm>
        </p:spPr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TREMATODE INFECTIONS OF LIVER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8E721-4188-27B4-405C-EFB78F555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521097" cy="388077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 dirty="0">
                <a:latin typeface="Comic Sans MS" panose="030F0702030302020204" pitchFamily="66" charset="0"/>
              </a:rPr>
              <a:t>Fasciola, Clonorchis, Opisthorchis </a:t>
            </a:r>
            <a:r>
              <a:rPr lang="en-US" sz="2400" dirty="0">
                <a:latin typeface="Comic Sans MS" panose="030F0702030302020204" pitchFamily="66" charset="0"/>
              </a:rPr>
              <a:t>- together called as </a:t>
            </a:r>
            <a:r>
              <a:rPr lang="en-US" sz="2400" dirty="0">
                <a:highlight>
                  <a:srgbClr val="FFFF00"/>
                </a:highlight>
                <a:latin typeface="Comic Sans MS" panose="030F0702030302020204" pitchFamily="66" charset="0"/>
              </a:rPr>
              <a:t>LIVER FLUKES. </a:t>
            </a:r>
          </a:p>
          <a:p>
            <a:pPr algn="just">
              <a:lnSpc>
                <a:spcPct val="150000"/>
              </a:lnSpc>
            </a:pPr>
            <a:r>
              <a:rPr lang="en-US" sz="2400" i="1" dirty="0">
                <a:latin typeface="Comic Sans MS" panose="030F0702030302020204" pitchFamily="66" charset="0"/>
              </a:rPr>
              <a:t>FASCIOLA </a:t>
            </a:r>
            <a:r>
              <a:rPr lang="en-US" sz="2400" dirty="0">
                <a:latin typeface="Comic Sans MS" panose="030F0702030302020204" pitchFamily="66" charset="0"/>
              </a:rPr>
              <a:t>infect liver and bile duct.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Others infect only the bile duct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220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FD449-5B1C-7377-A916-9FA881D2F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60" y="256902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MCQs</a:t>
            </a:r>
          </a:p>
        </p:txBody>
      </p:sp>
    </p:spTree>
    <p:extLst>
      <p:ext uri="{BB962C8B-B14F-4D97-AF65-F5344CB8AC3E}">
        <p14:creationId xmlns:p14="http://schemas.microsoft.com/office/powerpoint/2010/main" val="13454689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DBDF-C9CC-3011-FE69-5BAA1A65A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844204" cy="1320800"/>
          </a:xfrm>
        </p:spPr>
        <p:txBody>
          <a:bodyPr>
            <a:normAutofit/>
          </a:bodyPr>
          <a:lstStyle/>
          <a:p>
            <a:pPr algn="just"/>
            <a:r>
              <a:rPr lang="en-IN" b="1" dirty="0">
                <a:solidFill>
                  <a:schemeClr val="tx1"/>
                </a:solidFill>
                <a:latin typeface="Comic Sans MS" panose="030F0702030302020204" pitchFamily="66" charset="0"/>
              </a:rPr>
              <a:t>1. The most common extra intestinal manifestation of Amoebic dysentery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C4739-7A08-9C26-9090-94827BE2F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A) Hydatid Cyst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B) Primary Liver abscess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C) Amoebic liver abscess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D) </a:t>
            </a:r>
            <a:r>
              <a:rPr lang="en-IN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Neurocycticercosis</a:t>
            </a: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3241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CDEC7-AB9F-339D-1A73-7963BC8F1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tx1"/>
                </a:solidFill>
              </a:rPr>
              <a:t>2. </a:t>
            </a: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Most common hepatic site affected in Amoebic liver abscess</a:t>
            </a:r>
            <a:b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IN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20D6F-753B-A040-59EC-24BC8E80B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A)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Posterior surface of the right lobe of liver.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B) Posterior-superior surface of the left lobe of liver.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C) Superior surface of the right lobe of liver.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D)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Posterior-superior surface of the right lobe of liver.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7840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602C6-C8DE-22A1-435B-31D1868A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  <a:latin typeface="Comic Sans MS" panose="030F0702030302020204" pitchFamily="66" charset="0"/>
              </a:rPr>
              <a:t>3. Hydatid Cyst 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C737B-E1CC-8968-E566-2CD1C3185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anose="030F0702030302020204" pitchFamily="66" charset="0"/>
              </a:rPr>
              <a:t>A) Egg of </a:t>
            </a:r>
            <a:r>
              <a:rPr lang="en-IN" sz="2400" i="1" dirty="0" err="1">
                <a:latin typeface="Comic Sans MS" panose="030F0702030302020204" pitchFamily="66" charset="0"/>
              </a:rPr>
              <a:t>Ecchinococcus</a:t>
            </a:r>
            <a:r>
              <a:rPr lang="en-IN" sz="2400" i="1" dirty="0">
                <a:latin typeface="Comic Sans MS" panose="030F0702030302020204" pitchFamily="66" charset="0"/>
              </a:rPr>
              <a:t> </a:t>
            </a:r>
            <a:r>
              <a:rPr lang="en-IN" sz="2400" i="1" dirty="0" err="1">
                <a:latin typeface="Comic Sans MS" panose="030F0702030302020204" pitchFamily="66" charset="0"/>
              </a:rPr>
              <a:t>granulosus</a:t>
            </a:r>
            <a:endParaRPr lang="en-IN" sz="2400" i="1" dirty="0">
              <a:latin typeface="Comic Sans MS" panose="030F0702030302020204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anose="030F0702030302020204" pitchFamily="66" charset="0"/>
              </a:rPr>
              <a:t>B) Larva of </a:t>
            </a:r>
            <a:r>
              <a:rPr lang="en-IN" sz="2400" i="1" dirty="0" err="1">
                <a:latin typeface="Comic Sans MS" panose="030F0702030302020204" pitchFamily="66" charset="0"/>
              </a:rPr>
              <a:t>Ecchinococcus</a:t>
            </a:r>
            <a:r>
              <a:rPr lang="en-IN" sz="2400" i="1" dirty="0">
                <a:latin typeface="Comic Sans MS" panose="030F0702030302020204" pitchFamily="66" charset="0"/>
              </a:rPr>
              <a:t> </a:t>
            </a:r>
            <a:r>
              <a:rPr lang="en-IN" sz="2400" i="1" dirty="0" err="1">
                <a:latin typeface="Comic Sans MS" panose="030F0702030302020204" pitchFamily="66" charset="0"/>
              </a:rPr>
              <a:t>granulosus</a:t>
            </a:r>
            <a:endParaRPr lang="en-IN" sz="2400" i="1" dirty="0">
              <a:latin typeface="Comic Sans MS" panose="030F0702030302020204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anose="030F0702030302020204" pitchFamily="66" charset="0"/>
              </a:rPr>
              <a:t>C) Egg of </a:t>
            </a:r>
            <a:r>
              <a:rPr lang="en-IN" sz="2400" i="1" dirty="0">
                <a:latin typeface="Comic Sans MS" panose="030F0702030302020204" pitchFamily="66" charset="0"/>
              </a:rPr>
              <a:t>Taenia Solium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anose="030F0702030302020204" pitchFamily="66" charset="0"/>
              </a:rPr>
              <a:t>D) Larva of </a:t>
            </a:r>
            <a:r>
              <a:rPr lang="en-IN" sz="2400" i="1" dirty="0">
                <a:latin typeface="Comic Sans MS" panose="030F0702030302020204" pitchFamily="66" charset="0"/>
              </a:rPr>
              <a:t>Fasciola hepatica</a:t>
            </a:r>
          </a:p>
          <a:p>
            <a:pPr marL="0" indent="0">
              <a:lnSpc>
                <a:spcPct val="150000"/>
              </a:lnSpc>
              <a:buNone/>
            </a:pPr>
            <a:endParaRPr lang="en-IN" sz="2400" dirty="0">
              <a:latin typeface="Comic Sans MS" panose="030F0702030302020204" pitchFamily="66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2776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E595C-9999-1787-169F-B0605113E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  <a:latin typeface="Comic Sans MS" panose="030F0702030302020204" pitchFamily="66" charset="0"/>
              </a:rPr>
              <a:t>4. PAIR is….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36711-EB78-E5D2-8221-F840B53AB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anose="030F0702030302020204" pitchFamily="66" charset="0"/>
              </a:rPr>
              <a:t>A) Percutaneous Aspiration Injection Resection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anose="030F0702030302020204" pitchFamily="66" charset="0"/>
              </a:rPr>
              <a:t>B) Puncture Aspiration Injection Resection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anose="030F0702030302020204" pitchFamily="66" charset="0"/>
              </a:rPr>
              <a:t>C) Puncture Aspiration Injection Resolution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Comic Sans MS" panose="030F0702030302020204" pitchFamily="66" charset="0"/>
              </a:rPr>
              <a:t>D) Puncture Aspiration Injection </a:t>
            </a:r>
            <a:r>
              <a:rPr lang="en-IN" sz="2400" dirty="0" err="1">
                <a:latin typeface="Comic Sans MS" panose="030F0702030302020204" pitchFamily="66" charset="0"/>
              </a:rPr>
              <a:t>Reaspiration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5976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E7C71-498F-1042-7AA7-D41FF166F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963" y="2331522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672020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470</TotalTime>
  <Words>1852</Words>
  <Application>Microsoft Office PowerPoint</Application>
  <PresentationFormat>Widescreen</PresentationFormat>
  <Paragraphs>219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Arial</vt:lpstr>
      <vt:lpstr>Calibri</vt:lpstr>
      <vt:lpstr>Comic Sans MS</vt:lpstr>
      <vt:lpstr>Roboto Condensed Light</vt:lpstr>
      <vt:lpstr>Trebuchet MS</vt:lpstr>
      <vt:lpstr>Wingdings</vt:lpstr>
      <vt:lpstr>Wingdings 3</vt:lpstr>
      <vt:lpstr>Facet</vt:lpstr>
      <vt:lpstr>PARASITIC INFECTIONS OF LIVER</vt:lpstr>
      <vt:lpstr>INTRODUCTION</vt:lpstr>
      <vt:lpstr>INTRODUCTION</vt:lpstr>
      <vt:lpstr>AMOEBIC LIVER ABSCESS</vt:lpstr>
      <vt:lpstr>Pathogenesis</vt:lpstr>
      <vt:lpstr>Pathogenesis</vt:lpstr>
      <vt:lpstr>Pathogenesis</vt:lpstr>
      <vt:lpstr>Pathogenesis</vt:lpstr>
      <vt:lpstr>Pathogenesis</vt:lpstr>
      <vt:lpstr>Pathogenesis</vt:lpstr>
      <vt:lpstr>Pathogenesis</vt:lpstr>
      <vt:lpstr>Clinical Manifestations</vt:lpstr>
      <vt:lpstr>Complications of Amoebic Liver Abscess</vt:lpstr>
      <vt:lpstr>Complications of Amoebic Liver Abscess</vt:lpstr>
      <vt:lpstr>Epidemiology</vt:lpstr>
      <vt:lpstr>Laboratory diagnosis of Amoebic liver abscess</vt:lpstr>
      <vt:lpstr>Treatment of Amoebic liver abscess</vt:lpstr>
      <vt:lpstr>Treatment of Amoebic liver abscess (Cont..)</vt:lpstr>
      <vt:lpstr>Prevention</vt:lpstr>
      <vt:lpstr>HUMAN ECHINOCOCCOSIS</vt:lpstr>
      <vt:lpstr>HUMAN ECHINOCOCCOSIS</vt:lpstr>
      <vt:lpstr>Cystic Echinococcosis</vt:lpstr>
      <vt:lpstr>Morphology</vt:lpstr>
      <vt:lpstr>PowerPoint Presentation</vt:lpstr>
      <vt:lpstr>Life Cycle</vt:lpstr>
      <vt:lpstr>Pathogenicity</vt:lpstr>
      <vt:lpstr>Hydatid cyst</vt:lpstr>
      <vt:lpstr>Hydatid cyst </vt:lpstr>
      <vt:lpstr>Hydatid cyst</vt:lpstr>
      <vt:lpstr>Hydatid cyst</vt:lpstr>
      <vt:lpstr>Clinical Features</vt:lpstr>
      <vt:lpstr>Clinical Features</vt:lpstr>
      <vt:lpstr>Clinical Features</vt:lpstr>
      <vt:lpstr>Laboratory diagnosis of Hydatid Disease</vt:lpstr>
      <vt:lpstr>Laboratory diagnosis of Hydatid Disease</vt:lpstr>
      <vt:lpstr>PowerPoint Presentation</vt:lpstr>
      <vt:lpstr>Laboratory diagnosis of Hydatid Disease</vt:lpstr>
      <vt:lpstr>Surgically resected hydatid cyst from liver.</vt:lpstr>
      <vt:lpstr>WHO international classification of ultrasound images of hydatid cyst</vt:lpstr>
      <vt:lpstr>CT scan showing calcified hydatid cyst in the liver</vt:lpstr>
      <vt:lpstr>Treatment of Hydatid Disease</vt:lpstr>
      <vt:lpstr>Treatment of Hydatid Disease</vt:lpstr>
      <vt:lpstr>Treatment of Hydatid Disease </vt:lpstr>
      <vt:lpstr>Treatment of Hydatid Disease</vt:lpstr>
      <vt:lpstr>Treatment of Hydatid Disease</vt:lpstr>
      <vt:lpstr>Prevention</vt:lpstr>
      <vt:lpstr>TREMATODE INFECTIONS OF LIVER</vt:lpstr>
      <vt:lpstr>MCQs</vt:lpstr>
      <vt:lpstr>1. The most common extra intestinal manifestation of Amoebic dysentery is:</vt:lpstr>
      <vt:lpstr>2. Most common hepatic site affected in Amoebic liver abscess  </vt:lpstr>
      <vt:lpstr>3. Hydatid Cyst is</vt:lpstr>
      <vt:lpstr>4. PAIR is….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39</cp:revision>
  <dcterms:created xsi:type="dcterms:W3CDTF">2023-11-03T04:32:16Z</dcterms:created>
  <dcterms:modified xsi:type="dcterms:W3CDTF">2023-11-06T09:16:28Z</dcterms:modified>
</cp:coreProperties>
</file>