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53"/>
  </p:notesMasterIdLst>
  <p:sldIdLst>
    <p:sldId id="4402" r:id="rId2"/>
    <p:sldId id="4403" r:id="rId3"/>
    <p:sldId id="4404" r:id="rId4"/>
    <p:sldId id="4405" r:id="rId5"/>
    <p:sldId id="4406" r:id="rId6"/>
    <p:sldId id="4407" r:id="rId7"/>
    <p:sldId id="4408" r:id="rId8"/>
    <p:sldId id="4409" r:id="rId9"/>
    <p:sldId id="4410" r:id="rId10"/>
    <p:sldId id="4411" r:id="rId11"/>
    <p:sldId id="4412" r:id="rId12"/>
    <p:sldId id="4413" r:id="rId13"/>
    <p:sldId id="4414" r:id="rId14"/>
    <p:sldId id="4416" r:id="rId15"/>
    <p:sldId id="4417" r:id="rId16"/>
    <p:sldId id="4418" r:id="rId17"/>
    <p:sldId id="4419" r:id="rId18"/>
    <p:sldId id="4420" r:id="rId19"/>
    <p:sldId id="4421" r:id="rId20"/>
    <p:sldId id="4422" r:id="rId21"/>
    <p:sldId id="4423" r:id="rId22"/>
    <p:sldId id="4424" r:id="rId23"/>
    <p:sldId id="4425" r:id="rId24"/>
    <p:sldId id="4426" r:id="rId25"/>
    <p:sldId id="4427" r:id="rId26"/>
    <p:sldId id="4428" r:id="rId27"/>
    <p:sldId id="4430" r:id="rId28"/>
    <p:sldId id="4429" r:id="rId29"/>
    <p:sldId id="4431" r:id="rId30"/>
    <p:sldId id="4432" r:id="rId31"/>
    <p:sldId id="4433" r:id="rId32"/>
    <p:sldId id="4434" r:id="rId33"/>
    <p:sldId id="4435" r:id="rId34"/>
    <p:sldId id="4436" r:id="rId35"/>
    <p:sldId id="4437" r:id="rId36"/>
    <p:sldId id="4439" r:id="rId37"/>
    <p:sldId id="4440" r:id="rId38"/>
    <p:sldId id="300" r:id="rId39"/>
    <p:sldId id="273" r:id="rId40"/>
    <p:sldId id="274" r:id="rId41"/>
    <p:sldId id="298" r:id="rId42"/>
    <p:sldId id="275" r:id="rId43"/>
    <p:sldId id="276" r:id="rId44"/>
    <p:sldId id="277" r:id="rId45"/>
    <p:sldId id="278" r:id="rId46"/>
    <p:sldId id="288" r:id="rId47"/>
    <p:sldId id="316" r:id="rId48"/>
    <p:sldId id="279" r:id="rId49"/>
    <p:sldId id="281" r:id="rId50"/>
    <p:sldId id="284" r:id="rId51"/>
    <p:sldId id="4444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FF59B-6BC7-4E8E-9F6D-009AD962DA9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2DCD3-AD83-426D-BDEB-EBF4A8077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352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501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3706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097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804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192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1139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8508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4943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149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744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1543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3377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6597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960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0312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7499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7647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4749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24798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59269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63130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6079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018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6259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6800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19180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7358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44940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96078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4038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3982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9422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54095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35576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84326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72101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57496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423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32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6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79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307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6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032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7572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32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617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582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0494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296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532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743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531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64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618033" y="3828197"/>
            <a:ext cx="54592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618033" y="5300599"/>
            <a:ext cx="54592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1pPr>
            <a:lvl2pPr lvl="1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2pPr>
            <a:lvl3pPr lvl="2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3pPr>
            <a:lvl4pPr lvl="3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4pPr>
            <a:lvl5pPr lvl="4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5pPr>
            <a:lvl6pPr lvl="5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6pPr>
            <a:lvl7pPr lvl="6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7pPr>
            <a:lvl8pPr lvl="7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8pPr>
            <a:lvl9pPr lvl="8" rtl="0">
              <a:spcBef>
                <a:spcPts val="1333"/>
              </a:spcBef>
              <a:spcAft>
                <a:spcPts val="1333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01602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74C690-7FD3-464D-94BE-DE3E9908673D}"/>
              </a:ext>
            </a:extLst>
          </p:cNvPr>
          <p:cNvSpPr txBox="1"/>
          <p:nvPr userDrawn="1"/>
        </p:nvSpPr>
        <p:spPr>
          <a:xfrm>
            <a:off x="365761" y="6455834"/>
            <a:ext cx="8600440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67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Essentials of Medical</a:t>
            </a:r>
            <a:r>
              <a:rPr lang="en-US" sz="1467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Microbiology by </a:t>
            </a:r>
            <a:r>
              <a:rPr lang="en-US" sz="1467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Apurba</a:t>
            </a:r>
            <a:r>
              <a:rPr lang="en-US" sz="1467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 </a:t>
            </a:r>
            <a:r>
              <a:rPr lang="en-US" sz="1467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Sastry</a:t>
            </a:r>
            <a:r>
              <a:rPr lang="en-US" sz="1467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© </a:t>
            </a:r>
            <a:r>
              <a:rPr lang="en-US" sz="1467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Jaypee</a:t>
            </a:r>
            <a:r>
              <a:rPr lang="en-US" sz="1467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Brothers Medical Publishers</a:t>
            </a:r>
            <a:endParaRPr lang="en-IN" sz="1467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DDDFD54-10AD-4A13-8FE4-AAA2743E3662}"/>
              </a:ext>
            </a:extLst>
          </p:cNvPr>
          <p:cNvCxnSpPr>
            <a:cxnSpLocks/>
          </p:cNvCxnSpPr>
          <p:nvPr userDrawn="1"/>
        </p:nvCxnSpPr>
        <p:spPr>
          <a:xfrm>
            <a:off x="0" y="6334567"/>
            <a:ext cx="9184640" cy="1640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01FE1CFF-647A-4077-A4E4-58282AA3FC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1792">
            <a:off x="606070" y="2819008"/>
            <a:ext cx="10979861" cy="121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3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9C3A7-1E51-4689-85CB-75F4BD428776}" type="datetimeFigureOut">
              <a:rPr lang="en-IN" smtClean="0"/>
              <a:t>21-08-2023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F225069-1964-441A-BA65-D0424893D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802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809951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6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PARAMYXOVIRIDAE INFECTIONS</a:t>
            </a:r>
            <a:endParaRPr lang="en-US" sz="64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021692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89858" y="476566"/>
            <a:ext cx="1087482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PARAMYXOVIRIDAE INFECTIONS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326571" y="1625649"/>
            <a:ext cx="1132114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Group of viruses, which are transmitted via the respiratory tract following which-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Cause localized respiratory infection in children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Disseminate to other sites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165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326571" y="523433"/>
            <a:ext cx="8871616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941333"/>
            <a:ext cx="7735147" cy="47860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Larger (100–300 nm) in size</a:t>
            </a:r>
          </a:p>
          <a:p>
            <a:pPr algn="just">
              <a:lnSpc>
                <a:spcPct val="20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Linear </a:t>
            </a:r>
            <a:r>
              <a:rPr lang="en-US" sz="2933" dirty="0">
                <a:solidFill>
                  <a:srgbClr val="FF0000"/>
                </a:solidFill>
                <a:latin typeface="Comic Sans MS" panose="030F0702030302020204" pitchFamily="66" charset="0"/>
              </a:rPr>
              <a:t>non-segmented RNA </a:t>
            </a:r>
          </a:p>
          <a:p>
            <a:pPr algn="just">
              <a:lnSpc>
                <a:spcPct val="20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Contain six structural proteins (compared to 8 in Influenza virus)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007" y="1511588"/>
            <a:ext cx="4232733" cy="430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60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315687" y="469005"/>
            <a:ext cx="3581400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 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457201" y="1625649"/>
            <a:ext cx="11190514" cy="465540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lnSpc>
                <a:spcPct val="150000"/>
              </a:lnSpc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HA and NA antigens: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Parainfluenza and mumps - both HA and NA </a:t>
            </a:r>
            <a:r>
              <a:rPr lang="pt-BR" sz="2933" dirty="0">
                <a:latin typeface="Comic Sans MS" panose="030F0702030302020204" pitchFamily="66" charset="0"/>
              </a:rPr>
              <a:t>antigens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Measles virus possess HA, but lack NA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RSV and </a:t>
            </a:r>
            <a:r>
              <a:rPr lang="en-US" sz="2933" dirty="0" err="1">
                <a:latin typeface="Comic Sans MS" panose="030F0702030302020204" pitchFamily="66" charset="0"/>
              </a:rPr>
              <a:t>metapneumo</a:t>
            </a:r>
            <a:r>
              <a:rPr lang="en-US" sz="2933" dirty="0">
                <a:latin typeface="Comic Sans MS" panose="030F0702030302020204" pitchFamily="66" charset="0"/>
              </a:rPr>
              <a:t> viruses lack both HA and NA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6965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403551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PARAINFLUENZA</a:t>
            </a:r>
            <a:endParaRPr lang="en-US" sz="72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029512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PARAINFLUENZA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39486" y="1625649"/>
            <a:ext cx="11005457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Major causes of LRTI in young children</a:t>
            </a:r>
          </a:p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It has five serotypes (1-4):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Types 1 &amp; 3 belong to the genus </a:t>
            </a:r>
            <a:r>
              <a:rPr lang="en-IN" sz="2933" i="1" dirty="0" err="1">
                <a:latin typeface="Comic Sans MS" panose="030F0702030302020204" pitchFamily="66" charset="0"/>
              </a:rPr>
              <a:t>Respirovirus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Types 2, 4a &amp; 4b belong to the genus </a:t>
            </a:r>
            <a:r>
              <a:rPr lang="en-IN" sz="2933" i="1" dirty="0" err="1">
                <a:latin typeface="Comic Sans MS" panose="030F0702030302020204" pitchFamily="66" charset="0"/>
              </a:rPr>
              <a:t>Rubulavirus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3880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Transmission is </a:t>
            </a:r>
            <a:r>
              <a:rPr lang="en-IN" sz="2933" b="1" dirty="0">
                <a:latin typeface="Comic Sans MS" panose="030F0702030302020204" pitchFamily="66" charset="0"/>
              </a:rPr>
              <a:t>by respiratory route </a:t>
            </a:r>
            <a:r>
              <a:rPr lang="en-IN" sz="2933" dirty="0">
                <a:latin typeface="Comic Sans MS" panose="030F0702030302020204" pitchFamily="66" charset="0"/>
              </a:rPr>
              <a:t>(by direct salivary contact or by large-droplet aerosols)</a:t>
            </a:r>
            <a:endParaRPr lang="en-US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The incubation period appears to be 5–6 days. </a:t>
            </a:r>
          </a:p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Mild common cold  syndrome: Rhinitis and Pharyngitis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9618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163287" y="1625649"/>
            <a:ext cx="11506200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Croup (laryngo-trachea-bronchitis)</a:t>
            </a: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Pneumonia or bronchiolitis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Otitis media : most common complication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702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206829" y="523433"/>
            <a:ext cx="8991358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391885" y="1625649"/>
            <a:ext cx="11419115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Worldwide in distribution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Type 3 - most prevalent serotype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Types 1 and 2 -  less common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Type 4a &amp; 4b - milder illness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3020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72143" y="1625649"/>
            <a:ext cx="11440886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Antigen detection -</a:t>
            </a:r>
            <a:r>
              <a:rPr lang="en-IN" sz="2933" dirty="0">
                <a:latin typeface="Comic Sans MS" panose="030F0702030302020204" pitchFamily="66" charset="0"/>
              </a:rPr>
              <a:t> Viral antigens in the infected exfoliated epithelial cells of the nasopharynx are directly detected by </a:t>
            </a:r>
            <a:r>
              <a:rPr lang="en-IN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immunofluorescence test </a:t>
            </a:r>
            <a:r>
              <a:rPr lang="en-IN" sz="2933" dirty="0">
                <a:latin typeface="Comic Sans MS" panose="030F0702030302020204" pitchFamily="66" charset="0"/>
              </a:rPr>
              <a:t>by using specific monoclonal antibodies.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9325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Viral isolation: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b="1" dirty="0">
                <a:latin typeface="Comic Sans MS" panose="030F0702030302020204" pitchFamily="66" charset="0"/>
              </a:rPr>
              <a:t>Specimens - </a:t>
            </a:r>
            <a:r>
              <a:rPr lang="en-IN" sz="2933" dirty="0">
                <a:latin typeface="Comic Sans MS" panose="030F0702030302020204" pitchFamily="66" charset="0"/>
              </a:rPr>
              <a:t>nasal washes, broncho-alveolar lavage fluid and lung tissue can be used.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b="1" dirty="0">
                <a:latin typeface="Comic Sans MS" panose="030F0702030302020204" pitchFamily="66" charset="0"/>
              </a:rPr>
              <a:t>Primary monkey kidney cells </a:t>
            </a:r>
            <a:r>
              <a:rPr lang="en-IN" sz="2933" dirty="0">
                <a:latin typeface="Comic Sans MS" panose="030F0702030302020204" pitchFamily="66" charset="0"/>
              </a:rPr>
              <a:t>- most sensitive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3515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Serum antibodies </a:t>
            </a:r>
            <a:r>
              <a:rPr lang="en-IN" sz="2933" dirty="0">
                <a:latin typeface="Comic Sans MS" panose="030F0702030302020204" pitchFamily="66" charset="0"/>
              </a:rPr>
              <a:t>- measured by </a:t>
            </a:r>
          </a:p>
          <a:p>
            <a:pPr lvl="0" algn="just">
              <a:lnSpc>
                <a:spcPct val="150000"/>
              </a:lnSpc>
              <a:buFontTx/>
              <a:buChar char="-"/>
            </a:pPr>
            <a:r>
              <a:rPr lang="en-IN" sz="2933" dirty="0">
                <a:latin typeface="Comic Sans MS" panose="030F0702030302020204" pitchFamily="66" charset="0"/>
              </a:rPr>
              <a:t>Neutralization test</a:t>
            </a:r>
          </a:p>
          <a:p>
            <a:pPr lvl="0" algn="just">
              <a:lnSpc>
                <a:spcPct val="150000"/>
              </a:lnSpc>
              <a:buFontTx/>
              <a:buChar char="-"/>
            </a:pPr>
            <a:r>
              <a:rPr lang="en-IN" sz="2933" dirty="0">
                <a:latin typeface="Comic Sans MS" panose="030F0702030302020204" pitchFamily="66" charset="0"/>
              </a:rPr>
              <a:t>Hemagglutination inhibition test </a:t>
            </a:r>
          </a:p>
          <a:p>
            <a:pPr lvl="0" algn="just">
              <a:lnSpc>
                <a:spcPct val="150000"/>
              </a:lnSpc>
              <a:buFontTx/>
              <a:buChar char="-"/>
            </a:pPr>
            <a:r>
              <a:rPr lang="en-IN" sz="2933" dirty="0">
                <a:latin typeface="Comic Sans MS" panose="030F0702030302020204" pitchFamily="66" charset="0"/>
              </a:rPr>
              <a:t>ELISA. </a:t>
            </a:r>
          </a:p>
          <a:p>
            <a:pPr lvl="0" algn="just">
              <a:lnSpc>
                <a:spcPct val="150000"/>
              </a:lnSpc>
              <a:buFontTx/>
              <a:buChar char="-"/>
            </a:pPr>
            <a:r>
              <a:rPr lang="en-IN" sz="2933" dirty="0">
                <a:latin typeface="Comic Sans MS" panose="030F0702030302020204" pitchFamily="66" charset="0"/>
              </a:rPr>
              <a:t>Presence of IgM or fourfold rise of IgG </a:t>
            </a:r>
            <a:r>
              <a:rPr lang="en-IN" sz="2933" dirty="0" err="1">
                <a:latin typeface="Comic Sans MS" panose="030F0702030302020204" pitchFamily="66" charset="0"/>
              </a:rPr>
              <a:t>titer</a:t>
            </a:r>
            <a:r>
              <a:rPr lang="en-IN" sz="2933" dirty="0">
                <a:latin typeface="Comic Sans MS" panose="030F0702030302020204" pitchFamily="66" charset="0"/>
              </a:rPr>
              <a:t>  - active infection.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80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1680371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Reverse transcriptase PCR</a:t>
            </a:r>
            <a:r>
              <a:rPr lang="en-IN" sz="2933" dirty="0">
                <a:latin typeface="Comic Sans MS" panose="030F0702030302020204" pitchFamily="66" charset="0"/>
              </a:rPr>
              <a:t> assays are highly specific and sensitive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 err="1">
                <a:latin typeface="Comic Sans MS" panose="030F0702030302020204" pitchFamily="66" charset="0"/>
              </a:rPr>
              <a:t>BioFire</a:t>
            </a:r>
            <a:r>
              <a:rPr lang="en-US" sz="2933" b="1" dirty="0">
                <a:latin typeface="Comic Sans MS" panose="030F0702030302020204" pitchFamily="66" charset="0"/>
              </a:rPr>
              <a:t> </a:t>
            </a:r>
            <a:r>
              <a:rPr lang="en-US" sz="2933" b="1" dirty="0" err="1">
                <a:latin typeface="Comic Sans MS" panose="030F0702030302020204" pitchFamily="66" charset="0"/>
              </a:rPr>
              <a:t>FilmArray</a:t>
            </a:r>
            <a:r>
              <a:rPr lang="en-US" sz="2933" b="1" dirty="0">
                <a:latin typeface="Comic Sans MS" panose="030F0702030302020204" pitchFamily="66" charset="0"/>
              </a:rPr>
              <a:t> respiratory panel (RP) </a:t>
            </a:r>
            <a:r>
              <a:rPr lang="en-US" sz="2933" dirty="0">
                <a:latin typeface="Comic Sans MS" panose="030F0702030302020204" pitchFamily="66" charset="0"/>
              </a:rPr>
              <a:t>tests simultaneously 20 respiratory pathogens.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4923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35429" y="545204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Avian Parainfluenza Viruses</a:t>
            </a:r>
            <a:br>
              <a:rPr lang="en-US" sz="3733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3733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(Newcastle Disease Virus or NDV)</a:t>
            </a:r>
            <a:endParaRPr lang="en-US" sz="3733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511630" y="2174697"/>
            <a:ext cx="10189028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Also called </a:t>
            </a:r>
            <a:r>
              <a:rPr lang="en-US" sz="2933" dirty="0">
                <a:solidFill>
                  <a:srgbClr val="FF0000"/>
                </a:solidFill>
                <a:latin typeface="Comic Sans MS" panose="030F0702030302020204" pitchFamily="66" charset="0"/>
              </a:rPr>
              <a:t>*</a:t>
            </a:r>
            <a:r>
              <a:rPr lang="en-US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Ranikhet virus </a:t>
            </a:r>
            <a:r>
              <a:rPr lang="en-US" sz="2933" dirty="0">
                <a:latin typeface="Comic Sans MS" panose="030F0702030302020204" pitchFamily="66" charset="0"/>
              </a:rPr>
              <a:t>in India.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Produces </a:t>
            </a:r>
            <a:r>
              <a:rPr lang="en-US" sz="2933" dirty="0" err="1">
                <a:latin typeface="Comic Sans MS" panose="030F0702030302020204" pitchFamily="66" charset="0"/>
              </a:rPr>
              <a:t>pneumoencephalitis</a:t>
            </a:r>
            <a:r>
              <a:rPr lang="en-US" sz="2933" dirty="0">
                <a:latin typeface="Comic Sans MS" panose="030F0702030302020204" pitchFamily="66" charset="0"/>
              </a:rPr>
              <a:t> in young chickens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484831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MUMPS</a:t>
            </a:r>
            <a:endParaRPr lang="en-US" sz="9600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772128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MUMPS</a:t>
            </a:r>
            <a:endParaRPr lang="en-US" sz="4267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Most common cause of parotid gland enlargement in children. </a:t>
            </a:r>
          </a:p>
          <a:p>
            <a:pPr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In severe cases - cause </a:t>
            </a:r>
            <a:r>
              <a:rPr lang="en-IN" sz="2933" dirty="0" err="1">
                <a:latin typeface="Comic Sans MS" panose="030F0702030302020204" pitchFamily="66" charset="0"/>
              </a:rPr>
              <a:t>orchitis</a:t>
            </a:r>
            <a:r>
              <a:rPr lang="en-IN" sz="2933" dirty="0">
                <a:latin typeface="Comic Sans MS" panose="030F0702030302020204" pitchFamily="66" charset="0"/>
              </a:rPr>
              <a:t> and aseptic meningitis.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3575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269181" y="392802"/>
            <a:ext cx="8929006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sz="4267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-217714" y="979066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i="1" dirty="0">
                <a:latin typeface="Comic Sans MS" panose="030F0702030302020204" pitchFamily="66" charset="0"/>
              </a:rPr>
              <a:t>Transmission</a:t>
            </a:r>
            <a:r>
              <a:rPr lang="en-IN" sz="2933" dirty="0">
                <a:latin typeface="Comic Sans MS" panose="030F0702030302020204" pitchFamily="66" charset="0"/>
              </a:rPr>
              <a:t> - respiratory route via droplets, saliva, and fomites. </a:t>
            </a:r>
            <a:endParaRPr lang="en-US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933" i="1" dirty="0">
                <a:latin typeface="Comic Sans MS" panose="030F0702030302020204" pitchFamily="66" charset="0"/>
              </a:rPr>
              <a:t>Primary replication</a:t>
            </a:r>
            <a:r>
              <a:rPr lang="en-IN" sz="2933" dirty="0">
                <a:latin typeface="Comic Sans MS" panose="030F0702030302020204" pitchFamily="66" charset="0"/>
              </a:rPr>
              <a:t> - nasal mucosa or upper respiratory mucosa →infects mononuclear cells and regional lymph nodes → spill over to blood stream resulting in viremia→ dissemination.</a:t>
            </a:r>
            <a:endParaRPr lang="en-US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933" i="1" dirty="0">
                <a:latin typeface="Comic Sans MS" panose="030F0702030302020204" pitchFamily="66" charset="0"/>
              </a:rPr>
              <a:t>Target sites </a:t>
            </a:r>
            <a:r>
              <a:rPr lang="en-IN" sz="2933" dirty="0">
                <a:latin typeface="Comic Sans MS" panose="030F0702030302020204" pitchFamily="66" charset="0"/>
              </a:rPr>
              <a:t>– Glandular epithelium. The classic sites include - </a:t>
            </a:r>
            <a:r>
              <a:rPr lang="en-IN" sz="2933" b="1" dirty="0">
                <a:latin typeface="Comic Sans MS" panose="030F0702030302020204" pitchFamily="66" charset="0"/>
              </a:rPr>
              <a:t>salivary glands, testes, pancreas, ovaries, mammary glands, and CNS.</a:t>
            </a:r>
            <a:endParaRPr lang="en-US" sz="2933" b="1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660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49082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</a:t>
            </a:r>
            <a:endParaRPr lang="en-US" sz="4267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Incubation period</a:t>
            </a:r>
            <a:r>
              <a:rPr lang="en-IN" sz="2933" dirty="0">
                <a:latin typeface="Comic Sans MS" panose="030F0702030302020204" pitchFamily="66" charset="0"/>
              </a:rPr>
              <a:t> is about 19 days </a:t>
            </a:r>
            <a:r>
              <a:rPr lang="en-IN" sz="2933" dirty="0">
                <a:solidFill>
                  <a:srgbClr val="FF0000"/>
                </a:solidFill>
                <a:latin typeface="Comic Sans MS" panose="030F0702030302020204" pitchFamily="66" charset="0"/>
              </a:rPr>
              <a:t>*(range, 7–23 days).</a:t>
            </a:r>
            <a:endParaRPr lang="en-US" sz="2933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In-apparent infection</a:t>
            </a:r>
            <a:r>
              <a:rPr lang="en-IN" sz="2933" dirty="0">
                <a:latin typeface="Comic Sans MS" panose="030F0702030302020204" pitchFamily="66" charset="0"/>
              </a:rPr>
              <a:t>- Up to half of the infected people - either asymptomatic or present with non-specific symptoms - fever, myalgia and anorexia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9220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Bilateral </a:t>
            </a:r>
            <a:r>
              <a:rPr lang="en-IN" sz="2933" dirty="0" err="1">
                <a:latin typeface="Comic Sans MS" panose="030F0702030302020204" pitchFamily="66" charset="0"/>
              </a:rPr>
              <a:t>parotitis</a:t>
            </a:r>
            <a:endParaRPr lang="en-IN" sz="2933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933" dirty="0" err="1">
                <a:latin typeface="Comic Sans MS" panose="030F0702030302020204" pitchFamily="66" charset="0"/>
              </a:rPr>
              <a:t>Epididymo-orchitis</a:t>
            </a:r>
            <a:r>
              <a:rPr lang="en-IN" sz="2933" dirty="0">
                <a:latin typeface="Comic Sans MS" panose="030F0702030302020204" pitchFamily="66" charset="0"/>
              </a:rPr>
              <a:t>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Aseptic meningitis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933" dirty="0" err="1">
                <a:latin typeface="Comic Sans MS" panose="030F0702030302020204" pitchFamily="66" charset="0"/>
              </a:rPr>
              <a:t>Oophoritis</a:t>
            </a:r>
            <a:r>
              <a:rPr lang="en-IN" sz="2933" dirty="0">
                <a:latin typeface="Comic Sans MS" panose="030F0702030302020204" pitchFamily="66" charset="0"/>
              </a:rPr>
              <a:t>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Pancreatitis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Atypical mumps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19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954" y="2083533"/>
            <a:ext cx="4145639" cy="30482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48697" y="5240476"/>
            <a:ext cx="6311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Comic Sans MS" panose="030F0702030302020204" pitchFamily="66" charset="0"/>
                <a:ea typeface="Roboto Condensed Light" panose="020B0604020202020204" charset="0"/>
              </a:rPr>
              <a:t>Parotitis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 in a mumps virus-infected patient</a:t>
            </a:r>
          </a:p>
        </p:txBody>
      </p:sp>
    </p:spTree>
    <p:extLst>
      <p:ext uri="{BB962C8B-B14F-4D97-AF65-F5344CB8AC3E}">
        <p14:creationId xmlns:p14="http://schemas.microsoft.com/office/powerpoint/2010/main" val="4263597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206829" y="523433"/>
            <a:ext cx="8991358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Endemic worldwide</a:t>
            </a:r>
          </a:p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Peak in cases typically seen in winter and spring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95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 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*Period of communicability</a:t>
            </a:r>
            <a:r>
              <a:rPr lang="en-IN" sz="2933" dirty="0">
                <a:solidFill>
                  <a:srgbClr val="FF0000"/>
                </a:solidFill>
                <a:latin typeface="Comic Sans MS" panose="030F0702030302020204" pitchFamily="66" charset="0"/>
              </a:rPr>
              <a:t>- </a:t>
            </a:r>
            <a:r>
              <a:rPr lang="en-IN" sz="2933" dirty="0">
                <a:latin typeface="Comic Sans MS" panose="030F0702030302020204" pitchFamily="66" charset="0"/>
              </a:rPr>
              <a:t>Patients are infectious from 1 week before to 1 week after the onset of symptoms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*Most contagious period </a:t>
            </a:r>
            <a:r>
              <a:rPr lang="en-IN" sz="2933" dirty="0">
                <a:latin typeface="Comic Sans MS" panose="030F0702030302020204" pitchFamily="66" charset="0"/>
              </a:rPr>
              <a:t>- within 1–2 days before the onset of symptoms.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Infective material- Mumps virus is shed in saliva, respiratory droplets, and urine.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8810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Source</a:t>
            </a:r>
            <a:r>
              <a:rPr lang="en-IN" sz="2933" i="1" dirty="0">
                <a:latin typeface="Comic Sans MS" panose="030F0702030302020204" pitchFamily="66" charset="0"/>
              </a:rPr>
              <a:t>-</a:t>
            </a:r>
            <a:r>
              <a:rPr lang="en-IN" sz="2933" dirty="0">
                <a:latin typeface="Comic Sans MS" panose="030F0702030302020204" pitchFamily="66" charset="0"/>
              </a:rPr>
              <a:t> Cases (both clinical and subclinical cases) are the source of infection.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There is no carrier state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Subclinical cases (30-40% of all cases)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Reservoir</a:t>
            </a:r>
            <a:r>
              <a:rPr lang="en-IN" sz="2933" dirty="0">
                <a:latin typeface="Comic Sans MS" panose="030F0702030302020204" pitchFamily="66" charset="0"/>
              </a:rPr>
              <a:t>- Humans 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8306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Age</a:t>
            </a:r>
            <a:r>
              <a:rPr lang="en-IN" sz="2933" dirty="0">
                <a:latin typeface="Comic Sans MS" panose="030F0702030302020204" pitchFamily="66" charset="0"/>
              </a:rPr>
              <a:t>-  </a:t>
            </a:r>
            <a:r>
              <a:rPr lang="en-IN" sz="2933" i="1" dirty="0">
                <a:latin typeface="Comic Sans MS" panose="030F0702030302020204" pitchFamily="66" charset="0"/>
              </a:rPr>
              <a:t>5-9 years</a:t>
            </a:r>
            <a:r>
              <a:rPr lang="en-IN" sz="2933" dirty="0">
                <a:latin typeface="Comic Sans MS" panose="030F0702030302020204" pitchFamily="66" charset="0"/>
              </a:rPr>
              <a:t> age - most commonly affected. </a:t>
            </a: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Disease - more severe in adults.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Immunity</a:t>
            </a:r>
            <a:r>
              <a:rPr lang="en-IN" sz="2933" dirty="0">
                <a:latin typeface="Comic Sans MS" panose="030F0702030302020204" pitchFamily="66" charset="0"/>
              </a:rPr>
              <a:t>- One attack (either by vaccine or infection) gives lifelong immunity.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Secondary attack rate is high (86%)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2880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Mumps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Specimen: </a:t>
            </a:r>
            <a:r>
              <a:rPr lang="en-US" sz="2933" dirty="0">
                <a:latin typeface="Comic Sans MS" panose="030F0702030302020204" pitchFamily="66" charset="0"/>
              </a:rPr>
              <a:t>Buccal or oral swab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Antigen detection </a:t>
            </a:r>
            <a:r>
              <a:rPr lang="en-US" sz="2933" dirty="0">
                <a:latin typeface="Comic Sans MS" panose="030F0702030302020204" pitchFamily="66" charset="0"/>
              </a:rPr>
              <a:t>by direct IF test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Viral isolation: </a:t>
            </a:r>
            <a:r>
              <a:rPr lang="en-US" sz="2933" dirty="0">
                <a:latin typeface="Comic Sans MS" panose="030F0702030302020204" pitchFamily="66" charset="0"/>
              </a:rPr>
              <a:t>By using primary monkey kidney cell lines or by shell vial technique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Serum antibodies </a:t>
            </a:r>
            <a:r>
              <a:rPr lang="en-US" sz="2933" dirty="0">
                <a:latin typeface="Comic Sans MS" panose="030F0702030302020204" pitchFamily="66" charset="0"/>
              </a:rPr>
              <a:t>by ELISA, neutralization test, HAI test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RT PCR: </a:t>
            </a:r>
            <a:r>
              <a:rPr lang="en-US" sz="2933" dirty="0">
                <a:latin typeface="Comic Sans MS" panose="030F0702030302020204" pitchFamily="66" charset="0"/>
              </a:rPr>
              <a:t>Detects viral RNA.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4354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Mumps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61257" y="1625649"/>
            <a:ext cx="11495314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There is no specific antiviral drug available - mostly symptomatic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Mumps immunoglobulin is available, but not effective.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850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0994571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Prevention (Live Attenuated Vaccine)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Live attenuated </a:t>
            </a:r>
            <a:r>
              <a:rPr lang="en-US" sz="2933" dirty="0">
                <a:solidFill>
                  <a:srgbClr val="FF0000"/>
                </a:solidFill>
                <a:latin typeface="Comic Sans MS" panose="030F0702030302020204" pitchFamily="66" charset="0"/>
              </a:rPr>
              <a:t>*</a:t>
            </a:r>
            <a:r>
              <a:rPr lang="en-US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Jeryl Lynn strain </a:t>
            </a:r>
            <a:r>
              <a:rPr lang="en-US" sz="2933" dirty="0">
                <a:latin typeface="Comic Sans MS" panose="030F0702030302020204" pitchFamily="66" charset="0"/>
              </a:rPr>
              <a:t>- recommended strain used worldwide.</a:t>
            </a:r>
          </a:p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Mumps vaccine is available as: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Trivalent MMR vaccine (live attenuated measles-mumps-rubella vaccine)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933" dirty="0" err="1">
                <a:latin typeface="Comic Sans MS" panose="030F0702030302020204" pitchFamily="66" charset="0"/>
              </a:rPr>
              <a:t>Quadrivalent</a:t>
            </a:r>
            <a:r>
              <a:rPr lang="en-IN" sz="2933" dirty="0">
                <a:latin typeface="Comic Sans MS" panose="030F0702030302020204" pitchFamily="66" charset="0"/>
              </a:rPr>
              <a:t> MMR-V vaccine (additional live attenuated varicella vaccine) 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933" dirty="0">
                <a:latin typeface="Comic Sans MS" panose="030F0702030302020204" pitchFamily="66" charset="0"/>
              </a:rPr>
              <a:t>Monovalent mumps vaccine (not commonly used)</a:t>
            </a:r>
            <a:endParaRPr lang="en-US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408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635600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8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RESPIRATORY SYNCYTIAL VIRUS INFECTION</a:t>
            </a:r>
            <a:endParaRPr lang="en-US" sz="5867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00414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419114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RESPIRATORY SYNCYTIAL VIRUS INFECTION</a:t>
            </a:r>
            <a:endParaRPr lang="en-US" sz="3733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Major respiratory pathogen of young children.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solidFill>
                  <a:srgbClr val="FF0000"/>
                </a:solidFill>
                <a:latin typeface="Comic Sans MS" panose="030F0702030302020204" pitchFamily="66" charset="0"/>
              </a:rPr>
              <a:t>*Most common cause of lower respiratory disease (bronchiolitis and pneumonia) in infants.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6294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283029" y="420167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sz="4267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Transmission -</a:t>
            </a:r>
            <a:r>
              <a:rPr lang="en-IN" sz="2933" dirty="0">
                <a:latin typeface="Comic Sans MS" panose="030F0702030302020204" pitchFamily="66" charset="0"/>
              </a:rPr>
              <a:t> </a:t>
            </a:r>
            <a:r>
              <a:rPr lang="en-IN" sz="2933" dirty="0" err="1">
                <a:latin typeface="Comic Sans MS" panose="030F0702030302020204" pitchFamily="66" charset="0"/>
              </a:rPr>
              <a:t>i</a:t>
            </a:r>
            <a:r>
              <a:rPr lang="en-IN" sz="2933" dirty="0">
                <a:latin typeface="Comic Sans MS" panose="030F0702030302020204" pitchFamily="66" charset="0"/>
              </a:rPr>
              <a:t>)direct contact (contaminated fingers or fomites and by self-inoculation of the conjunctiva or anterior nares) or ii) by large droplets inhalation</a:t>
            </a:r>
            <a:endParaRPr lang="en-US" sz="2933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Spread</a:t>
            </a:r>
            <a:r>
              <a:rPr lang="en-IN" sz="2933" dirty="0">
                <a:latin typeface="Comic Sans MS" panose="030F0702030302020204" pitchFamily="66" charset="0"/>
              </a:rPr>
              <a:t>- RSV replicates locally in the epithelial cells of the nasopharynx - spread to the lower respiratory tract - bronchiolitis and pneumonia. 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698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85057" y="420167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US" sz="4267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441767"/>
            <a:ext cx="11713029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b="1" dirty="0">
                <a:solidFill>
                  <a:srgbClr val="FF0000"/>
                </a:solidFill>
                <a:latin typeface="Comic Sans MS" panose="030F0702030302020204" pitchFamily="66" charset="0"/>
              </a:rPr>
              <a:t>*Incubation period</a:t>
            </a:r>
            <a:r>
              <a:rPr lang="en-IN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IN" dirty="0">
                <a:latin typeface="Comic Sans MS" panose="030F0702030302020204" pitchFamily="66" charset="0"/>
              </a:rPr>
              <a:t>is about 3–5 days. </a:t>
            </a:r>
            <a:endParaRPr lang="en-US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b="1" dirty="0">
                <a:latin typeface="Comic Sans MS" panose="030F0702030302020204" pitchFamily="66" charset="0"/>
              </a:rPr>
              <a:t>Infants -</a:t>
            </a:r>
            <a:r>
              <a:rPr lang="en-IN" dirty="0">
                <a:latin typeface="Comic Sans MS" panose="030F0702030302020204" pitchFamily="66" charset="0"/>
              </a:rPr>
              <a:t> RSV - most common cause of lower respiratory tract infection &lt; 1</a:t>
            </a:r>
          </a:p>
          <a:p>
            <a:pPr lvl="0" algn="just">
              <a:lnSpc>
                <a:spcPct val="150000"/>
              </a:lnSpc>
            </a:pPr>
            <a:r>
              <a:rPr lang="en-IN" dirty="0">
                <a:latin typeface="Comic Sans MS" panose="030F0702030302020204" pitchFamily="66" charset="0"/>
              </a:rPr>
              <a:t>Chest X ray - </a:t>
            </a:r>
            <a:r>
              <a:rPr lang="en-IN" b="1" dirty="0" err="1">
                <a:latin typeface="Comic Sans MS" panose="030F0702030302020204" pitchFamily="66" charset="0"/>
              </a:rPr>
              <a:t>peribronchial</a:t>
            </a:r>
            <a:r>
              <a:rPr lang="en-IN" b="1" dirty="0">
                <a:latin typeface="Comic Sans MS" panose="030F0702030302020204" pitchFamily="66" charset="0"/>
              </a:rPr>
              <a:t> thickening</a:t>
            </a:r>
            <a:r>
              <a:rPr lang="en-IN" dirty="0">
                <a:latin typeface="Comic Sans MS" panose="030F0702030302020204" pitchFamily="66" charset="0"/>
              </a:rPr>
              <a:t>, diffuse interstitial infiltration and occasionally lobar consolidation</a:t>
            </a:r>
            <a:endParaRPr lang="en-US" dirty="0"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dirty="0">
                <a:latin typeface="Comic Sans MS" panose="030F0702030302020204" pitchFamily="66" charset="0"/>
              </a:rPr>
              <a:t>Severe in premature infants and underlying congenital cardiac disease, bronchopulmonary dysplasia, nephrotic syndrome, or immunosuppression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760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19743" y="420167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Adults -</a:t>
            </a:r>
            <a:r>
              <a:rPr lang="en-IN" sz="2933" dirty="0">
                <a:latin typeface="Comic Sans MS" panose="030F0702030302020204" pitchFamily="66" charset="0"/>
              </a:rPr>
              <a:t> Influenza-like upper respiratory symptoms - common cold, running nose, sore throat, and cough</a:t>
            </a:r>
            <a:endParaRPr lang="en-US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Recurrent infection </a:t>
            </a:r>
            <a:r>
              <a:rPr lang="en-US" sz="2933" dirty="0">
                <a:latin typeface="Comic Sans MS" panose="030F0702030302020204" pitchFamily="66" charset="0"/>
              </a:rPr>
              <a:t>- common in both children and adults, but is much milder (common cold).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5586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61505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4267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 Detection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Direct immunofluorescence test detecting antigens on exfoliated cells or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 ELISA detecting antigens in nasopharyngeal secretions.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5440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745686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4267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Virus Isolation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HeLa and HEp-2 </a:t>
            </a:r>
            <a:r>
              <a:rPr lang="en-US" sz="2933" dirty="0">
                <a:latin typeface="Comic Sans MS" panose="030F0702030302020204" pitchFamily="66" charset="0"/>
              </a:rPr>
              <a:t>- most sensitive cell lines for RSV isolation.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 characteristic cytopathic effect, </a:t>
            </a:r>
            <a:r>
              <a:rPr lang="en-US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syncytium formation </a:t>
            </a:r>
            <a:r>
              <a:rPr lang="en-US" sz="2933" dirty="0">
                <a:latin typeface="Comic Sans MS" panose="030F0702030302020204" pitchFamily="66" charset="0"/>
              </a:rPr>
              <a:t>(multinucleated giant cell)—appears after 10 days.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458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53885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4267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Molecular Methods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RT-PCR </a:t>
            </a:r>
            <a:r>
              <a:rPr lang="en-US" sz="2933" dirty="0">
                <a:latin typeface="Comic Sans MS" panose="030F0702030302020204" pitchFamily="66" charset="0"/>
              </a:rPr>
              <a:t>amplifying viral RNA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 err="1">
                <a:latin typeface="Comic Sans MS" panose="030F0702030302020204" pitchFamily="66" charset="0"/>
              </a:rPr>
              <a:t>BioFire</a:t>
            </a:r>
            <a:r>
              <a:rPr lang="en-US" sz="2933" b="1" dirty="0">
                <a:latin typeface="Comic Sans MS" panose="030F0702030302020204" pitchFamily="66" charset="0"/>
              </a:rPr>
              <a:t> </a:t>
            </a:r>
            <a:r>
              <a:rPr lang="en-US" sz="2933" b="1" dirty="0" err="1">
                <a:latin typeface="Comic Sans MS" panose="030F0702030302020204" pitchFamily="66" charset="0"/>
              </a:rPr>
              <a:t>FilmArray</a:t>
            </a:r>
            <a:r>
              <a:rPr lang="en-US" sz="2933" b="1" dirty="0">
                <a:latin typeface="Comic Sans MS" panose="030F0702030302020204" pitchFamily="66" charset="0"/>
              </a:rPr>
              <a:t> respiratory panel (RP)</a:t>
            </a:r>
            <a:endParaRPr lang="en-US" sz="2933" dirty="0">
              <a:latin typeface="Comic Sans MS" panose="030F0702030302020204" pitchFamily="66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7255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02722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3733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Antibody Detection</a:t>
            </a:r>
            <a:endParaRPr lang="en-US" sz="3733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Serum antibodies - less diagnostic importance; rather they are the markers of prevalence of infection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6647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RSV infection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Ribavirin </a:t>
            </a:r>
            <a:r>
              <a:rPr lang="en-US" sz="2933" dirty="0">
                <a:latin typeface="Comic Sans MS" panose="030F0702030302020204" pitchFamily="66" charset="0"/>
              </a:rPr>
              <a:t>- drug of choice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Indicated for severe infections in infants - its beneficial effect in older children and adults is doubtful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Administered as aerosols for 3–6 days. Oral ribavirin - not recommended.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7932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RSV infection 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Supportive care - removal of secretions, administration of oxygen, bronchodilators and ventilator support.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5472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>
            <a:extLst>
              <a:ext uri="{FF2B5EF4-FFF2-40B4-BE49-F238E27FC236}">
                <a16:creationId xmlns:a16="http://schemas.microsoft.com/office/drawing/2014/main" id="{F344CB65-DA4D-BE3F-EAD1-A3393D4D1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2286000"/>
            <a:ext cx="9144000" cy="1371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7200" b="1" dirty="0">
                <a:solidFill>
                  <a:srgbClr val="000099"/>
                </a:solidFill>
                <a:latin typeface="Comic Sans MS" pitchFamily="66" charset="0"/>
              </a:rPr>
              <a:t>MEASLES </a:t>
            </a:r>
            <a:br>
              <a:rPr lang="en-US" sz="7200" b="1" dirty="0">
                <a:solidFill>
                  <a:srgbClr val="000099"/>
                </a:solidFill>
                <a:latin typeface="Comic Sans MS" pitchFamily="66" charset="0"/>
              </a:rPr>
            </a:br>
            <a:r>
              <a:rPr lang="en-US" sz="7200" b="1" dirty="0">
                <a:solidFill>
                  <a:srgbClr val="000099"/>
                </a:solidFill>
                <a:latin typeface="Comic Sans MS" pitchFamily="66" charset="0"/>
              </a:rPr>
              <a:t>(RUBIOLA)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82BB3F3-A2E7-7789-3551-BCF9B2438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0943" y="870857"/>
            <a:ext cx="88392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>
                <a:solidFill>
                  <a:srgbClr val="FF0000"/>
                </a:solidFill>
                <a:latin typeface="Comic Sans MS" pitchFamily="66" charset="0"/>
              </a:rPr>
              <a:t>MEASLES (RUBIOLA)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91649A3-2DF7-1EFD-EAC3-6CC516C6F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599" y="2166256"/>
            <a:ext cx="10798629" cy="4082143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Highly infectious childhood disease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 err="1">
                <a:latin typeface="Comic Sans MS" panose="030F0702030302020204" pitchFamily="66" charset="0"/>
              </a:rPr>
              <a:t>Exanthematous</a:t>
            </a:r>
            <a:r>
              <a:rPr lang="en-US" sz="2800" dirty="0">
                <a:latin typeface="Comic Sans MS" panose="030F0702030302020204" pitchFamily="66" charset="0"/>
              </a:rPr>
              <a:t> disease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4568A27-9A70-81A5-D9AF-1480CE9D57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74172"/>
            <a:ext cx="82296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Structure 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934A4A1-A238-18D0-55C9-CE329AD5E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629" y="1295400"/>
            <a:ext cx="11016342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Spherical or oval shape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Tightly coiled helical nucleocapsid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Lipid envelope with Hemagglutinin, </a:t>
            </a:r>
            <a:r>
              <a:rPr lang="en-US" sz="2800" u="sng" dirty="0">
                <a:solidFill>
                  <a:srgbClr val="000099"/>
                </a:solidFill>
                <a:latin typeface="Comic Sans MS" panose="030F0702030302020204" pitchFamily="66" charset="0"/>
              </a:rPr>
              <a:t>no NA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Fusion (F) protein present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4D0CC278-0185-34C4-6878-069CD425C5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Measles virus - morphology</a:t>
            </a:r>
          </a:p>
        </p:txBody>
      </p:sp>
      <p:pic>
        <p:nvPicPr>
          <p:cNvPr id="25604" name="Picture 5" descr="morphology 2">
            <a:extLst>
              <a:ext uri="{FF2B5EF4-FFF2-40B4-BE49-F238E27FC236}">
                <a16:creationId xmlns:a16="http://schemas.microsoft.com/office/drawing/2014/main" id="{FCEF6948-1DE7-1018-45E3-0D11E0142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70"/>
          <a:stretch>
            <a:fillRect/>
          </a:stretch>
        </p:blipFill>
        <p:spPr bwMode="auto">
          <a:xfrm>
            <a:off x="1426029" y="587829"/>
            <a:ext cx="7924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28E8326-ED21-7790-1E0B-83BE762974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8229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>
                <a:latin typeface="Comic Sans MS" panose="030F0702030302020204" pitchFamily="66" charset="0"/>
              </a:rPr>
              <a:t>Measles virus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E1EB0C2-679D-D902-2876-BF2187946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8956" y="1360715"/>
            <a:ext cx="10379529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Grown in cell cultures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CPE is multi-nucleated giant cell formation &amp; </a:t>
            </a:r>
            <a:r>
              <a:rPr lang="en-US" sz="2800" u="sng" dirty="0">
                <a:solidFill>
                  <a:srgbClr val="000099"/>
                </a:solidFill>
                <a:latin typeface="Comic Sans MS" panose="030F0702030302020204" pitchFamily="66" charset="0"/>
              </a:rPr>
              <a:t>nuclear</a:t>
            </a:r>
            <a:r>
              <a:rPr lang="en-US" sz="2800" dirty="0">
                <a:latin typeface="Comic Sans MS" panose="030F0702030302020204" pitchFamily="66" charset="0"/>
              </a:rPr>
              <a:t> inclusion bodies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Giant cells in patient’s lymphoid tissue- </a:t>
            </a:r>
            <a:r>
              <a:rPr lang="en-US" sz="2800" u="sng" dirty="0">
                <a:solidFill>
                  <a:srgbClr val="000099"/>
                </a:solidFill>
                <a:latin typeface="Comic Sans MS" panose="030F0702030302020204" pitchFamily="66" charset="0"/>
              </a:rPr>
              <a:t>Warthin-</a:t>
            </a:r>
            <a:r>
              <a:rPr lang="en-US" sz="2800" u="sng" dirty="0" err="1">
                <a:solidFill>
                  <a:srgbClr val="000099"/>
                </a:solidFill>
                <a:latin typeface="Comic Sans MS" panose="030F0702030302020204" pitchFamily="66" charset="0"/>
              </a:rPr>
              <a:t>Finkeldey</a:t>
            </a:r>
            <a:r>
              <a:rPr lang="en-US" sz="2800" dirty="0">
                <a:latin typeface="Comic Sans MS" panose="030F0702030302020204" pitchFamily="66" charset="0"/>
              </a:rPr>
              <a:t> cells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E656891-E3A9-0CF3-C27A-BAFEF55BCD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381000"/>
            <a:ext cx="8229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/>
              <a:t>Pathogenesis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6A07D61-6D3F-E66A-7591-FC0259B870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8457" y="1295400"/>
            <a:ext cx="10711543" cy="5029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Enters through Respiratory tract &amp; conjunctiva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Multiply in lymph nodes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Enter blood stream – primary viremia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Enter </a:t>
            </a:r>
            <a:r>
              <a:rPr lang="en-US" sz="2800" dirty="0" err="1">
                <a:latin typeface="Comic Sans MS" panose="030F0702030302020204" pitchFamily="66" charset="0"/>
              </a:rPr>
              <a:t>Reticulo</a:t>
            </a:r>
            <a:r>
              <a:rPr lang="en-US" sz="2800" dirty="0">
                <a:latin typeface="Comic Sans MS" panose="030F0702030302020204" pitchFamily="66" charset="0"/>
              </a:rPr>
              <a:t>-Endothelial System &amp; multiply there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Secondary viremia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Transported to epithelial surfaces of skin, mouth, respiratory tract &amp; conjunctiva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Viral replication at these sites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5A8DA4F-FB59-9C36-38F6-83396DED7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8229600" cy="914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/>
              <a:t>Pathogenesis   contd….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0495C20-D79C-ECBA-7823-95EEDBE68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2886" y="1371600"/>
            <a:ext cx="10646228" cy="47244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*</a:t>
            </a:r>
            <a:r>
              <a:rPr lang="en-US" sz="3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Koplik’s</a:t>
            </a:r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spots </a:t>
            </a:r>
            <a:r>
              <a:rPr lang="en-US" sz="3200" dirty="0">
                <a:latin typeface="Comic Sans MS" panose="030F0702030302020204" pitchFamily="66" charset="0"/>
              </a:rPr>
              <a:t>– </a:t>
            </a:r>
            <a:r>
              <a:rPr lang="en-US" sz="3200" dirty="0" err="1">
                <a:latin typeface="Comic Sans MS" panose="030F0702030302020204" pitchFamily="66" charset="0"/>
              </a:rPr>
              <a:t>Pathagnomonic</a:t>
            </a:r>
            <a:endParaRPr lang="en-US" sz="3200" dirty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sz="3200" dirty="0">
                <a:latin typeface="Comic Sans MS" panose="030F0702030302020204" pitchFamily="66" charset="0"/>
              </a:rPr>
              <a:t>Small bluish white ulcerations on buccal mucosa, opposite lower molars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sz="3200" dirty="0">
                <a:latin typeface="Comic Sans MS" panose="030F0702030302020204" pitchFamily="66" charset="0"/>
              </a:rPr>
              <a:t>Contain giant cells, inclusion bodies &amp; virions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sz="3200" dirty="0">
                <a:latin typeface="Comic Sans MS" panose="030F0702030302020204" pitchFamily="66" charset="0"/>
              </a:rPr>
              <a:t>Rashes are due to immune reaction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0287217-3DE2-2066-4C47-02B13EFFE7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838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Clinical features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7D37DDE-4E17-6D82-B670-914BD52EF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086" y="1524000"/>
            <a:ext cx="9895114" cy="48006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IP – 10-12 days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Prodrome – 3-4 days – 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fever, conjunctival congestion, cough &amp; nasal discharge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r>
              <a:rPr lang="en-US" sz="2800" dirty="0" err="1">
                <a:latin typeface="Comic Sans MS" panose="030F0702030302020204" pitchFamily="66" charset="0"/>
              </a:rPr>
              <a:t>Koplik’s</a:t>
            </a:r>
            <a:r>
              <a:rPr lang="en-US" sz="2800" dirty="0">
                <a:latin typeface="Comic Sans MS" panose="030F0702030302020204" pitchFamily="66" charset="0"/>
              </a:rPr>
              <a:t> spots appear - early prodrome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F1FAD346-882C-DC42-DD3F-AD517614F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82296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/>
              <a:t>Clinical features   contd….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AF1F668-9544-83BB-8B4A-3A0D0C5E4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4029" y="1295400"/>
            <a:ext cx="10330542" cy="487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Skin rashes appear 1-2 days after </a:t>
            </a:r>
            <a:r>
              <a:rPr lang="en-US" sz="2800" dirty="0" err="1">
                <a:latin typeface="Comic Sans MS" panose="030F0702030302020204" pitchFamily="66" charset="0"/>
              </a:rPr>
              <a:t>Koplik’s</a:t>
            </a:r>
            <a:r>
              <a:rPr lang="en-US" sz="2800" dirty="0">
                <a:latin typeface="Comic Sans MS" panose="030F0702030302020204" pitchFamily="66" charset="0"/>
              </a:rPr>
              <a:t> spots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Rash start from forehead to downwards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Comic Sans MS" panose="030F0702030302020204" pitchFamily="66" charset="0"/>
              </a:rPr>
              <a:t>Fever subsides in 1-2 days of rash</a:t>
            </a:r>
          </a:p>
          <a:p>
            <a:pPr marL="0" indent="0" eaLnBrk="1" hangingPunct="1"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>
            <a:extLst>
              <a:ext uri="{FF2B5EF4-FFF2-40B4-BE49-F238E27FC236}">
                <a16:creationId xmlns:a16="http://schemas.microsoft.com/office/drawing/2014/main" id="{01A49234-F69D-2ADC-9981-A9F754B34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9399" y="52222"/>
            <a:ext cx="5050971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Skin rash of measles</a:t>
            </a:r>
          </a:p>
        </p:txBody>
      </p:sp>
      <p:pic>
        <p:nvPicPr>
          <p:cNvPr id="31747" name="Picture 5" descr="rash">
            <a:extLst>
              <a:ext uri="{FF2B5EF4-FFF2-40B4-BE49-F238E27FC236}">
                <a16:creationId xmlns:a16="http://schemas.microsoft.com/office/drawing/2014/main" id="{2FB1AF26-7F2F-4574-E9F4-E7AB20278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14" y="794657"/>
            <a:ext cx="5377543" cy="566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150EF73-ABE7-9484-5A72-5B9B4C127F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0343" y="342900"/>
            <a:ext cx="8229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Complications 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28C8AC9-993C-E177-FDEC-52142D667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1371" y="1295400"/>
            <a:ext cx="10493829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Due to virus: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	Croup, bronchitis, </a:t>
            </a:r>
            <a:r>
              <a:rPr lang="en-US" sz="2800" dirty="0" err="1">
                <a:latin typeface="Comic Sans MS" panose="030F0702030302020204" pitchFamily="66" charset="0"/>
              </a:rPr>
              <a:t>diarrhoea</a:t>
            </a:r>
            <a:endParaRPr lang="en-US" sz="28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	Giant cell pneumonia (fatal)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	Meningoencephalitis (sequelae)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	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*SSPE (late)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Due to 2ndary bacterial Infection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	Bronchopneumonia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	Otitis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522DA3E-A37F-2933-CC1E-36BD632E1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rgbClr val="FF0000"/>
                </a:solidFill>
              </a:rPr>
              <a:t>Laboratory diagnosis 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7F233E5-8087-9114-E928-35A3937FD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8457" y="1295400"/>
            <a:ext cx="108204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1) Demonstration of: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-Giant cells by </a:t>
            </a:r>
            <a:r>
              <a:rPr lang="en-US" sz="2800" dirty="0" err="1">
                <a:latin typeface="Comic Sans MS" panose="030F0702030302020204" pitchFamily="66" charset="0"/>
              </a:rPr>
              <a:t>Geimsa</a:t>
            </a:r>
            <a:r>
              <a:rPr lang="en-US" sz="2800" dirty="0">
                <a:latin typeface="Comic Sans MS" panose="030F0702030302020204" pitchFamily="66" charset="0"/>
              </a:rPr>
              <a:t> stain      in nasal 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anose="030F0702030302020204" pitchFamily="66" charset="0"/>
              </a:rPr>
              <a:t>	-Viral Ag by IF                         secretions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2) Virus isolation: </a:t>
            </a:r>
            <a:r>
              <a:rPr lang="en-US" sz="2800" dirty="0">
                <a:latin typeface="Comic Sans MS" panose="030F0702030302020204" pitchFamily="66" charset="0"/>
              </a:rPr>
              <a:t>from nose, throat, conjunctiva, blood &amp; urine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3) Serology: </a:t>
            </a:r>
            <a:r>
              <a:rPr lang="en-US" sz="2800" dirty="0">
                <a:latin typeface="Comic Sans MS" panose="030F0702030302020204" pitchFamily="66" charset="0"/>
              </a:rPr>
              <a:t>rise in </a:t>
            </a:r>
            <a:r>
              <a:rPr lang="en-US" sz="2800" dirty="0" err="1">
                <a:latin typeface="Comic Sans MS" panose="030F0702030302020204" pitchFamily="66" charset="0"/>
              </a:rPr>
              <a:t>titre</a:t>
            </a:r>
            <a:r>
              <a:rPr lang="en-US" sz="2800" dirty="0">
                <a:latin typeface="Comic Sans MS" panose="030F0702030302020204" pitchFamily="66" charset="0"/>
              </a:rPr>
              <a:t> of Ab by IgM ELISA</a:t>
            </a:r>
          </a:p>
        </p:txBody>
      </p:sp>
      <p:sp>
        <p:nvSpPr>
          <p:cNvPr id="34820" name="AutoShape 4">
            <a:extLst>
              <a:ext uri="{FF2B5EF4-FFF2-40B4-BE49-F238E27FC236}">
                <a16:creationId xmlns:a16="http://schemas.microsoft.com/office/drawing/2014/main" id="{B865D0FB-210B-4533-CFE1-A0FCD8CE13EA}"/>
              </a:ext>
            </a:extLst>
          </p:cNvPr>
          <p:cNvSpPr>
            <a:spLocks/>
          </p:cNvSpPr>
          <p:nvPr/>
        </p:nvSpPr>
        <p:spPr bwMode="auto">
          <a:xfrm>
            <a:off x="5921828" y="2318656"/>
            <a:ext cx="152400" cy="990600"/>
          </a:xfrm>
          <a:prstGeom prst="rightBrace">
            <a:avLst>
              <a:gd name="adj1" fmla="val 5416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68E739A-EAFA-EB3C-3911-9BB4C1A32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5257" y="315686"/>
            <a:ext cx="8229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Prophylaxis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5F26486-3B93-3ED2-75E2-41AD99F69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8971" y="1447800"/>
            <a:ext cx="11038115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Live attenuated vaccine – at 9 months single S/C - </a:t>
            </a:r>
            <a:r>
              <a:rPr lang="en-US" sz="2800" u="sng" dirty="0" err="1">
                <a:solidFill>
                  <a:srgbClr val="000099"/>
                </a:solidFill>
                <a:latin typeface="Comic Sans MS" panose="030F0702030302020204" pitchFamily="66" charset="0"/>
              </a:rPr>
              <a:t>Edmonston</a:t>
            </a:r>
            <a:r>
              <a:rPr lang="en-US" sz="2800" u="sng" dirty="0">
                <a:solidFill>
                  <a:srgbClr val="000099"/>
                </a:solidFill>
                <a:latin typeface="Comic Sans MS" panose="030F0702030302020204" pitchFamily="66" charset="0"/>
              </a:rPr>
              <a:t>-Zagreb</a:t>
            </a:r>
            <a:r>
              <a:rPr lang="en-US" sz="2800" dirty="0">
                <a:latin typeface="Comic Sans MS" panose="030F0702030302020204" pitchFamily="66" charset="0"/>
              </a:rPr>
              <a:t> strain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Either alone or as MMR vaccine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latin typeface="Comic Sans MS" panose="030F0702030302020204" pitchFamily="66" charset="0"/>
              </a:rPr>
              <a:t>Live attenuated </a:t>
            </a:r>
            <a:r>
              <a:rPr lang="en-US" sz="2800" u="sng" dirty="0">
                <a:solidFill>
                  <a:srgbClr val="000099"/>
                </a:solidFill>
                <a:latin typeface="Comic Sans MS" panose="030F0702030302020204" pitchFamily="66" charset="0"/>
              </a:rPr>
              <a:t>intranasal vaccine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484913" y="2678805"/>
            <a:ext cx="4005943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800" b="1" i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Thank you!!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33908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</TotalTime>
  <Words>1416</Words>
  <Application>Microsoft Office PowerPoint</Application>
  <PresentationFormat>Widescreen</PresentationFormat>
  <Paragraphs>238</Paragraphs>
  <Slides>51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Comic Sans MS</vt:lpstr>
      <vt:lpstr>Tahoma</vt:lpstr>
      <vt:lpstr>Trebuchet MS</vt:lpstr>
      <vt:lpstr>Wingdings</vt:lpstr>
      <vt:lpstr>Wingdings 3</vt:lpstr>
      <vt:lpstr>Facet</vt:lpstr>
      <vt:lpstr>PARAMYXOVIRIDAE INFECTIONS</vt:lpstr>
      <vt:lpstr>PARAMYXOVIRIDAE INFECTIONS</vt:lpstr>
      <vt:lpstr>Morphology</vt:lpstr>
      <vt:lpstr>Morphology </vt:lpstr>
      <vt:lpstr>PARAINFLUENZA</vt:lpstr>
      <vt:lpstr>PARAINFLUENZA</vt:lpstr>
      <vt:lpstr>Clinical Manifestations</vt:lpstr>
      <vt:lpstr>Clinical Manifestations</vt:lpstr>
      <vt:lpstr>Epidemiology</vt:lpstr>
      <vt:lpstr>Laboratory Diagnosis</vt:lpstr>
      <vt:lpstr>Laboratory Diagnosis</vt:lpstr>
      <vt:lpstr>Laboratory Diagnosis</vt:lpstr>
      <vt:lpstr>Laboratory Diagnosis </vt:lpstr>
      <vt:lpstr>Avian Parainfluenza Viruses (Newcastle Disease Virus or NDV)</vt:lpstr>
      <vt:lpstr>MUMPS</vt:lpstr>
      <vt:lpstr>MUMPS</vt:lpstr>
      <vt:lpstr>Pathogenesis</vt:lpstr>
      <vt:lpstr>Clinical Manifestation</vt:lpstr>
      <vt:lpstr>Clinical Manifestation</vt:lpstr>
      <vt:lpstr>Epidemiology</vt:lpstr>
      <vt:lpstr>Epidemiology (Cont..)</vt:lpstr>
      <vt:lpstr>Epidemiology</vt:lpstr>
      <vt:lpstr>Epidemiology</vt:lpstr>
      <vt:lpstr>Laboratory diagnosis of Mumps</vt:lpstr>
      <vt:lpstr>Treatment of Mumps</vt:lpstr>
      <vt:lpstr>Prevention (Live Attenuated Vaccine)</vt:lpstr>
      <vt:lpstr>RESPIRATORY SYNCYTIAL VIRUS INFECTION</vt:lpstr>
      <vt:lpstr>RESPIRATORY SYNCYTIAL VIRUS INFECTION</vt:lpstr>
      <vt:lpstr>Pathogenesis</vt:lpstr>
      <vt:lpstr>Clinical Manifestations</vt:lpstr>
      <vt:lpstr>Clinical Manifestations (Cont..)</vt:lpstr>
      <vt:lpstr>Laboratory Diagnosis - Antigen Detection</vt:lpstr>
      <vt:lpstr>Laboratory Diagnosis - Virus Isolation</vt:lpstr>
      <vt:lpstr>Laboratory Diagnosis - Molecular Methods</vt:lpstr>
      <vt:lpstr>Laboratory Diagnosis - Antibody Detection</vt:lpstr>
      <vt:lpstr>Treatment of RSV infection</vt:lpstr>
      <vt:lpstr>Treatment of RSV infection (Cont..)</vt:lpstr>
      <vt:lpstr>MEASLES  (RUBIOLA)</vt:lpstr>
      <vt:lpstr>MEASLES (RUBIOLA)</vt:lpstr>
      <vt:lpstr>Structure </vt:lpstr>
      <vt:lpstr>Measles virus - morphology</vt:lpstr>
      <vt:lpstr>Measles virus</vt:lpstr>
      <vt:lpstr>Pathogenesis</vt:lpstr>
      <vt:lpstr>Pathogenesis   contd….</vt:lpstr>
      <vt:lpstr>Clinical features</vt:lpstr>
      <vt:lpstr>Clinical features   contd….</vt:lpstr>
      <vt:lpstr>Skin rash of measles</vt:lpstr>
      <vt:lpstr>Complications </vt:lpstr>
      <vt:lpstr>Laboratory diagnosis </vt:lpstr>
      <vt:lpstr>Prophylaxis</vt:lpstr>
      <vt:lpstr>Thank you!!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PARAMYXOVIRIDAE INFECTIONS</dc:title>
  <dc:creator>consultdrpriyanka20@gmail.com</dc:creator>
  <cp:lastModifiedBy>consultdrpriyanka20@gmail.com</cp:lastModifiedBy>
  <cp:revision>16</cp:revision>
  <dcterms:created xsi:type="dcterms:W3CDTF">2023-08-21T09:37:34Z</dcterms:created>
  <dcterms:modified xsi:type="dcterms:W3CDTF">2023-08-21T16:53:28Z</dcterms:modified>
</cp:coreProperties>
</file>