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notesMasterIdLst>
    <p:notesMasterId r:id="rId49"/>
  </p:notesMasterIdLst>
  <p:sldIdLst>
    <p:sldId id="257" r:id="rId2"/>
    <p:sldId id="258" r:id="rId3"/>
    <p:sldId id="377" r:id="rId4"/>
    <p:sldId id="678" r:id="rId5"/>
    <p:sldId id="2600" r:id="rId6"/>
    <p:sldId id="2596" r:id="rId7"/>
    <p:sldId id="2599" r:id="rId8"/>
    <p:sldId id="2604" r:id="rId9"/>
    <p:sldId id="2605" r:id="rId10"/>
    <p:sldId id="2606" r:id="rId11"/>
    <p:sldId id="2607" r:id="rId12"/>
    <p:sldId id="2602" r:id="rId13"/>
    <p:sldId id="2603" r:id="rId14"/>
    <p:sldId id="2611" r:id="rId15"/>
    <p:sldId id="2612" r:id="rId16"/>
    <p:sldId id="2608" r:id="rId17"/>
    <p:sldId id="2609" r:id="rId18"/>
    <p:sldId id="2601" r:id="rId19"/>
    <p:sldId id="2610" r:id="rId20"/>
    <p:sldId id="2613" r:id="rId21"/>
    <p:sldId id="2614" r:id="rId22"/>
    <p:sldId id="2615" r:id="rId23"/>
    <p:sldId id="2616" r:id="rId24"/>
    <p:sldId id="2617" r:id="rId25"/>
    <p:sldId id="2618" r:id="rId26"/>
    <p:sldId id="2619" r:id="rId27"/>
    <p:sldId id="2620" r:id="rId28"/>
    <p:sldId id="2621" r:id="rId29"/>
    <p:sldId id="2622" r:id="rId30"/>
    <p:sldId id="2623" r:id="rId31"/>
    <p:sldId id="2624" r:id="rId32"/>
    <p:sldId id="2625" r:id="rId33"/>
    <p:sldId id="2626" r:id="rId34"/>
    <p:sldId id="2627" r:id="rId35"/>
    <p:sldId id="2628" r:id="rId36"/>
    <p:sldId id="2629" r:id="rId37"/>
    <p:sldId id="2630" r:id="rId38"/>
    <p:sldId id="2632" r:id="rId39"/>
    <p:sldId id="2631" r:id="rId40"/>
    <p:sldId id="2633" r:id="rId41"/>
    <p:sldId id="2634" r:id="rId42"/>
    <p:sldId id="2635" r:id="rId43"/>
    <p:sldId id="2636" r:id="rId44"/>
    <p:sldId id="2637" r:id="rId45"/>
    <p:sldId id="2639" r:id="rId46"/>
    <p:sldId id="2640" r:id="rId47"/>
    <p:sldId id="2638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3DE33-35BA-43EB-8B5C-95B35FEB67AB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D0403-0A20-4849-B6E7-01ED9E325A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1582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06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7083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102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4109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5950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5577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1919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94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801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1610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6643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2630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00095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8522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3350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5097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2293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4479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7937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05135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71296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07788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70614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96658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85660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3645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45724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69298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27871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49168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779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51803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39859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08809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21358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79866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35991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81517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0746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563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913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365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182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4135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163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4055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79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774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3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055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914400" y="1454333"/>
            <a:ext cx="7157200" cy="394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7759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1085700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5861497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Essentials of Medical Microbiology</a:t>
            </a:r>
          </a:p>
        </p:txBody>
      </p:sp>
    </p:spTree>
    <p:extLst>
      <p:ext uri="{BB962C8B-B14F-4D97-AF65-F5344CB8AC3E}">
        <p14:creationId xmlns:p14="http://schemas.microsoft.com/office/powerpoint/2010/main" val="43103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618033" y="3828197"/>
            <a:ext cx="54592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618033" y="5300599"/>
            <a:ext cx="54592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1pPr>
            <a:lvl2pPr lvl="1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2pPr>
            <a:lvl3pPr lvl="2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3pPr>
            <a:lvl4pPr lvl="3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4pPr>
            <a:lvl5pPr lvl="4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5pPr>
            <a:lvl6pPr lvl="5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6pPr>
            <a:lvl7pPr lvl="6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7pPr>
            <a:lvl8pPr lvl="7" rtl="0">
              <a:spcBef>
                <a:spcPts val="13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8pPr>
            <a:lvl9pPr lvl="8" rtl="0">
              <a:spcBef>
                <a:spcPts val="1333"/>
              </a:spcBef>
              <a:spcAft>
                <a:spcPts val="1333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63665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6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AEA63-82DB-4D4D-9854-B91C54EB3BB8}" type="datetimeFigureOut">
              <a:rPr lang="en-IN" smtClean="0"/>
              <a:t>01-09-2023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F33C33E-B8B9-48EA-B3BA-7D85F43C3282}" type="slidenum">
              <a:rPr lang="en-IN" smtClean="0"/>
              <a:t>‹#›</a:t>
            </a:fld>
            <a:endParaRPr lang="en-IN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21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>
          <a:xfrm>
            <a:off x="-1" y="1454399"/>
            <a:ext cx="11854543" cy="4608943"/>
          </a:xfrm>
          <a:prstGeom prst="rect">
            <a:avLst/>
          </a:prstGeom>
          <a:solidFill>
            <a:schemeClr val="bg1"/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8000" dirty="0">
                <a:solidFill>
                  <a:srgbClr val="00206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Overview of Gastrointestinal Infections</a:t>
            </a:r>
            <a:endParaRPr lang="en-US" sz="8000" dirty="0">
              <a:solidFill>
                <a:srgbClr val="002060"/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172786" y="471567"/>
            <a:ext cx="7011200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Learning objectives</a:t>
            </a: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354641"/>
            <a:ext cx="12140533" cy="532918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At the end of the session, the students will be able to understand: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Types of diarrheal diseases.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Infections agents of acute diarrhea and the underlying mechanism.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Identification features/ detection methods of common organisms causing acute diarrhea or dysentery and their pathogenic mechanisms</a:t>
            </a:r>
          </a:p>
          <a:p>
            <a:pPr>
              <a:lnSpc>
                <a:spcPct val="150000"/>
              </a:lnSpc>
            </a:pPr>
            <a:endParaRPr lang="en-US" sz="2933" dirty="0"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</a:pPr>
            <a:endParaRPr lang="en-US" sz="2933" dirty="0">
              <a:solidFill>
                <a:schemeClr val="tx1"/>
              </a:solidFill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0" y="2970265"/>
            <a:ext cx="11887200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6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RESIDENT MICROBIAL FLORA</a:t>
            </a:r>
            <a:endParaRPr lang="en-US" sz="64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915430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RESIDENT MICROBIAL FLORA</a:t>
            </a:r>
            <a:endParaRPr lang="en-US" sz="4267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154974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Human GIT is colonized by diverse group of normal resident microbial flora.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Upper GIT </a:t>
            </a:r>
            <a:r>
              <a:rPr lang="en-US" sz="2933" dirty="0">
                <a:latin typeface="Comic Sans MS" panose="030F0702030302020204" pitchFamily="66" charset="0"/>
              </a:rPr>
              <a:t>contains less dense flora (</a:t>
            </a:r>
            <a:r>
              <a:rPr lang="en-US" sz="2933" i="1" dirty="0">
                <a:latin typeface="Comic Sans MS" panose="030F0702030302020204" pitchFamily="66" charset="0"/>
              </a:rPr>
              <a:t>Streptococci</a:t>
            </a:r>
            <a:r>
              <a:rPr lang="en-US" sz="2933" dirty="0">
                <a:latin typeface="Comic Sans MS" panose="030F0702030302020204" pitchFamily="66" charset="0"/>
              </a:rPr>
              <a:t> in oral cavity and </a:t>
            </a:r>
            <a:r>
              <a:rPr lang="en-US" sz="2933" i="1" dirty="0">
                <a:latin typeface="Comic Sans MS" panose="030F0702030302020204" pitchFamily="66" charset="0"/>
              </a:rPr>
              <a:t>Lactobacilli </a:t>
            </a:r>
            <a:r>
              <a:rPr lang="en-US" sz="2933" dirty="0">
                <a:latin typeface="Comic Sans MS" panose="030F0702030302020204" pitchFamily="66" charset="0"/>
              </a:rPr>
              <a:t>in stomach).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Lower GIT</a:t>
            </a:r>
            <a:r>
              <a:rPr lang="en-US" sz="2933" dirty="0">
                <a:latin typeface="Comic Sans MS" panose="030F0702030302020204" pitchFamily="66" charset="0"/>
              </a:rPr>
              <a:t>: The microbial load gradually increases towards lower part of GIT and is </a:t>
            </a:r>
            <a:r>
              <a:rPr lang="en-US" sz="2933" b="1" dirty="0">
                <a:solidFill>
                  <a:srgbClr val="C00000"/>
                </a:solidFill>
                <a:latin typeface="Comic Sans MS" panose="030F0702030302020204" pitchFamily="66" charset="0"/>
              </a:rPr>
              <a:t>highest in the distal Ileum </a:t>
            </a:r>
            <a:r>
              <a:rPr lang="en-US" sz="2933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(10</a:t>
            </a:r>
            <a:r>
              <a:rPr lang="en-US" sz="2933" b="1" baseline="30000" dirty="0">
                <a:solidFill>
                  <a:schemeClr val="accent5"/>
                </a:solidFill>
                <a:latin typeface="Comic Sans MS" panose="030F0702030302020204" pitchFamily="66" charset="0"/>
              </a:rPr>
              <a:t>11</a:t>
            </a:r>
            <a:r>
              <a:rPr lang="en-US" sz="2933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to 10</a:t>
            </a:r>
            <a:r>
              <a:rPr lang="en-US" sz="2933" b="1" baseline="30000" dirty="0">
                <a:solidFill>
                  <a:schemeClr val="accent5"/>
                </a:solidFill>
                <a:latin typeface="Comic Sans MS" panose="030F0702030302020204" pitchFamily="66" charset="0"/>
              </a:rPr>
              <a:t>12</a:t>
            </a:r>
            <a:r>
              <a:rPr lang="en-US" sz="2933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/g).</a:t>
            </a:r>
          </a:p>
        </p:txBody>
      </p:sp>
    </p:spTree>
    <p:extLst>
      <p:ext uri="{BB962C8B-B14F-4D97-AF65-F5344CB8AC3E}">
        <p14:creationId xmlns:p14="http://schemas.microsoft.com/office/powerpoint/2010/main" val="3603339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RESIDENT MICROBIAL FLORA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78953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The large bowel comprises of </a:t>
            </a:r>
            <a:r>
              <a:rPr lang="en-US" sz="2933" dirty="0">
                <a:solidFill>
                  <a:srgbClr val="C00000"/>
                </a:solidFill>
                <a:latin typeface="Comic Sans MS" panose="030F0702030302020204" pitchFamily="66" charset="0"/>
              </a:rPr>
              <a:t>both anaerobes and aerobes </a:t>
            </a:r>
            <a:r>
              <a:rPr lang="en-US" sz="2933" dirty="0">
                <a:latin typeface="Comic Sans MS" panose="030F0702030302020204" pitchFamily="66" charset="0"/>
              </a:rPr>
              <a:t>with a ratio of </a:t>
            </a:r>
            <a:r>
              <a:rPr lang="en-US" sz="2933" dirty="0">
                <a:solidFill>
                  <a:srgbClr val="C00000"/>
                </a:solidFill>
                <a:latin typeface="Comic Sans MS" panose="030F0702030302020204" pitchFamily="66" charset="0"/>
              </a:rPr>
              <a:t>1,000:1 </a:t>
            </a:r>
            <a:r>
              <a:rPr lang="en-US" sz="2933" dirty="0">
                <a:latin typeface="Comic Sans MS" panose="030F0702030302020204" pitchFamily="66" charset="0"/>
              </a:rPr>
              <a:t>with </a:t>
            </a:r>
            <a:r>
              <a:rPr lang="en-US" sz="2933" i="1" dirty="0">
                <a:solidFill>
                  <a:srgbClr val="C00000"/>
                </a:solidFill>
                <a:latin typeface="Comic Sans MS" panose="030F0702030302020204" pitchFamily="66" charset="0"/>
              </a:rPr>
              <a:t>Bacteroides fragilis </a:t>
            </a:r>
            <a:r>
              <a:rPr lang="en-US" sz="2933" dirty="0">
                <a:solidFill>
                  <a:srgbClr val="C00000"/>
                </a:solidFill>
                <a:latin typeface="Comic Sans MS" panose="030F0702030302020204" pitchFamily="66" charset="0"/>
              </a:rPr>
              <a:t>(most common) and Enterobacteriaceae predominantly.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Normal flora also comprises of yeasts (e.g. </a:t>
            </a:r>
            <a:r>
              <a:rPr lang="en-US" sz="2933" i="1" dirty="0">
                <a:latin typeface="Comic Sans MS" panose="030F0702030302020204" pitchFamily="66" charset="0"/>
              </a:rPr>
              <a:t>Candida</a:t>
            </a:r>
            <a:r>
              <a:rPr lang="en-US" sz="2933" dirty="0">
                <a:latin typeface="Comic Sans MS" panose="030F0702030302020204" pitchFamily="66" charset="0"/>
              </a:rPr>
              <a:t>) and parasites (e.g. </a:t>
            </a:r>
            <a:r>
              <a:rPr lang="en-US" sz="2933" i="1" dirty="0">
                <a:latin typeface="Comic Sans MS" panose="030F0702030302020204" pitchFamily="66" charset="0"/>
              </a:rPr>
              <a:t>Entamoeba coli</a:t>
            </a:r>
            <a:r>
              <a:rPr lang="en-US" sz="2933" dirty="0">
                <a:latin typeface="Comic Sans MS" panose="030F0702030302020204" pitchFamily="66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82798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059886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Gastrointestinal infective syndromes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734939"/>
              </p:ext>
            </p:extLst>
          </p:nvPr>
        </p:nvGraphicFramePr>
        <p:xfrm>
          <a:off x="174171" y="1601470"/>
          <a:ext cx="11593285" cy="511501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1593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8894">
                <a:tc>
                  <a:txBody>
                    <a:bodyPr/>
                    <a:lstStyle/>
                    <a:p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Diarrheal diseases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315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Diarrhea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Dysentery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Traveler’s diarrhea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Persistent (chronic) diarrhea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Gastroenteritis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Food poisoning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894">
                <a:tc>
                  <a:txBody>
                    <a:bodyPr/>
                    <a:lstStyle/>
                    <a:p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Other gastrointestinal infective syndrome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4074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Acute vomiting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Necrotizing enterocolitis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Necrotizing enteritis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Pseudomembranous enterocolitis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Peptic ulcer disease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Infections of other GI structures such as appendicitis, diverticulitis and typhlitis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5102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482452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Diarrhea</a:t>
            </a:r>
            <a:endParaRPr lang="en-US" sz="4267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51467" y="1504052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Diarrhea - defined as passage of </a:t>
            </a:r>
            <a:r>
              <a:rPr lang="en-US" sz="2933" dirty="0">
                <a:highlight>
                  <a:srgbClr val="FFFF00"/>
                </a:highlight>
                <a:latin typeface="Comic Sans MS" panose="030F0702030302020204" pitchFamily="66" charset="0"/>
              </a:rPr>
              <a:t>three or more loose or liquid stools per day, in excess than the usual habit</a:t>
            </a:r>
            <a:r>
              <a:rPr lang="en-US" sz="2933" dirty="0">
                <a:latin typeface="Comic Sans MS" panose="030F0702030302020204" pitchFamily="66" charset="0"/>
              </a:rPr>
              <a:t> for that person </a:t>
            </a:r>
            <a:r>
              <a:rPr lang="en-US" sz="2933" dirty="0">
                <a:highlight>
                  <a:srgbClr val="FFFF00"/>
                </a:highlight>
                <a:latin typeface="Comic Sans MS" panose="030F0702030302020204" pitchFamily="66" charset="0"/>
              </a:rPr>
              <a:t>(World Health Organization).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Acute diarrhea lasts for &lt;14 days; most often caused by viral agents, followed by bacterial or parasitic agents</a:t>
            </a:r>
          </a:p>
        </p:txBody>
      </p:sp>
    </p:spTree>
    <p:extLst>
      <p:ext uri="{BB962C8B-B14F-4D97-AF65-F5344CB8AC3E}">
        <p14:creationId xmlns:p14="http://schemas.microsoft.com/office/powerpoint/2010/main" val="892701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71030"/>
            <a:ext cx="11114314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3733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Infectious agents of Acute diarrhea and the underlying mechanism</a:t>
            </a:r>
            <a:endParaRPr lang="en-US" sz="3733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054205"/>
              </p:ext>
            </p:extLst>
          </p:nvPr>
        </p:nvGraphicFramePr>
        <p:xfrm>
          <a:off x="149014" y="1283773"/>
          <a:ext cx="11893972" cy="543433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875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5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2685">
                <a:tc>
                  <a:txBody>
                    <a:bodyPr/>
                    <a:lstStyle/>
                    <a:p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Mechanism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Features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Examples of pathogens involved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282">
                <a:tc>
                  <a:txBody>
                    <a:bodyPr/>
                    <a:lstStyle/>
                    <a:p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Non-inflammatory</a:t>
                      </a:r>
                      <a:endParaRPr lang="en-US" sz="19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Location: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Proximal small bowel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Illness: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Watery diarrhea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Stool findings: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No fecal leukocytes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Fecal lactoferrin: not increased.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Bacteria 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(mostly</a:t>
                      </a: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ENTEROTOXIN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 mediated):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Vibrio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cholerae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Escherichia coli:</a:t>
                      </a:r>
                    </a:p>
                    <a:p>
                      <a:pPr marL="285750" lvl="1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Enteropathogenic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(nontoxigenic)</a:t>
                      </a:r>
                    </a:p>
                    <a:p>
                      <a:pPr marL="285750" lvl="1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Enterotoxigenic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lvl="1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Enteroaggregative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Clostridium perfringens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Bacillus cereus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Staphylococcus aureus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Aeromonas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hydrophila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Plesiomonas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shigelloides</a:t>
                      </a:r>
                      <a:endParaRPr lang="en-US" sz="1900" b="0" i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Parasites (Protozoa):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Giardia lamblia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Cryptosporidium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parvum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Cyclospora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cayetanensis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Cystoisospora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belli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Blastocystis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hominis</a:t>
                      </a:r>
                      <a:endParaRPr lang="en-US" sz="1900" b="0" i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  <a:cs typeface="+mn-cs"/>
                        <a:sym typeface="Arial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608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88005"/>
            <a:ext cx="11680371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3733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Infections agents of Acute diarrhea and the underlying mechanism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836778"/>
              </p:ext>
            </p:extLst>
          </p:nvPr>
        </p:nvGraphicFramePr>
        <p:xfrm>
          <a:off x="149014" y="1109605"/>
          <a:ext cx="11893972" cy="5691048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2893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6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2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26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75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Mechanism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Features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Examples of pathogens involved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79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Non-inflammatory</a:t>
                      </a:r>
                      <a:endParaRPr lang="en-US" sz="19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Location: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Proximal small bowel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Illness: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Watery diarrhea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Stool findings: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No fecal leukocytes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Fecal lactoferrin: not increased.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Viruses: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Rotavirus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Norovirus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Enteric adenoviruses- 40, 41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Caliciviruses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Astrovirus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Fungi: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Microsporidia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Parasites (Helminths):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Ascaris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lumbricoides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Hookworm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Strongyloides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stercoralis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Enterobius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vermicularis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Trichinella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spiralis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Taenia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saginata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, T.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solium</a:t>
                      </a:r>
                      <a:endParaRPr lang="en-US" sz="19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Hymenolepis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nana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Diphyllobothrium latum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4369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49014" y="45823"/>
            <a:ext cx="1169125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3733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Infections agents of Acute diarrhea and the underlying mechanism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841266"/>
              </p:ext>
            </p:extLst>
          </p:nvPr>
        </p:nvGraphicFramePr>
        <p:xfrm>
          <a:off x="149014" y="1067423"/>
          <a:ext cx="11893972" cy="574475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995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7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3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7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11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Mechanism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Features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Examples of pathogens involved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76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Inflammatory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(invasion or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cytotoxin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)</a:t>
                      </a:r>
                      <a:endParaRPr lang="en-US" sz="19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Location: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Colon or distal small bowel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Illness: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Dysentery or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Inflammatory diarrhea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Stool findings: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Fecal pus cells:-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Polymorphonuclear leukocytes-Increased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Fecal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lactoferrin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—markedly increased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Dysentery: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Shigella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species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Campylobacter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jejuni</a:t>
                      </a:r>
                      <a:endParaRPr lang="en-US" sz="1900" b="0" u="none" strike="noStrike" cap="none" baseline="0" dirty="0">
                        <a:solidFill>
                          <a:schemeClr val="dk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Enterohemorrhagic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E. coli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Enteroinvasive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E. coli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Vibrio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parahaemolyticus</a:t>
                      </a:r>
                      <a:endParaRPr lang="en-US" sz="1900" b="0" u="none" strike="noStrike" cap="none" baseline="0" dirty="0">
                        <a:solidFill>
                          <a:schemeClr val="dk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Inflammatory diarrhea: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Non-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typhoidal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salmonellae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Yersinia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enterocolitica</a:t>
                      </a:r>
                      <a:endParaRPr lang="en-US" sz="1900" b="0" u="none" strike="noStrike" cap="none" baseline="0" dirty="0">
                        <a:solidFill>
                          <a:schemeClr val="dk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Clostridioides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difficile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Parasite: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Entamoeba histolytica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Balantidium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coli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Trichuris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trichiura</a:t>
                      </a:r>
                      <a:endParaRPr lang="en-US" sz="1900" b="0" u="none" strike="noStrike" cap="none" baseline="0" dirty="0">
                        <a:solidFill>
                          <a:schemeClr val="dk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Schistosoma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mansoni</a:t>
                      </a:r>
                      <a:endParaRPr lang="en-US" sz="1900" b="0" u="none" strike="noStrike" cap="none" baseline="0" dirty="0">
                        <a:solidFill>
                          <a:schemeClr val="dk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Schistosoma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japonicum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260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827314" y="88704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3733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Infections agents of acute diarrhea and the underlying mechanism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endParaRPr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047992"/>
              </p:ext>
            </p:extLst>
          </p:nvPr>
        </p:nvGraphicFramePr>
        <p:xfrm>
          <a:off x="149013" y="1412143"/>
          <a:ext cx="11893974" cy="3187383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492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9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6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Mechanism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Features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Examples of pathogens involved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43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sym typeface="Arial"/>
                        </a:rPr>
                        <a:t>Penetrating</a:t>
                      </a:r>
                      <a:endParaRPr lang="en-US" sz="19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Location:</a:t>
                      </a:r>
                      <a:r>
                        <a:rPr lang="en-US" sz="1900" b="1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Distal small bowel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Illness:</a:t>
                      </a:r>
                      <a:r>
                        <a:rPr lang="en-US" sz="1900" b="1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Enteric fever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Stool findings: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Fecal mononuclear leukocytes (↑)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Salmonella Typhi (Enteric fever)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Yersinia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enterocolitica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(typhoid like illness)</a:t>
                      </a:r>
                      <a:endParaRPr lang="en-US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993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0078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Traveler’s Diarrhea</a:t>
            </a:r>
            <a:endParaRPr lang="en-US" sz="4267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highlight>
                  <a:srgbClr val="FFFF00"/>
                </a:highlight>
                <a:latin typeface="Comic Sans MS" panose="030F0702030302020204" pitchFamily="66" charset="0"/>
              </a:rPr>
              <a:t>Most common travel-related infectious illness</a:t>
            </a:r>
            <a:r>
              <a:rPr lang="en-US" sz="2933" dirty="0">
                <a:latin typeface="Comic Sans MS" panose="030F0702030302020204" pitchFamily="66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933" b="1" dirty="0">
                <a:latin typeface="Comic Sans MS" panose="030F0702030302020204" pitchFamily="66" charset="0"/>
              </a:rPr>
              <a:t>Clinical presentation: </a:t>
            </a:r>
            <a:r>
              <a:rPr lang="en-US" sz="2933" dirty="0">
                <a:latin typeface="Comic Sans MS" panose="030F0702030302020204" pitchFamily="66" charset="0"/>
              </a:rPr>
              <a:t>Most cases begin within the first 3–5 days; characterized by a sudden onset of abdominal cramps, anorexia, and watery diarrhea.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The illness is generally self-limited, lasting for 1–5 days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6987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0078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Traveler’s Diarrhea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8121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solidFill>
                  <a:srgbClr val="C0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Enterotoxigenic </a:t>
            </a:r>
            <a:r>
              <a:rPr lang="en-US" sz="2933" i="1" dirty="0">
                <a:solidFill>
                  <a:srgbClr val="C0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Escherichia coli </a:t>
            </a:r>
            <a:r>
              <a:rPr lang="en-US" sz="2933" dirty="0">
                <a:latin typeface="Comic Sans MS" panose="030F0702030302020204" pitchFamily="66" charset="0"/>
              </a:rPr>
              <a:t>is the most common agent.</a:t>
            </a:r>
            <a:endParaRPr lang="en-US" sz="2933" i="1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933" i="1" dirty="0">
                <a:latin typeface="Comic Sans MS" panose="030F0702030302020204" pitchFamily="66" charset="0"/>
              </a:rPr>
              <a:t>Campylobacter </a:t>
            </a:r>
            <a:r>
              <a:rPr lang="en-US" sz="2933" i="1" dirty="0" err="1">
                <a:latin typeface="Comic Sans MS" panose="030F0702030302020204" pitchFamily="66" charset="0"/>
              </a:rPr>
              <a:t>jejuni</a:t>
            </a:r>
            <a:r>
              <a:rPr lang="en-US" sz="2933" i="1" dirty="0">
                <a:latin typeface="Comic Sans MS" panose="030F0702030302020204" pitchFamily="66" charset="0"/>
              </a:rPr>
              <a:t> -</a:t>
            </a:r>
            <a:r>
              <a:rPr lang="en-US" sz="2933" dirty="0">
                <a:latin typeface="Comic Sans MS" panose="030F0702030302020204" pitchFamily="66" charset="0"/>
              </a:rPr>
              <a:t> more common in Asia. 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highlight>
                  <a:srgbClr val="FFFF00"/>
                </a:highlight>
                <a:latin typeface="Comic Sans MS" panose="030F0702030302020204" pitchFamily="66" charset="0"/>
              </a:rPr>
              <a:t>Norovirus diarrhea </a:t>
            </a:r>
            <a:r>
              <a:rPr lang="en-US" sz="2933" dirty="0">
                <a:latin typeface="Comic Sans MS" panose="030F0702030302020204" pitchFamily="66" charset="0"/>
              </a:rPr>
              <a:t>- associated with traveling on </a:t>
            </a:r>
            <a:r>
              <a:rPr lang="en-US" sz="2933" dirty="0">
                <a:highlight>
                  <a:srgbClr val="FFFF00"/>
                </a:highlight>
                <a:latin typeface="Comic Sans MS" panose="030F0702030302020204" pitchFamily="66" charset="0"/>
              </a:rPr>
              <a:t>cruise ships</a:t>
            </a:r>
            <a:r>
              <a:rPr lang="en-US" sz="2933" dirty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6808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Agents causing traveler’s diarrhea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831536"/>
              </p:ext>
            </p:extLst>
          </p:nvPr>
        </p:nvGraphicFramePr>
        <p:xfrm>
          <a:off x="587828" y="1813202"/>
          <a:ext cx="11070772" cy="4934712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702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8143">
                  <a:extLst>
                    <a:ext uri="{9D8B030D-6E8A-4147-A177-3AD203B41FA5}">
                      <a16:colId xmlns:a16="http://schemas.microsoft.com/office/drawing/2014/main" val="2286505942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Etiologic agent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Comments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Bacteria 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(</a:t>
                      </a: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50–75%)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Enterotoxigenic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E. coli (10–45%)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Single most important agent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Enteroaggregative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E. coli (5–35%)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Emerging enteric pathogen with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worldwide distribution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Campylobacter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jejuni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(5–25%)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More common in Asia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Shigella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,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Enteroinvasive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E.coli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Major cause of dysentery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Non-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typhoidal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salmonellae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Common agent in India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Others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Including Aeromonas,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Plesiomonas</a:t>
                      </a:r>
                      <a:r>
                        <a:rPr lang="en-US" sz="19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, and Vibrio cholerae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4593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Agents causing traveler’s diarrhea 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868474"/>
              </p:ext>
            </p:extLst>
          </p:nvPr>
        </p:nvGraphicFramePr>
        <p:xfrm>
          <a:off x="424542" y="1992085"/>
          <a:ext cx="10994572" cy="38100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497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7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26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Etiologic agent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Comments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706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Viruses (&lt;20%)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7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Norovirus (&lt;10%)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Associated with cruise ships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7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Rotavirus (&lt;5%)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Common among children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1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1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Parasites (0–10%)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Giardia lamblia, Cryptosporidium,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Entamoeba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histolytica</a:t>
                      </a:r>
                      <a:r>
                        <a:rPr lang="en-US" sz="1900" b="0" u="none" strike="noStrike" cap="none" baseline="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, </a:t>
                      </a:r>
                      <a:r>
                        <a:rPr lang="en-US" sz="1900" b="0" u="none" strike="noStrike" cap="none" baseline="0" dirty="0" err="1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Cyclospora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026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Persistent and Chronic Diarrhea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774371"/>
            <a:ext cx="12140533" cy="456019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Diarrhea that lasts for ≥ 14 days (usually 2-4 weeks) is considered persistent.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Chronic diarrhea usually lasts for &gt;4 weeks. </a:t>
            </a:r>
          </a:p>
          <a:p>
            <a:pPr algn="just">
              <a:lnSpc>
                <a:spcPct val="150000"/>
              </a:lnSpc>
            </a:pPr>
            <a:r>
              <a:rPr lang="pt-BR" sz="2933" dirty="0">
                <a:latin typeface="Comic Sans MS" panose="030F0702030302020204" pitchFamily="66" charset="0"/>
              </a:rPr>
              <a:t>Parasites (e.g. </a:t>
            </a:r>
            <a:r>
              <a:rPr lang="pt-BR" sz="2933" i="1" dirty="0">
                <a:latin typeface="Comic Sans MS" panose="030F0702030302020204" pitchFamily="66" charset="0"/>
              </a:rPr>
              <a:t>Cryptosporidium, Cyclospora, Entamoeba </a:t>
            </a:r>
            <a:r>
              <a:rPr lang="en-US" sz="2933" i="1" dirty="0" err="1">
                <a:latin typeface="Comic Sans MS" panose="030F0702030302020204" pitchFamily="66" charset="0"/>
              </a:rPr>
              <a:t>histolytica</a:t>
            </a:r>
            <a:r>
              <a:rPr lang="en-US" sz="2933" i="1" dirty="0">
                <a:latin typeface="Comic Sans MS" panose="030F0702030302020204" pitchFamily="66" charset="0"/>
              </a:rPr>
              <a:t>, Giardia</a:t>
            </a:r>
            <a:r>
              <a:rPr lang="en-US" sz="2933" dirty="0">
                <a:latin typeface="Comic Sans MS" panose="030F0702030302020204" pitchFamily="66" charset="0"/>
              </a:rPr>
              <a:t>) account for a major cause of chronic diarrhea</a:t>
            </a:r>
          </a:p>
        </p:txBody>
      </p:sp>
    </p:spTree>
    <p:extLst>
      <p:ext uri="{BB962C8B-B14F-4D97-AF65-F5344CB8AC3E}">
        <p14:creationId xmlns:p14="http://schemas.microsoft.com/office/powerpoint/2010/main" val="1339998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Persistent and Chronic Diarrhea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Bacteria (e.g. </a:t>
            </a:r>
            <a:r>
              <a:rPr lang="en-US" sz="2933" i="1" dirty="0" err="1">
                <a:latin typeface="Comic Sans MS" panose="030F0702030302020204" pitchFamily="66" charset="0"/>
              </a:rPr>
              <a:t>Aeromonas</a:t>
            </a:r>
            <a:r>
              <a:rPr lang="en-US" sz="2933" i="1" dirty="0">
                <a:latin typeface="Comic Sans MS" panose="030F0702030302020204" pitchFamily="66" charset="0"/>
              </a:rPr>
              <a:t>, Campylobacter, Clostridium difficile, </a:t>
            </a:r>
            <a:r>
              <a:rPr lang="en-US" sz="2933" i="1" dirty="0" err="1">
                <a:latin typeface="Comic Sans MS" panose="030F0702030302020204" pitchFamily="66" charset="0"/>
              </a:rPr>
              <a:t>Plesiomonas</a:t>
            </a:r>
            <a:r>
              <a:rPr lang="en-US" sz="2933" dirty="0">
                <a:latin typeface="Comic Sans MS" panose="030F0702030302020204" pitchFamily="66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Viruses - Cytomegalovirus, common in immunocompromised host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Fungi - Microsporidia, common in immunocompromised host.</a:t>
            </a:r>
          </a:p>
        </p:txBody>
      </p:sp>
    </p:spTree>
    <p:extLst>
      <p:ext uri="{BB962C8B-B14F-4D97-AF65-F5344CB8AC3E}">
        <p14:creationId xmlns:p14="http://schemas.microsoft.com/office/powerpoint/2010/main" val="2850555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0078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Dysentery</a:t>
            </a:r>
            <a:endParaRPr lang="en-US" sz="4267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Dysentery is characterized by diarrhea with increased blood and mucus, often associated with fever, abdominal pain, and tenesmus.</a:t>
            </a:r>
          </a:p>
        </p:txBody>
      </p:sp>
    </p:spTree>
    <p:extLst>
      <p:ext uri="{BB962C8B-B14F-4D97-AF65-F5344CB8AC3E}">
        <p14:creationId xmlns:p14="http://schemas.microsoft.com/office/powerpoint/2010/main" val="1466499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482452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Gastroenteritis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99461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Gastroenteritis or infectious diarrhea - defined as inflammation of the </a:t>
            </a:r>
            <a:r>
              <a:rPr lang="en-US" sz="2933" dirty="0">
                <a:highlight>
                  <a:srgbClr val="FFFF00"/>
                </a:highlight>
                <a:latin typeface="Comic Sans MS" panose="030F0702030302020204" pitchFamily="66" charset="0"/>
              </a:rPr>
              <a:t>mucous membrane of the stomach and intestine </a:t>
            </a:r>
            <a:r>
              <a:rPr lang="en-US" sz="2933" dirty="0">
                <a:latin typeface="Comic Sans MS" panose="030F0702030302020204" pitchFamily="66" charset="0"/>
              </a:rPr>
              <a:t>resulting in </a:t>
            </a:r>
            <a:r>
              <a:rPr lang="en-US" sz="2933" dirty="0">
                <a:highlight>
                  <a:srgbClr val="FFFF00"/>
                </a:highlight>
                <a:latin typeface="Comic Sans MS" panose="030F0702030302020204" pitchFamily="66" charset="0"/>
              </a:rPr>
              <a:t>combination of diarrhea, vomiting and pain abdomen </a:t>
            </a:r>
            <a:r>
              <a:rPr lang="en-US" sz="2933" dirty="0">
                <a:latin typeface="Comic Sans MS" panose="030F0702030302020204" pitchFamily="66" charset="0"/>
              </a:rPr>
              <a:t>with or without mucus or blood in stool, fever or dehydration.</a:t>
            </a:r>
          </a:p>
        </p:txBody>
      </p:sp>
    </p:spTree>
    <p:extLst>
      <p:ext uri="{BB962C8B-B14F-4D97-AF65-F5344CB8AC3E}">
        <p14:creationId xmlns:p14="http://schemas.microsoft.com/office/powerpoint/2010/main" val="3167193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Food Poisoning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Food poisoning refers to an illness acquired through consumption of </a:t>
            </a:r>
            <a:r>
              <a:rPr lang="en-US" sz="2933" dirty="0">
                <a:highlight>
                  <a:srgbClr val="FFFF00"/>
                </a:highlight>
                <a:latin typeface="Comic Sans MS" panose="030F0702030302020204" pitchFamily="66" charset="0"/>
              </a:rPr>
              <a:t>food or drink contaminated either with microorganisms, or their toxins</a:t>
            </a:r>
          </a:p>
        </p:txBody>
      </p:sp>
    </p:spTree>
    <p:extLst>
      <p:ext uri="{BB962C8B-B14F-4D97-AF65-F5344CB8AC3E}">
        <p14:creationId xmlns:p14="http://schemas.microsoft.com/office/powerpoint/2010/main" val="2408069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469005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Pathogenic Mechanisms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Inoculum Size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Adherence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Toxin Production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Invasion</a:t>
            </a:r>
          </a:p>
        </p:txBody>
      </p:sp>
    </p:spTree>
    <p:extLst>
      <p:ext uri="{BB962C8B-B14F-4D97-AF65-F5344CB8AC3E}">
        <p14:creationId xmlns:p14="http://schemas.microsoft.com/office/powerpoint/2010/main" val="1035645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0646229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3733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Pathogenic mechanisms of diarrheal agents</a:t>
            </a:r>
            <a:endParaRPr lang="en-US" sz="3733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232217"/>
              </p:ext>
            </p:extLst>
          </p:nvPr>
        </p:nvGraphicFramePr>
        <p:xfrm>
          <a:off x="217714" y="1545033"/>
          <a:ext cx="11571515" cy="5043758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511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8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1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640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Toxin production</a:t>
                      </a:r>
                      <a:endParaRPr lang="en-US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51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Enterotoxins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Cholera toxin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Vibrio </a:t>
                      </a:r>
                      <a:r>
                        <a:rPr lang="en-US" sz="2000" b="0" i="1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parahaemolyticus</a:t>
                      </a:r>
                      <a:endParaRPr lang="en-US" sz="2000" b="0" i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E. coli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Clostridioides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difficile (toxin A)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1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Aeromonas</a:t>
                      </a:r>
                      <a:endParaRPr lang="en-US" sz="2000" b="0" i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Rotavirus 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Campylobacter </a:t>
                      </a:r>
                      <a:r>
                        <a:rPr lang="en-US" sz="2000" b="0" i="1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jejuni</a:t>
                      </a:r>
                      <a:endParaRPr lang="en-US" sz="2800" i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Cytotoxins</a:t>
                      </a:r>
                      <a:endParaRPr lang="en-US" sz="2000" b="1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Shigella </a:t>
                      </a:r>
                      <a:r>
                        <a:rPr lang="en-US" sz="2000" b="0" i="1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dysenteriae</a:t>
                      </a: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type 1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Enterohemorrhagic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E. coli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i="1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Clostridioides</a:t>
                      </a: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difficile 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(toxin B)</a:t>
                      </a:r>
                      <a:endParaRPr lang="en-US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Neurotoxins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Staphylococcus aureus 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enterotoxin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Bacillus cereus 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toxin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i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Clostridium botulinum 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toxin</a:t>
                      </a:r>
                      <a:endParaRPr lang="en-US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890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0482943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3733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Pathogenic mechanisms of diarrheal agents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562082"/>
              </p:ext>
            </p:extLst>
          </p:nvPr>
        </p:nvGraphicFramePr>
        <p:xfrm>
          <a:off x="277585" y="1729910"/>
          <a:ext cx="11636830" cy="4604657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851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5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43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Attachment within or close to mucosal cells</a:t>
                      </a:r>
                      <a:endParaRPr lang="en-US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Invasion of intestinal epithelium</a:t>
                      </a:r>
                      <a:endParaRPr lang="en-US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0351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E. coli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Enteropathogenic</a:t>
                      </a:r>
                      <a:endParaRPr lang="en-US" sz="20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Enterohemorrhagic</a:t>
                      </a:r>
                      <a:endParaRPr lang="en-US" sz="20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Cryptosporidium species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Cyclospora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species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Cystoisospora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species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Rotavirus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Norovirus</a:t>
                      </a:r>
                      <a:endParaRPr lang="en-US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Shigella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species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Enteroinvasive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E. coli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Campylobacter </a:t>
                      </a: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jejuni</a:t>
                      </a:r>
                      <a:endParaRPr lang="en-US" sz="20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Yersinia </a:t>
                      </a: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enterocolitica</a:t>
                      </a:r>
                      <a:endParaRPr lang="en-US" sz="20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Plesiomonas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shigelloides</a:t>
                      </a:r>
                      <a:endParaRPr lang="en-US" sz="20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Entamoeba </a:t>
                      </a: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histolytica</a:t>
                      </a:r>
                      <a:endParaRPr lang="en-US" sz="2000" b="0" u="none" strike="noStrike" cap="none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sym typeface="Arial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u="none" strike="noStrike" cap="none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Balantidium</a:t>
                      </a:r>
                      <a:r>
                        <a:rPr lang="en-US" sz="2000" b="0" u="none" strike="noStrike" cap="none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Arial"/>
                        </a:rPr>
                        <a:t> coli</a:t>
                      </a:r>
                      <a:endParaRPr lang="en-US" sz="2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04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Predisposing Factors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800000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2933" dirty="0">
                <a:latin typeface="Comic Sans MS" panose="030F0702030302020204" pitchFamily="66" charset="0"/>
              </a:rPr>
              <a:t>Suppression of the normal flora</a:t>
            </a:r>
          </a:p>
          <a:p>
            <a:r>
              <a:rPr lang="en-US" sz="2933" dirty="0">
                <a:latin typeface="Comic Sans MS" panose="030F0702030302020204" pitchFamily="66" charset="0"/>
              </a:rPr>
              <a:t>Neutralization of gastric acidity</a:t>
            </a:r>
          </a:p>
          <a:p>
            <a:r>
              <a:rPr lang="en-US" sz="2933" dirty="0">
                <a:latin typeface="Comic Sans MS" panose="030F0702030302020204" pitchFamily="66" charset="0"/>
              </a:rPr>
              <a:t>Inhibition of intestinal motility</a:t>
            </a:r>
          </a:p>
          <a:p>
            <a:r>
              <a:rPr lang="en-US" sz="2933" dirty="0">
                <a:latin typeface="Comic Sans MS" panose="030F0702030302020204" pitchFamily="66" charset="0"/>
              </a:rPr>
              <a:t>Age and location</a:t>
            </a:r>
          </a:p>
          <a:p>
            <a:r>
              <a:rPr lang="en-US" sz="2933" dirty="0">
                <a:latin typeface="Comic Sans MS" panose="030F0702030302020204" pitchFamily="66" charset="0"/>
              </a:rPr>
              <a:t>Antibiotic-associated</a:t>
            </a:r>
          </a:p>
          <a:p>
            <a:r>
              <a:rPr lang="en-US" sz="2933" dirty="0">
                <a:latin typeface="Comic Sans MS" panose="030F0702030302020204" pitchFamily="66" charset="0"/>
              </a:rPr>
              <a:t>Impaired host immunity</a:t>
            </a:r>
          </a:p>
        </p:txBody>
      </p:sp>
    </p:spTree>
    <p:extLst>
      <p:ext uri="{BB962C8B-B14F-4D97-AF65-F5344CB8AC3E}">
        <p14:creationId xmlns:p14="http://schemas.microsoft.com/office/powerpoint/2010/main" val="1956610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25734" y="1545033"/>
            <a:ext cx="12140533" cy="486665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 algn="just">
              <a:buNone/>
            </a:pPr>
            <a:r>
              <a:rPr lang="en-US" sz="2933" b="1" dirty="0">
                <a:latin typeface="Comic Sans MS" panose="030F0702030302020204" pitchFamily="66" charset="0"/>
              </a:rPr>
              <a:t>Specimen Collection:</a:t>
            </a:r>
          </a:p>
          <a:p>
            <a:pPr algn="just"/>
            <a:r>
              <a:rPr lang="en-US" sz="2933" b="1" dirty="0">
                <a:latin typeface="Comic Sans MS" panose="030F0702030302020204" pitchFamily="66" charset="0"/>
              </a:rPr>
              <a:t>Fecal specimen </a:t>
            </a:r>
            <a:r>
              <a:rPr lang="en-US" sz="2933" dirty="0">
                <a:latin typeface="Comic Sans MS" panose="030F0702030302020204" pitchFamily="66" charset="0"/>
              </a:rPr>
              <a:t>(containing mucus flakes) - collected in a sterile screw capped wide mouthed container. 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In carriers - a </a:t>
            </a:r>
            <a:r>
              <a:rPr lang="en-US" sz="2933" b="1" dirty="0">
                <a:latin typeface="Comic Sans MS" panose="030F0702030302020204" pitchFamily="66" charset="0"/>
              </a:rPr>
              <a:t>rectal swab </a:t>
            </a:r>
            <a:r>
              <a:rPr lang="en-US" sz="2933" dirty="0">
                <a:latin typeface="Comic Sans MS" panose="030F0702030302020204" pitchFamily="66" charset="0"/>
              </a:rPr>
              <a:t>may be collected.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Specimens should be transported to the laboratory within 1 hour</a:t>
            </a:r>
          </a:p>
        </p:txBody>
      </p:sp>
    </p:spTree>
    <p:extLst>
      <p:ext uri="{BB962C8B-B14F-4D97-AF65-F5344CB8AC3E}">
        <p14:creationId xmlns:p14="http://schemas.microsoft.com/office/powerpoint/2010/main" val="2495955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25734" y="1545033"/>
            <a:ext cx="12140533" cy="51061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 algn="just">
              <a:buNone/>
            </a:pPr>
            <a:r>
              <a:rPr lang="en-US" sz="2933" b="1" dirty="0">
                <a:latin typeface="Comic Sans MS" panose="030F0702030302020204" pitchFamily="66" charset="0"/>
              </a:rPr>
              <a:t>Macroscopy: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Color of the specimen</a:t>
            </a:r>
          </a:p>
          <a:p>
            <a:pPr algn="just"/>
            <a:r>
              <a:rPr lang="en-US" sz="2933" b="1" dirty="0">
                <a:latin typeface="Comic Sans MS" panose="030F0702030302020204" pitchFamily="66" charset="0"/>
              </a:rPr>
              <a:t>Consistency </a:t>
            </a:r>
            <a:r>
              <a:rPr lang="en-US" sz="2933" dirty="0">
                <a:latin typeface="Comic Sans MS" panose="030F0702030302020204" pitchFamily="66" charset="0"/>
              </a:rPr>
              <a:t>of the specimen—formed, semi-formed or liquid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Presence of blood (suggestive of dysentery), mucus or pus (suggestive of inflammatory diarrhea)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Presence of adult parasitic forms, e.g. </a:t>
            </a:r>
            <a:r>
              <a:rPr lang="en-US" sz="2933" i="1" dirty="0" err="1">
                <a:latin typeface="Comic Sans MS" panose="030F0702030302020204" pitchFamily="66" charset="0"/>
              </a:rPr>
              <a:t>Enterobius</a:t>
            </a:r>
            <a:r>
              <a:rPr lang="en-US" sz="2933" dirty="0">
                <a:latin typeface="Comic Sans MS" panose="030F0702030302020204" pitchFamily="66" charset="0"/>
              </a:rPr>
              <a:t>, </a:t>
            </a:r>
            <a:r>
              <a:rPr lang="en-US" sz="2933" i="1" dirty="0" err="1">
                <a:latin typeface="Comic Sans MS" panose="030F0702030302020204" pitchFamily="66" charset="0"/>
              </a:rPr>
              <a:t>Ascaris</a:t>
            </a:r>
            <a:r>
              <a:rPr lang="en-US" sz="2933" dirty="0">
                <a:latin typeface="Comic Sans MS" panose="030F0702030302020204" pitchFamily="66" charset="0"/>
              </a:rPr>
              <a:t>, or </a:t>
            </a:r>
            <a:r>
              <a:rPr lang="en-US" sz="2933" i="1" dirty="0" err="1">
                <a:latin typeface="Comic Sans MS" panose="030F0702030302020204" pitchFamily="66" charset="0"/>
              </a:rPr>
              <a:t>Taenia</a:t>
            </a:r>
            <a:r>
              <a:rPr lang="en-US" sz="2933" i="1" dirty="0">
                <a:latin typeface="Comic Sans MS" panose="030F0702030302020204" pitchFamily="66" charset="0"/>
              </a:rPr>
              <a:t> </a:t>
            </a:r>
            <a:r>
              <a:rPr lang="en-US" sz="2933" dirty="0">
                <a:latin typeface="Comic Sans MS" panose="030F0702030302020204" pitchFamily="66" charset="0"/>
              </a:rPr>
              <a:t>segments.</a:t>
            </a:r>
          </a:p>
        </p:txBody>
      </p:sp>
    </p:spTree>
    <p:extLst>
      <p:ext uri="{BB962C8B-B14F-4D97-AF65-F5344CB8AC3E}">
        <p14:creationId xmlns:p14="http://schemas.microsoft.com/office/powerpoint/2010/main" val="3926425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25734" y="1772956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 algn="just">
              <a:buNone/>
            </a:pPr>
            <a:r>
              <a:rPr lang="en-US" sz="2933" b="1" dirty="0">
                <a:latin typeface="Comic Sans MS" panose="030F0702030302020204" pitchFamily="66" charset="0"/>
              </a:rPr>
              <a:t>Microscopy: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Wet mount preparation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Hanging drop preparation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Gram stained smear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Modified acid fast staining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Electron microscopy</a:t>
            </a:r>
          </a:p>
        </p:txBody>
      </p:sp>
    </p:spTree>
    <p:extLst>
      <p:ext uri="{BB962C8B-B14F-4D97-AF65-F5344CB8AC3E}">
        <p14:creationId xmlns:p14="http://schemas.microsoft.com/office/powerpoint/2010/main" val="28568274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25734" y="1772956"/>
            <a:ext cx="12140533" cy="429038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>
              <a:lnSpc>
                <a:spcPct val="150000"/>
              </a:lnSpc>
              <a:buNone/>
            </a:pPr>
            <a:r>
              <a:rPr lang="en-US" sz="2933" b="1" dirty="0">
                <a:latin typeface="Comic Sans MS" panose="030F0702030302020204" pitchFamily="66" charset="0"/>
                <a:ea typeface="Roboto Condensed Light" panose="020B0604020202020204" charset="0"/>
              </a:rPr>
              <a:t>Bacterial Culture: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Culture media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Identification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Antimicrobial susceptibility test</a:t>
            </a:r>
          </a:p>
        </p:txBody>
      </p:sp>
    </p:spTree>
    <p:extLst>
      <p:ext uri="{BB962C8B-B14F-4D97-AF65-F5344CB8AC3E}">
        <p14:creationId xmlns:p14="http://schemas.microsoft.com/office/powerpoint/2010/main" val="3358020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 algn="just">
              <a:lnSpc>
                <a:spcPct val="150000"/>
              </a:lnSpc>
              <a:buNone/>
            </a:pPr>
            <a:r>
              <a:rPr lang="en-US" sz="2933" b="1" dirty="0">
                <a:latin typeface="Comic Sans MS" panose="030F0702030302020204" pitchFamily="66" charset="0"/>
              </a:rPr>
              <a:t>Tissue Culture: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This is carried out </a:t>
            </a:r>
            <a:r>
              <a:rPr lang="en-US" sz="2933" dirty="0">
                <a:highlight>
                  <a:srgbClr val="FFFF00"/>
                </a:highlight>
                <a:latin typeface="Comic Sans MS" panose="030F0702030302020204" pitchFamily="66" charset="0"/>
              </a:rPr>
              <a:t>for the detection of enteric viruses.</a:t>
            </a:r>
            <a:r>
              <a:rPr lang="en-US" sz="2933" i="1" dirty="0">
                <a:latin typeface="Comic Sans MS" panose="030F0702030302020204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933" dirty="0" err="1">
                <a:latin typeface="Comic Sans MS" panose="030F0702030302020204" pitchFamily="66" charset="0"/>
              </a:rPr>
              <a:t>Enterotoxigenic</a:t>
            </a:r>
            <a:r>
              <a:rPr lang="en-US" sz="2933" dirty="0">
                <a:latin typeface="Comic Sans MS" panose="030F0702030302020204" pitchFamily="66" charset="0"/>
              </a:rPr>
              <a:t> </a:t>
            </a:r>
            <a:r>
              <a:rPr lang="en-US" sz="2933" i="1" dirty="0">
                <a:latin typeface="Comic Sans MS" panose="030F0702030302020204" pitchFamily="66" charset="0"/>
              </a:rPr>
              <a:t>Escherichia coli </a:t>
            </a:r>
            <a:r>
              <a:rPr lang="en-US" sz="2933" dirty="0">
                <a:latin typeface="Comic Sans MS" panose="030F0702030302020204" pitchFamily="66" charset="0"/>
              </a:rPr>
              <a:t>(ETEC) penetrates HeLa and HEp-2 cell line, whereas </a:t>
            </a:r>
            <a:r>
              <a:rPr lang="en-US" sz="2933" dirty="0" err="1">
                <a:latin typeface="Comic Sans MS" panose="030F0702030302020204" pitchFamily="66" charset="0"/>
              </a:rPr>
              <a:t>verocytotoxin</a:t>
            </a:r>
            <a:r>
              <a:rPr lang="en-US" sz="2933" dirty="0">
                <a:latin typeface="Comic Sans MS" panose="030F0702030302020204" pitchFamily="66" charset="0"/>
              </a:rPr>
              <a:t> of </a:t>
            </a:r>
            <a:r>
              <a:rPr lang="en-US" sz="2933" dirty="0" err="1">
                <a:latin typeface="Comic Sans MS" panose="030F0702030302020204" pitchFamily="66" charset="0"/>
              </a:rPr>
              <a:t>enterohemorrhagic</a:t>
            </a:r>
            <a:r>
              <a:rPr lang="en-US" sz="2933" dirty="0">
                <a:latin typeface="Comic Sans MS" panose="030F0702030302020204" pitchFamily="66" charset="0"/>
              </a:rPr>
              <a:t> </a:t>
            </a:r>
            <a:r>
              <a:rPr lang="en-US" sz="2933" i="1" dirty="0">
                <a:latin typeface="Comic Sans MS" panose="030F0702030302020204" pitchFamily="66" charset="0"/>
              </a:rPr>
              <a:t>Escherichia coli </a:t>
            </a:r>
            <a:r>
              <a:rPr lang="en-US" sz="2933" dirty="0">
                <a:latin typeface="Comic Sans MS" panose="030F0702030302020204" pitchFamily="66" charset="0"/>
              </a:rPr>
              <a:t>(EHEC) is detected by its cytotoxic effect on Vero cell line.</a:t>
            </a:r>
            <a:endParaRPr lang="en-US" sz="2933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4997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 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8"/>
            <a:ext cx="12140533" cy="470891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 algn="just">
              <a:buNone/>
            </a:pPr>
            <a:r>
              <a:rPr lang="en-US" sz="2933" b="1" i="1" dirty="0">
                <a:latin typeface="Comic Sans MS" panose="030F0702030302020204" pitchFamily="66" charset="0"/>
              </a:rPr>
              <a:t>Antigen Detection: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ELISA : For detection of </a:t>
            </a:r>
            <a:r>
              <a:rPr lang="en-US" sz="2933" dirty="0">
                <a:highlight>
                  <a:srgbClr val="FFFF00"/>
                </a:highlight>
                <a:latin typeface="Comic Sans MS" panose="030F0702030302020204" pitchFamily="66" charset="0"/>
              </a:rPr>
              <a:t>Rotavirus antigen </a:t>
            </a:r>
            <a:r>
              <a:rPr lang="en-US" sz="2933" dirty="0">
                <a:latin typeface="Comic Sans MS" panose="030F0702030302020204" pitchFamily="66" charset="0"/>
              </a:rPr>
              <a:t>in Stool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Rapid tests - </a:t>
            </a:r>
            <a:r>
              <a:rPr lang="en-US" sz="2933" dirty="0" err="1">
                <a:latin typeface="Comic Sans MS" panose="030F0702030302020204" pitchFamily="66" charset="0"/>
              </a:rPr>
              <a:t>immunochromatographic</a:t>
            </a:r>
            <a:r>
              <a:rPr lang="en-US" sz="2933" dirty="0">
                <a:latin typeface="Comic Sans MS" panose="030F0702030302020204" pitchFamily="66" charset="0"/>
              </a:rPr>
              <a:t> test is available for simultaneous detection of antigens of three parasites </a:t>
            </a:r>
            <a:r>
              <a:rPr lang="en-US" sz="2933" i="1" dirty="0">
                <a:latin typeface="Comic Sans MS" panose="030F0702030302020204" pitchFamily="66" charset="0"/>
              </a:rPr>
              <a:t>Entamoeba </a:t>
            </a:r>
            <a:r>
              <a:rPr lang="en-US" sz="2933" i="1" dirty="0" err="1">
                <a:latin typeface="Comic Sans MS" panose="030F0702030302020204" pitchFamily="66" charset="0"/>
              </a:rPr>
              <a:t>histolytica</a:t>
            </a:r>
            <a:r>
              <a:rPr lang="en-US" sz="2933" i="1" dirty="0">
                <a:latin typeface="Comic Sans MS" panose="030F0702030302020204" pitchFamily="66" charset="0"/>
              </a:rPr>
              <a:t>, Giardia </a:t>
            </a:r>
            <a:r>
              <a:rPr lang="en-US" sz="2933" dirty="0">
                <a:latin typeface="Comic Sans MS" panose="030F0702030302020204" pitchFamily="66" charset="0"/>
              </a:rPr>
              <a:t>and </a:t>
            </a:r>
            <a:r>
              <a:rPr lang="en-US" sz="2933" i="1" dirty="0">
                <a:latin typeface="Comic Sans MS" panose="030F0702030302020204" pitchFamily="66" charset="0"/>
              </a:rPr>
              <a:t>Cryptosporidium </a:t>
            </a:r>
            <a:r>
              <a:rPr lang="en-US" sz="2933" dirty="0">
                <a:latin typeface="Comic Sans MS" panose="030F0702030302020204" pitchFamily="66" charset="0"/>
              </a:rPr>
              <a:t>in stool</a:t>
            </a:r>
          </a:p>
          <a:p>
            <a:pPr algn="just"/>
            <a:r>
              <a:rPr lang="en-US" sz="2933" dirty="0">
                <a:latin typeface="Comic Sans MS" panose="030F0702030302020204" pitchFamily="66" charset="0"/>
              </a:rPr>
              <a:t>Rapid test - available to detect </a:t>
            </a:r>
            <a:r>
              <a:rPr lang="en-US" sz="2933" i="1" dirty="0">
                <a:latin typeface="Comic Sans MS" panose="030F0702030302020204" pitchFamily="66" charset="0"/>
              </a:rPr>
              <a:t>C. difficile </a:t>
            </a:r>
            <a:r>
              <a:rPr lang="en-US" sz="2933" dirty="0">
                <a:latin typeface="Comic Sans MS" panose="030F0702030302020204" pitchFamily="66" charset="0"/>
              </a:rPr>
              <a:t>antigens (glutamate dehydrogenase and toxin A/B) in stool.</a:t>
            </a:r>
            <a:endParaRPr lang="en-US" sz="2933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675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 algn="just">
              <a:lnSpc>
                <a:spcPct val="150000"/>
              </a:lnSpc>
              <a:buNone/>
            </a:pPr>
            <a:r>
              <a:rPr lang="en-US" sz="2933" b="1" i="1" dirty="0">
                <a:latin typeface="Comic Sans MS" panose="030F0702030302020204" pitchFamily="66" charset="0"/>
              </a:rPr>
              <a:t>Molecular Methods: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Polymerase chain reaction (PCR) assays can be carried out for the detection specific genes of enteric pathogens</a:t>
            </a:r>
          </a:p>
          <a:p>
            <a:pPr algn="just">
              <a:lnSpc>
                <a:spcPct val="150000"/>
              </a:lnSpc>
            </a:pPr>
            <a:r>
              <a:rPr lang="en-US" sz="2933" b="1" dirty="0" err="1">
                <a:latin typeface="Comic Sans MS" panose="030F0702030302020204" pitchFamily="66" charset="0"/>
              </a:rPr>
              <a:t>BioFire</a:t>
            </a:r>
            <a:r>
              <a:rPr lang="en-US" sz="2933" b="1" dirty="0">
                <a:latin typeface="Comic Sans MS" panose="030F0702030302020204" pitchFamily="66" charset="0"/>
              </a:rPr>
              <a:t> </a:t>
            </a:r>
            <a:r>
              <a:rPr lang="en-US" sz="2933" b="1" dirty="0" err="1">
                <a:latin typeface="Comic Sans MS" panose="030F0702030302020204" pitchFamily="66" charset="0"/>
              </a:rPr>
              <a:t>FilmArray</a:t>
            </a:r>
            <a:r>
              <a:rPr lang="en-US" sz="2933" b="1" dirty="0">
                <a:latin typeface="Comic Sans MS" panose="030F0702030302020204" pitchFamily="66" charset="0"/>
              </a:rPr>
              <a:t>: </a:t>
            </a:r>
            <a:r>
              <a:rPr lang="en-US" sz="2933" dirty="0">
                <a:latin typeface="Comic Sans MS" panose="030F0702030302020204" pitchFamily="66" charset="0"/>
              </a:rPr>
              <a:t>Nested multiplex PCR. Its gastrointestinal panel is used to detect common bacterial, viral, parasitic diarrheal pathogens.</a:t>
            </a:r>
            <a:endParaRPr lang="en-US" sz="2933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8776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>
              <a:lnSpc>
                <a:spcPct val="150000"/>
              </a:lnSpc>
              <a:buNone/>
            </a:pPr>
            <a:r>
              <a:rPr lang="en-US" sz="2933" b="1" i="1" dirty="0">
                <a:latin typeface="Comic Sans MS" panose="030F0702030302020204" pitchFamily="66" charset="0"/>
              </a:rPr>
              <a:t>Other Methods: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Methylene blue preparation 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Fecal </a:t>
            </a:r>
            <a:r>
              <a:rPr lang="en-US" sz="2933" dirty="0" err="1">
                <a:latin typeface="Comic Sans MS" panose="030F0702030302020204" pitchFamily="66" charset="0"/>
              </a:rPr>
              <a:t>lactoferrin</a:t>
            </a:r>
            <a:endParaRPr lang="en-US" sz="2933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0297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963400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Identification features/ detection methods of common organisms causing acute diarrhea or dysentery.</a:t>
            </a:r>
            <a:endParaRPr lang="en-US" sz="3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320040"/>
              </p:ext>
            </p:extLst>
          </p:nvPr>
        </p:nvGraphicFramePr>
        <p:xfrm>
          <a:off x="172358" y="2056662"/>
          <a:ext cx="11847284" cy="4349703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233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6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72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596"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Enteric bacteria</a:t>
                      </a:r>
                      <a:endParaRPr lang="en-US" sz="19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Presentation</a:t>
                      </a:r>
                      <a:endParaRPr lang="en-US" sz="19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Identification features</a:t>
                      </a:r>
                      <a:endParaRPr lang="en-US" sz="19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1085"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Vibrio cholerae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Watery diarrhea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1900" b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omic Sans MS" panose="030F0702030302020204" pitchFamily="66" charset="0"/>
                      </a:endParaRPr>
                    </a:p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Darting motility</a:t>
                      </a:r>
                    </a:p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Coma-shaped Gram-negative bacilli in culture smear</a:t>
                      </a:r>
                    </a:p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TCBS</a:t>
                      </a:r>
                      <a:r>
                        <a:rPr lang="en-US" sz="1900" b="1" spc="-95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agar:</a:t>
                      </a:r>
                      <a:r>
                        <a:rPr lang="en-US" sz="1900" b="1" spc="-95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Sucrose</a:t>
                      </a:r>
                      <a:r>
                        <a:rPr lang="en-US" sz="1900" b="1" spc="-95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fermenting</a:t>
                      </a:r>
                      <a:r>
                        <a:rPr lang="en-US" sz="1900" b="1" spc="-95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yellow</a:t>
                      </a:r>
                      <a:r>
                        <a:rPr lang="en-US" sz="1900" b="1" spc="-95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colored colonies</a:t>
                      </a:r>
                      <a:r>
                        <a:rPr lang="en-US" sz="19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.</a:t>
                      </a:r>
                    </a:p>
                    <a:p>
                      <a:pPr marL="386715" marR="1954530" indent="-342900" algn="just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Identification: By conventional biochemical tests or automated methods like VITEK or MALDI-TOF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5547"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Shigella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Dysentery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1900" b="0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Gram-negative bacilli, non-motile</a:t>
                      </a:r>
                    </a:p>
                    <a:p>
                      <a:pPr marL="386715" marR="1807845" indent="-342900" algn="just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XLD:</a:t>
                      </a:r>
                      <a:r>
                        <a:rPr lang="en-US" sz="1900" b="1" spc="-35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Red</a:t>
                      </a:r>
                      <a:r>
                        <a:rPr lang="en-US" sz="1900" b="1" spc="-3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colonies</a:t>
                      </a:r>
                      <a:r>
                        <a:rPr lang="en-US" sz="1900" b="1" spc="-3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without</a:t>
                      </a:r>
                      <a:r>
                        <a:rPr lang="en-US" sz="1900" b="1" spc="-3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black</a:t>
                      </a:r>
                      <a:r>
                        <a:rPr lang="en-US" sz="1900" b="1" spc="-3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center</a:t>
                      </a:r>
                    </a:p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Identification: By conventional biochemical tests or automated methods like VITEK or MALDI-TOF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1935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839789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Identification features/ detection methods of common organisms causing acute diarrhea or dysentery</a:t>
            </a:r>
            <a:endParaRPr lang="en-US" sz="2133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354553"/>
              </p:ext>
            </p:extLst>
          </p:nvPr>
        </p:nvGraphicFramePr>
        <p:xfrm>
          <a:off x="176105" y="1545033"/>
          <a:ext cx="11839789" cy="459451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842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3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84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8235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Enteric bacteria</a:t>
                      </a:r>
                      <a:endParaRPr lang="en-US" sz="19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Presentation</a:t>
                      </a:r>
                      <a:endParaRPr lang="en-US" sz="19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Identification features</a:t>
                      </a:r>
                      <a:endParaRPr lang="en-US" sz="19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7255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Group B</a:t>
                      </a: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Salmonella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Inflammatory diarrhea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86715" marR="0" indent="-342900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Gram-negative bacilli, motile</a:t>
                      </a:r>
                    </a:p>
                    <a:p>
                      <a:pPr marL="386715" marR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MAC: Non-lactose fermenting translucent colonies</a:t>
                      </a:r>
                    </a:p>
                    <a:p>
                      <a:pPr marL="386715" marR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XLD: Red colonies with black</a:t>
                      </a:r>
                      <a:r>
                        <a:rPr lang="en-US" sz="1900" b="1" spc="-150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center</a:t>
                      </a:r>
                    </a:p>
                    <a:p>
                      <a:pPr marL="386715" marR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Identification: By conventional biochemical tests or automated methods like VITEK or MALDI-TOF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9020">
                <a:tc>
                  <a:txBody>
                    <a:bodyPr/>
                    <a:lstStyle/>
                    <a:p>
                      <a:pPr marL="44450" marR="0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4450" marR="0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Viral agents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Diarrhea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386715" marR="0" indent="-342900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Agents: Rotavirus, Norovirus, Adenovirus 40, 41, etc.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Detection</a:t>
                      </a:r>
                      <a:r>
                        <a:rPr lang="en-US" sz="190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of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viral</a:t>
                      </a:r>
                      <a:r>
                        <a:rPr lang="en-US" sz="190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particles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stool</a:t>
                      </a:r>
                      <a:r>
                        <a:rPr lang="en-US" sz="190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specimen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by</a:t>
                      </a:r>
                      <a:r>
                        <a:rPr lang="en-US" sz="1900" spc="-3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electron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microscopy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Detection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of</a:t>
                      </a:r>
                      <a:r>
                        <a:rPr lang="en-US" sz="190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viral</a:t>
                      </a:r>
                      <a:r>
                        <a:rPr lang="en-US" sz="190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antigen</a:t>
                      </a:r>
                      <a:r>
                        <a:rPr lang="en-US" sz="190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by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ELISA</a:t>
                      </a:r>
                      <a:r>
                        <a:rPr lang="en-US" sz="190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or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Detection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of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nucleic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acid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(RNA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or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DNA)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by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PCR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stool</a:t>
                      </a:r>
                      <a:r>
                        <a:rPr lang="en-US" sz="1900" spc="-3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specimen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9313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713029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Identification features/ detection methods of common organisms causing acute diarrhea or dysentery</a:t>
            </a:r>
            <a:endParaRPr lang="en-US" sz="2133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040458"/>
              </p:ext>
            </p:extLst>
          </p:nvPr>
        </p:nvGraphicFramePr>
        <p:xfrm>
          <a:off x="244599" y="1592425"/>
          <a:ext cx="11713029" cy="4557236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955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9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3522">
                <a:tc>
                  <a:txBody>
                    <a:bodyPr/>
                    <a:lstStyle/>
                    <a:p>
                      <a:pPr marL="44450" marR="0" algn="ctr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Intestinal parasites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Presentation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ctr">
                        <a:lnSpc>
                          <a:spcPct val="100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Stool microscopy detects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522">
                <a:tc>
                  <a:txBody>
                    <a:bodyPr/>
                    <a:lstStyle/>
                    <a:p>
                      <a:pPr marL="44450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Entamoeba </a:t>
                      </a:r>
                      <a:r>
                        <a:rPr lang="en-US" sz="19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histolytica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Dysentery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>
                        <a:lnSpc>
                          <a:spcPct val="10000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Arial" panose="020B0604020202020204" pitchFamily="34" charset="0"/>
                        <a:buNone/>
                        <a:tabLst>
                          <a:tab pos="158750" algn="l"/>
                        </a:tabLs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Trophozoites and/or </a:t>
                      </a:r>
                      <a:r>
                        <a:rPr lang="en-US" sz="1900" b="1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quadrinucleated</a:t>
                      </a: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round</a:t>
                      </a:r>
                      <a:r>
                        <a:rPr lang="en-US" sz="1900" b="1" spc="-1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cyst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445">
                <a:tc>
                  <a:txBody>
                    <a:bodyPr/>
                    <a:lstStyle/>
                    <a:p>
                      <a:pPr marL="44450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Giardia intestinalis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Fatty diarrhea</a:t>
                      </a:r>
                      <a:endParaRPr lang="en-US" sz="1900" b="1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943610" algn="just">
                        <a:lnSpc>
                          <a:spcPct val="100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Trophozoites (Falling leaf motility)</a:t>
                      </a:r>
                      <a:endParaRPr lang="en-US" sz="19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983">
                <a:tc>
                  <a:txBody>
                    <a:bodyPr/>
                    <a:lstStyle/>
                    <a:p>
                      <a:pPr marL="44450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Trichuris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Dysentery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Barrel-shaped eggs with mucus plugs at both ends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, bile stained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522">
                <a:tc>
                  <a:txBody>
                    <a:bodyPr/>
                    <a:lstStyle/>
                    <a:p>
                      <a:pPr marL="44450" marR="45720" algn="just">
                        <a:lnSpc>
                          <a:spcPct val="100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Enterobius vermicularis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</a:rPr>
                        <a:t>Nocturnal pruritus</a:t>
                      </a:r>
                      <a:endParaRPr lang="en-US" sz="1900" b="1" dirty="0">
                        <a:solidFill>
                          <a:srgbClr val="00B05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Plano-concave egg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0309">
                <a:tc>
                  <a:txBody>
                    <a:bodyPr/>
                    <a:lstStyle/>
                    <a:p>
                      <a:pPr marL="44450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Ascaris lumbricoides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Malabsorption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273050" indent="0" algn="just">
                        <a:lnSpc>
                          <a:spcPct val="100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Fertilized egg</a:t>
                      </a:r>
                    </a:p>
                    <a:p>
                      <a:pPr marL="43815" marR="273050" indent="0" algn="just">
                        <a:lnSpc>
                          <a:spcPct val="100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Unfertilized</a:t>
                      </a:r>
                      <a:r>
                        <a:rPr lang="en-US" sz="1900" b="1" spc="-8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egg</a:t>
                      </a:r>
                      <a:endParaRPr lang="en-US" sz="19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522">
                <a:tc>
                  <a:txBody>
                    <a:bodyPr/>
                    <a:lstStyle/>
                    <a:p>
                      <a:pPr marL="44450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Hookworm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Diarrhea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, anemia</a:t>
                      </a:r>
                      <a:endParaRPr lang="en-US" sz="1900" b="1" dirty="0">
                        <a:solidFill>
                          <a:srgbClr val="C0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 Egg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274">
                <a:tc>
                  <a:txBody>
                    <a:bodyPr/>
                    <a:lstStyle/>
                    <a:p>
                      <a:pPr marL="44450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Strongyloides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Diarrhea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Detection of </a:t>
                      </a:r>
                      <a:r>
                        <a:rPr lang="en-US" sz="1900" b="1" dirty="0">
                          <a:solidFill>
                            <a:srgbClr val="C00000"/>
                          </a:solidFill>
                          <a:effectLst/>
                          <a:latin typeface="Comic Sans MS" panose="030F0702030302020204" pitchFamily="66" charset="0"/>
                        </a:rPr>
                        <a:t>Rhabditiform larva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 stool microscopy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4060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9198187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Diarrhea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35463" indent="0">
              <a:lnSpc>
                <a:spcPct val="150000"/>
              </a:lnSpc>
              <a:buNone/>
            </a:pPr>
            <a:r>
              <a:rPr lang="en-US" sz="2933" dirty="0">
                <a:latin typeface="Comic Sans MS" panose="030F0702030302020204" pitchFamily="66" charset="0"/>
              </a:rPr>
              <a:t>Treatment depends up on the severity.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Fluid therapy (rehydration) is the main stay of treatment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Anti-motility agents and adsorbents may be considered in moderate-to-severe diarrhea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Comic Sans MS" panose="030F0702030302020204" pitchFamily="66" charset="0"/>
              </a:rPr>
              <a:t>Empiric antibiotic therapy is required only for severe diarrhea</a:t>
            </a:r>
            <a:endParaRPr lang="en-US" sz="2933" dirty="0"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8190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758509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3733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Treatment of diarrheal diseases </a:t>
            </a:r>
            <a:br>
              <a:rPr lang="en-US" sz="3733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3733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(adapted from Sanford guideline)</a:t>
            </a:r>
            <a:endParaRPr lang="en-US" sz="3733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556447"/>
              </p:ext>
            </p:extLst>
          </p:nvPr>
        </p:nvGraphicFramePr>
        <p:xfrm>
          <a:off x="176108" y="1785257"/>
          <a:ext cx="11582401" cy="481628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567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835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284"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Types of diarrhea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Definition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Treatment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7436"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Mild diarrhea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6715" marR="1029335" indent="-342900" algn="just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1–2 unformed stools per day</a:t>
                      </a:r>
                    </a:p>
                    <a:p>
                      <a:pPr marL="386715" marR="1029335" indent="-342900" algn="just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Minimal symptoms</a:t>
                      </a:r>
                    </a:p>
                    <a:p>
                      <a:pPr marL="386715" marR="1029335" indent="-342900" algn="just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No interference with daily routine activities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Hydration: Fluids</a:t>
                      </a:r>
                    </a:p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Lactose-free diet and avoid caffeine</a:t>
                      </a:r>
                    </a:p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No antibiotics required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7436"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Moderate diarrhea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6715" marR="1029335" indent="-342900" algn="just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3–5 unformed stools per day With/without symptoms,</a:t>
                      </a:r>
                    </a:p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Interferes with daily routine activities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6715" marR="812800" indent="-342900" algn="just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Fluids + Anti-motility agents (loperamide) + No antibiotics required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6154"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Severe diarrhea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≥6 unformed stools per day ± </a:t>
                      </a:r>
                    </a:p>
                    <a:p>
                      <a:pPr marL="386715" marR="0" indent="-342900" algn="just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Temperature ≥101ºF, tenesmus, blood or fecal leukocytes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6715" marR="7620" indent="-342900" algn="just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Empirical: Ciprofloxacin or levofloxacin for 3–5 days Alternatives: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Azithromycin (for 3 days) for</a:t>
                      </a:r>
                      <a:r>
                        <a:rPr lang="en-US" sz="1900" spc="-6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Campylobacter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Ø"/>
                        <a:tabLst>
                          <a:tab pos="158750" algn="l"/>
                        </a:tabLst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Metronidazole or vancomycin for 10–14 days (for C.</a:t>
                      </a:r>
                      <a:r>
                        <a:rPr lang="en-US" sz="1900" spc="-6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difficile)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Symbol" panose="05050102010706020507" pitchFamily="18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74566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1" y="4635600"/>
            <a:ext cx="8810172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58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OTHER INFECTIVE SYNDROMES OF GIT</a:t>
            </a:r>
            <a:endParaRPr lang="en-US" sz="5867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70816"/>
      </p:ext>
    </p:extLst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397343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OTHER INFECTIVE SYNDROMES OF GIT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625649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1. Acute Nausea and Vomiting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2. Necrotizing Enterocolitis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3. Necrotizing Enteritis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</a:rPr>
              <a:t>4. Pseudomembranous Enterocolitis</a:t>
            </a:r>
          </a:p>
        </p:txBody>
      </p:sp>
    </p:spTree>
    <p:extLst>
      <p:ext uri="{BB962C8B-B14F-4D97-AF65-F5344CB8AC3E}">
        <p14:creationId xmlns:p14="http://schemas.microsoft.com/office/powerpoint/2010/main" val="39767384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523433"/>
            <a:ext cx="11582400" cy="10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OTHER INFECTIVE SYNDROMES OF GIT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545033"/>
            <a:ext cx="12140533" cy="43013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5. Esophagitis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6. Gastritis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7. Appendicitis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8. Diverticulitis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9. </a:t>
            </a:r>
            <a:r>
              <a:rPr lang="en-US" sz="2933" dirty="0" err="1">
                <a:latin typeface="Comic Sans MS" panose="030F0702030302020204" pitchFamily="66" charset="0"/>
                <a:ea typeface="Roboto Condensed Light" panose="020B0604020202020204" charset="0"/>
              </a:rPr>
              <a:t>Typhlitis</a:t>
            </a:r>
            <a:endParaRPr lang="en-US" sz="2933" dirty="0"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33" dirty="0">
                <a:latin typeface="Comic Sans MS" panose="030F0702030302020204" pitchFamily="66" charset="0"/>
                <a:ea typeface="Roboto Condensed Light" panose="020B0604020202020204" charset="0"/>
              </a:rPr>
              <a:t>10. Whipple’s Disease</a:t>
            </a:r>
          </a:p>
        </p:txBody>
      </p:sp>
    </p:spTree>
    <p:extLst>
      <p:ext uri="{BB962C8B-B14F-4D97-AF65-F5344CB8AC3E}">
        <p14:creationId xmlns:p14="http://schemas.microsoft.com/office/powerpoint/2010/main" val="13957120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B23E3-5A4A-D88C-FA3A-54C57823E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2872" y="2537290"/>
            <a:ext cx="7011200" cy="1021600"/>
          </a:xfrm>
        </p:spPr>
        <p:txBody>
          <a:bodyPr/>
          <a:lstStyle/>
          <a:p>
            <a:pPr algn="ctr"/>
            <a:r>
              <a:rPr lang="en-IN" sz="6600" b="1" dirty="0">
                <a:latin typeface="Comic Sans MS" panose="030F0702030302020204" pitchFamily="66" charset="0"/>
              </a:rPr>
              <a:t>MCQs</a:t>
            </a:r>
          </a:p>
        </p:txBody>
      </p:sp>
    </p:spTree>
    <p:extLst>
      <p:ext uri="{BB962C8B-B14F-4D97-AF65-F5344CB8AC3E}">
        <p14:creationId xmlns:p14="http://schemas.microsoft.com/office/powerpoint/2010/main" val="5606688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8166-94EE-65A2-172D-D6D9A6A68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699" y="523433"/>
            <a:ext cx="9919757" cy="1021600"/>
          </a:xfrm>
        </p:spPr>
        <p:txBody>
          <a:bodyPr/>
          <a:lstStyle/>
          <a:p>
            <a:r>
              <a:rPr lang="en-IN" dirty="0">
                <a:latin typeface="Comic Sans MS" panose="030F0702030302020204" pitchFamily="66" charset="0"/>
              </a:rPr>
              <a:t>1. Most common cause of traveller’s diarrhoea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7BEC8-56D2-A033-C566-48141E5AB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5700" y="2050651"/>
            <a:ext cx="9919756" cy="3632400"/>
          </a:xfrm>
        </p:spPr>
        <p:txBody>
          <a:bodyPr/>
          <a:lstStyle/>
          <a:p>
            <a:pPr marL="649814" indent="-514350">
              <a:buAutoNum type="alphaLcParenR"/>
            </a:pPr>
            <a:r>
              <a:rPr lang="en-US" sz="2800" dirty="0">
                <a:latin typeface="Comic Sans MS" panose="030F0702030302020204" pitchFamily="66" charset="0"/>
              </a:rPr>
              <a:t>Entero-toxigenic </a:t>
            </a:r>
            <a:r>
              <a:rPr lang="en-US" sz="2800" i="1" dirty="0">
                <a:latin typeface="Comic Sans MS" panose="030F0702030302020204" pitchFamily="66" charset="0"/>
              </a:rPr>
              <a:t>Escherichia coli</a:t>
            </a:r>
          </a:p>
          <a:p>
            <a:pPr marL="649814" indent="-514350">
              <a:buAutoNum type="alphaLcParenR"/>
            </a:pPr>
            <a:r>
              <a:rPr lang="en-US" sz="2800" dirty="0">
                <a:latin typeface="Comic Sans MS" panose="030F0702030302020204" pitchFamily="66" charset="0"/>
              </a:rPr>
              <a:t>Entero-invasive </a:t>
            </a:r>
            <a:r>
              <a:rPr lang="en-US" sz="2800" i="1" dirty="0">
                <a:latin typeface="Comic Sans MS" panose="030F0702030302020204" pitchFamily="66" charset="0"/>
              </a:rPr>
              <a:t>Escherichia coli</a:t>
            </a:r>
          </a:p>
          <a:p>
            <a:pPr marL="649814" indent="-514350">
              <a:buAutoNum type="alphaLcParenR"/>
            </a:pPr>
            <a:r>
              <a:rPr lang="en-US" sz="2800" dirty="0">
                <a:latin typeface="Comic Sans MS" panose="030F0702030302020204" pitchFamily="66" charset="0"/>
              </a:rPr>
              <a:t>Entero-pathogenic </a:t>
            </a:r>
            <a:r>
              <a:rPr lang="en-US" sz="2800" i="1" dirty="0">
                <a:latin typeface="Comic Sans MS" panose="030F0702030302020204" pitchFamily="66" charset="0"/>
              </a:rPr>
              <a:t>Escherichia coli</a:t>
            </a:r>
          </a:p>
          <a:p>
            <a:pPr marL="649814" indent="-514350">
              <a:buAutoNum type="alphaLcParenR"/>
            </a:pPr>
            <a:r>
              <a:rPr lang="en-US" sz="2800" dirty="0">
                <a:latin typeface="Comic Sans MS" panose="030F0702030302020204" pitchFamily="66" charset="0"/>
              </a:rPr>
              <a:t>Entero-hemorrhagic </a:t>
            </a:r>
            <a:r>
              <a:rPr lang="en-US" sz="2800" i="1" dirty="0">
                <a:latin typeface="Comic Sans MS" panose="030F0702030302020204" pitchFamily="66" charset="0"/>
              </a:rPr>
              <a:t>Escherichia coli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946479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8166-94EE-65A2-172D-D6D9A6A68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43" y="523433"/>
            <a:ext cx="10918371" cy="1021600"/>
          </a:xfrm>
        </p:spPr>
        <p:txBody>
          <a:bodyPr/>
          <a:lstStyle/>
          <a:p>
            <a:r>
              <a:rPr lang="en-IN" dirty="0">
                <a:latin typeface="Comic Sans MS" panose="030F0702030302020204" pitchFamily="66" charset="0"/>
              </a:rPr>
              <a:t>2. Ratio of </a:t>
            </a:r>
            <a:r>
              <a:rPr lang="en-IN" dirty="0" err="1">
                <a:latin typeface="Comic Sans MS" panose="030F0702030302020204" pitchFamily="66" charset="0"/>
              </a:rPr>
              <a:t>Anerobic</a:t>
            </a:r>
            <a:r>
              <a:rPr lang="en-IN" dirty="0">
                <a:latin typeface="Comic Sans MS" panose="030F0702030302020204" pitchFamily="66" charset="0"/>
              </a:rPr>
              <a:t>: Aerobic organism in large bowel is: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7BEC8-56D2-A033-C566-48141E5AB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5700" y="2050651"/>
            <a:ext cx="9919756" cy="3632400"/>
          </a:xfrm>
        </p:spPr>
        <p:txBody>
          <a:bodyPr/>
          <a:lstStyle/>
          <a:p>
            <a:pPr marL="649814" indent="-514350">
              <a:buAutoNum type="alphaLcParenR"/>
            </a:pPr>
            <a:r>
              <a:rPr lang="en-IN" dirty="0"/>
              <a:t>1:1</a:t>
            </a:r>
          </a:p>
          <a:p>
            <a:pPr marL="649814" indent="-514350">
              <a:buAutoNum type="alphaLcParenR"/>
            </a:pPr>
            <a:r>
              <a:rPr lang="en-IN" dirty="0"/>
              <a:t>10:1</a:t>
            </a:r>
          </a:p>
          <a:p>
            <a:pPr marL="649814" indent="-514350">
              <a:buAutoNum type="alphaLcParenR"/>
            </a:pPr>
            <a:r>
              <a:rPr lang="en-IN" dirty="0"/>
              <a:t>100:1</a:t>
            </a:r>
          </a:p>
          <a:p>
            <a:pPr marL="649814" indent="-514350">
              <a:buAutoNum type="alphaLcParenR"/>
            </a:pPr>
            <a:r>
              <a:rPr lang="en-IN" dirty="0"/>
              <a:t>1000:1</a:t>
            </a:r>
          </a:p>
          <a:p>
            <a:pPr marL="135464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32211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8166-94EE-65A2-172D-D6D9A6A68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699" y="523433"/>
            <a:ext cx="10485815" cy="1527218"/>
          </a:xfrm>
        </p:spPr>
        <p:txBody>
          <a:bodyPr/>
          <a:lstStyle/>
          <a:p>
            <a:r>
              <a:rPr lang="en-IN" dirty="0">
                <a:latin typeface="Comic Sans MS" panose="030F0702030302020204" pitchFamily="66" charset="0"/>
              </a:rPr>
              <a:t>3. According to WHO, diarrhoea is defines as ………. loose </a:t>
            </a:r>
            <a:r>
              <a:rPr lang="en-US" sz="3200" dirty="0">
                <a:latin typeface="Comic Sans MS" panose="030F0702030302020204" pitchFamily="66" charset="0"/>
              </a:rPr>
              <a:t>loose or liquid stools per day, in excess than the usual habit for that person 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7BEC8-56D2-A033-C566-48141E5AB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5700" y="2050651"/>
            <a:ext cx="9919756" cy="3632400"/>
          </a:xfrm>
        </p:spPr>
        <p:txBody>
          <a:bodyPr/>
          <a:lstStyle/>
          <a:p>
            <a:pPr marL="649814" indent="-514350">
              <a:buAutoNum type="alphaLcParenR"/>
            </a:pPr>
            <a:r>
              <a:rPr lang="en-IN" dirty="0"/>
              <a:t>≥ 2</a:t>
            </a:r>
          </a:p>
          <a:p>
            <a:pPr marL="649814" indent="-514350">
              <a:buAutoNum type="alphaLcParenR"/>
            </a:pPr>
            <a:r>
              <a:rPr lang="en-IN" dirty="0"/>
              <a:t>≥ 3</a:t>
            </a:r>
          </a:p>
          <a:p>
            <a:pPr marL="649814" indent="-514350">
              <a:buAutoNum type="alphaLcParenR"/>
            </a:pPr>
            <a:r>
              <a:rPr lang="en-IN" dirty="0"/>
              <a:t>≥ 5</a:t>
            </a:r>
          </a:p>
          <a:p>
            <a:pPr marL="649814" indent="-514350">
              <a:buAutoNum type="alphaLcParenR"/>
            </a:pPr>
            <a:r>
              <a:rPr lang="en-IN" dirty="0"/>
              <a:t>≥ 10</a:t>
            </a:r>
          </a:p>
          <a:p>
            <a:pPr marL="135464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81458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8166-94EE-65A2-172D-D6D9A6A68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699" y="523433"/>
            <a:ext cx="10485815" cy="1527218"/>
          </a:xfrm>
        </p:spPr>
        <p:txBody>
          <a:bodyPr/>
          <a:lstStyle/>
          <a:p>
            <a:r>
              <a:rPr lang="en-IN" dirty="0">
                <a:latin typeface="Comic Sans MS" panose="030F0702030302020204" pitchFamily="66" charset="0"/>
              </a:rPr>
              <a:t>4. According to WHO, dysentery is defined as…….</a:t>
            </a:r>
          </a:p>
        </p:txBody>
      </p:sp>
    </p:spTree>
    <p:extLst>
      <p:ext uri="{BB962C8B-B14F-4D97-AF65-F5344CB8AC3E}">
        <p14:creationId xmlns:p14="http://schemas.microsoft.com/office/powerpoint/2010/main" val="7075268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8166-94EE-65A2-172D-D6D9A6A68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699" y="523433"/>
            <a:ext cx="10485815" cy="1527218"/>
          </a:xfrm>
        </p:spPr>
        <p:txBody>
          <a:bodyPr/>
          <a:lstStyle/>
          <a:p>
            <a:r>
              <a:rPr lang="en-IN" dirty="0">
                <a:latin typeface="Comic Sans MS" panose="030F0702030302020204" pitchFamily="66" charset="0"/>
              </a:rPr>
              <a:t>5. What is Gastroenteritis??</a:t>
            </a:r>
          </a:p>
        </p:txBody>
      </p:sp>
    </p:spTree>
    <p:extLst>
      <p:ext uri="{BB962C8B-B14F-4D97-AF65-F5344CB8AC3E}">
        <p14:creationId xmlns:p14="http://schemas.microsoft.com/office/powerpoint/2010/main" val="17172483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F90C9-E102-719E-36CC-330367D60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4542" y="2918200"/>
            <a:ext cx="4776757" cy="1021600"/>
          </a:xfrm>
        </p:spPr>
        <p:txBody>
          <a:bodyPr/>
          <a:lstStyle/>
          <a:p>
            <a:pPr algn="ctr"/>
            <a:r>
              <a:rPr lang="en-IN" sz="4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57833919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1686</TotalTime>
  <Words>1882</Words>
  <Application>Microsoft Office PowerPoint</Application>
  <PresentationFormat>Widescreen</PresentationFormat>
  <Paragraphs>399</Paragraphs>
  <Slides>47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Calibri</vt:lpstr>
      <vt:lpstr>Comic Sans MS</vt:lpstr>
      <vt:lpstr>Palatino Linotype</vt:lpstr>
      <vt:lpstr>Wingdings</vt:lpstr>
      <vt:lpstr>Gallery</vt:lpstr>
      <vt:lpstr>Overview of Gastrointestinal Infections</vt:lpstr>
      <vt:lpstr>Learning objectives</vt:lpstr>
      <vt:lpstr>RESIDENT MICROBIAL FLORA</vt:lpstr>
      <vt:lpstr>RESIDENT MICROBIAL FLORA</vt:lpstr>
      <vt:lpstr>RESIDENT MICROBIAL FLORA</vt:lpstr>
      <vt:lpstr>Gastrointestinal infective syndromes</vt:lpstr>
      <vt:lpstr>Diarrhea</vt:lpstr>
      <vt:lpstr>Infectious agents of Acute diarrhea and the underlying mechanism</vt:lpstr>
      <vt:lpstr>Infections agents of Acute diarrhea and the underlying mechanism</vt:lpstr>
      <vt:lpstr>Infections agents of Acute diarrhea and the underlying mechanism</vt:lpstr>
      <vt:lpstr>Infections agents of acute diarrhea and the underlying mechanism</vt:lpstr>
      <vt:lpstr>Traveler’s Diarrhea</vt:lpstr>
      <vt:lpstr>Traveler’s Diarrhea</vt:lpstr>
      <vt:lpstr>Agents causing traveler’s diarrhea</vt:lpstr>
      <vt:lpstr>Agents causing traveler’s diarrhea </vt:lpstr>
      <vt:lpstr>Persistent and Chronic Diarrhea</vt:lpstr>
      <vt:lpstr>Persistent and Chronic Diarrhea</vt:lpstr>
      <vt:lpstr>Dysentery</vt:lpstr>
      <vt:lpstr>Gastroenteritis</vt:lpstr>
      <vt:lpstr>Food Poisoning</vt:lpstr>
      <vt:lpstr>Pathogenic Mechanisms</vt:lpstr>
      <vt:lpstr>Pathogenic mechanisms of diarrheal agents</vt:lpstr>
      <vt:lpstr>Pathogenic mechanisms of diarrheal agents</vt:lpstr>
      <vt:lpstr>Predisposing Factors</vt:lpstr>
      <vt:lpstr>Laboratory Diagnosis</vt:lpstr>
      <vt:lpstr>Laboratory Diagnosis</vt:lpstr>
      <vt:lpstr>Laboratory Diagnosis</vt:lpstr>
      <vt:lpstr>Laboratory Diagnosis</vt:lpstr>
      <vt:lpstr>Laboratory Diagnosis </vt:lpstr>
      <vt:lpstr>Laboratory Diagnosis </vt:lpstr>
      <vt:lpstr>Laboratory Diagnosis</vt:lpstr>
      <vt:lpstr>Laboratory Diagnosis</vt:lpstr>
      <vt:lpstr>Identification features/ detection methods of common organisms causing acute diarrhea or dysentery.</vt:lpstr>
      <vt:lpstr>Identification features/ detection methods of common organisms causing acute diarrhea or dysentery</vt:lpstr>
      <vt:lpstr>Identification features/ detection methods of common organisms causing acute diarrhea or dysentery</vt:lpstr>
      <vt:lpstr>Treatment of Diarrhea</vt:lpstr>
      <vt:lpstr>Treatment of diarrheal diseases  (adapted from Sanford guideline)</vt:lpstr>
      <vt:lpstr>OTHER INFECTIVE SYNDROMES OF GIT</vt:lpstr>
      <vt:lpstr>OTHER INFECTIVE SYNDROMES OF GIT</vt:lpstr>
      <vt:lpstr>OTHER INFECTIVE SYNDROMES OF GIT</vt:lpstr>
      <vt:lpstr>MCQs</vt:lpstr>
      <vt:lpstr>1. Most common cause of traveller’s diarrhoea</vt:lpstr>
      <vt:lpstr>2. Ratio of Anerobic: Aerobic organism in large bowel is:</vt:lpstr>
      <vt:lpstr>3. According to WHO, diarrhoea is defines as ………. loose loose or liquid stools per day, in excess than the usual habit for that person </vt:lpstr>
      <vt:lpstr>4. According to WHO, dysentery is defined as…….</vt:lpstr>
      <vt:lpstr>5. What is Gastroenteritis??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Gastrointestinal Infections</dc:title>
  <dc:creator>consultdrpriyanka20@gmail.com</dc:creator>
  <cp:lastModifiedBy>consultdrpriyanka20@gmail.com</cp:lastModifiedBy>
  <cp:revision>26</cp:revision>
  <dcterms:created xsi:type="dcterms:W3CDTF">2023-08-31T05:52:57Z</dcterms:created>
  <dcterms:modified xsi:type="dcterms:W3CDTF">2023-09-01T10:27:09Z</dcterms:modified>
</cp:coreProperties>
</file>