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5" r:id="rId10"/>
    <p:sldId id="266" r:id="rId11"/>
    <p:sldId id="263" r:id="rId12"/>
    <p:sldId id="264" r:id="rId13"/>
    <p:sldId id="269" r:id="rId14"/>
    <p:sldId id="271" r:id="rId15"/>
    <p:sldId id="272" r:id="rId16"/>
    <p:sldId id="273" r:id="rId17"/>
    <p:sldId id="279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4" r:id="rId33"/>
    <p:sldId id="295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9EE1F-D938-40BE-B416-2DAFD6534A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8948866-B822-4AA6-ACE5-C03FD1B1EC36}">
      <dgm:prSet phldrT="[Text]"/>
      <dgm:spPr>
        <a:solidFill>
          <a:schemeClr val="tx1"/>
        </a:solidFill>
      </dgm:spPr>
      <dgm:t>
        <a:bodyPr/>
        <a:lstStyle/>
        <a:p>
          <a:r>
            <a:rPr lang="en-IN" dirty="0"/>
            <a:t>Gram stain smear</a:t>
          </a:r>
        </a:p>
      </dgm:t>
    </dgm:pt>
    <dgm:pt modelId="{BBBCCEE7-355A-4206-AB56-86E73856369D}" type="parTrans" cxnId="{CEEA27B8-54D8-486A-8457-7D50BE75943E}">
      <dgm:prSet/>
      <dgm:spPr/>
      <dgm:t>
        <a:bodyPr/>
        <a:lstStyle/>
        <a:p>
          <a:endParaRPr lang="en-IN"/>
        </a:p>
      </dgm:t>
    </dgm:pt>
    <dgm:pt modelId="{C3C7108D-E4E7-4399-B5BA-BABAEC09FF4C}" type="sibTrans" cxnId="{CEEA27B8-54D8-486A-8457-7D50BE75943E}">
      <dgm:prSet/>
      <dgm:spPr/>
      <dgm:t>
        <a:bodyPr/>
        <a:lstStyle/>
        <a:p>
          <a:endParaRPr lang="en-IN"/>
        </a:p>
      </dgm:t>
    </dgm:pt>
    <dgm:pt modelId="{111EDF40-F49C-4FAF-86F4-ED9D8C2ADAE8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Gram positive cocci</a:t>
          </a:r>
        </a:p>
      </dgm:t>
    </dgm:pt>
    <dgm:pt modelId="{0375F6D5-2F12-4628-9D8A-7E53D55D6227}" type="parTrans" cxnId="{C55A0FDE-50DD-48E6-A3BB-37E5CAD4FA25}">
      <dgm:prSet/>
      <dgm:spPr/>
      <dgm:t>
        <a:bodyPr/>
        <a:lstStyle/>
        <a:p>
          <a:endParaRPr lang="en-IN"/>
        </a:p>
      </dgm:t>
    </dgm:pt>
    <dgm:pt modelId="{500E47A1-426A-45C5-8CF7-E3A688276CAC}" type="sibTrans" cxnId="{C55A0FDE-50DD-48E6-A3BB-37E5CAD4FA25}">
      <dgm:prSet/>
      <dgm:spPr/>
      <dgm:t>
        <a:bodyPr/>
        <a:lstStyle/>
        <a:p>
          <a:endParaRPr lang="en-IN"/>
        </a:p>
      </dgm:t>
    </dgm:pt>
    <dgm:pt modelId="{A2E07671-0D6F-43CF-9FB8-61C94177772E}">
      <dgm:prSet/>
      <dgm:spPr>
        <a:solidFill>
          <a:srgbClr val="FB93E0"/>
        </a:solidFill>
      </dgm:spPr>
      <dgm:t>
        <a:bodyPr/>
        <a:lstStyle/>
        <a:p>
          <a:r>
            <a:rPr lang="en-IN" dirty="0"/>
            <a:t>Gram negative bacilli</a:t>
          </a:r>
        </a:p>
      </dgm:t>
    </dgm:pt>
    <dgm:pt modelId="{C0845C33-06AB-42AC-BC95-B727D276CF5D}" type="parTrans" cxnId="{0826CE5D-9BF2-4392-95B6-3B21941FDB40}">
      <dgm:prSet/>
      <dgm:spPr/>
      <dgm:t>
        <a:bodyPr/>
        <a:lstStyle/>
        <a:p>
          <a:endParaRPr lang="en-IN"/>
        </a:p>
      </dgm:t>
    </dgm:pt>
    <dgm:pt modelId="{3CD7A97C-894F-4BB8-BDA0-2E56A964232F}" type="sibTrans" cxnId="{0826CE5D-9BF2-4392-95B6-3B21941FDB40}">
      <dgm:prSet/>
      <dgm:spPr/>
      <dgm:t>
        <a:bodyPr/>
        <a:lstStyle/>
        <a:p>
          <a:endParaRPr lang="en-IN"/>
        </a:p>
      </dgm:t>
    </dgm:pt>
    <dgm:pt modelId="{054AEE39-643B-4033-9045-34DBB40AC59D}">
      <dgm:prSet phldrT="[Text]"/>
      <dgm:spPr>
        <a:solidFill>
          <a:srgbClr val="FB93E0"/>
        </a:solidFill>
      </dgm:spPr>
      <dgm:t>
        <a:bodyPr/>
        <a:lstStyle/>
        <a:p>
          <a:r>
            <a:rPr lang="en-IN" dirty="0"/>
            <a:t>Gram negative cocci</a:t>
          </a:r>
        </a:p>
      </dgm:t>
    </dgm:pt>
    <dgm:pt modelId="{742ACDCF-5115-431E-A4C5-4656D45DA47B}" type="sibTrans" cxnId="{56971A1E-88C9-4A36-ACD3-A16F8D1FA098}">
      <dgm:prSet/>
      <dgm:spPr/>
      <dgm:t>
        <a:bodyPr/>
        <a:lstStyle/>
        <a:p>
          <a:endParaRPr lang="en-IN"/>
        </a:p>
      </dgm:t>
    </dgm:pt>
    <dgm:pt modelId="{29224296-FF46-4D6B-8D81-8CCB71941BEE}" type="parTrans" cxnId="{56971A1E-88C9-4A36-ACD3-A16F8D1FA098}">
      <dgm:prSet/>
      <dgm:spPr/>
      <dgm:t>
        <a:bodyPr/>
        <a:lstStyle/>
        <a:p>
          <a:endParaRPr lang="en-IN"/>
        </a:p>
      </dgm:t>
    </dgm:pt>
    <dgm:pt modelId="{EC7E89C8-84B6-4E4B-86C1-378C79F1969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Gram positive bacilli</a:t>
          </a:r>
        </a:p>
      </dgm:t>
    </dgm:pt>
    <dgm:pt modelId="{1A90B73F-6FA1-49DD-BFAE-FB0D019565E8}" type="sibTrans" cxnId="{5590BE6E-EC5F-4B8B-A6E6-905A5B3F59C7}">
      <dgm:prSet/>
      <dgm:spPr/>
      <dgm:t>
        <a:bodyPr/>
        <a:lstStyle/>
        <a:p>
          <a:endParaRPr lang="en-IN"/>
        </a:p>
      </dgm:t>
    </dgm:pt>
    <dgm:pt modelId="{519F90BC-A592-403E-A751-7374EF043306}" type="parTrans" cxnId="{5590BE6E-EC5F-4B8B-A6E6-905A5B3F59C7}">
      <dgm:prSet/>
      <dgm:spPr/>
      <dgm:t>
        <a:bodyPr/>
        <a:lstStyle/>
        <a:p>
          <a:endParaRPr lang="en-IN"/>
        </a:p>
      </dgm:t>
    </dgm:pt>
    <dgm:pt modelId="{71DF1B0B-1757-4B53-AB82-959B88CA96E1}" type="pres">
      <dgm:prSet presAssocID="{5B39EE1F-D938-40BE-B416-2DAFD6534A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39C5540-5346-444C-B79B-5AEBF72506BE}" type="pres">
      <dgm:prSet presAssocID="{D8948866-B822-4AA6-ACE5-C03FD1B1EC36}" presName="hierRoot1" presStyleCnt="0">
        <dgm:presLayoutVars>
          <dgm:hierBranch val="init"/>
        </dgm:presLayoutVars>
      </dgm:prSet>
      <dgm:spPr/>
    </dgm:pt>
    <dgm:pt modelId="{446CA969-0E87-4159-97F3-239613090542}" type="pres">
      <dgm:prSet presAssocID="{D8948866-B822-4AA6-ACE5-C03FD1B1EC36}" presName="rootComposite1" presStyleCnt="0"/>
      <dgm:spPr/>
    </dgm:pt>
    <dgm:pt modelId="{9EDEBEFA-02C9-4EB0-B28A-C74BDB3FD223}" type="pres">
      <dgm:prSet presAssocID="{D8948866-B822-4AA6-ACE5-C03FD1B1EC36}" presName="rootText1" presStyleLbl="node0" presStyleIdx="0" presStyleCnt="1" custLinFactNeighborY="-4441">
        <dgm:presLayoutVars>
          <dgm:chPref val="3"/>
        </dgm:presLayoutVars>
      </dgm:prSet>
      <dgm:spPr/>
    </dgm:pt>
    <dgm:pt modelId="{AF7C6191-FA04-41C6-BFA8-CBFB5F3884E9}" type="pres">
      <dgm:prSet presAssocID="{D8948866-B822-4AA6-ACE5-C03FD1B1EC36}" presName="rootConnector1" presStyleLbl="node1" presStyleIdx="0" presStyleCnt="0"/>
      <dgm:spPr/>
    </dgm:pt>
    <dgm:pt modelId="{347D79A2-D096-47E8-87E7-694A85D7F023}" type="pres">
      <dgm:prSet presAssocID="{D8948866-B822-4AA6-ACE5-C03FD1B1EC36}" presName="hierChild2" presStyleCnt="0"/>
      <dgm:spPr/>
    </dgm:pt>
    <dgm:pt modelId="{05C8B46F-DFDA-486C-890D-AC0C43FECA54}" type="pres">
      <dgm:prSet presAssocID="{0375F6D5-2F12-4628-9D8A-7E53D55D6227}" presName="Name37" presStyleLbl="parChTrans1D2" presStyleIdx="0" presStyleCnt="4"/>
      <dgm:spPr/>
    </dgm:pt>
    <dgm:pt modelId="{960DD91F-8B7F-4889-9D44-289C6AFA3283}" type="pres">
      <dgm:prSet presAssocID="{111EDF40-F49C-4FAF-86F4-ED9D8C2ADAE8}" presName="hierRoot2" presStyleCnt="0">
        <dgm:presLayoutVars>
          <dgm:hierBranch val="init"/>
        </dgm:presLayoutVars>
      </dgm:prSet>
      <dgm:spPr/>
    </dgm:pt>
    <dgm:pt modelId="{BB0704B8-3E1E-48CD-A941-2906B659CA22}" type="pres">
      <dgm:prSet presAssocID="{111EDF40-F49C-4FAF-86F4-ED9D8C2ADAE8}" presName="rootComposite" presStyleCnt="0"/>
      <dgm:spPr/>
    </dgm:pt>
    <dgm:pt modelId="{B7D3F147-EEE0-45B5-A0A6-A6CC0BD43544}" type="pres">
      <dgm:prSet presAssocID="{111EDF40-F49C-4FAF-86F4-ED9D8C2ADAE8}" presName="rootText" presStyleLbl="node2" presStyleIdx="0" presStyleCnt="4">
        <dgm:presLayoutVars>
          <dgm:chPref val="3"/>
        </dgm:presLayoutVars>
      </dgm:prSet>
      <dgm:spPr/>
    </dgm:pt>
    <dgm:pt modelId="{DBECC750-AA49-4E48-A9ED-9A40DA9C0646}" type="pres">
      <dgm:prSet presAssocID="{111EDF40-F49C-4FAF-86F4-ED9D8C2ADAE8}" presName="rootConnector" presStyleLbl="node2" presStyleIdx="0" presStyleCnt="4"/>
      <dgm:spPr/>
    </dgm:pt>
    <dgm:pt modelId="{C411B295-7481-4BA9-A110-A69A9B700FCF}" type="pres">
      <dgm:prSet presAssocID="{111EDF40-F49C-4FAF-86F4-ED9D8C2ADAE8}" presName="hierChild4" presStyleCnt="0"/>
      <dgm:spPr/>
    </dgm:pt>
    <dgm:pt modelId="{2A10914A-19FF-4759-8516-6B7C2362FB31}" type="pres">
      <dgm:prSet presAssocID="{111EDF40-F49C-4FAF-86F4-ED9D8C2ADAE8}" presName="hierChild5" presStyleCnt="0"/>
      <dgm:spPr/>
    </dgm:pt>
    <dgm:pt modelId="{5308C2E6-3EEF-4A8B-9A14-0CC6FEFABFF3}" type="pres">
      <dgm:prSet presAssocID="{519F90BC-A592-403E-A751-7374EF043306}" presName="Name37" presStyleLbl="parChTrans1D2" presStyleIdx="1" presStyleCnt="4"/>
      <dgm:spPr/>
    </dgm:pt>
    <dgm:pt modelId="{DE4D5F3D-CCD4-4FBD-8EFE-557CE42A2A77}" type="pres">
      <dgm:prSet presAssocID="{EC7E89C8-84B6-4E4B-86C1-378C79F19690}" presName="hierRoot2" presStyleCnt="0">
        <dgm:presLayoutVars>
          <dgm:hierBranch val="init"/>
        </dgm:presLayoutVars>
      </dgm:prSet>
      <dgm:spPr/>
    </dgm:pt>
    <dgm:pt modelId="{E0F885E0-7E69-446C-997D-A03A0315CC30}" type="pres">
      <dgm:prSet presAssocID="{EC7E89C8-84B6-4E4B-86C1-378C79F19690}" presName="rootComposite" presStyleCnt="0"/>
      <dgm:spPr/>
    </dgm:pt>
    <dgm:pt modelId="{D7FC9488-A68C-456F-BE13-205576B036C2}" type="pres">
      <dgm:prSet presAssocID="{EC7E89C8-84B6-4E4B-86C1-378C79F19690}" presName="rootText" presStyleLbl="node2" presStyleIdx="1" presStyleCnt="4">
        <dgm:presLayoutVars>
          <dgm:chPref val="3"/>
        </dgm:presLayoutVars>
      </dgm:prSet>
      <dgm:spPr/>
    </dgm:pt>
    <dgm:pt modelId="{0C0BF175-2164-4518-B4A9-CB4146B05B56}" type="pres">
      <dgm:prSet presAssocID="{EC7E89C8-84B6-4E4B-86C1-378C79F19690}" presName="rootConnector" presStyleLbl="node2" presStyleIdx="1" presStyleCnt="4"/>
      <dgm:spPr/>
    </dgm:pt>
    <dgm:pt modelId="{6BA1C034-EC6B-45D1-9F2E-4F9BE1F6109D}" type="pres">
      <dgm:prSet presAssocID="{EC7E89C8-84B6-4E4B-86C1-378C79F19690}" presName="hierChild4" presStyleCnt="0"/>
      <dgm:spPr/>
    </dgm:pt>
    <dgm:pt modelId="{0AC01234-BE4D-4251-91C6-12774FE771F3}" type="pres">
      <dgm:prSet presAssocID="{EC7E89C8-84B6-4E4B-86C1-378C79F19690}" presName="hierChild5" presStyleCnt="0"/>
      <dgm:spPr/>
    </dgm:pt>
    <dgm:pt modelId="{AD5D81CC-3DC8-4BDE-A5D1-95B409EA1DDC}" type="pres">
      <dgm:prSet presAssocID="{29224296-FF46-4D6B-8D81-8CCB71941BEE}" presName="Name37" presStyleLbl="parChTrans1D2" presStyleIdx="2" presStyleCnt="4"/>
      <dgm:spPr/>
    </dgm:pt>
    <dgm:pt modelId="{271F1069-A1B5-48B7-A8E2-A51F34248E96}" type="pres">
      <dgm:prSet presAssocID="{054AEE39-643B-4033-9045-34DBB40AC59D}" presName="hierRoot2" presStyleCnt="0">
        <dgm:presLayoutVars>
          <dgm:hierBranch val="init"/>
        </dgm:presLayoutVars>
      </dgm:prSet>
      <dgm:spPr/>
    </dgm:pt>
    <dgm:pt modelId="{0F85C40C-0753-4EEE-9D74-E515E09F6E6E}" type="pres">
      <dgm:prSet presAssocID="{054AEE39-643B-4033-9045-34DBB40AC59D}" presName="rootComposite" presStyleCnt="0"/>
      <dgm:spPr/>
    </dgm:pt>
    <dgm:pt modelId="{E1B615DC-829E-414E-8A36-85F31FF83B0A}" type="pres">
      <dgm:prSet presAssocID="{054AEE39-643B-4033-9045-34DBB40AC59D}" presName="rootText" presStyleLbl="node2" presStyleIdx="2" presStyleCnt="4">
        <dgm:presLayoutVars>
          <dgm:chPref val="3"/>
        </dgm:presLayoutVars>
      </dgm:prSet>
      <dgm:spPr/>
    </dgm:pt>
    <dgm:pt modelId="{8A37D739-BC9F-43EB-B05F-B5FAC782F65A}" type="pres">
      <dgm:prSet presAssocID="{054AEE39-643B-4033-9045-34DBB40AC59D}" presName="rootConnector" presStyleLbl="node2" presStyleIdx="2" presStyleCnt="4"/>
      <dgm:spPr/>
    </dgm:pt>
    <dgm:pt modelId="{897EC53A-C02A-4A1A-BB0B-6C722F306DE4}" type="pres">
      <dgm:prSet presAssocID="{054AEE39-643B-4033-9045-34DBB40AC59D}" presName="hierChild4" presStyleCnt="0"/>
      <dgm:spPr/>
    </dgm:pt>
    <dgm:pt modelId="{DFCD98F9-C8FC-4885-8AE7-932399F2E7D3}" type="pres">
      <dgm:prSet presAssocID="{054AEE39-643B-4033-9045-34DBB40AC59D}" presName="hierChild5" presStyleCnt="0"/>
      <dgm:spPr/>
    </dgm:pt>
    <dgm:pt modelId="{78DA5ACC-6801-405E-9127-F8C182A6655B}" type="pres">
      <dgm:prSet presAssocID="{C0845C33-06AB-42AC-BC95-B727D276CF5D}" presName="Name37" presStyleLbl="parChTrans1D2" presStyleIdx="3" presStyleCnt="4"/>
      <dgm:spPr/>
    </dgm:pt>
    <dgm:pt modelId="{02E78B7D-C414-4C66-B1C7-1BF1B5A647E4}" type="pres">
      <dgm:prSet presAssocID="{A2E07671-0D6F-43CF-9FB8-61C94177772E}" presName="hierRoot2" presStyleCnt="0">
        <dgm:presLayoutVars>
          <dgm:hierBranch val="init"/>
        </dgm:presLayoutVars>
      </dgm:prSet>
      <dgm:spPr/>
    </dgm:pt>
    <dgm:pt modelId="{54AD23C5-BE50-4D5A-BCF6-082E9AD46D7A}" type="pres">
      <dgm:prSet presAssocID="{A2E07671-0D6F-43CF-9FB8-61C94177772E}" presName="rootComposite" presStyleCnt="0"/>
      <dgm:spPr/>
    </dgm:pt>
    <dgm:pt modelId="{D29D719F-0DA7-4370-82BC-2930589E1BE7}" type="pres">
      <dgm:prSet presAssocID="{A2E07671-0D6F-43CF-9FB8-61C94177772E}" presName="rootText" presStyleLbl="node2" presStyleIdx="3" presStyleCnt="4">
        <dgm:presLayoutVars>
          <dgm:chPref val="3"/>
        </dgm:presLayoutVars>
      </dgm:prSet>
      <dgm:spPr/>
    </dgm:pt>
    <dgm:pt modelId="{2BD7C800-F605-4ED8-9E89-A5D441673D22}" type="pres">
      <dgm:prSet presAssocID="{A2E07671-0D6F-43CF-9FB8-61C94177772E}" presName="rootConnector" presStyleLbl="node2" presStyleIdx="3" presStyleCnt="4"/>
      <dgm:spPr/>
    </dgm:pt>
    <dgm:pt modelId="{A7D23BA9-F597-4CEB-BE60-19E1E4EF9DD4}" type="pres">
      <dgm:prSet presAssocID="{A2E07671-0D6F-43CF-9FB8-61C94177772E}" presName="hierChild4" presStyleCnt="0"/>
      <dgm:spPr/>
    </dgm:pt>
    <dgm:pt modelId="{49467D9B-9665-430F-975E-0B13F1412C38}" type="pres">
      <dgm:prSet presAssocID="{A2E07671-0D6F-43CF-9FB8-61C94177772E}" presName="hierChild5" presStyleCnt="0"/>
      <dgm:spPr/>
    </dgm:pt>
    <dgm:pt modelId="{03287833-A230-444B-AD10-AC414A4E9176}" type="pres">
      <dgm:prSet presAssocID="{D8948866-B822-4AA6-ACE5-C03FD1B1EC36}" presName="hierChild3" presStyleCnt="0"/>
      <dgm:spPr/>
    </dgm:pt>
  </dgm:ptLst>
  <dgm:cxnLst>
    <dgm:cxn modelId="{0647CB05-268C-4E23-9402-13681DFA01C0}" type="presOf" srcId="{A2E07671-0D6F-43CF-9FB8-61C94177772E}" destId="{2BD7C800-F605-4ED8-9E89-A5D441673D22}" srcOrd="1" destOrd="0" presId="urn:microsoft.com/office/officeart/2005/8/layout/orgChart1"/>
    <dgm:cxn modelId="{02800014-2448-42B1-860A-FECF062C94D2}" type="presOf" srcId="{D8948866-B822-4AA6-ACE5-C03FD1B1EC36}" destId="{AF7C6191-FA04-41C6-BFA8-CBFB5F3884E9}" srcOrd="1" destOrd="0" presId="urn:microsoft.com/office/officeart/2005/8/layout/orgChart1"/>
    <dgm:cxn modelId="{4A175317-496E-4227-B1C0-225C1638786B}" type="presOf" srcId="{EC7E89C8-84B6-4E4B-86C1-378C79F19690}" destId="{D7FC9488-A68C-456F-BE13-205576B036C2}" srcOrd="0" destOrd="0" presId="urn:microsoft.com/office/officeart/2005/8/layout/orgChart1"/>
    <dgm:cxn modelId="{56971A1E-88C9-4A36-ACD3-A16F8D1FA098}" srcId="{D8948866-B822-4AA6-ACE5-C03FD1B1EC36}" destId="{054AEE39-643B-4033-9045-34DBB40AC59D}" srcOrd="2" destOrd="0" parTransId="{29224296-FF46-4D6B-8D81-8CCB71941BEE}" sibTransId="{742ACDCF-5115-431E-A4C5-4656D45DA47B}"/>
    <dgm:cxn modelId="{9FF4FE25-F1C5-41AC-A3A5-C94AEB4A0D7C}" type="presOf" srcId="{519F90BC-A592-403E-A751-7374EF043306}" destId="{5308C2E6-3EEF-4A8B-9A14-0CC6FEFABFF3}" srcOrd="0" destOrd="0" presId="urn:microsoft.com/office/officeart/2005/8/layout/orgChart1"/>
    <dgm:cxn modelId="{383FE239-4823-4C66-AEBC-1495DA0056BD}" type="presOf" srcId="{111EDF40-F49C-4FAF-86F4-ED9D8C2ADAE8}" destId="{B7D3F147-EEE0-45B5-A0A6-A6CC0BD43544}" srcOrd="0" destOrd="0" presId="urn:microsoft.com/office/officeart/2005/8/layout/orgChart1"/>
    <dgm:cxn modelId="{0826CE5D-9BF2-4392-95B6-3B21941FDB40}" srcId="{D8948866-B822-4AA6-ACE5-C03FD1B1EC36}" destId="{A2E07671-0D6F-43CF-9FB8-61C94177772E}" srcOrd="3" destOrd="0" parTransId="{C0845C33-06AB-42AC-BC95-B727D276CF5D}" sibTransId="{3CD7A97C-894F-4BB8-BDA0-2E56A964232F}"/>
    <dgm:cxn modelId="{1EAF3963-018F-4DA7-BCFE-7F72AB668896}" type="presOf" srcId="{EC7E89C8-84B6-4E4B-86C1-378C79F19690}" destId="{0C0BF175-2164-4518-B4A9-CB4146B05B56}" srcOrd="1" destOrd="0" presId="urn:microsoft.com/office/officeart/2005/8/layout/orgChart1"/>
    <dgm:cxn modelId="{3CF07F65-123F-4025-AA59-0C66150D63C6}" type="presOf" srcId="{5B39EE1F-D938-40BE-B416-2DAFD6534AFE}" destId="{71DF1B0B-1757-4B53-AB82-959B88CA96E1}" srcOrd="0" destOrd="0" presId="urn:microsoft.com/office/officeart/2005/8/layout/orgChart1"/>
    <dgm:cxn modelId="{5590BE6E-EC5F-4B8B-A6E6-905A5B3F59C7}" srcId="{D8948866-B822-4AA6-ACE5-C03FD1B1EC36}" destId="{EC7E89C8-84B6-4E4B-86C1-378C79F19690}" srcOrd="1" destOrd="0" parTransId="{519F90BC-A592-403E-A751-7374EF043306}" sibTransId="{1A90B73F-6FA1-49DD-BFAE-FB0D019565E8}"/>
    <dgm:cxn modelId="{BE9B0780-411C-4DDC-A781-630657461923}" type="presOf" srcId="{0375F6D5-2F12-4628-9D8A-7E53D55D6227}" destId="{05C8B46F-DFDA-486C-890D-AC0C43FECA54}" srcOrd="0" destOrd="0" presId="urn:microsoft.com/office/officeart/2005/8/layout/orgChart1"/>
    <dgm:cxn modelId="{28BB7D8C-E5C7-4B40-81C7-21132658C23B}" type="presOf" srcId="{C0845C33-06AB-42AC-BC95-B727D276CF5D}" destId="{78DA5ACC-6801-405E-9127-F8C182A6655B}" srcOrd="0" destOrd="0" presId="urn:microsoft.com/office/officeart/2005/8/layout/orgChart1"/>
    <dgm:cxn modelId="{26249B9F-01FD-46FE-B96D-3B7AE7B5F546}" type="presOf" srcId="{A2E07671-0D6F-43CF-9FB8-61C94177772E}" destId="{D29D719F-0DA7-4370-82BC-2930589E1BE7}" srcOrd="0" destOrd="0" presId="urn:microsoft.com/office/officeart/2005/8/layout/orgChart1"/>
    <dgm:cxn modelId="{D8EA9EA6-C8FA-4AA1-AA0A-C78C4AAD43F5}" type="presOf" srcId="{111EDF40-F49C-4FAF-86F4-ED9D8C2ADAE8}" destId="{DBECC750-AA49-4E48-A9ED-9A40DA9C0646}" srcOrd="1" destOrd="0" presId="urn:microsoft.com/office/officeart/2005/8/layout/orgChart1"/>
    <dgm:cxn modelId="{CEEA27B8-54D8-486A-8457-7D50BE75943E}" srcId="{5B39EE1F-D938-40BE-B416-2DAFD6534AFE}" destId="{D8948866-B822-4AA6-ACE5-C03FD1B1EC36}" srcOrd="0" destOrd="0" parTransId="{BBBCCEE7-355A-4206-AB56-86E73856369D}" sibTransId="{C3C7108D-E4E7-4399-B5BA-BABAEC09FF4C}"/>
    <dgm:cxn modelId="{93CDCCD6-D4DD-4664-81E4-D0A629AEE8F7}" type="presOf" srcId="{D8948866-B822-4AA6-ACE5-C03FD1B1EC36}" destId="{9EDEBEFA-02C9-4EB0-B28A-C74BDB3FD223}" srcOrd="0" destOrd="0" presId="urn:microsoft.com/office/officeart/2005/8/layout/orgChart1"/>
    <dgm:cxn modelId="{244FE3D6-B592-4088-942E-FB21517B84AB}" type="presOf" srcId="{054AEE39-643B-4033-9045-34DBB40AC59D}" destId="{E1B615DC-829E-414E-8A36-85F31FF83B0A}" srcOrd="0" destOrd="0" presId="urn:microsoft.com/office/officeart/2005/8/layout/orgChart1"/>
    <dgm:cxn modelId="{C6A083DD-D9DC-4D63-84B2-FCD0AAE19E4F}" type="presOf" srcId="{29224296-FF46-4D6B-8D81-8CCB71941BEE}" destId="{AD5D81CC-3DC8-4BDE-A5D1-95B409EA1DDC}" srcOrd="0" destOrd="0" presId="urn:microsoft.com/office/officeart/2005/8/layout/orgChart1"/>
    <dgm:cxn modelId="{C55A0FDE-50DD-48E6-A3BB-37E5CAD4FA25}" srcId="{D8948866-B822-4AA6-ACE5-C03FD1B1EC36}" destId="{111EDF40-F49C-4FAF-86F4-ED9D8C2ADAE8}" srcOrd="0" destOrd="0" parTransId="{0375F6D5-2F12-4628-9D8A-7E53D55D6227}" sibTransId="{500E47A1-426A-45C5-8CF7-E3A688276CAC}"/>
    <dgm:cxn modelId="{A0956EF2-6688-4966-B8F5-C6578C925181}" type="presOf" srcId="{054AEE39-643B-4033-9045-34DBB40AC59D}" destId="{8A37D739-BC9F-43EB-B05F-B5FAC782F65A}" srcOrd="1" destOrd="0" presId="urn:microsoft.com/office/officeart/2005/8/layout/orgChart1"/>
    <dgm:cxn modelId="{AC1C10F1-8A16-4220-A89A-AEEF1E8EA6F0}" type="presParOf" srcId="{71DF1B0B-1757-4B53-AB82-959B88CA96E1}" destId="{D39C5540-5346-444C-B79B-5AEBF72506BE}" srcOrd="0" destOrd="0" presId="urn:microsoft.com/office/officeart/2005/8/layout/orgChart1"/>
    <dgm:cxn modelId="{4F29720E-D37E-44AE-937E-5D1A8BE218B3}" type="presParOf" srcId="{D39C5540-5346-444C-B79B-5AEBF72506BE}" destId="{446CA969-0E87-4159-97F3-239613090542}" srcOrd="0" destOrd="0" presId="urn:microsoft.com/office/officeart/2005/8/layout/orgChart1"/>
    <dgm:cxn modelId="{89DE0EB0-6FA9-462A-88F4-48239647D787}" type="presParOf" srcId="{446CA969-0E87-4159-97F3-239613090542}" destId="{9EDEBEFA-02C9-4EB0-B28A-C74BDB3FD223}" srcOrd="0" destOrd="0" presId="urn:microsoft.com/office/officeart/2005/8/layout/orgChart1"/>
    <dgm:cxn modelId="{ACB0EB6E-9FD7-4993-85C7-E473DF3746C6}" type="presParOf" srcId="{446CA969-0E87-4159-97F3-239613090542}" destId="{AF7C6191-FA04-41C6-BFA8-CBFB5F3884E9}" srcOrd="1" destOrd="0" presId="urn:microsoft.com/office/officeart/2005/8/layout/orgChart1"/>
    <dgm:cxn modelId="{F02C3219-0B80-47EA-B7CB-379168A0CFF5}" type="presParOf" srcId="{D39C5540-5346-444C-B79B-5AEBF72506BE}" destId="{347D79A2-D096-47E8-87E7-694A85D7F023}" srcOrd="1" destOrd="0" presId="urn:microsoft.com/office/officeart/2005/8/layout/orgChart1"/>
    <dgm:cxn modelId="{4D4AA416-83D4-4D07-ACAD-0137E15DB860}" type="presParOf" srcId="{347D79A2-D096-47E8-87E7-694A85D7F023}" destId="{05C8B46F-DFDA-486C-890D-AC0C43FECA54}" srcOrd="0" destOrd="0" presId="urn:microsoft.com/office/officeart/2005/8/layout/orgChart1"/>
    <dgm:cxn modelId="{8AD72DA3-CA72-43B9-B5AB-438DE111F5AA}" type="presParOf" srcId="{347D79A2-D096-47E8-87E7-694A85D7F023}" destId="{960DD91F-8B7F-4889-9D44-289C6AFA3283}" srcOrd="1" destOrd="0" presId="urn:microsoft.com/office/officeart/2005/8/layout/orgChart1"/>
    <dgm:cxn modelId="{3D3902F1-2A44-4244-9AA3-A1FCE505EA45}" type="presParOf" srcId="{960DD91F-8B7F-4889-9D44-289C6AFA3283}" destId="{BB0704B8-3E1E-48CD-A941-2906B659CA22}" srcOrd="0" destOrd="0" presId="urn:microsoft.com/office/officeart/2005/8/layout/orgChart1"/>
    <dgm:cxn modelId="{9BDF0CA2-1A29-400E-B997-B049B0B51990}" type="presParOf" srcId="{BB0704B8-3E1E-48CD-A941-2906B659CA22}" destId="{B7D3F147-EEE0-45B5-A0A6-A6CC0BD43544}" srcOrd="0" destOrd="0" presId="urn:microsoft.com/office/officeart/2005/8/layout/orgChart1"/>
    <dgm:cxn modelId="{3C2B27A1-5BF7-4C57-8C4F-7FFC2CD7670A}" type="presParOf" srcId="{BB0704B8-3E1E-48CD-A941-2906B659CA22}" destId="{DBECC750-AA49-4E48-A9ED-9A40DA9C0646}" srcOrd="1" destOrd="0" presId="urn:microsoft.com/office/officeart/2005/8/layout/orgChart1"/>
    <dgm:cxn modelId="{58189CE5-E6A3-4AE8-8587-A725FFBB4D3C}" type="presParOf" srcId="{960DD91F-8B7F-4889-9D44-289C6AFA3283}" destId="{C411B295-7481-4BA9-A110-A69A9B700FCF}" srcOrd="1" destOrd="0" presId="urn:microsoft.com/office/officeart/2005/8/layout/orgChart1"/>
    <dgm:cxn modelId="{BAD8C3EF-8342-4113-B120-07888EF56C3C}" type="presParOf" srcId="{960DD91F-8B7F-4889-9D44-289C6AFA3283}" destId="{2A10914A-19FF-4759-8516-6B7C2362FB31}" srcOrd="2" destOrd="0" presId="urn:microsoft.com/office/officeart/2005/8/layout/orgChart1"/>
    <dgm:cxn modelId="{E0CA1BB6-510F-4A4D-9D1F-BA832277BDA9}" type="presParOf" srcId="{347D79A2-D096-47E8-87E7-694A85D7F023}" destId="{5308C2E6-3EEF-4A8B-9A14-0CC6FEFABFF3}" srcOrd="2" destOrd="0" presId="urn:microsoft.com/office/officeart/2005/8/layout/orgChart1"/>
    <dgm:cxn modelId="{D69B55F4-37C9-49C0-9E6E-BB9B7A94C9EA}" type="presParOf" srcId="{347D79A2-D096-47E8-87E7-694A85D7F023}" destId="{DE4D5F3D-CCD4-4FBD-8EFE-557CE42A2A77}" srcOrd="3" destOrd="0" presId="urn:microsoft.com/office/officeart/2005/8/layout/orgChart1"/>
    <dgm:cxn modelId="{4EA1AB8E-969C-42B5-8E3F-6336A32883D1}" type="presParOf" srcId="{DE4D5F3D-CCD4-4FBD-8EFE-557CE42A2A77}" destId="{E0F885E0-7E69-446C-997D-A03A0315CC30}" srcOrd="0" destOrd="0" presId="urn:microsoft.com/office/officeart/2005/8/layout/orgChart1"/>
    <dgm:cxn modelId="{8295DA45-9473-4130-881D-C3537521046D}" type="presParOf" srcId="{E0F885E0-7E69-446C-997D-A03A0315CC30}" destId="{D7FC9488-A68C-456F-BE13-205576B036C2}" srcOrd="0" destOrd="0" presId="urn:microsoft.com/office/officeart/2005/8/layout/orgChart1"/>
    <dgm:cxn modelId="{0C930425-EFF7-43C3-8913-397DF1F857EE}" type="presParOf" srcId="{E0F885E0-7E69-446C-997D-A03A0315CC30}" destId="{0C0BF175-2164-4518-B4A9-CB4146B05B56}" srcOrd="1" destOrd="0" presId="urn:microsoft.com/office/officeart/2005/8/layout/orgChart1"/>
    <dgm:cxn modelId="{3A437B27-BC39-474B-B0EF-FA8399225C96}" type="presParOf" srcId="{DE4D5F3D-CCD4-4FBD-8EFE-557CE42A2A77}" destId="{6BA1C034-EC6B-45D1-9F2E-4F9BE1F6109D}" srcOrd="1" destOrd="0" presId="urn:microsoft.com/office/officeart/2005/8/layout/orgChart1"/>
    <dgm:cxn modelId="{C534B8C0-9E16-47AE-AC62-7C8C60E6E10A}" type="presParOf" srcId="{DE4D5F3D-CCD4-4FBD-8EFE-557CE42A2A77}" destId="{0AC01234-BE4D-4251-91C6-12774FE771F3}" srcOrd="2" destOrd="0" presId="urn:microsoft.com/office/officeart/2005/8/layout/orgChart1"/>
    <dgm:cxn modelId="{5BA428B6-B18A-4750-AF6B-84E8F38D5DA9}" type="presParOf" srcId="{347D79A2-D096-47E8-87E7-694A85D7F023}" destId="{AD5D81CC-3DC8-4BDE-A5D1-95B409EA1DDC}" srcOrd="4" destOrd="0" presId="urn:microsoft.com/office/officeart/2005/8/layout/orgChart1"/>
    <dgm:cxn modelId="{CED111A2-7E26-4A77-8167-E20306A792CE}" type="presParOf" srcId="{347D79A2-D096-47E8-87E7-694A85D7F023}" destId="{271F1069-A1B5-48B7-A8E2-A51F34248E96}" srcOrd="5" destOrd="0" presId="urn:microsoft.com/office/officeart/2005/8/layout/orgChart1"/>
    <dgm:cxn modelId="{391CC9FD-EA11-47FD-A385-642EB3E817DE}" type="presParOf" srcId="{271F1069-A1B5-48B7-A8E2-A51F34248E96}" destId="{0F85C40C-0753-4EEE-9D74-E515E09F6E6E}" srcOrd="0" destOrd="0" presId="urn:microsoft.com/office/officeart/2005/8/layout/orgChart1"/>
    <dgm:cxn modelId="{C354ECBC-6E2A-4E5B-A115-C86E5B6624CA}" type="presParOf" srcId="{0F85C40C-0753-4EEE-9D74-E515E09F6E6E}" destId="{E1B615DC-829E-414E-8A36-85F31FF83B0A}" srcOrd="0" destOrd="0" presId="urn:microsoft.com/office/officeart/2005/8/layout/orgChart1"/>
    <dgm:cxn modelId="{3DEF7C49-0C1E-4029-A6D2-B9931F4C2929}" type="presParOf" srcId="{0F85C40C-0753-4EEE-9D74-E515E09F6E6E}" destId="{8A37D739-BC9F-43EB-B05F-B5FAC782F65A}" srcOrd="1" destOrd="0" presId="urn:microsoft.com/office/officeart/2005/8/layout/orgChart1"/>
    <dgm:cxn modelId="{B1A3386D-8BA0-4B92-B4E0-4F116C958058}" type="presParOf" srcId="{271F1069-A1B5-48B7-A8E2-A51F34248E96}" destId="{897EC53A-C02A-4A1A-BB0B-6C722F306DE4}" srcOrd="1" destOrd="0" presId="urn:microsoft.com/office/officeart/2005/8/layout/orgChart1"/>
    <dgm:cxn modelId="{6E48FC15-38A1-4CC9-AF68-170D671E6799}" type="presParOf" srcId="{271F1069-A1B5-48B7-A8E2-A51F34248E96}" destId="{DFCD98F9-C8FC-4885-8AE7-932399F2E7D3}" srcOrd="2" destOrd="0" presId="urn:microsoft.com/office/officeart/2005/8/layout/orgChart1"/>
    <dgm:cxn modelId="{344EEFF1-4342-4457-B267-F9ACD0DBFE10}" type="presParOf" srcId="{347D79A2-D096-47E8-87E7-694A85D7F023}" destId="{78DA5ACC-6801-405E-9127-F8C182A6655B}" srcOrd="6" destOrd="0" presId="urn:microsoft.com/office/officeart/2005/8/layout/orgChart1"/>
    <dgm:cxn modelId="{72736C7B-E017-4FBF-A281-77256DFF108B}" type="presParOf" srcId="{347D79A2-D096-47E8-87E7-694A85D7F023}" destId="{02E78B7D-C414-4C66-B1C7-1BF1B5A647E4}" srcOrd="7" destOrd="0" presId="urn:microsoft.com/office/officeart/2005/8/layout/orgChart1"/>
    <dgm:cxn modelId="{4D96C0E3-EB0F-46F4-80D9-BAAA2BEBF35A}" type="presParOf" srcId="{02E78B7D-C414-4C66-B1C7-1BF1B5A647E4}" destId="{54AD23C5-BE50-4D5A-BCF6-082E9AD46D7A}" srcOrd="0" destOrd="0" presId="urn:microsoft.com/office/officeart/2005/8/layout/orgChart1"/>
    <dgm:cxn modelId="{391B6EFC-DBCA-4338-B7C4-7C3A445FEB16}" type="presParOf" srcId="{54AD23C5-BE50-4D5A-BCF6-082E9AD46D7A}" destId="{D29D719F-0DA7-4370-82BC-2930589E1BE7}" srcOrd="0" destOrd="0" presId="urn:microsoft.com/office/officeart/2005/8/layout/orgChart1"/>
    <dgm:cxn modelId="{046885CB-4B3C-41B3-AEE7-100099481E58}" type="presParOf" srcId="{54AD23C5-BE50-4D5A-BCF6-082E9AD46D7A}" destId="{2BD7C800-F605-4ED8-9E89-A5D441673D22}" srcOrd="1" destOrd="0" presId="urn:microsoft.com/office/officeart/2005/8/layout/orgChart1"/>
    <dgm:cxn modelId="{92845F6C-6C7D-45D1-ACA6-FF89DFA02DCA}" type="presParOf" srcId="{02E78B7D-C414-4C66-B1C7-1BF1B5A647E4}" destId="{A7D23BA9-F597-4CEB-BE60-19E1E4EF9DD4}" srcOrd="1" destOrd="0" presId="urn:microsoft.com/office/officeart/2005/8/layout/orgChart1"/>
    <dgm:cxn modelId="{849DA9E0-BE59-4830-AFBA-BD36CA919476}" type="presParOf" srcId="{02E78B7D-C414-4C66-B1C7-1BF1B5A647E4}" destId="{49467D9B-9665-430F-975E-0B13F1412C38}" srcOrd="2" destOrd="0" presId="urn:microsoft.com/office/officeart/2005/8/layout/orgChart1"/>
    <dgm:cxn modelId="{E4EC9207-D50B-4594-AEBF-FB5FE15507B1}" type="presParOf" srcId="{D39C5540-5346-444C-B79B-5AEBF72506BE}" destId="{03287833-A230-444B-AD10-AC414A4E917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A5ACC-6801-405E-9127-F8C182A6655B}">
      <dsp:nvSpPr>
        <dsp:cNvPr id="0" name=""/>
        <dsp:cNvSpPr/>
      </dsp:nvSpPr>
      <dsp:spPr>
        <a:xfrm>
          <a:off x="5181600" y="2069950"/>
          <a:ext cx="4058261" cy="519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24"/>
              </a:lnTo>
              <a:lnTo>
                <a:pt x="4058261" y="284424"/>
              </a:lnTo>
              <a:lnTo>
                <a:pt x="4058261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5D81CC-3DC8-4BDE-A5D1-95B409EA1DDC}">
      <dsp:nvSpPr>
        <dsp:cNvPr id="0" name=""/>
        <dsp:cNvSpPr/>
      </dsp:nvSpPr>
      <dsp:spPr>
        <a:xfrm>
          <a:off x="5181600" y="2069950"/>
          <a:ext cx="1352753" cy="519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424"/>
              </a:lnTo>
              <a:lnTo>
                <a:pt x="1352753" y="284424"/>
              </a:lnTo>
              <a:lnTo>
                <a:pt x="1352753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08C2E6-3EEF-4A8B-9A14-0CC6FEFABFF3}">
      <dsp:nvSpPr>
        <dsp:cNvPr id="0" name=""/>
        <dsp:cNvSpPr/>
      </dsp:nvSpPr>
      <dsp:spPr>
        <a:xfrm>
          <a:off x="3828846" y="2069950"/>
          <a:ext cx="1352753" cy="519200"/>
        </a:xfrm>
        <a:custGeom>
          <a:avLst/>
          <a:gdLst/>
          <a:ahLst/>
          <a:cxnLst/>
          <a:rect l="0" t="0" r="0" b="0"/>
          <a:pathLst>
            <a:path>
              <a:moveTo>
                <a:pt x="1352753" y="0"/>
              </a:moveTo>
              <a:lnTo>
                <a:pt x="1352753" y="284424"/>
              </a:lnTo>
              <a:lnTo>
                <a:pt x="0" y="284424"/>
              </a:lnTo>
              <a:lnTo>
                <a:pt x="0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C8B46F-DFDA-486C-890D-AC0C43FECA54}">
      <dsp:nvSpPr>
        <dsp:cNvPr id="0" name=""/>
        <dsp:cNvSpPr/>
      </dsp:nvSpPr>
      <dsp:spPr>
        <a:xfrm>
          <a:off x="1123338" y="2069950"/>
          <a:ext cx="4058261" cy="519200"/>
        </a:xfrm>
        <a:custGeom>
          <a:avLst/>
          <a:gdLst/>
          <a:ahLst/>
          <a:cxnLst/>
          <a:rect l="0" t="0" r="0" b="0"/>
          <a:pathLst>
            <a:path>
              <a:moveTo>
                <a:pt x="4058261" y="0"/>
              </a:moveTo>
              <a:lnTo>
                <a:pt x="4058261" y="284424"/>
              </a:lnTo>
              <a:lnTo>
                <a:pt x="0" y="284424"/>
              </a:lnTo>
              <a:lnTo>
                <a:pt x="0" y="5192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EBEFA-02C9-4EB0-B28A-C74BDB3FD223}">
      <dsp:nvSpPr>
        <dsp:cNvPr id="0" name=""/>
        <dsp:cNvSpPr/>
      </dsp:nvSpPr>
      <dsp:spPr>
        <a:xfrm>
          <a:off x="4063621" y="951972"/>
          <a:ext cx="2235956" cy="1117978"/>
        </a:xfrm>
        <a:prstGeom prst="rect">
          <a:avLst/>
        </a:prstGeom>
        <a:solidFill>
          <a:schemeClr val="tx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stain smear</a:t>
          </a:r>
        </a:p>
      </dsp:txBody>
      <dsp:txXfrm>
        <a:off x="4063621" y="951972"/>
        <a:ext cx="2235956" cy="1117978"/>
      </dsp:txXfrm>
    </dsp:sp>
    <dsp:sp modelId="{B7D3F147-EEE0-45B5-A0A6-A6CC0BD43544}">
      <dsp:nvSpPr>
        <dsp:cNvPr id="0" name=""/>
        <dsp:cNvSpPr/>
      </dsp:nvSpPr>
      <dsp:spPr>
        <a:xfrm>
          <a:off x="5360" y="2589150"/>
          <a:ext cx="2235956" cy="1117978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positive cocci</a:t>
          </a:r>
        </a:p>
      </dsp:txBody>
      <dsp:txXfrm>
        <a:off x="5360" y="2589150"/>
        <a:ext cx="2235956" cy="1117978"/>
      </dsp:txXfrm>
    </dsp:sp>
    <dsp:sp modelId="{D7FC9488-A68C-456F-BE13-205576B036C2}">
      <dsp:nvSpPr>
        <dsp:cNvPr id="0" name=""/>
        <dsp:cNvSpPr/>
      </dsp:nvSpPr>
      <dsp:spPr>
        <a:xfrm>
          <a:off x="2710868" y="2589150"/>
          <a:ext cx="2235956" cy="1117978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positive bacilli</a:t>
          </a:r>
        </a:p>
      </dsp:txBody>
      <dsp:txXfrm>
        <a:off x="2710868" y="2589150"/>
        <a:ext cx="2235956" cy="1117978"/>
      </dsp:txXfrm>
    </dsp:sp>
    <dsp:sp modelId="{E1B615DC-829E-414E-8A36-85F31FF83B0A}">
      <dsp:nvSpPr>
        <dsp:cNvPr id="0" name=""/>
        <dsp:cNvSpPr/>
      </dsp:nvSpPr>
      <dsp:spPr>
        <a:xfrm>
          <a:off x="5416375" y="2589150"/>
          <a:ext cx="2235956" cy="1117978"/>
        </a:xfrm>
        <a:prstGeom prst="rect">
          <a:avLst/>
        </a:prstGeom>
        <a:solidFill>
          <a:srgbClr val="FB93E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negative cocci</a:t>
          </a:r>
        </a:p>
      </dsp:txBody>
      <dsp:txXfrm>
        <a:off x="5416375" y="2589150"/>
        <a:ext cx="2235956" cy="1117978"/>
      </dsp:txXfrm>
    </dsp:sp>
    <dsp:sp modelId="{D29D719F-0DA7-4370-82BC-2930589E1BE7}">
      <dsp:nvSpPr>
        <dsp:cNvPr id="0" name=""/>
        <dsp:cNvSpPr/>
      </dsp:nvSpPr>
      <dsp:spPr>
        <a:xfrm>
          <a:off x="8121882" y="2589150"/>
          <a:ext cx="2235956" cy="1117978"/>
        </a:xfrm>
        <a:prstGeom prst="rect">
          <a:avLst/>
        </a:prstGeom>
        <a:solidFill>
          <a:srgbClr val="FB93E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Gram negative bacilli</a:t>
          </a:r>
        </a:p>
      </dsp:txBody>
      <dsp:txXfrm>
        <a:off x="8121882" y="2589150"/>
        <a:ext cx="2235956" cy="1117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026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4563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41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73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93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96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51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9480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839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03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806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412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777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847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285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93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70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93A51DB-5390-4766-9AB4-796CF7E8EB03}" type="datetimeFigureOut">
              <a:rPr lang="en-IN" smtClean="0"/>
              <a:t>01-05-2023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7C17EF9-439F-41EF-BF19-D9A0B4858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984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1.xml"/><Relationship Id="rId10" Type="http://schemas.microsoft.com/office/2007/relationships/hdphoto" Target="../media/hdphoto2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D191-8239-62E1-54BA-35C8D3E6D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481" y="1529386"/>
            <a:ext cx="8689976" cy="250921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of bacterial infections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3BBEE-857B-3598-FCA1-3F534895C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5267" y="6014301"/>
            <a:ext cx="3782635" cy="64775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Priyanka Chaturvedi</a:t>
            </a:r>
          </a:p>
          <a:p>
            <a:pPr algn="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Microscopic Blue Bacteria Background Stock Photo - Download Image Now -  Bacterium, Micro Organism, Virus - iStock">
            <a:extLst>
              <a:ext uri="{FF2B5EF4-FFF2-40B4-BE49-F238E27FC236}">
                <a16:creationId xmlns:a16="http://schemas.microsoft.com/office/drawing/2014/main" id="{6ABF182B-B339-47E1-4A1C-1DF8CFC11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" y="4190999"/>
            <a:ext cx="3782635" cy="2666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acterial Culture Media - Alfa Aesar">
            <a:extLst>
              <a:ext uri="{FF2B5EF4-FFF2-40B4-BE49-F238E27FC236}">
                <a16:creationId xmlns:a16="http://schemas.microsoft.com/office/drawing/2014/main" id="{458E922D-D2C5-A1DC-39A4-8BA3198B1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14" y="27153"/>
            <a:ext cx="3897086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75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7B69F-AD29-A8EE-6D69-DF2C5618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8" name="Picture 4" descr="Bacterial Culture Plate Examination By A Female Researcher In Microbiology  Laboratory Stock Photo - Download Image Now - iStock">
            <a:extLst>
              <a:ext uri="{FF2B5EF4-FFF2-40B4-BE49-F238E27FC236}">
                <a16:creationId xmlns:a16="http://schemas.microsoft.com/office/drawing/2014/main" id="{52170BCD-B185-2EA8-B9DA-7D0530626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061" y="2193676"/>
            <a:ext cx="4701878" cy="267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7,903 Bacterial Culture Images, Stock Photos &amp; Vectors | Shutterstock">
            <a:extLst>
              <a:ext uri="{FF2B5EF4-FFF2-40B4-BE49-F238E27FC236}">
                <a16:creationId xmlns:a16="http://schemas.microsoft.com/office/drawing/2014/main" id="{955A7880-E32F-DF38-CB1F-92EB6AC20FC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0"/>
          <a:stretch/>
        </p:blipFill>
        <p:spPr bwMode="auto">
          <a:xfrm>
            <a:off x="8515661" y="0"/>
            <a:ext cx="3592286" cy="232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w To Streak a Bacterial Culture">
            <a:extLst>
              <a:ext uri="{FF2B5EF4-FFF2-40B4-BE49-F238E27FC236}">
                <a16:creationId xmlns:a16="http://schemas.microsoft.com/office/drawing/2014/main" id="{62CA67AC-D4E1-A48E-B07B-0FB9713BB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0822"/>
            <a:ext cx="3625768" cy="24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acteriology Culture Guide | ATCC">
            <a:extLst>
              <a:ext uri="{FF2B5EF4-FFF2-40B4-BE49-F238E27FC236}">
                <a16:creationId xmlns:a16="http://schemas.microsoft.com/office/drawing/2014/main" id="{806492DB-35EE-7B36-6497-56B12FC3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86"/>
            <a:ext cx="3715387" cy="246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ypes of Cultures Used to Diagnose Ailments">
            <a:extLst>
              <a:ext uri="{FF2B5EF4-FFF2-40B4-BE49-F238E27FC236}">
                <a16:creationId xmlns:a16="http://schemas.microsoft.com/office/drawing/2014/main" id="{B988A5F5-3236-BA69-873E-1A09F13BD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39" y="4503964"/>
            <a:ext cx="3698987" cy="24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188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8FA4A-5AE6-EFCD-FE07-75CFD7469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7715" y="272143"/>
            <a:ext cx="11582400" cy="631371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IN" sz="2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GO ABOUT….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 PUS) received in MICROBIOLOGY LAB.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SMEAR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pus is prepared on slide.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 STAIN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performed.</a:t>
            </a: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any </a:t>
            </a:r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smear under microscope. </a:t>
            </a: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 is </a:t>
            </a:r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INOCULATED ON CULTURE MEDIA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INCUBATED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24-48 hours at 37</a:t>
            </a:r>
            <a:r>
              <a:rPr lang="en-IN" sz="2800" cap="non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IN" sz="2800" cap="none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 OF BACTERIA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culture media occurs.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SMEAR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prepared from the </a:t>
            </a:r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COLONY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bacteria grown</a:t>
            </a:r>
          </a:p>
          <a:p>
            <a:pPr algn="just"/>
            <a:r>
              <a:rPr lang="en-IN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</a:t>
            </a: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basis of colony of bacteria and microscopic appearance</a:t>
            </a:r>
          </a:p>
        </p:txBody>
      </p:sp>
      <p:pic>
        <p:nvPicPr>
          <p:cNvPr id="3076" name="Picture 4" descr="Thinking Think GIF by Pingolito - Find &amp; Share on GIPHY">
            <a:extLst>
              <a:ext uri="{FF2B5EF4-FFF2-40B4-BE49-F238E27FC236}">
                <a16:creationId xmlns:a16="http://schemas.microsoft.com/office/drawing/2014/main" id="{BEA955FD-8D9A-7385-138C-0CB6FF7C1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457" y="0"/>
            <a:ext cx="3091543" cy="23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78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E72719A-AE62-D731-97DC-FBA8BF40009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18082900"/>
              </p:ext>
            </p:extLst>
          </p:nvPr>
        </p:nvGraphicFramePr>
        <p:xfrm>
          <a:off x="914399" y="0"/>
          <a:ext cx="10363200" cy="470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Gram positve cocci">
            <a:extLst>
              <a:ext uri="{FF2B5EF4-FFF2-40B4-BE49-F238E27FC236}">
                <a16:creationId xmlns:a16="http://schemas.microsoft.com/office/drawing/2014/main" id="{39A3131C-07B4-C5B3-DF34-AE62CA9F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50822"/>
            <a:ext cx="2220686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ram positive rod">
            <a:extLst>
              <a:ext uri="{FF2B5EF4-FFF2-40B4-BE49-F238E27FC236}">
                <a16:creationId xmlns:a16="http://schemas.microsoft.com/office/drawing/2014/main" id="{69AFC774-4469-EC15-EF96-0F0EA024A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796" y="3883473"/>
            <a:ext cx="2190750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ram negative rod">
            <a:extLst>
              <a:ext uri="{FF2B5EF4-FFF2-40B4-BE49-F238E27FC236}">
                <a16:creationId xmlns:a16="http://schemas.microsoft.com/office/drawing/2014/main" id="{9D6334A1-4412-9594-B19F-440B842AC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917" y="3829052"/>
            <a:ext cx="2220684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Gram negative cocci">
            <a:extLst>
              <a:ext uri="{FF2B5EF4-FFF2-40B4-BE49-F238E27FC236}">
                <a16:creationId xmlns:a16="http://schemas.microsoft.com/office/drawing/2014/main" id="{3838DF45-B507-0F74-415A-6979B1B5E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56" y="3839932"/>
            <a:ext cx="2190750" cy="150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EE225DE-FEF6-DF66-678F-D92C5CA9F37D}"/>
              </a:ext>
            </a:extLst>
          </p:cNvPr>
          <p:cNvSpPr/>
          <p:nvPr/>
        </p:nvSpPr>
        <p:spPr>
          <a:xfrm>
            <a:off x="402771" y="2275114"/>
            <a:ext cx="3113315" cy="243363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015A036-597C-7F86-79DB-66F30E005E24}"/>
              </a:ext>
            </a:extLst>
          </p:cNvPr>
          <p:cNvSpPr/>
          <p:nvPr/>
        </p:nvSpPr>
        <p:spPr>
          <a:xfrm>
            <a:off x="8675916" y="2275114"/>
            <a:ext cx="3113315" cy="243363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33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iplococcus - Wikipedia">
            <a:extLst>
              <a:ext uri="{FF2B5EF4-FFF2-40B4-BE49-F238E27FC236}">
                <a16:creationId xmlns:a16="http://schemas.microsoft.com/office/drawing/2014/main" id="{033EBEC2-8715-433B-BCA9-6F0D2741D2F5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26772"/>
            <a:ext cx="9601200" cy="40930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2B643F-DD12-F920-4A34-2A57E9552813}"/>
              </a:ext>
            </a:extLst>
          </p:cNvPr>
          <p:cNvSpPr txBox="1"/>
          <p:nvPr/>
        </p:nvSpPr>
        <p:spPr>
          <a:xfrm>
            <a:off x="1208314" y="587829"/>
            <a:ext cx="1013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arrangement of cocci (on the basis of plane of division) helps in identification of different GPC</a:t>
            </a:r>
          </a:p>
        </p:txBody>
      </p:sp>
    </p:spTree>
    <p:extLst>
      <p:ext uri="{BB962C8B-B14F-4D97-AF65-F5344CB8AC3E}">
        <p14:creationId xmlns:p14="http://schemas.microsoft.com/office/powerpoint/2010/main" val="307874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4E4F-C040-3006-A7D1-07D4DEE7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GRAM-POSITIVE COCCI INFECTIONS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22EEF-5197-D733-618C-149A4DC595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872391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Gram-positive cocci have been classified into two families –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Micrococcaceae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Streptococcaceae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Differentiated by the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test.</a:t>
            </a:r>
          </a:p>
          <a:p>
            <a:endParaRPr lang="en-IN" sz="2800" cap="none" dirty="0"/>
          </a:p>
        </p:txBody>
      </p:sp>
    </p:spTree>
    <p:extLst>
      <p:ext uri="{BB962C8B-B14F-4D97-AF65-F5344CB8AC3E}">
        <p14:creationId xmlns:p14="http://schemas.microsoft.com/office/powerpoint/2010/main" val="203248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CF25B-0661-0373-14CD-111BEE97EC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849086"/>
            <a:ext cx="10755086" cy="5693228"/>
          </a:xfrm>
        </p:spPr>
        <p:txBody>
          <a:bodyPr>
            <a:normAutofit/>
          </a:bodyPr>
          <a:lstStyle/>
          <a:p>
            <a:pPr marL="101600" indent="0" algn="ctr">
              <a:lnSpc>
                <a:spcPct val="150000"/>
              </a:lnSpc>
              <a:buNone/>
            </a:pPr>
            <a:r>
              <a:rPr lang="en-US" sz="2800" b="1" u="sng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Micrococcaceae</a:t>
            </a:r>
            <a:r>
              <a:rPr lang="en-US" sz="2800" b="1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Catalase positive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Gram-positive cocci arranged in tetrads or clusters 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Tetrads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Micrococcus,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non-pathogenic </a:t>
            </a:r>
          </a:p>
          <a:p>
            <a:pPr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Clusters -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Staphylococcus,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pathogenic</a:t>
            </a:r>
          </a:p>
          <a:p>
            <a:endParaRPr lang="en-IN" sz="2800" cap="none" dirty="0"/>
          </a:p>
        </p:txBody>
      </p:sp>
    </p:spTree>
    <p:extLst>
      <p:ext uri="{BB962C8B-B14F-4D97-AF65-F5344CB8AC3E}">
        <p14:creationId xmlns:p14="http://schemas.microsoft.com/office/powerpoint/2010/main" val="1294111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ADBAB-2EC5-B78B-3634-F55CC24932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5A45DAF-4EB3-93B5-60A0-DF34AA608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9" y="1513114"/>
            <a:ext cx="5072743" cy="41692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ram positve cocci">
            <a:extLst>
              <a:ext uri="{FF2B5EF4-FFF2-40B4-BE49-F238E27FC236}">
                <a16:creationId xmlns:a16="http://schemas.microsoft.com/office/drawing/2014/main" id="{3643346B-4E08-7EDF-FA54-453316BF7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87" y="1513114"/>
            <a:ext cx="5541142" cy="41692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394EE7-DA16-918B-E22E-59C968882471}"/>
              </a:ext>
            </a:extLst>
          </p:cNvPr>
          <p:cNvSpPr txBox="1"/>
          <p:nvPr/>
        </p:nvSpPr>
        <p:spPr>
          <a:xfrm>
            <a:off x="1730829" y="5791199"/>
            <a:ext cx="38426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Tetrads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Micrococcus</a:t>
            </a:r>
            <a:endParaRPr lang="en-IN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6E33BF-288F-0907-C0E5-E68EDBD3EF9B}"/>
              </a:ext>
            </a:extLst>
          </p:cNvPr>
          <p:cNvSpPr txBox="1"/>
          <p:nvPr/>
        </p:nvSpPr>
        <p:spPr>
          <a:xfrm>
            <a:off x="6520543" y="5791199"/>
            <a:ext cx="4354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Clusters -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498292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2DA7-B7C3-0610-B895-18189861E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37457"/>
            <a:ext cx="10364451" cy="18772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Staphylococcus species:</a:t>
            </a: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GPC ARRANGED IN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GRAPE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LIKE CLUSTER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10591-8157-CBA6-C630-4D1964E139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068" y="2014728"/>
            <a:ext cx="8262883" cy="42623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most virulent species, pathogenic to man.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Positive &amp; Coagulase Positive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species of Staphylococcus are coagulase Negative, collectively known as Coagulase Negative Staphylococcus species. [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Grapes (Green) – Smartyield.in">
            <a:extLst>
              <a:ext uri="{FF2B5EF4-FFF2-40B4-BE49-F238E27FC236}">
                <a16:creationId xmlns:a16="http://schemas.microsoft.com/office/drawing/2014/main" id="{8752F354-8AAC-F52C-B37E-97E84702E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657" y="2474214"/>
            <a:ext cx="25812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949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BF0AE-BFA4-42DD-9E8D-E849D8A05A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0743" y="337457"/>
            <a:ext cx="11190514" cy="6183085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Staphylococcal infections: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and soft tissue infections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folliculitis, furuncle, and cellulitis, etc.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 infections - Osteomyelitis, Septic arthritis and Abscess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tract infection - Pneumonia (community acquired)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Bacteremia and Sepsis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 tract infections (UTI)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Toxin-mediated infections - Food poisoning and Toxic shock syndrome. </a:t>
            </a:r>
          </a:p>
          <a:p>
            <a:pPr algn="just">
              <a:lnSpc>
                <a:spcPct val="150000"/>
              </a:lnSpc>
            </a:pP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721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C740A-CDF6-0052-68BE-32963E40B3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6057" y="679806"/>
            <a:ext cx="10711856" cy="5633908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32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Streptococcaceae</a:t>
            </a:r>
            <a:r>
              <a:rPr lang="en-U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negative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Gram-positive cocci, arranged in pairs or chains </a:t>
            </a:r>
          </a:p>
          <a:p>
            <a:pPr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Pairs—</a:t>
            </a:r>
            <a:r>
              <a:rPr lang="en-US" sz="32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Enterococcus, S. Pneumoniae </a:t>
            </a:r>
          </a:p>
          <a:p>
            <a:pPr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chains—</a:t>
            </a:r>
            <a:r>
              <a:rPr lang="en-US" sz="32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pyogenes </a:t>
            </a:r>
          </a:p>
          <a:p>
            <a:pPr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chains—Streptococcus </a:t>
            </a:r>
            <a:r>
              <a:rPr lang="en-US" sz="3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viridans</a:t>
            </a:r>
            <a:endParaRPr lang="en-US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3200" cap="none" dirty="0"/>
          </a:p>
        </p:txBody>
      </p:sp>
    </p:spTree>
    <p:extLst>
      <p:ext uri="{BB962C8B-B14F-4D97-AF65-F5344CB8AC3E}">
        <p14:creationId xmlns:p14="http://schemas.microsoft.com/office/powerpoint/2010/main" val="752698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treptocococcus pyogenes - Infectious Disease Advisor">
            <a:extLst>
              <a:ext uri="{FF2B5EF4-FFF2-40B4-BE49-F238E27FC236}">
                <a16:creationId xmlns:a16="http://schemas.microsoft.com/office/drawing/2014/main" id="{B6C9BB71-B322-DB3F-7D07-70BC4918B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86" y="618516"/>
            <a:ext cx="3870553" cy="3035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080558-BDBA-F690-9786-065A2E4B9E6F}"/>
              </a:ext>
            </a:extLst>
          </p:cNvPr>
          <p:cNvSpPr txBox="1"/>
          <p:nvPr/>
        </p:nvSpPr>
        <p:spPr>
          <a:xfrm>
            <a:off x="195943" y="3963268"/>
            <a:ext cx="3548743" cy="1307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chains: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viridans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15.1.2.2.2: Streptococcus pyogenes - Biology LibreTexts">
            <a:extLst>
              <a:ext uri="{FF2B5EF4-FFF2-40B4-BE49-F238E27FC236}">
                <a16:creationId xmlns:a16="http://schemas.microsoft.com/office/drawing/2014/main" id="{68E9AD99-6BEC-2715-EEB8-901ACEEEB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19" y="618516"/>
            <a:ext cx="3647027" cy="3035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5CC57C-821A-26ED-3C6D-3FCA513D603C}"/>
              </a:ext>
            </a:extLst>
          </p:cNvPr>
          <p:cNvSpPr txBox="1"/>
          <p:nvPr/>
        </p:nvSpPr>
        <p:spPr>
          <a:xfrm>
            <a:off x="4190687" y="3872023"/>
            <a:ext cx="3647027" cy="1307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chains:</a:t>
            </a:r>
          </a:p>
          <a:p>
            <a:pPr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 pyogenes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74" name="Picture 6" descr="BIOL 230 Lecture Guide - Enterococcus in Blood">
            <a:extLst>
              <a:ext uri="{FF2B5EF4-FFF2-40B4-BE49-F238E27FC236}">
                <a16:creationId xmlns:a16="http://schemas.microsoft.com/office/drawing/2014/main" id="{CC038CA0-EA78-B913-52AC-F8CB2C674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492" y="618516"/>
            <a:ext cx="3647027" cy="3035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A0C8C6-70D2-7B61-10C7-B889DE13B2F1}"/>
              </a:ext>
            </a:extLst>
          </p:cNvPr>
          <p:cNvSpPr txBox="1"/>
          <p:nvPr/>
        </p:nvSpPr>
        <p:spPr>
          <a:xfrm>
            <a:off x="8174492" y="3963268"/>
            <a:ext cx="3647027" cy="1953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Pairs:</a:t>
            </a:r>
          </a:p>
          <a:p>
            <a:pPr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Enterococcus, </a:t>
            </a:r>
          </a:p>
          <a:p>
            <a:pPr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Pneumoniae </a:t>
            </a:r>
          </a:p>
        </p:txBody>
      </p:sp>
    </p:spTree>
    <p:extLst>
      <p:ext uri="{BB962C8B-B14F-4D97-AF65-F5344CB8AC3E}">
        <p14:creationId xmlns:p14="http://schemas.microsoft.com/office/powerpoint/2010/main" val="2768376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7F98-8C1F-2302-A15F-B04B3FC16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74172"/>
            <a:ext cx="10364451" cy="1066800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Streptococcus species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3BD66-431B-E880-C8FC-C668FEC42A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40972"/>
            <a:ext cx="10570655" cy="544285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pyogenes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 of pyogenic infections in humans.</a:t>
            </a:r>
            <a:endParaRPr lang="en-US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streptococcal infections: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Suppurative manifestations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sore throat scarlet fever, skin and soft-tissue infections.</a:t>
            </a:r>
          </a:p>
          <a:p>
            <a:pPr algn="just">
              <a:lnSpc>
                <a:spcPct val="150000"/>
              </a:lnSpc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Non-suppurative manifestations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Acute Rheumatic Fever and Post Streptococcal Glomerulonephritis (PSGN) 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95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79AD5-978B-78E6-B391-97A94C31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37517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Enterococcus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18B1F-83F4-B0AF-CE4D-729A48150F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52600"/>
            <a:ext cx="10363826" cy="448688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negative oval GPC present in pairs at an angle.</a:t>
            </a:r>
          </a:p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of normal flora of human intestine. </a:t>
            </a:r>
          </a:p>
          <a:p>
            <a:pPr algn="just">
              <a:lnSpc>
                <a:spcPct val="20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faecalis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faecium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species pathogenic to man. </a:t>
            </a:r>
          </a:p>
          <a:p>
            <a:pPr marL="101600" indent="0" algn="just">
              <a:lnSpc>
                <a:spcPct val="20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manifestations: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bacteremia and endocarditis, and intra-abdominal infections. </a:t>
            </a:r>
          </a:p>
        </p:txBody>
      </p:sp>
    </p:spTree>
    <p:extLst>
      <p:ext uri="{BB962C8B-B14F-4D97-AF65-F5344CB8AC3E}">
        <p14:creationId xmlns:p14="http://schemas.microsoft.com/office/powerpoint/2010/main" val="342349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AF7C-BA5D-1E77-7937-FF744259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47" y="511629"/>
            <a:ext cx="10364451" cy="1134083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Streptococci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Viridans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C33AB-FF16-8CCB-6CDA-D0AB483746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926771"/>
            <a:ext cx="10363826" cy="4419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Catalase negative GPC in long chains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Commensals of mouth and upper respiratory tract.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cause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caries, Subacute Bacterial Endocarditis (SABE).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Appear as long chains of GPC and produce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minute α-hemolytic colonies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blood agar. </a:t>
            </a:r>
          </a:p>
        </p:txBody>
      </p:sp>
    </p:spTree>
    <p:extLst>
      <p:ext uri="{BB962C8B-B14F-4D97-AF65-F5344CB8AC3E}">
        <p14:creationId xmlns:p14="http://schemas.microsoft.com/office/powerpoint/2010/main" val="342683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D2DA-46F7-F36C-DC76-B87A2432F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59288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Streptococcus pneumoniae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B058-988C-2BF4-09A9-0317E80C89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74372"/>
            <a:ext cx="10363826" cy="461554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</a:t>
            </a:r>
            <a:r>
              <a:rPr lang="en-US" sz="2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Pneumococcus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Pneumococcus: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Invasive infections –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Lobar Pneumonia, Blood stream infection, Pyogenic meningitis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Non-invasive infections -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otitis media and sinusitis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184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F4B3-6E17-49E8-92B0-6FD22F8A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518" y="2665032"/>
            <a:ext cx="10364451" cy="1144969"/>
          </a:xfrm>
        </p:spPr>
        <p:txBody>
          <a:bodyPr/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-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negative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cocci INFECTIONS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86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539F-E37F-AB45-5C9A-0ADF5D9D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GRAM-NEGATIVE COCCI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4A6EB-0BFD-3410-AFBB-227DC0507B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98171"/>
            <a:ext cx="10363826" cy="50074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Neisseria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Gram-negative diplococci. 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 to humans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meningitidis,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N. gonorrhoeae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 meningococci) - capsulated Gram negative diplococci; lens shaped, causes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Meningitis.</a:t>
            </a:r>
          </a:p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gonorrhoeae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gonococcus)- Gram-negative intracellular kidney shaped diplococci, causes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Gonorrohea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325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eisseria gonorrhoeae: Disease, Pathogenesis, Lab Diagnosis">
            <a:extLst>
              <a:ext uri="{FF2B5EF4-FFF2-40B4-BE49-F238E27FC236}">
                <a16:creationId xmlns:a16="http://schemas.microsoft.com/office/drawing/2014/main" id="{E1F5738E-3BEA-002F-0EDF-56A425F05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87" y="789214"/>
            <a:ext cx="5238750" cy="4038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8D04A7-54C4-D799-0F3C-5DEBC0A6C461}"/>
              </a:ext>
            </a:extLst>
          </p:cNvPr>
          <p:cNvSpPr txBox="1"/>
          <p:nvPr/>
        </p:nvSpPr>
        <p:spPr>
          <a:xfrm>
            <a:off x="6426027" y="5018314"/>
            <a:ext cx="46702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gonorrhoeae </a:t>
            </a:r>
          </a:p>
          <a:p>
            <a:pPr algn="ctr"/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gonococcus) </a:t>
            </a:r>
            <a:endParaRPr lang="en-IN" sz="2800" dirty="0"/>
          </a:p>
        </p:txBody>
      </p:sp>
      <p:pic>
        <p:nvPicPr>
          <p:cNvPr id="11266" name="Picture 2" descr="Meningococcus | Bacteria, Characteristics, &amp; Meningococcal Meningitis |  Britannica">
            <a:extLst>
              <a:ext uri="{FF2B5EF4-FFF2-40B4-BE49-F238E27FC236}">
                <a16:creationId xmlns:a16="http://schemas.microsoft.com/office/drawing/2014/main" id="{5A2F4E5A-41DA-FBF6-A7CE-848F64755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82" y="789213"/>
            <a:ext cx="5238750" cy="40385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648248-AB7B-7FF0-115C-D40C35F47ACC}"/>
              </a:ext>
            </a:extLst>
          </p:cNvPr>
          <p:cNvSpPr txBox="1"/>
          <p:nvPr/>
        </p:nvSpPr>
        <p:spPr>
          <a:xfrm>
            <a:off x="1251858" y="5018314"/>
            <a:ext cx="3940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meningitidis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meningococci)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63742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F4B3-6E17-49E8-92B0-6FD22F8A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518" y="2665032"/>
            <a:ext cx="10364451" cy="1144969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GRAM-POSITIVE BACILLI INFECTIONS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666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3CF2-117D-F4CC-9FF2-EFBB94A49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18517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Corynebacterium species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89E6E-09F3-A6CB-D336-DEE6C9989D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4256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Club-shaped Gram-positive bacilli. </a:t>
            </a:r>
          </a:p>
          <a:p>
            <a:pPr algn="just">
              <a:lnSpc>
                <a:spcPct val="150000"/>
              </a:lnSpc>
            </a:pP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diphtheriae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most important species pathogenic to man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species called as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diphtheroids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mainly commensals.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79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rynebacterium diphtheriae - Wikipedia">
            <a:extLst>
              <a:ext uri="{FF2B5EF4-FFF2-40B4-BE49-F238E27FC236}">
                <a16:creationId xmlns:a16="http://schemas.microsoft.com/office/drawing/2014/main" id="{F83C2D89-9D49-6DF8-4428-F3D5972B9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88" y="933929"/>
            <a:ext cx="4963886" cy="41276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FF8E0B48-039A-873E-E8A9-CC59F458B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30" y="933929"/>
            <a:ext cx="4659713" cy="41276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0A4B7475-E953-0662-48D8-BC1E1991CA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r="50020"/>
          <a:stretch/>
        </p:blipFill>
        <p:spPr bwMode="auto">
          <a:xfrm>
            <a:off x="195943" y="878194"/>
            <a:ext cx="870858" cy="43869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hinese characters - Wikipedia">
            <a:extLst>
              <a:ext uri="{FF2B5EF4-FFF2-40B4-BE49-F238E27FC236}">
                <a16:creationId xmlns:a16="http://schemas.microsoft.com/office/drawing/2014/main" id="{AF6B9B02-59B8-5E37-ED66-F08BEEC49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80" y="1477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6839E-31B7-B6C4-64D4-536489D9A709}"/>
              </a:ext>
            </a:extLst>
          </p:cNvPr>
          <p:cNvSpPr txBox="1"/>
          <p:nvPr/>
        </p:nvSpPr>
        <p:spPr>
          <a:xfrm>
            <a:off x="402772" y="5439303"/>
            <a:ext cx="57688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Club-shaped Gram-positive bacilli: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diphtheriae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ACE0D-C46F-91C1-32D3-121DB5037397}"/>
              </a:ext>
            </a:extLst>
          </p:cNvPr>
          <p:cNvSpPr txBox="1"/>
          <p:nvPr/>
        </p:nvSpPr>
        <p:spPr>
          <a:xfrm>
            <a:off x="6324597" y="5439303"/>
            <a:ext cx="57688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Chinese letter appearance on </a:t>
            </a:r>
          </a:p>
          <a:p>
            <a:r>
              <a:rPr lang="en-US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ALBERT STAIN: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 diphtheriae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045196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9B43-CA8A-44E3-F40B-CC28FAE3C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89081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Mycobacteria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4ED67-A995-0FC5-C834-16671AEC1C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85258"/>
            <a:ext cx="10363826" cy="46264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Acid-fast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obligate aerobes.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Classified into: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tuberculosis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complex: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causes Tuberculosis in humans.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leprae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(Hansen’s bacillus): causes Leprosy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Nontuberculous mycobacteria (NTM)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093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F92C-9F81-B67D-9B00-DA413517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32" y="2131631"/>
            <a:ext cx="10364451" cy="1596177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GRAM-NEGATIVE BACILLI INFECTION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810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66AA-9FFD-0E3A-85D3-A94B7C73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64712"/>
          </a:xfrm>
        </p:spPr>
        <p:txBody>
          <a:bodyPr/>
          <a:lstStyle/>
          <a:p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Enterobacterals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63384-2599-A119-A4E9-4FAA844855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02230"/>
            <a:ext cx="10363826" cy="428897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 negative bacilli, catalase positive and oxidase negative; glucose fermenters and nitrate reducers. </a:t>
            </a:r>
          </a:p>
          <a:p>
            <a:pPr algn="just">
              <a:lnSpc>
                <a:spcPct val="20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them - commensals in human intestine, called coliform bacilli whereas some are enteric pathogens.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79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D6DB4-F8FF-54A5-E5FA-628634A0F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70797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Escherichia coli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6A7A-C6D2-FDB3-A943-382C24C786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47800"/>
            <a:ext cx="10363826" cy="50074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Lactose fermenting &amp; motile.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Commensal in human intestine.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most common pathogens encountered clinically.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coli: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 caused by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uropathogenic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(UPEC).  </a:t>
            </a:r>
          </a:p>
          <a:p>
            <a:pPr algn="just">
              <a:lnSpc>
                <a:spcPct val="150000"/>
              </a:lnSpc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cause of UTI.</a:t>
            </a:r>
            <a:endParaRPr lang="en-IN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6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DF7D-8261-9BA0-7BB0-254F36FCA7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76943"/>
            <a:ext cx="10363826" cy="5769427"/>
          </a:xfrm>
        </p:spPr>
        <p:txBody>
          <a:bodyPr>
            <a:normAutofit lnSpcReduction="10000"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clinical manifestations of </a:t>
            </a:r>
            <a:r>
              <a:rPr lang="en-US" sz="3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coli:</a:t>
            </a:r>
          </a:p>
          <a:p>
            <a:pPr marL="101600" indent="0" algn="just">
              <a:lnSpc>
                <a:spcPct val="150000"/>
              </a:lnSpc>
              <a:buNone/>
            </a:pPr>
            <a:endParaRPr lang="en-US" sz="3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8800" indent="-457200" algn="just">
              <a:lnSpc>
                <a:spcPct val="150000"/>
              </a:lnSpc>
            </a:pPr>
            <a:r>
              <a:rPr lang="en-US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Diarrhea c</a:t>
            </a: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aused by diarrheagenic </a:t>
            </a:r>
            <a:r>
              <a:rPr lang="en-US" sz="32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infections (like Bacterial peritonitis)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(especially in neonates)</a:t>
            </a:r>
          </a:p>
          <a:p>
            <a:pPr marL="558800" indent="-457200" algn="just">
              <a:lnSpc>
                <a:spcPct val="150000"/>
              </a:lnSpc>
            </a:pPr>
            <a:r>
              <a:rPr lang="en-US" sz="3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and soft tissue infections such as cellulitis.</a:t>
            </a:r>
            <a:endParaRPr lang="en-US" sz="32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73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787C-E482-AF61-03D6-265F5BD0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88512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Klebsiella pneumoniae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4B0A9-EA9F-80A3-8A22-1B7F822E37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920778"/>
            <a:ext cx="10363826" cy="444736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Lactose fermenter.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Non-motile, capsulated, and produces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mucoid colonies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various infections -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lobar pneumonia,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meningitis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 neonates), septicemia and pyogenic infections such as abscesses and wound infections.</a:t>
            </a:r>
          </a:p>
        </p:txBody>
      </p:sp>
    </p:spTree>
    <p:extLst>
      <p:ext uri="{BB962C8B-B14F-4D97-AF65-F5344CB8AC3E}">
        <p14:creationId xmlns:p14="http://schemas.microsoft.com/office/powerpoint/2010/main" val="4275121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599C-0A0D-7AEE-D529-B01750CE3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Shigella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A883-5496-93EC-A337-147A3FAD2A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59430"/>
            <a:ext cx="10363826" cy="383177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Lactose Fermenting, non-motile.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Causative the agent of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bacillary dysentery.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passage of loose stool mixed with blood and mucus.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Comprises of four species—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dysenteriae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flexneri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boydii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2800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sonnei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55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990B0-343A-E1A2-C362-50720E7F1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87886"/>
            <a:ext cx="10364451" cy="1596177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Salmonella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2F5CD-FB49-869F-C7B2-081394D4A9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796143"/>
            <a:ext cx="10690396" cy="47897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lactose fermenting, motile.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Classified into typhoidal and non typhoidal serotypes. </a:t>
            </a:r>
            <a:endParaRPr lang="en-US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00" indent="0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Typhoidal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salmonella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serotypes –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Typhi and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Paratyphi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A, B, and C. 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enteric fever (typhoid/paratyphoid fever). 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Non-typhoidal </a:t>
            </a:r>
            <a:r>
              <a:rPr lang="en-US" sz="28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salmonella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NTS: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 food-borne gastroenteritis and bacteremia</a:t>
            </a:r>
            <a:endParaRPr lang="en-US" sz="2800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800" b="1" i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469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27F62-F636-E02C-EC0D-B5FB4D10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Vibrio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3D8D9-CAFF-ECAE-AA48-EF909492C4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lactose fermenting, motility (darting motility)</a:t>
            </a:r>
          </a:p>
          <a:p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pathogenic species is : </a:t>
            </a:r>
            <a:r>
              <a:rPr lang="en-US" sz="28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Vibrio cholera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Causative agent of an acute diarrheal disease - Cholera.</a:t>
            </a:r>
          </a:p>
          <a:p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61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27B5-BD77-CA8F-1B93-0FBD7AEFB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518569"/>
            <a:ext cx="10364451" cy="959912"/>
          </a:xfrm>
        </p:spPr>
        <p:txBody>
          <a:bodyPr/>
          <a:lstStyle/>
          <a:p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1CEAE-C34C-5EB8-3EF0-5FCF3986B0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6574" y="1897074"/>
            <a:ext cx="4855654" cy="4122725"/>
          </a:xfrm>
        </p:spPr>
        <p:txBody>
          <a:bodyPr>
            <a:normAutofit/>
          </a:bodyPr>
          <a:lstStyle/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</a:t>
            </a:r>
            <a:r>
              <a:rPr lang="en-IN" sz="28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lactose fermenter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Motile by swarming</a:t>
            </a:r>
          </a:p>
          <a:p>
            <a:pPr algn="just"/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UTI</a:t>
            </a:r>
          </a:p>
          <a:p>
            <a:pPr marL="0" indent="0" algn="just">
              <a:buNone/>
            </a:pPr>
            <a:r>
              <a:rPr lang="en-IN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(Staghorn appearance calculi).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19BE7-501A-33A0-1264-92D791B61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1" t="38730" r="46964" b="28571"/>
          <a:stretch/>
        </p:blipFill>
        <p:spPr>
          <a:xfrm>
            <a:off x="5921828" y="1897074"/>
            <a:ext cx="6096000" cy="396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34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roteus species: Properties, Diseases, Identification • Microbe Online">
            <a:extLst>
              <a:ext uri="{FF2B5EF4-FFF2-40B4-BE49-F238E27FC236}">
                <a16:creationId xmlns:a16="http://schemas.microsoft.com/office/drawing/2014/main" id="{E95752EC-0894-7ADB-0C3E-D6733F6EB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93" y="1611086"/>
            <a:ext cx="4891033" cy="402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2,200+ Fish Swarm Stock Photos, Pictures &amp; Royalty-Free Images - iStock | Fish  swarm from above">
            <a:extLst>
              <a:ext uri="{FF2B5EF4-FFF2-40B4-BE49-F238E27FC236}">
                <a16:creationId xmlns:a16="http://schemas.microsoft.com/office/drawing/2014/main" id="{DE3152C5-69F1-C7C2-F980-5BBD6B949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3" y="1611086"/>
            <a:ext cx="5157114" cy="39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D8477C-0088-05A9-592D-427D036D86FF}"/>
              </a:ext>
            </a:extLst>
          </p:cNvPr>
          <p:cNvSpPr txBox="1"/>
          <p:nvPr/>
        </p:nvSpPr>
        <p:spPr>
          <a:xfrm>
            <a:off x="707571" y="6008914"/>
            <a:ext cx="452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Swarming motility of proteus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0BDBF-429F-EFF0-93F5-23606FBA6E55}"/>
              </a:ext>
            </a:extLst>
          </p:cNvPr>
          <p:cNvSpPr txBox="1"/>
          <p:nvPr/>
        </p:nvSpPr>
        <p:spPr>
          <a:xfrm>
            <a:off x="6476993" y="5954483"/>
            <a:ext cx="4669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Like….Swarm of Fishes in sea</a:t>
            </a:r>
          </a:p>
        </p:txBody>
      </p:sp>
    </p:spTree>
    <p:extLst>
      <p:ext uri="{BB962C8B-B14F-4D97-AF65-F5344CB8AC3E}">
        <p14:creationId xmlns:p14="http://schemas.microsoft.com/office/powerpoint/2010/main" val="1949524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FA9D-5F4D-A94D-995E-4A534440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Other Gram-negative Bacilli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DC761-AA6C-20B2-28EE-76A0B29EB9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human pathogens are: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 aeruginosa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Acinetobacter species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Burkholderia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species </a:t>
            </a:r>
          </a:p>
        </p:txBody>
      </p:sp>
    </p:spTree>
    <p:extLst>
      <p:ext uri="{BB962C8B-B14F-4D97-AF65-F5344CB8AC3E}">
        <p14:creationId xmlns:p14="http://schemas.microsoft.com/office/powerpoint/2010/main" val="37521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5A312-CE88-4FB7-FC77-BF1DBE2C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Pseudomonas aeruginosa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DBEF3-2A07-7BB9-065E-C3351C8C7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629" y="2367092"/>
            <a:ext cx="11190513" cy="412079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pathogenic species, causing infection among hospitalized patients and in patients with cystic fibrosis. 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Capable of developing widespread resistance to multiple antibiotics and disinfectants.</a:t>
            </a:r>
          </a:p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Oxidase positive, Produces Blue-Green Pigment.</a:t>
            </a:r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901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8F11E-8263-1DA5-936B-CD23AEFA26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908957"/>
            <a:ext cx="10363826" cy="5040085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Ventilator associated pneumonia, surgical site infections, nosocomial bacteremia, burn wound infection, etc. </a:t>
            </a:r>
          </a:p>
          <a:p>
            <a:endParaRPr lang="en-IN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36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36D9C-CE9B-B66A-78C1-2B761FEE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Acinetobacter species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380A9-D506-4CB8-EF70-329A06F8C4A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Saprophytic bacilli, can cause wide-spread </a:t>
            </a:r>
            <a:r>
              <a:rPr lang="en-US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associated infections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in patients with underlying diseases and immunosuppression. </a:t>
            </a:r>
          </a:p>
        </p:txBody>
      </p:sp>
    </p:spTree>
    <p:extLst>
      <p:ext uri="{BB962C8B-B14F-4D97-AF65-F5344CB8AC3E}">
        <p14:creationId xmlns:p14="http://schemas.microsoft.com/office/powerpoint/2010/main" val="25310526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F0C3-B6D2-B5FA-BB6E-8BD8E8DBC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262260"/>
            <a:ext cx="10364451" cy="1596177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7424657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312</TotalTime>
  <Words>1040</Words>
  <Application>Microsoft Office PowerPoint</Application>
  <PresentationFormat>Widescreen</PresentationFormat>
  <Paragraphs>162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Times New Roman</vt:lpstr>
      <vt:lpstr>Tw Cen MT</vt:lpstr>
      <vt:lpstr>Wingdings</vt:lpstr>
      <vt:lpstr>Droplet</vt:lpstr>
      <vt:lpstr>Overview of bacterial infections</vt:lpstr>
      <vt:lpstr>PowerPoint Presentation</vt:lpstr>
      <vt:lpstr>PowerPoint Presentation</vt:lpstr>
      <vt:lpstr>PowerPoint Presentation</vt:lpstr>
      <vt:lpstr>PowerPoint Presentation</vt:lpstr>
      <vt:lpstr>GRAM-POSITIVE COCCI INFECTIONS</vt:lpstr>
      <vt:lpstr>PowerPoint Presentation</vt:lpstr>
      <vt:lpstr>PowerPoint Presentation</vt:lpstr>
      <vt:lpstr>Staphylococcus species:  GPC ARRANGED IN GRAPE LIKE CLUSTER</vt:lpstr>
      <vt:lpstr>PowerPoint Presentation</vt:lpstr>
      <vt:lpstr>PowerPoint Presentation</vt:lpstr>
      <vt:lpstr>PowerPoint Presentation</vt:lpstr>
      <vt:lpstr>Streptococcus species </vt:lpstr>
      <vt:lpstr>Enterococcus</vt:lpstr>
      <vt:lpstr>Streptococci Viridans </vt:lpstr>
      <vt:lpstr>Streptococcus pneumoniae</vt:lpstr>
      <vt:lpstr>GRAm-negative cocci INFECTIONS</vt:lpstr>
      <vt:lpstr>GRAM-NEGATIVE COCCI</vt:lpstr>
      <vt:lpstr>PowerPoint Presentation</vt:lpstr>
      <vt:lpstr>GRAM-POSITIVE BACILLI INFECTIONS</vt:lpstr>
      <vt:lpstr>Corynebacterium species </vt:lpstr>
      <vt:lpstr>PowerPoint Presentation</vt:lpstr>
      <vt:lpstr>Mycobacteria</vt:lpstr>
      <vt:lpstr>GRAM-NEGATIVE BACILLI INFECTION</vt:lpstr>
      <vt:lpstr>Enterobacterals </vt:lpstr>
      <vt:lpstr>Escherichia coli</vt:lpstr>
      <vt:lpstr>PowerPoint Presentation</vt:lpstr>
      <vt:lpstr>Klebsiella pneumoniae</vt:lpstr>
      <vt:lpstr>Shigella</vt:lpstr>
      <vt:lpstr>Salmonella</vt:lpstr>
      <vt:lpstr>Vibrio</vt:lpstr>
      <vt:lpstr>PROTEUS</vt:lpstr>
      <vt:lpstr>PowerPoint Presentation</vt:lpstr>
      <vt:lpstr>Other Gram-negative Bacilli</vt:lpstr>
      <vt:lpstr>Pseudomonas aeruginosa</vt:lpstr>
      <vt:lpstr>PowerPoint Presentation</vt:lpstr>
      <vt:lpstr>Acinetobacter species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bacterial infcetions</dc:title>
  <dc:creator>HP</dc:creator>
  <cp:lastModifiedBy>HP</cp:lastModifiedBy>
  <cp:revision>54</cp:revision>
  <dcterms:created xsi:type="dcterms:W3CDTF">2023-05-01T03:41:52Z</dcterms:created>
  <dcterms:modified xsi:type="dcterms:W3CDTF">2023-05-01T08:54:13Z</dcterms:modified>
</cp:coreProperties>
</file>