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31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319" r:id="rId35"/>
    <p:sldId id="292" r:id="rId36"/>
    <p:sldId id="291" r:id="rId37"/>
    <p:sldId id="297" r:id="rId38"/>
    <p:sldId id="322" r:id="rId39"/>
    <p:sldId id="298" r:id="rId40"/>
    <p:sldId id="299" r:id="rId41"/>
    <p:sldId id="323" r:id="rId42"/>
    <p:sldId id="301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4" r:id="rId54"/>
    <p:sldId id="313" r:id="rId55"/>
    <p:sldId id="324" r:id="rId5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105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BF4D146-8D4D-46C9-9F6A-48256AA7AC26}" type="datetimeFigureOut">
              <a:rPr lang="en-IN" smtClean="0"/>
              <a:t>04-07-2024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2472C62-D975-400C-9E70-A21333D4F78C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6231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4D146-8D4D-46C9-9F6A-48256AA7AC26}" type="datetimeFigureOut">
              <a:rPr lang="en-IN" smtClean="0"/>
              <a:t>04-07-2024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72C62-D975-400C-9E70-A21333D4F7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9666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4D146-8D4D-46C9-9F6A-48256AA7AC26}" type="datetimeFigureOut">
              <a:rPr lang="en-IN" smtClean="0"/>
              <a:t>04-07-2024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72C62-D975-400C-9E70-A21333D4F78C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9375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4D146-8D4D-46C9-9F6A-48256AA7AC26}" type="datetimeFigureOut">
              <a:rPr lang="en-IN" smtClean="0"/>
              <a:t>04-07-2024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72C62-D975-400C-9E70-A21333D4F7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6762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4D146-8D4D-46C9-9F6A-48256AA7AC26}" type="datetimeFigureOut">
              <a:rPr lang="en-IN" smtClean="0"/>
              <a:t>04-07-2024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72C62-D975-400C-9E70-A21333D4F7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1760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4D146-8D4D-46C9-9F6A-48256AA7AC26}" type="datetimeFigureOut">
              <a:rPr lang="en-IN" smtClean="0"/>
              <a:t>04-07-2024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72C62-D975-400C-9E70-A21333D4F7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4667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4D146-8D4D-46C9-9F6A-48256AA7AC26}" type="datetimeFigureOut">
              <a:rPr lang="en-IN" smtClean="0"/>
              <a:t>04-07-2024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72C62-D975-400C-9E70-A21333D4F7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6544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4D146-8D4D-46C9-9F6A-48256AA7AC26}" type="datetimeFigureOut">
              <a:rPr lang="en-IN" smtClean="0"/>
              <a:t>04-07-2024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72C62-D975-400C-9E70-A21333D4F7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9905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4D146-8D4D-46C9-9F6A-48256AA7AC26}" type="datetimeFigureOut">
              <a:rPr lang="en-IN" smtClean="0"/>
              <a:t>04-07-2024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72C62-D975-400C-9E70-A21333D4F7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0769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4D146-8D4D-46C9-9F6A-48256AA7AC26}" type="datetimeFigureOut">
              <a:rPr lang="en-IN" smtClean="0"/>
              <a:t>04-07-2024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72C62-D975-400C-9E70-A21333D4F7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4646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4D146-8D4D-46C9-9F6A-48256AA7AC26}" type="datetimeFigureOut">
              <a:rPr lang="en-IN" smtClean="0"/>
              <a:t>04-07-2024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72C62-D975-400C-9E70-A21333D4F7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2554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DBF4D146-8D4D-46C9-9F6A-48256AA7AC26}" type="datetimeFigureOut">
              <a:rPr lang="en-IN" smtClean="0"/>
              <a:t>04-07-2024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C2472C62-D975-400C-9E70-A21333D4F7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1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1D767-814A-4664-D981-DA17435C1B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>
                <a:latin typeface="Comic Sans MS" panose="030F0702030302020204" pitchFamily="66" charset="0"/>
              </a:rPr>
              <a:t>ORTHOMYXOVIRUS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88879F-12D2-2086-1F7F-243013E5A4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42158" y="4916384"/>
            <a:ext cx="6534782" cy="650173"/>
          </a:xfrm>
        </p:spPr>
        <p:txBody>
          <a:bodyPr>
            <a:normAutofit fontScale="92500" lnSpcReduction="20000"/>
          </a:bodyPr>
          <a:lstStyle/>
          <a:p>
            <a:r>
              <a:rPr lang="en-IN" sz="1800" dirty="0" err="1">
                <a:latin typeface="Comic Sans MS" panose="030F0702030302020204" pitchFamily="66" charset="0"/>
              </a:rPr>
              <a:t>Dr.</a:t>
            </a:r>
            <a:r>
              <a:rPr lang="en-IN" sz="1800" dirty="0">
                <a:latin typeface="Comic Sans MS" panose="030F0702030302020204" pitchFamily="66" charset="0"/>
              </a:rPr>
              <a:t> Priyanka Chaturvedi </a:t>
            </a:r>
          </a:p>
          <a:p>
            <a:r>
              <a:rPr lang="en-IN" sz="1800" dirty="0">
                <a:latin typeface="Comic Sans MS" panose="030F0702030302020204" pitchFamily="66" charset="0"/>
              </a:rPr>
              <a:t>Assistant Professor</a:t>
            </a:r>
          </a:p>
          <a:p>
            <a:endParaRPr lang="en-IN" sz="1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436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5A4E2-2A8C-DA97-A19F-175227DD3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INTRODUCTION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36E91-BF62-0EB5-D152-C6A726BADA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10506694" cy="4038600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Group of viruses that bind to mucin receptors on the surface of RBCs (</a:t>
            </a:r>
            <a:r>
              <a:rPr lang="en-IN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myxo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in Greek meaning ‘mucin’).</a:t>
            </a:r>
          </a:p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Mucin receptors causes clumping of RBCs together to cause hemagglutination.</a:t>
            </a:r>
          </a:p>
          <a:p>
            <a:pPr algn="just">
              <a:lnSpc>
                <a:spcPct val="150000"/>
              </a:lnSpc>
            </a:pPr>
            <a:r>
              <a:rPr lang="en-US" sz="2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Myxoviruses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are divided into two families—</a:t>
            </a:r>
          </a:p>
          <a:p>
            <a:pPr marL="45720" indent="0" algn="ctr">
              <a:lnSpc>
                <a:spcPct val="150000"/>
              </a:lnSpc>
              <a:buNone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(1) Orthomyxoviridae and (2) </a:t>
            </a:r>
            <a:r>
              <a:rPr lang="en-US" sz="2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Paramyxoviridae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/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803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3FDBF-03C7-184C-E3F5-8FC46A751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INTRODUCTION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962E5-C29A-F44A-6517-DCDAF7677C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1600" indent="0" algn="just">
              <a:lnSpc>
                <a:spcPct val="15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Orthomyxoviridae: 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Influenza viruses — cause upper respiratory tract infections (URTIs), rarely pneumonia</a:t>
            </a:r>
          </a:p>
          <a:p>
            <a:pPr algn="just"/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270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32F59-67B6-0226-B298-5D50A062B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176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INFLUENZA</a:t>
            </a:r>
            <a:endParaRPr lang="en-IN" sz="6600" b="1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801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18E8E-78C7-48DA-BE04-BC1357DA8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Morphology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7CBAD-E837-0A0E-D547-E0050198AA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Influenza viruses consist of 4 genera- Influenza A, B, C and D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Spherical and  80–120 nm in size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Helical nucleocapsid, surrounded by an envelope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/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012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18E8E-78C7-48DA-BE04-BC1357DA8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Morphology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5095" y="1698171"/>
            <a:ext cx="6852062" cy="466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117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83E9D-6B53-5435-8E7B-644654FBF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Morphology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CBDBC-620F-058C-4357-0E2354737C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399"/>
            <a:ext cx="9872871" cy="4295899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Viral RNA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comprises of </a:t>
            </a:r>
            <a:r>
              <a:rPr lang="en-IN" sz="2800" b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multiple segments </a:t>
            </a:r>
            <a:r>
              <a:rPr lang="en-IN" sz="2800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of negative sense single stranded RNA.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Each segment codes for a specific viral protein having a specific function. 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2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Influenza A &amp; B contain </a:t>
            </a: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eight segments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of RNA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2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Influenza C &amp; D contains </a:t>
            </a: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seven segments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of RNA. </a:t>
            </a:r>
            <a:r>
              <a:rPr lang="en-IN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The segment coding for neuraminidase is absent.</a:t>
            </a:r>
            <a:endParaRPr lang="en-US" sz="28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392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C318A-280D-DB1A-4E96-F9FA877B2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Morphology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7666A7-A006-5DA5-25CB-7624FB273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Site of replication: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RNA replication occurs in - nucleus 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Viral proteins: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Contains eight structural proteins (PB1, PB2, PA, NP, HA, NA, M1 and M2) and two non-structural proteins (NS1 and NS2)</a:t>
            </a:r>
          </a:p>
          <a:p>
            <a:pPr algn="just"/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12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4A11B-6FE3-6B00-B0DE-389147141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Morphology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57CEF-FBDC-7EE6-E18C-0FC620939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Envelope: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Lipid envelope into which two types of glycoproteins are inserted.</a:t>
            </a:r>
          </a:p>
          <a:p>
            <a:pPr lvl="2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Hemagglutinin (HA)</a:t>
            </a:r>
          </a:p>
          <a:p>
            <a:pPr lvl="2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Neuraminidase (NA)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143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34EA3-4A25-8201-0CB4-966341EE4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Morphology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084F6-1A4B-1DF6-4899-6C633E5BDF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626919"/>
            <a:ext cx="9872871" cy="483325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Hemagglutinin (HA):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Triangular-shaped peplomer -  binds to mucin or sialic acid receptors on the respiratory epithelial cells – facilitating viral entry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Neuraminidase (NA):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Mushroom shaped – sialidase enzyme - degrades the sialic acid receptors on the host cells - facilitates release of virus particles from infected cell surfaces</a:t>
            </a:r>
          </a:p>
          <a:p>
            <a:pPr algn="just"/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906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2A9FB-CA1C-F121-B04F-995BA073E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609600"/>
            <a:ext cx="10554196" cy="1356360"/>
          </a:xfrm>
        </p:spPr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Antigenic Subtypes and Nomenclature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9D713-E5A5-6167-5E4E-C93ACE0A4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399"/>
            <a:ext cx="9872871" cy="4355275"/>
          </a:xfrm>
        </p:spPr>
        <p:txBody>
          <a:bodyPr>
            <a:normAutofit fontScale="92500" lnSpcReduction="10000"/>
          </a:bodyPr>
          <a:lstStyle/>
          <a:p>
            <a:pPr lvl="0"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Based on RNP and M proteins, influenza viruses - divided into four genera: A, B and C and D 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Subtypes-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Based on HA and NA antigens, 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Influenza A has -  18 H subtypes (H1 to H18) and 11 N subtypes (N1-N11).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Influenza B and C viruses - have subtypes - not designated.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Influenza D virus - infects cattle and are not pathogenic to humans.</a:t>
            </a:r>
          </a:p>
          <a:p>
            <a:pPr algn="just"/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043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92B03-971C-0D8C-2C40-31E6E2C7B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609600"/>
            <a:ext cx="10506695" cy="1356360"/>
          </a:xfrm>
        </p:spPr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Antigenic Subtypes and Nomenclature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53CE2-AC27-0D4F-7143-6A49EAB81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9872871" cy="4191000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50000"/>
              </a:lnSpc>
              <a:buNone/>
            </a:pPr>
            <a:r>
              <a:rPr lang="en-IN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Standard nomenclature system: </a:t>
            </a:r>
          </a:p>
          <a:p>
            <a:pPr marL="0" lvl="0" indent="0" algn="just">
              <a:lnSpc>
                <a:spcPct val="150000"/>
              </a:lnSpc>
              <a:buNone/>
            </a:pP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Influenza Type/ host (indicated only for non-human origin)/ geographic origin/strain number/year of isolation/(HA NA subtype).</a:t>
            </a:r>
          </a:p>
          <a:p>
            <a:pPr algn="just"/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Examples:</a:t>
            </a: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Human strain-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Influenza A/Hong Kong/03/1968(H3N2)</a:t>
            </a: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Nonhuman strain-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Influenza A/swine/Iowa/15/1930(H1N1)</a:t>
            </a: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087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0F513-D57A-D82D-0D37-4D6AC63A0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Antigenic Variation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9EE5D-6BA8-78D0-A553-68D1DD6F6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Antigenic variation is the unique property of Influenza viruses, which is due to the result of antigenic changes occurring in HA and NA peplomers.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Antigenic drift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Antigenic shift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584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81EF8-F3EA-9DE2-1E85-B6B4790A1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Antigenic drift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6D880-4F32-A022-3FFB-60DB757AD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828801"/>
            <a:ext cx="9872871" cy="4524498"/>
          </a:xfrm>
        </p:spPr>
        <p:txBody>
          <a:bodyPr>
            <a:normAutofit lnSpcReduction="10000"/>
          </a:bodyPr>
          <a:lstStyle/>
          <a:p>
            <a:pPr lvl="0" algn="just">
              <a:spcAft>
                <a:spcPts val="115"/>
              </a:spcAft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Minor change - due to </a:t>
            </a:r>
            <a:r>
              <a:rPr lang="en-IN" sz="2800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point mutations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in the HA/NA gene.</a:t>
            </a:r>
          </a:p>
          <a:p>
            <a:pPr lvl="0" algn="just">
              <a:spcAft>
                <a:spcPts val="115"/>
              </a:spcAft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Results in alteration of amino acid sequence of the antigenic sites on HA/NA, such that virus can escape recognition by the host's immune system. </a:t>
            </a:r>
          </a:p>
          <a:p>
            <a:pPr lvl="0" algn="just">
              <a:spcAft>
                <a:spcPts val="115"/>
              </a:spcAft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New variant must sustain two or more mutations to become epidemiologically significant.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 algn="just">
              <a:spcAft>
                <a:spcPts val="115"/>
              </a:spcAft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Seen in both Influenza virus type-A&amp;B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 algn="just">
              <a:spcAft>
                <a:spcPts val="115"/>
              </a:spcAft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Results in outbreaks and minor periodic epidemics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-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occurs more frequently every 2-3 years.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726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939EE-6483-C45F-346B-C16FC04EB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Antigenic Shift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04688-618B-68FA-18FB-1F7C1A3D25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algn="just"/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Abrupt, major drastic, discontinuous variation  in the sequence of a viral surface protein (HA/NA)</a:t>
            </a:r>
          </a:p>
          <a:p>
            <a:pPr lvl="0" algn="just"/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Due to </a:t>
            </a: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genetic re-assortment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between genomes of two or more influenza viruses infecting the same host cells, resulting in a new virus strain, unrelated antigenically to the predecessor strains.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 algn="just"/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Occurs only in Influenza A virus 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 algn="just"/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Pandemics and major epidemics- e.g. H1N1 pandemics of 2009.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 algn="just"/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Occurs less frequently every 10-20 years.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/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154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3CE33-08D1-0767-E04A-6662524ED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Pathogenesis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38E90-CA83-9116-7CF9-1D235A1A70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Transmission: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(</a:t>
            </a:r>
            <a:r>
              <a:rPr lang="en-US" sz="2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i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) </a:t>
            </a: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inhalation of respiratory droplets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, (ii) </a:t>
            </a: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via contact with surfaces or fomites.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Target cell entry: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Viral HA attaches to specific sialic acid receptors on the respiratory mucosa – viral entry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Multiply locally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/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379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EF6F5-E6F6-F666-AE9D-F1BE5B55D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Pathogenesis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7C7D7-09E4-5E4A-3C71-E91DAA58E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Spread: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To the lower respiratory tract or spills over bloodstream –extrapulmonary sites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Local damage: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Cellular destruction and desquamation of superficial mucosa of the respiratory tract – secondary bacterial infection.</a:t>
            </a:r>
          </a:p>
          <a:p>
            <a:pPr algn="just"/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0801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2A364-10B0-E12C-09ED-0DB84E77B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Clinical Manifestations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48EB2-4802-36A9-F8B6-932A4CB246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399"/>
            <a:ext cx="9872871" cy="4319649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800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Incubation period -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18-72 hours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sz="2800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Uncomplicated Influenza (Flu syndrome</a:t>
            </a: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):</a:t>
            </a:r>
          </a:p>
          <a:p>
            <a:pPr lvl="2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Asymptomatic or minor upper respiratory symptoms - chills, headache, and dry cough, followed by high grade fever, myalgia and anorexia. </a:t>
            </a:r>
          </a:p>
          <a:p>
            <a:pPr lvl="2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Self-limiting condition.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5343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795C9-5C0B-EA97-E9BA-111A7F586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Complications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B53BC7-31EA-F786-E8B5-8288B97E0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579418"/>
            <a:ext cx="9872871" cy="4668982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50000"/>
              </a:lnSpc>
              <a:buNone/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Pneumonia: 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Secondary bacterial pneumonia - most common </a:t>
            </a:r>
          </a:p>
          <a:p>
            <a:pPr lvl="0"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Common agents are staphylococci, pneumococci and </a:t>
            </a:r>
            <a:r>
              <a:rPr lang="en-IN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Haemophilus influenzae.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Primary Influenza pneumonia - rare - leads to more severe complication.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/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4712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E33AC-B62B-E9D2-BD85-19640B7F9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Complications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F34743-CD3C-9EA5-0DE2-02EAEF3851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Other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pulmonary complications: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Worsening of COPD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Exacerbation of chronic bronchitis and asthma.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45720" lvl="0" indent="0">
              <a:lnSpc>
                <a:spcPct val="150000"/>
              </a:lnSpc>
              <a:buNone/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3100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D5023-16A3-C142-F921-6DE0CF10D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Epidemiology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54BEE-882E-D988-54B0-6A4AE7B92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9872871" cy="41910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Incidence: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3–5 million cases of severe illness and 3-6 lakhs of deaths occur worldwide.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Seasonality: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Common during winters. 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Epidemiological pattern: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Depends upon the nature of antigenic variation that occurs in the influenza types.</a:t>
            </a:r>
          </a:p>
          <a:p>
            <a:pPr algn="just"/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6364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D2B83-8C24-BAB7-7A1B-80FDB0CDB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Risk Factors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7D6CD-5C84-E3C1-4546-FE5ED81D6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399"/>
            <a:ext cx="9872871" cy="4426527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Age: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Child of age &lt; 2 years or age ≥ 65 years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Chronic diseases: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Chronic pulmonary, cardiac, renal, hematologic, metabolic, neurological, and neurodevelopmental disorders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Immunosuppression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(including HIV/AIDS, use of long term corticosteroids, post-transplant patients), diabetes mellitus.</a:t>
            </a:r>
          </a:p>
          <a:p>
            <a:pPr algn="just"/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3589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C2BB1-7AC7-66EB-B219-35E2E26C0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Major influenza outbreaks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421904"/>
              </p:ext>
            </p:extLst>
          </p:nvPr>
        </p:nvGraphicFramePr>
        <p:xfrm>
          <a:off x="1448790" y="1724660"/>
          <a:ext cx="8680863" cy="406654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7100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71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36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6544">
                <a:tc>
                  <a:txBody>
                    <a:bodyPr/>
                    <a:lstStyle/>
                    <a:p>
                      <a:pPr marL="55245" marR="0">
                        <a:lnSpc>
                          <a:spcPct val="15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Years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20980" marR="0">
                        <a:lnSpc>
                          <a:spcPct val="15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Subtype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5245" marR="0">
                        <a:lnSpc>
                          <a:spcPct val="15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Extent of outbreak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55245" marR="0">
                        <a:lnSpc>
                          <a:spcPct val="150000"/>
                        </a:lnSpc>
                        <a:spcBef>
                          <a:spcPts val="27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1889–1890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20980" marR="0">
                        <a:lnSpc>
                          <a:spcPct val="150000"/>
                        </a:lnSpc>
                        <a:spcBef>
                          <a:spcPts val="27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H2N8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5245" marR="0">
                        <a:lnSpc>
                          <a:spcPct val="150000"/>
                        </a:lnSpc>
                        <a:spcBef>
                          <a:spcPts val="27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Severe pandemic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marL="55245" marR="0">
                        <a:lnSpc>
                          <a:spcPct val="150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1900–1903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20980" marR="0">
                        <a:lnSpc>
                          <a:spcPct val="150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H3N8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4610" marR="0">
                        <a:lnSpc>
                          <a:spcPct val="150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Moderate epidemic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54610" marR="0">
                        <a:lnSpc>
                          <a:spcPct val="150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1918–1919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20345" marR="0">
                        <a:lnSpc>
                          <a:spcPct val="150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H1N1a (HswN1)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(Spanish flu)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5245" marR="0">
                        <a:lnSpc>
                          <a:spcPct val="150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Severe pandemic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55245" marR="0">
                        <a:lnSpc>
                          <a:spcPct val="150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1933–1935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20980" marR="0">
                        <a:lnSpc>
                          <a:spcPct val="150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H1N1a (H0N1)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5245" marR="0">
                        <a:lnSpc>
                          <a:spcPct val="150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Mild epidemic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55245" marR="0">
                        <a:lnSpc>
                          <a:spcPct val="150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1946–1947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20980" marR="0">
                        <a:lnSpc>
                          <a:spcPct val="150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H1N1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5245" marR="0">
                        <a:lnSpc>
                          <a:spcPct val="150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Mild epidemic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55245" marR="0">
                        <a:lnSpc>
                          <a:spcPct val="150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1957–1958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20980" marR="0">
                        <a:lnSpc>
                          <a:spcPct val="150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H2N2 (Asian flu)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5245" marR="0">
                        <a:lnSpc>
                          <a:spcPct val="150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Severe pandemic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55245" marR="0">
                        <a:lnSpc>
                          <a:spcPct val="150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1968–1969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20980" marR="0">
                        <a:lnSpc>
                          <a:spcPct val="150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H3N2 (Hong Kong flu)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5245" marR="0">
                        <a:lnSpc>
                          <a:spcPct val="150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Moderate pandemic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55245" marR="0">
                        <a:lnSpc>
                          <a:spcPct val="150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1977–1978b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20980" marR="0">
                        <a:lnSpc>
                          <a:spcPct val="150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H1N1 (Russian flu)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5245" marR="0">
                        <a:lnSpc>
                          <a:spcPct val="150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Mild pandemic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 marL="55245" marR="0">
                        <a:lnSpc>
                          <a:spcPct val="150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2009–2010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20980" marR="0">
                        <a:lnSpc>
                          <a:spcPct val="150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H1N1 pdm09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5245" marR="0">
                        <a:lnSpc>
                          <a:spcPct val="150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Pandemic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80556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E72E1-834B-B89A-EBBA-5A79A84B5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Sialic Acid Receptors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C907A-743F-0344-8347-9BB43702D2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9872871" cy="41910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Sialic acid receptors - found on the host cell surfaces are specific for HA antigens </a:t>
            </a:r>
          </a:p>
          <a:p>
            <a:pPr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α 2-6 sialic acid receptors: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Specific for human influenza strains and are found abundantly on human upper respiratory tract epithelium but not on lower upper respiratory tract.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1352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ED397-8BBB-BC2E-CC25-884C77749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Sialic Acid Receptors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C2DCA-56B8-1907-D659-519B1522D2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α 2-3 sialic acid receptors: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Specific for avian influenza strains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Found abundantly on bird’s intestinal epithelium.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In humans, they are present in very few numbers on lower upper respiratory tract. 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4461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2317D-3DA4-B042-CDF7-7021E2E4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Sialic Acid Receptors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57295-50BC-C452-690F-87EDAAFA4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399"/>
            <a:ext cx="10114808" cy="4390901"/>
          </a:xfrm>
        </p:spPr>
        <p:txBody>
          <a:bodyPr>
            <a:normAutofit lnSpcReduction="10000"/>
          </a:bodyPr>
          <a:lstStyle/>
          <a:p>
            <a:pPr algn="just"/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Why pigs are the most common mixing vessels?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Both α 2-3 &amp;α 2-6 sialic acid receptors are found on the respiratory epithelium of pigs and swine flu strains – hence, specificity for both the receptor types. 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Pigs can be infected simultaneously by human, swine and avian strains - mixing vessel.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Reassortment - takes place inside the same swine cell.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2994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308B-FEB0-B40B-CB47-B63BF316D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Avian Flu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DA0E7-9A95-AD5F-8DBB-E0AD06A5A4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593272"/>
            <a:ext cx="9872871" cy="4655128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Birds - primary reservoir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All influenza subtypes (18H types and 11N types)  found in birds and some of the subtypes - transmitted to mammals.</a:t>
            </a:r>
          </a:p>
          <a:p>
            <a:pPr lvl="0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Avian flu strains are highly virulent. </a:t>
            </a:r>
          </a:p>
          <a:p>
            <a:pPr lvl="0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They possess </a:t>
            </a:r>
            <a:r>
              <a:rPr lang="en-IN" sz="2800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PB1F2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protein which targets host mitochondria causing apoptosis.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IN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3071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43533-ACCF-ADE7-684D-09229D2FC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Avian Flu Infection in Birds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BCE56-E894-3361-60F8-0125ADDED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399"/>
            <a:ext cx="10209810" cy="4319649"/>
          </a:xfrm>
        </p:spPr>
        <p:txBody>
          <a:bodyPr>
            <a:normAutofit fontScale="92500"/>
          </a:bodyPr>
          <a:lstStyle/>
          <a:p>
            <a:pPr lvl="0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Bird flu strains - highly lethal to chickens and turkeys -major cause of economic loss in poultry due to mortality in chickens.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Avian flu multiplies in intestinal tracts of birds - shed through </a:t>
            </a:r>
            <a:r>
              <a:rPr lang="en-IN" sz="2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feces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into water. 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Influenza viruses do not undergo antigenic variation in birds due to short life span of birds.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IN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8021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E0C11-E6BA-6222-D358-0C4A149E7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Avian Flu Infection in Humans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202FF-1432-7013-8BE5-944B2A459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Till date, all human pandemic strains - originated by reassortment between avian and human influenza viruses - mixing has occurred in pigs.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r>
              <a:rPr lang="en-IN" sz="2800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A/H5N1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- most common avian flu strain - endemic in the world for the past 15 years.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>
              <a:lnSpc>
                <a:spcPct val="150000"/>
              </a:lnSpc>
            </a:pPr>
            <a:r>
              <a:rPr lang="en-IN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Origin -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first reported from Hong Kong in 1997 - spread to various countries including India within few years.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3341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8DDA4-16EA-1E2E-5C9E-353E3DF60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Avian Flu Infection in Humans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83FB8-0DDA-851A-7C57-98ACC47587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 algn="just"/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Less morbidity and more mortality</a:t>
            </a:r>
            <a:endParaRPr lang="en-US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 algn="just"/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Clinical feature -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H5N1 avian flu strains - pneumonia and extra-pulmonary manifestations - diarrhoea and CNS involvement.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/>
            <a:r>
              <a:rPr lang="en-IN" sz="2800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Other avian flu strains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that can cause human infections are- 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A/H7N7(Netherlands)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A/H9N2 ( Hong Kong)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A/H7N9 (caused an outbreak in China, 2013)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6919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8CC71-EFF7-5747-B745-8377CB818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(Avian Flu)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9A555-C633-6BF6-5BA9-D63F09F761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Avian flu strains can be identified by real time reverse transcriptase PCR detecting specific HA and NA genes. </a:t>
            </a:r>
          </a:p>
          <a:p>
            <a:pPr>
              <a:lnSpc>
                <a:spcPct val="150000"/>
              </a:lnSpc>
            </a:pPr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1365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293BB-7E10-ADFE-79A1-573796405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Influenza A (H1N1) pdm09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28017-67B3-CDA6-DBFB-FDE20F74A1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Most recent pandemic of influenza, emerged in California in March 2009.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Rapidly spread to the entire world including India over the next few months.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WHO declared the pandemic on 11th June 2009.</a:t>
            </a:r>
          </a:p>
          <a:p>
            <a:pPr algn="just"/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8124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277D0-B9DF-7DE9-EF29-D267C2E49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Epidemiology</a:t>
            </a:r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0537B-CE47-8D72-601D-48BFFE3EFB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Origin: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H1N1 2009 flu originated by genetic reassortment of four strains </a:t>
            </a:r>
            <a:b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(1 human strain + 2 swine strains + 1 avian strain) and the mixing had occurred in pigs.</a:t>
            </a:r>
          </a:p>
          <a:p>
            <a:pPr algn="just">
              <a:lnSpc>
                <a:spcPct val="150000"/>
              </a:lnSpc>
            </a:pPr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1629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277D0-B9DF-7DE9-EF29-D267C2E49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Epidemiology</a:t>
            </a:r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678" y="1965960"/>
            <a:ext cx="9246127" cy="424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2418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7C4BB-2DC5-EE5D-CF00-07CE59C0F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Epidemiology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414B5-731B-97D0-673B-31C626CD7D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Transmission: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From human to human - rapid spread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Less virulent (as it lacks the </a:t>
            </a:r>
            <a:r>
              <a:rPr lang="en-US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PB1 F2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protein)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More morbidity but less mortality.</a:t>
            </a:r>
          </a:p>
          <a:p>
            <a:pPr algn="just"/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3045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EF545-C904-C1F5-81D9-736227521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Clinical Features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B78E2-FAD7-EA95-D3A6-569C472B8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9872871" cy="4191000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Uncomplicated influenza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: Mild upper respiratory tract illness and diarrhea 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Complicated/severe influenza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- high-risk groups - secondary bacterial pneumonia, dehydration, CNS involvement, and multi-organ failure.</a:t>
            </a:r>
          </a:p>
          <a:p>
            <a:pPr algn="just"/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712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4465A-8B5C-8003-23EE-98CC9000D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of Influenza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FE29A-4D2B-BDCD-F25B-69BF51E6CA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Specimen: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nasopharyngeal swab, kept at 4°C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Isolation of virus: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Inoculation in embryonated eggs and primary monkey kidney cell lines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Growth is detected by hemadsorption, hemagglutination test.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9101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4465A-8B5C-8003-23EE-98CC9000D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of Influenza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305" y="2598122"/>
            <a:ext cx="7897090" cy="225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9804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61485-B6FE-3E66-B940-3881AE7C7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of Influenza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7FA72-1C33-3310-3143-E45E1AF10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779319"/>
            <a:ext cx="9872871" cy="446908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Viral antigens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detection by direct IF test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Molecular methods: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Simultaneously detects - </a:t>
            </a:r>
            <a:r>
              <a:rPr lang="pt-BR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A/H1N1, A/H3N2, Influenza B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RT PCR: detects viral RNA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Real time-RT PCR: quantifies viral RNA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Antibody detection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by hemagglutination inhibition test, neutralization test and ELISA.</a:t>
            </a:r>
          </a:p>
          <a:p>
            <a:pPr algn="just"/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4040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125D3-B3F9-7992-710D-1A7C12C63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Real time RT-PCR showing the result (amplification curves) of specimen(s) tested positive for Influenza type</a:t>
            </a:r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9387" y="2173362"/>
            <a:ext cx="5557652" cy="431056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424551" y="2173361"/>
            <a:ext cx="50470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Comic Sans MS" panose="030F0702030302020204" pitchFamily="66" charset="0"/>
                <a:ea typeface="Roboto Condensed Light" panose="020B0604020202020204" charset="0"/>
              </a:rPr>
              <a:t>Result is expressed as the emission of fluorescence during the cycles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924813" y="3983877"/>
            <a:ext cx="3076189" cy="2247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  <a:ea typeface="Roboto Condensed Light" panose="020B0604020202020204" charset="0"/>
              </a:rPr>
              <a:t>A. A/H1N1</a:t>
            </a:r>
          </a:p>
          <a:p>
            <a:pPr>
              <a:lnSpc>
                <a:spcPct val="150000"/>
              </a:lnSpc>
            </a:pPr>
            <a:r>
              <a:rPr lang="pt-BR" sz="2400" b="1" dirty="0">
                <a:latin typeface="Comic Sans MS" panose="030F0702030302020204" pitchFamily="66" charset="0"/>
                <a:ea typeface="Roboto Condensed Light" panose="020B0604020202020204" charset="0"/>
              </a:rPr>
              <a:t>B. A/H3N2 </a:t>
            </a:r>
          </a:p>
          <a:p>
            <a:pPr>
              <a:lnSpc>
                <a:spcPct val="150000"/>
              </a:lnSpc>
            </a:pPr>
            <a:r>
              <a:rPr lang="pt-BR" sz="2400" b="1" dirty="0">
                <a:latin typeface="Comic Sans MS" panose="030F0702030302020204" pitchFamily="66" charset="0"/>
                <a:ea typeface="Roboto Condensed Light" panose="020B0604020202020204" charset="0"/>
              </a:rPr>
              <a:t>C. Type B</a:t>
            </a:r>
          </a:p>
          <a:p>
            <a:pPr>
              <a:lnSpc>
                <a:spcPct val="150000"/>
              </a:lnSpc>
            </a:pPr>
            <a:r>
              <a:rPr lang="pt-BR" sz="2400" b="1" dirty="0">
                <a:latin typeface="Comic Sans MS" panose="030F0702030302020204" pitchFamily="66" charset="0"/>
                <a:ea typeface="Roboto Condensed Light" panose="020B0604020202020204" charset="0"/>
              </a:rPr>
              <a:t>D. Negative</a:t>
            </a:r>
            <a:endParaRPr lang="en-US" sz="2400" b="1" dirty="0">
              <a:latin typeface="Comic Sans MS" panose="030F0702030302020204" pitchFamily="66" charset="0"/>
              <a:ea typeface="Roboto Condensed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6252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128" y="240475"/>
            <a:ext cx="11863449" cy="648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0010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A7D9C-E183-DAC7-4258-CBA788251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Treatment of Influenza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84B66-53C5-69E6-6F1E-05BAF9279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399"/>
            <a:ext cx="9872871" cy="429589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Specific antiviral therapy - available for influenza virus infection.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Start therapy within 48 hours of onset of symptoms for influenza.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Neuraminidase inhibitors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(zanamivir, oseltamivir, and peramivir) </a:t>
            </a:r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3422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6A634-BDA7-0574-B2F1-9DE7020B5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Treatment of Influenza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0A9D1-15F5-8E81-E039-0FEC94757E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Matrix protein M2 inhibitor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- amantadine and rimantadine - given for some strains of influenza A infection. 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Strains of A/H1N1 2009 flu and A/H5N1 avian flu and influenza B virus have developed resistance.</a:t>
            </a:r>
          </a:p>
          <a:p>
            <a:pPr algn="just"/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7976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23049-FC84-B545-7CA8-5FADFDD4C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General Preventive Measures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BE5FD-0BA3-5FB6-A830-0EDAEA87A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9872871" cy="43434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Strict hand hygiene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to be followed.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Isolation room: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Patients should be kept at isolation room or </a:t>
            </a:r>
            <a:r>
              <a:rPr lang="en-IN" sz="2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cohorting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to be followed. 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Containment of coughs and sneezes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Respiratory hygiene and cough etiquette 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Use of gloves and mask for staff and patient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077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EDB96-0E2C-4401-5DDC-3BBC0817F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General Preventive Measures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08F54-4B8E-42EE-9F5F-C0F08FB71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Work restriction: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CDC recommends - people with influenza-like illness remain at home until at least 24 hours after they are free of fever (100° F) without the use of fever-reducing medications.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4831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B65F2-1185-9ECE-464A-7B23825C9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Vaccination Prophylaxis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05E0E-5DF8-F409-5834-4818B20155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1600" indent="0" algn="just">
              <a:lnSpc>
                <a:spcPct val="150000"/>
              </a:lnSpc>
              <a:buNone/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Vaccine strains: 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Based on WHO recommendations, influenza vaccines are prepared every year. 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Strains to be included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- isolated in the previous influenza seasons and strains that are anticipated to circulate in the upcoming season.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/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9412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0F821-4633-88BB-1C38-58217205C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Vaccination Prophylaxis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2099B-FB90-6E81-12C8-C67A782A5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 algn="just">
              <a:lnSpc>
                <a:spcPct val="150000"/>
              </a:lnSpc>
            </a:pPr>
            <a:r>
              <a:rPr lang="en-IN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Formulations</a:t>
            </a: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: Cocktails containing two type A and one or two type B influenza strains. </a:t>
            </a: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Trivalent form:</a:t>
            </a: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This is the most common form available; comprises of three strains: A/H1N1, A/H3N2 and influenza B strain.</a:t>
            </a: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Quadrivalent form:</a:t>
            </a: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Comprise of four strains: A/H1N1, A/H3N2 and two lineages of influenza B strain</a:t>
            </a:r>
          </a:p>
          <a:p>
            <a:pPr algn="just"/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3386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FA29A-730A-6AE6-3FBD-F05DA951B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Vaccination Prophylaxis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2302BE-9D6D-E6DA-4696-D278F92487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Composition: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The lineages of A/H1N1, A/H3N2 and influenza B strains -change every year.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Lineages different for northern and southern hemispheres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Types: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Both injectable (inactivated) and nasal spray (live attenuated) vaccines are available.</a:t>
            </a:r>
          </a:p>
        </p:txBody>
      </p:sp>
    </p:spTree>
    <p:extLst>
      <p:ext uri="{BB962C8B-B14F-4D97-AF65-F5344CB8AC3E}">
        <p14:creationId xmlns:p14="http://schemas.microsoft.com/office/powerpoint/2010/main" val="23055528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4913A-B2F2-087D-2566-EB740C53C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Vaccination Prophylaxis 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A804C-B8AC-C84A-B0F5-01DD8BD791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01600" indent="0" algn="just">
              <a:lnSpc>
                <a:spcPct val="15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Injectable Vaccines:</a:t>
            </a:r>
          </a:p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Most widely used vaccines in immunization programmes.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Types: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There are three types of injectable vaccines.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Inactivated Influenza Vaccine (IIV)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Cell Culture-based Inactivated Influenza Vaccine (ccIIV3)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Recombinant Influenza Vaccine (RIV)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</a:p>
          <a:p>
            <a:pPr algn="just">
              <a:lnSpc>
                <a:spcPct val="150000"/>
              </a:lnSpc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2384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B5867-9F62-FFE0-7449-47FEE755A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Vaccination Prophylaxis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7D6B6-A666-FFAA-098F-C50BDC485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399"/>
            <a:ext cx="9872871" cy="4355275"/>
          </a:xfrm>
        </p:spPr>
        <p:txBody>
          <a:bodyPr>
            <a:normAutofit fontScale="85000" lnSpcReduction="10000"/>
          </a:bodyPr>
          <a:lstStyle/>
          <a:p>
            <a:pPr lvl="0"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Schedule: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Single dose - intramuscular (IM) route; except for 6 month-8 year of age (2 doses are required ≥ 4 weeks apart).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Timing of vaccination: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Optimally before onset of influenza season, i.e. by end of October.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Side effects: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Mild reactions can occur in 5% of cases - redness at injection site, fever and aches. Serious side effects  - rare. 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5307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B8C83-93AE-90AC-915D-298DE084D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Vaccination Prophylaxis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BAB31A-C39A-387C-0FB2-17EE7D05F6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Indication: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Routine annual influenza vaccination - recommended for all persons aged ≥6 months who do not have contraindications. </a:t>
            </a:r>
          </a:p>
          <a:p>
            <a:pPr lvl="0"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If facility are not feasible, then high-risk groups - first priority for vaccination</a:t>
            </a:r>
            <a:endParaRPr lang="en-US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/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18342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1436C-E3CA-C96F-DE5E-EE727071A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Vaccination Prophylaxis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D5D8E-77BA-702C-5799-55035C273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805049"/>
            <a:ext cx="9872871" cy="4560125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Contraindication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: </a:t>
            </a:r>
            <a:r>
              <a:rPr lang="en-IN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IIV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should not be administered to people who have allergy to eggs or have history of hypersensitivity to previous dose of vaccine.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Travelers: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If travelling to an area of increased  influenza activity; can consider vaccination, preferably ≥2 weeks before departure.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/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1900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98199-EDA5-CB56-1D99-A3E88AE61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Vaccination Prophylaxis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06DC3-9A0B-2D98-340E-A1DDA3F4D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399"/>
            <a:ext cx="10233561" cy="4438403"/>
          </a:xfrm>
        </p:spPr>
        <p:txBody>
          <a:bodyPr>
            <a:normAutofit fontScale="92500"/>
          </a:bodyPr>
          <a:lstStyle/>
          <a:p>
            <a:pPr marL="101600" lvl="0" indent="0" algn="just">
              <a:lnSpc>
                <a:spcPct val="15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Live Attenuated Influenza Vaccine (LAIV):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Generated by reassortment between currently circulating strains of influenza A and B virus - cold-adapted attenuated master strain –adapted to grow at 25–33°C.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Can grow in upper respiratory tract (at 33°C) but not in lower respiratory tract (at 37°C) - cause mild flu like symptoms</a:t>
            </a:r>
            <a:endParaRPr lang="en-US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/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106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5FCB2-1B42-EA0A-0429-506410238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Vaccination Prophylaxis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C478F9-10C4-EEFE-9840-35AA36F23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Trivalent vaccine - intranasal spray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Indication: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Given to all healthy persons of 2–49 years age (except in pregnancy), but is not given to high risk groups.</a:t>
            </a:r>
            <a:endParaRPr lang="en-US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3119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20E59-277F-84F2-5EB2-F357D50E7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2485902"/>
            <a:ext cx="9875520" cy="1356360"/>
          </a:xfrm>
        </p:spPr>
        <p:txBody>
          <a:bodyPr>
            <a:normAutofit/>
          </a:bodyPr>
          <a:lstStyle/>
          <a:p>
            <a:pPr algn="ctr"/>
            <a:r>
              <a:rPr lang="en-IN" sz="4800" b="1">
                <a:solidFill>
                  <a:schemeClr val="tx1"/>
                </a:solidFill>
                <a:latin typeface="Comic Sans MS" panose="030F0702030302020204" pitchFamily="66" charset="0"/>
              </a:rPr>
              <a:t>THANK YOU!</a:t>
            </a:r>
            <a:endParaRPr lang="en-IN" sz="4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13133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285</TotalTime>
  <Words>2251</Words>
  <Application>Microsoft Office PowerPoint</Application>
  <PresentationFormat>Widescreen</PresentationFormat>
  <Paragraphs>239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9" baseType="lpstr">
      <vt:lpstr>Comic Sans MS</vt:lpstr>
      <vt:lpstr>Corbel</vt:lpstr>
      <vt:lpstr>Wingdings</vt:lpstr>
      <vt:lpstr>Basis</vt:lpstr>
      <vt:lpstr>ORTHOMYXOVIRUS</vt:lpstr>
      <vt:lpstr>INTRODUCTION</vt:lpstr>
      <vt:lpstr>INTRODUCTION</vt:lpstr>
      <vt:lpstr>INFLUENZA</vt:lpstr>
      <vt:lpstr>Morphology</vt:lpstr>
      <vt:lpstr>Morphology</vt:lpstr>
      <vt:lpstr>Morphology</vt:lpstr>
      <vt:lpstr>Morphology</vt:lpstr>
      <vt:lpstr>Morphology</vt:lpstr>
      <vt:lpstr>Morphology</vt:lpstr>
      <vt:lpstr>Antigenic Subtypes and Nomenclature</vt:lpstr>
      <vt:lpstr>Antigenic Subtypes and Nomenclature</vt:lpstr>
      <vt:lpstr>Antigenic Variation</vt:lpstr>
      <vt:lpstr>Antigenic drift</vt:lpstr>
      <vt:lpstr>Antigenic Shift</vt:lpstr>
      <vt:lpstr>Pathogenesis</vt:lpstr>
      <vt:lpstr>Pathogenesis</vt:lpstr>
      <vt:lpstr>Clinical Manifestations</vt:lpstr>
      <vt:lpstr>Complications</vt:lpstr>
      <vt:lpstr>Complications</vt:lpstr>
      <vt:lpstr>Epidemiology</vt:lpstr>
      <vt:lpstr>Risk Factors</vt:lpstr>
      <vt:lpstr>Major influenza outbreaks</vt:lpstr>
      <vt:lpstr>Sialic Acid Receptors</vt:lpstr>
      <vt:lpstr>Sialic Acid Receptors</vt:lpstr>
      <vt:lpstr>Sialic Acid Receptors</vt:lpstr>
      <vt:lpstr>Avian Flu</vt:lpstr>
      <vt:lpstr>Avian Flu Infection in Birds</vt:lpstr>
      <vt:lpstr>Avian Flu Infection in Humans</vt:lpstr>
      <vt:lpstr>Avian Flu Infection in Humans</vt:lpstr>
      <vt:lpstr>Laboratory Diagnosis (Avian Flu)</vt:lpstr>
      <vt:lpstr>Influenza A (H1N1) pdm09</vt:lpstr>
      <vt:lpstr>Epidemiology</vt:lpstr>
      <vt:lpstr>Epidemiology</vt:lpstr>
      <vt:lpstr>Epidemiology</vt:lpstr>
      <vt:lpstr>Clinical Features</vt:lpstr>
      <vt:lpstr>Laboratory diagnosis of Influenza</vt:lpstr>
      <vt:lpstr>Laboratory diagnosis of Influenza</vt:lpstr>
      <vt:lpstr>Laboratory diagnosis of Influenza</vt:lpstr>
      <vt:lpstr>Real time RT-PCR showing the result (amplification curves) of specimen(s) tested positive for Influenza type</vt:lpstr>
      <vt:lpstr>PowerPoint Presentation</vt:lpstr>
      <vt:lpstr>Treatment of Influenza</vt:lpstr>
      <vt:lpstr>Treatment of Influenza</vt:lpstr>
      <vt:lpstr>General Preventive Measures</vt:lpstr>
      <vt:lpstr>General Preventive Measures</vt:lpstr>
      <vt:lpstr>Vaccination Prophylaxis</vt:lpstr>
      <vt:lpstr>Vaccination Prophylaxis</vt:lpstr>
      <vt:lpstr>Vaccination Prophylaxis</vt:lpstr>
      <vt:lpstr>Vaccination Prophylaxis </vt:lpstr>
      <vt:lpstr>Vaccination Prophylaxis</vt:lpstr>
      <vt:lpstr>Vaccination Prophylaxis</vt:lpstr>
      <vt:lpstr>Vaccination Prophylaxis</vt:lpstr>
      <vt:lpstr>Vaccination Prophylaxis</vt:lpstr>
      <vt:lpstr>Vaccination Prophylaxis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HP</dc:creator>
  <cp:lastModifiedBy>HP</cp:lastModifiedBy>
  <cp:revision>8</cp:revision>
  <dcterms:created xsi:type="dcterms:W3CDTF">2024-07-04T04:56:53Z</dcterms:created>
  <dcterms:modified xsi:type="dcterms:W3CDTF">2024-07-04T16:40:03Z</dcterms:modified>
</cp:coreProperties>
</file>