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56" r:id="rId2"/>
    <p:sldId id="257" r:id="rId3"/>
    <p:sldId id="258" r:id="rId4"/>
    <p:sldId id="30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06" r:id="rId14"/>
    <p:sldId id="267" r:id="rId15"/>
    <p:sldId id="268" r:id="rId16"/>
    <p:sldId id="308" r:id="rId17"/>
    <p:sldId id="269" r:id="rId18"/>
    <p:sldId id="270" r:id="rId19"/>
    <p:sldId id="271" r:id="rId20"/>
    <p:sldId id="309" r:id="rId21"/>
    <p:sldId id="272" r:id="rId22"/>
    <p:sldId id="274" r:id="rId23"/>
    <p:sldId id="310" r:id="rId24"/>
    <p:sldId id="275" r:id="rId25"/>
    <p:sldId id="311" r:id="rId26"/>
    <p:sldId id="276" r:id="rId27"/>
    <p:sldId id="277" r:id="rId28"/>
    <p:sldId id="312" r:id="rId29"/>
    <p:sldId id="278" r:id="rId30"/>
    <p:sldId id="279" r:id="rId31"/>
    <p:sldId id="280" r:id="rId32"/>
    <p:sldId id="281" r:id="rId33"/>
    <p:sldId id="282" r:id="rId34"/>
    <p:sldId id="284" r:id="rId35"/>
    <p:sldId id="286" r:id="rId36"/>
    <p:sldId id="304" r:id="rId37"/>
    <p:sldId id="287" r:id="rId38"/>
    <p:sldId id="288" r:id="rId39"/>
    <p:sldId id="289" r:id="rId40"/>
    <p:sldId id="290" r:id="rId41"/>
    <p:sldId id="291" r:id="rId42"/>
    <p:sldId id="293" r:id="rId43"/>
    <p:sldId id="30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13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6600"/>
    <a:srgbClr val="009900"/>
    <a:srgbClr val="D60093"/>
    <a:srgbClr val="CC00CC"/>
    <a:srgbClr val="0099CC"/>
    <a:srgbClr val="FF3399"/>
    <a:srgbClr val="FF5050"/>
    <a:srgbClr val="99FF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5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F93B1-17B7-4B12-BA7F-4D5DC8C03675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2146E-7D23-435A-82CE-F277E72C57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85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latin typeface="UtopiaStd-Regular"/>
              </a:rPr>
              <a:t>There are multiple oncogenic events that take place in order to transform the host cells into cancer cells.</a:t>
            </a:r>
            <a:endParaRPr lang="en-US" sz="1200" dirty="0">
              <a:latin typeface="UtopiaStd-Regular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2146E-7D23-435A-82CE-F277E72C57C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666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2146E-7D23-435A-82CE-F277E72C57C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213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UtopiaStd-Regular"/>
              </a:rPr>
              <a:t>Permissive cells support viral growth and replication of a progeny virus; non-permissive cells do not. Non-permissive cells refer to the host cells that either do not have surface receptors for viral attachment or do not support the viral replication or the release of </a:t>
            </a:r>
            <a:r>
              <a:rPr lang="en-IN" sz="1200" b="0" i="0" u="none" strike="noStrike" baseline="0" dirty="0">
                <a:solidFill>
                  <a:srgbClr val="000000"/>
                </a:solidFill>
                <a:latin typeface="UtopiaStd-Regular"/>
              </a:rPr>
              <a:t>virus progeny</a:t>
            </a:r>
            <a:endParaRPr lang="en-IN" dirty="0"/>
          </a:p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UtopiaStd-Regular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2146E-7D23-435A-82CE-F277E72C57C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8415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36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11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43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28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3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15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70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120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064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62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884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3BDCAA4E-4898-4547-9FA7-2EAE0303B6BA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ACAEAE2B-04B9-4921-8E9C-C9EAF30DEE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078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E01A-4758-7DBC-6E76-82D1FC34C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ONCOGENIC VIRUSES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C85EE-DAE7-D0BB-17A5-8F8280E97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1810" y="5576940"/>
            <a:ext cx="6575895" cy="58635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IN" sz="1600" dirty="0">
                <a:latin typeface="Comic Sans MS" panose="030F0702030302020204" pitchFamily="66" charset="0"/>
              </a:rPr>
              <a:t>DR. PRIYANKA CHATURVEDI</a:t>
            </a:r>
          </a:p>
          <a:p>
            <a:pPr algn="r"/>
            <a:r>
              <a:rPr lang="en-IN" sz="1600" dirty="0">
                <a:latin typeface="Comic Sans MS" panose="030F0702030302020204" pitchFamily="66" charset="0"/>
              </a:rPr>
              <a:t>ASSISTANT PROFESSOR</a:t>
            </a:r>
          </a:p>
        </p:txBody>
      </p:sp>
    </p:spTree>
    <p:extLst>
      <p:ext uri="{BB962C8B-B14F-4D97-AF65-F5344CB8AC3E}">
        <p14:creationId xmlns:p14="http://schemas.microsoft.com/office/powerpoint/2010/main" val="353709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85A4-F154-6C8C-8295-0C4FA9C27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78975"/>
            <a:ext cx="7406640" cy="1356360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  <a:latin typeface="Comic Sans MS" panose="030F0702030302020204" pitchFamily="66" charset="0"/>
              </a:rPr>
              <a:t>OVERVIEW</a:t>
            </a:r>
            <a:endParaRPr lang="en-IN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9F297-433D-4D3E-3C2E-2BBA427E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555671"/>
            <a:ext cx="7404653" cy="49282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Among the organisms with oncogenic potential, viruses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account for the majority.</a:t>
            </a:r>
            <a:endParaRPr lang="en-US" sz="2400" b="0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Viruses account for 15% of all human malignancies.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Two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vaccine preventable oncogenic viral infections:</a:t>
            </a:r>
          </a:p>
          <a:p>
            <a:pPr marL="37719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Human papillomavirus causing </a:t>
            </a:r>
            <a:r>
              <a:rPr lang="en-IN" sz="24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carcinoma c</a:t>
            </a:r>
            <a:r>
              <a:rPr lang="en-US" sz="2400" b="1" i="0" u="none" strike="noStrike" baseline="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ervix</a:t>
            </a:r>
            <a:endParaRPr lang="en-US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37719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Hepatitis B virus causing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liver cancer</a:t>
            </a:r>
            <a:endParaRPr lang="en-IN" sz="2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98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F4C52-7CBF-D574-B607-B0EBBADCB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74421"/>
            <a:ext cx="7704858" cy="497576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Viral oncogenesis is a complex and multistep process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ultiple oncogenic events that occur to transform host cells into cancer cells.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F6F3EE-8D27-F6B9-D91B-EAFE4DB6E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78975"/>
            <a:ext cx="7406640" cy="1356360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  <a:latin typeface="Comic Sans MS" panose="030F0702030302020204" pitchFamily="66" charset="0"/>
              </a:rPr>
              <a:t>OVERVIEW</a:t>
            </a:r>
            <a:endParaRPr lang="en-IN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92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BFB4E-1A48-9BA7-D316-B292FFF34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555669"/>
            <a:ext cx="7404653" cy="4928258"/>
          </a:xfrm>
        </p:spPr>
        <p:txBody>
          <a:bodyPr>
            <a:normAutofit fontScale="92500" lnSpcReduction="2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Oncogenes</a:t>
            </a:r>
          </a:p>
          <a:p>
            <a:pPr algn="just">
              <a:lnSpc>
                <a:spcPct val="150000"/>
              </a:lnSpc>
            </a:pPr>
            <a:r>
              <a:rPr lang="fr-FR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Oncogenes</a:t>
            </a:r>
            <a:r>
              <a:rPr lang="fr-FR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encode certain </a:t>
            </a:r>
            <a:r>
              <a:rPr lang="fr-FR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proteins</a:t>
            </a:r>
            <a:r>
              <a:rPr lang="fr-FR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(</a:t>
            </a:r>
            <a:r>
              <a:rPr lang="fr-FR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oncoproteins</a:t>
            </a:r>
            <a:r>
              <a:rPr lang="fr-FR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  <a:r>
              <a:rPr lang="fr-FR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that</a:t>
            </a:r>
            <a:r>
              <a:rPr lang="fr-FR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trigger the transformation of normal cells into cancer 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cells.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V-</a:t>
            </a:r>
            <a:r>
              <a:rPr lang="en-IN" sz="2800" b="1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onc</a:t>
            </a: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(viral oncogenes)</a:t>
            </a:r>
          </a:p>
          <a:p>
            <a:pPr algn="just">
              <a:lnSpc>
                <a:spcPct val="150000"/>
              </a:lnSpc>
            </a:pP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C-</a:t>
            </a:r>
            <a:r>
              <a:rPr lang="en-IN" sz="2800" b="1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onc</a:t>
            </a: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(cellular oncogenes)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Proto-oncogenes</a:t>
            </a:r>
          </a:p>
          <a:p>
            <a:pPr algn="just">
              <a:lnSpc>
                <a:spcPct val="150000"/>
              </a:lnSpc>
            </a:pPr>
            <a:endParaRPr lang="en-IN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E9A87E-4FA1-C1D8-2D09-8174DA53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78975"/>
            <a:ext cx="7406640" cy="1356360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  <a:latin typeface="Comic Sans MS" panose="030F0702030302020204" pitchFamily="66" charset="0"/>
              </a:rPr>
              <a:t>OVERVIEW</a:t>
            </a:r>
            <a:endParaRPr lang="en-IN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8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DBA1-54A5-882F-0046-0B1CEF3E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38794"/>
            <a:ext cx="7871113" cy="490450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V-</a:t>
            </a:r>
            <a:r>
              <a:rPr lang="en-IN" sz="2400" b="1" i="0" u="none" strike="noStrike" baseline="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onc</a:t>
            </a:r>
            <a:r>
              <a:rPr lang="en-IN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 (viral oncogenes):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present in the </a:t>
            </a:r>
            <a:r>
              <a:rPr lang="en-IN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VIRAL GENOME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(in some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retroviruses)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essential for the replication of the virus.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C-</a:t>
            </a:r>
            <a:r>
              <a:rPr lang="en-IN" sz="2400" b="1" i="0" u="none" strike="noStrike" baseline="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onc</a:t>
            </a:r>
            <a:r>
              <a:rPr lang="en-IN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 (cellular oncogenes):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cellular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counter part of viral oncogenes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present in the 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CANCER CELLS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IN" sz="2400" b="1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Proto-oncogenes:</a:t>
            </a:r>
            <a:r>
              <a:rPr lang="en-IN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cellular counter part of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viral oncogenes present in the 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NORMAL HOST CELLS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9D250AA-89FD-95FE-D856-35B0130E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78975"/>
            <a:ext cx="7406640" cy="1356360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  <a:latin typeface="Comic Sans MS" panose="030F0702030302020204" pitchFamily="66" charset="0"/>
              </a:rPr>
              <a:t>OVERVIEW</a:t>
            </a:r>
            <a:endParaRPr lang="en-IN" b="1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433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C388-BC9E-70F7-9501-B680531D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5" y="324592"/>
            <a:ext cx="8763989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92D050"/>
                </a:solidFill>
                <a:latin typeface="Comic Sans MS" panose="030F0702030302020204" pitchFamily="66" charset="0"/>
              </a:rPr>
              <a:t>Genes Regulating Host Cell Growth</a:t>
            </a:r>
            <a:endParaRPr lang="en-IN" sz="72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17874-390D-3C56-BFAE-CA6DB0E01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512" y="2057399"/>
            <a:ext cx="8182097" cy="428402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F</a:t>
            </a: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our categories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of genes present in the </a:t>
            </a: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host cell,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which regulate the cellular growth.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Defect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in any of these regulatory genes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1" i="0" u="none" strike="noStrike" baseline="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normal host cells into abnormal tumor cells.</a:t>
            </a:r>
            <a:endParaRPr lang="en-IN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1DEEC4C-00C6-F25A-3FA3-022BAAD1EA1C}"/>
              </a:ext>
            </a:extLst>
          </p:cNvPr>
          <p:cNvSpPr/>
          <p:nvPr/>
        </p:nvSpPr>
        <p:spPr>
          <a:xfrm>
            <a:off x="3728852" y="4025734"/>
            <a:ext cx="486888" cy="11875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221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A3E92-A163-34DF-9190-957F60FDA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8" y="1680952"/>
            <a:ext cx="8122721" cy="4852456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1. Proto-oncogenes: 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O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ver activation of proto-oncogenes lead to transformation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of the host cells to cancer cell.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2.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Anti-oncogenes or tumor suppressor genes</a:t>
            </a:r>
            <a:r>
              <a:rPr lang="en-US" sz="2400" b="0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Inactivation of this gene lead to transformation </a:t>
            </a: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of the host cells to cancer cell.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7E34CB-AFDE-E2A3-2466-8E36B2CC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5" y="324592"/>
            <a:ext cx="8763989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92D050"/>
                </a:solidFill>
                <a:latin typeface="Comic Sans MS" panose="030F0702030302020204" pitchFamily="66" charset="0"/>
              </a:rPr>
              <a:t>Genes Regulating Host Cell Growth</a:t>
            </a:r>
            <a:endParaRPr lang="en-IN" sz="72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93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E7FD8-A79B-6836-2E8C-E149ACADF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1496291"/>
            <a:ext cx="8467107" cy="5037117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3. Apoptosis-regulatory genes: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ontrol the programmed cell death by either upregulating or downregulating apoptosis.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4.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DNA repair genes: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ormal host genes that repair any mutations occurring during the cell growth. Failure of DNA repair genes lead to persistent mutation.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F84DA7-9F1A-CCBF-46FE-B86D64458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05" y="324592"/>
            <a:ext cx="8763989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92D050"/>
                </a:solidFill>
                <a:latin typeface="Comic Sans MS" panose="030F0702030302020204" pitchFamily="66" charset="0"/>
              </a:rPr>
              <a:t>Genes Regulating Host Cell Growth</a:t>
            </a:r>
            <a:endParaRPr lang="en-IN" sz="72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7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B8180-5D43-536A-276C-4279E9C8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F27E9-3BBF-A0F7-8239-FF120897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70" y="2057400"/>
            <a:ext cx="8122721" cy="4295900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1. Establishing persistent infection: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ong-term persistent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infection by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oncogenic virus due to prolonged cell interaction between the virus and the host cell.</a:t>
            </a:r>
            <a:endParaRPr lang="en-IN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2. Evades host immune response: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The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oncogenic virus follows various evasion mechanisms to bypass the host immune response (important for viral clearance), like: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95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223C4-3FDB-9243-11A7-FD4D1DCD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70" y="2057400"/>
            <a:ext cx="8006197" cy="443840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R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estricting the expression of viral genes. 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Infecting the sites that are inaccessible to immune responses.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Infection and suppression of essential immune cells.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9BF13C-8E67-8F72-7BBA-1A8A38E76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3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AEB74-2ADE-75EA-BF47-82EAAF802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057400"/>
            <a:ext cx="7680013" cy="4038600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8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3. Immunosuppression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of the host allows the cancer cells to proliferate and escape the host immune response.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6600"/>
                </a:solidFill>
                <a:latin typeface="Comic Sans MS" panose="030F0702030302020204" pitchFamily="66" charset="0"/>
              </a:rPr>
              <a:t>4. H</a:t>
            </a:r>
            <a:r>
              <a:rPr lang="en-US" sz="28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ost cell susceptibility</a:t>
            </a:r>
            <a:r>
              <a:rPr lang="en-US" sz="2800" b="0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Host cells may be permissive or non-permissive for replication of a given virus.</a:t>
            </a:r>
            <a:endParaRPr lang="en-US" sz="2800" dirty="0">
              <a:solidFill>
                <a:srgbClr val="6559FF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B2EABB-77B7-C3A2-C850-19FDFEB23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23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5FE83-4103-EC0E-5FA4-C5BD52DA8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70" y="1965960"/>
            <a:ext cx="7885216" cy="44146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O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ncogenicity can occur </a:t>
            </a:r>
            <a:r>
              <a:rPr lang="en-US" sz="24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both in permissive and non-permissive cells</a:t>
            </a:r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R</a:t>
            </a: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isk is more when a non-permissive cell is infected by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oncogenic </a:t>
            </a: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virus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as the virus tries different ways to maintain its survival in a non-permissive cell and by doing so it may undergo some changes, which makes the cell immortal.</a:t>
            </a:r>
          </a:p>
          <a:p>
            <a:pPr marL="34290" indent="0" algn="just">
              <a:lnSpc>
                <a:spcPct val="150000"/>
              </a:lnSpc>
              <a:buNone/>
            </a:pP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7B6CCE-95F7-721F-AF24-D94B7AF34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45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82DF0-8973-8E20-7331-F3760A978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399"/>
            <a:ext cx="7885216" cy="45334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This is true for DNA tumor viruses.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 a permissive cell, the DNA tumor viruses are released by host cell lysis.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Hence, the DNA tumor viruses are not oncogenic to a permissive cell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017D89-305A-D5D2-4C9B-8765D4DE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000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6BB75-8224-F52A-1543-910FD75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399"/>
            <a:ext cx="7404653" cy="453340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 contrast, RNA tumor viruses do not cause cell lysis, hence, they can be oncogenic to both permissive and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non-permissive cells.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319E38-615F-4F88-3459-5C1183D2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609600"/>
            <a:ext cx="7885216" cy="1356360"/>
          </a:xfrm>
        </p:spPr>
        <p:txBody>
          <a:bodyPr>
            <a:normAutofit/>
          </a:bodyPr>
          <a:lstStyle/>
          <a:p>
            <a:r>
              <a:rPr lang="en-US" b="1" i="0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Events that Must Occur Before Oncogenesis</a:t>
            </a:r>
            <a:endParaRPr lang="en-IN" sz="72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33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9C09E-B9C6-FC61-9300-AE7E0195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Oncogenic </a:t>
            </a:r>
            <a:r>
              <a:rPr lang="en-IN" b="1" dirty="0">
                <a:solidFill>
                  <a:srgbClr val="FF5050"/>
                </a:solidFill>
                <a:latin typeface="Comic Sans MS" panose="030F0702030302020204" pitchFamily="66" charset="0"/>
              </a:rPr>
              <a:t>R</a:t>
            </a:r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NA viruses</a:t>
            </a:r>
            <a:endParaRPr lang="en-IN" sz="7200" dirty="0">
              <a:solidFill>
                <a:srgbClr val="FF5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25522-3B46-4421-EA5D-DEF0EB1BE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399"/>
            <a:ext cx="7404653" cy="4462153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[</a:t>
            </a:r>
            <a:r>
              <a:rPr lang="en-IN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A] Oncogenic Retroviruses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Retroviruses are classical example of oncogenic virus.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P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ossess </a:t>
            </a:r>
            <a:r>
              <a:rPr lang="en-IN" sz="2400" b="1" i="0" u="none" strike="noStrike" baseline="0" dirty="0">
                <a:solidFill>
                  <a:srgbClr val="006600"/>
                </a:solidFill>
                <a:latin typeface="Comic Sans MS" panose="030F0702030302020204" pitchFamily="66" charset="0"/>
              </a:rPr>
              <a:t>reverse transcriptase enzyme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that coverts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viral RNA to DNA, which is subsequently inserted into host chromosome.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90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4D97A-E930-A4AE-5797-B2C64E669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98171"/>
            <a:ext cx="7404653" cy="491638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Oncogenic retroviruses are of two types.</a:t>
            </a:r>
          </a:p>
          <a:p>
            <a:pPr marL="377190" indent="-342900" algn="just">
              <a:lnSpc>
                <a:spcPct val="150000"/>
              </a:lnSpc>
              <a:buAutoNum type="arabicPeriod"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Acutely-transforming viruses: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ossess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viral oncogenes </a:t>
            </a:r>
            <a:r>
              <a:rPr lang="en-US" sz="2400" b="1" i="0" u="none" strike="noStrike" baseline="0" dirty="0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(</a:t>
            </a:r>
            <a:r>
              <a:rPr lang="en-US" sz="2400" b="1" i="1" u="none" strike="noStrike" baseline="0" dirty="0" err="1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V.onc</a:t>
            </a:r>
            <a:r>
              <a:rPr lang="en-US" sz="2400" b="1" i="0" u="none" strike="noStrike" baseline="0" dirty="0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 their RNA which directly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induce oncogenesis.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Examples : </a:t>
            </a:r>
            <a:r>
              <a:rPr lang="en-US" sz="2400" b="1" i="0" u="none" strike="noStrike" baseline="0" dirty="0">
                <a:solidFill>
                  <a:srgbClr val="7030A0"/>
                </a:solidFill>
                <a:latin typeface="Comic Sans MS" panose="030F0702030302020204" pitchFamily="66" charset="0"/>
              </a:rPr>
              <a:t>Rous sarcoma virus. </a:t>
            </a:r>
            <a:endParaRPr lang="en-IN" sz="2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90F87A-08BF-8BE9-709B-79E6A4BC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Oncogenic </a:t>
            </a:r>
            <a:r>
              <a:rPr lang="en-IN" b="1" dirty="0">
                <a:solidFill>
                  <a:srgbClr val="FF5050"/>
                </a:solidFill>
                <a:latin typeface="Comic Sans MS" panose="030F0702030302020204" pitchFamily="66" charset="0"/>
              </a:rPr>
              <a:t>R</a:t>
            </a:r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NA viruses</a:t>
            </a:r>
            <a:endParaRPr lang="en-IN" sz="7200" dirty="0">
              <a:solidFill>
                <a:srgbClr val="FF5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431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CBAE2-1046-9E0C-5596-64824241B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98171"/>
            <a:ext cx="7799861" cy="3788229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2. Slow transforming viruses: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ossess additional regulatory gene </a:t>
            </a:r>
            <a:r>
              <a:rPr lang="en-US" sz="2400" b="1" i="0" u="none" strike="noStrike" baseline="0" dirty="0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(e.g. </a:t>
            </a:r>
            <a:r>
              <a:rPr lang="en-US" sz="2400" b="1" i="1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tax </a:t>
            </a:r>
            <a:r>
              <a:rPr lang="en-US" sz="24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gene </a:t>
            </a:r>
            <a:r>
              <a:rPr lang="en-US" sz="2400" b="1" i="0" u="none" strike="noStrike" baseline="0" dirty="0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for HTLV-1and </a:t>
            </a:r>
            <a:r>
              <a:rPr lang="en-US" sz="2400" b="1" i="1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tat </a:t>
            </a:r>
            <a:r>
              <a:rPr lang="en-US" sz="24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gene </a:t>
            </a:r>
            <a:r>
              <a:rPr lang="en-US" sz="2400" b="1" i="0" u="none" strike="noStrike" baseline="0" dirty="0">
                <a:solidFill>
                  <a:srgbClr val="7030A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for HIV)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which after inserting into host chromosome, activates the host cell machineries to induces oncogenesis.</a:t>
            </a:r>
          </a:p>
          <a:p>
            <a:pPr algn="just">
              <a:lnSpc>
                <a:spcPct val="150000"/>
              </a:lnSpc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Examples: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HIV and HTLV-1 </a:t>
            </a:r>
          </a:p>
          <a:p>
            <a:pPr algn="just">
              <a:lnSpc>
                <a:spcPct val="150000"/>
              </a:lnSpc>
            </a:pPr>
            <a:endParaRPr lang="en-US" sz="24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B11BD6-16A6-873E-E28C-95B16BB8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>
            <a:normAutofit/>
          </a:bodyPr>
          <a:lstStyle/>
          <a:p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Oncogenic </a:t>
            </a:r>
            <a:r>
              <a:rPr lang="en-IN" b="1" dirty="0">
                <a:solidFill>
                  <a:srgbClr val="FF5050"/>
                </a:solidFill>
                <a:latin typeface="Comic Sans MS" panose="030F0702030302020204" pitchFamily="66" charset="0"/>
              </a:rPr>
              <a:t>R</a:t>
            </a:r>
            <a:r>
              <a:rPr lang="en-IN" b="1" i="0" u="none" strike="noStrike" baseline="0" dirty="0">
                <a:solidFill>
                  <a:srgbClr val="FF5050"/>
                </a:solidFill>
                <a:latin typeface="Comic Sans MS" panose="030F0702030302020204" pitchFamily="66" charset="0"/>
              </a:rPr>
              <a:t>NA viruses</a:t>
            </a:r>
            <a:endParaRPr lang="en-IN" sz="7200" dirty="0">
              <a:solidFill>
                <a:srgbClr val="FF5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59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3C0AF-89B7-CCE1-A670-FFE12DC5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942366" cy="1356360"/>
          </a:xfrm>
        </p:spPr>
        <p:txBody>
          <a:bodyPr>
            <a:normAutofit/>
          </a:bodyPr>
          <a:lstStyle/>
          <a:p>
            <a:pPr algn="ctr"/>
            <a:r>
              <a:rPr lang="en-IN" sz="4000" b="1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Human T Cell Lymphotropic Virus (HTLV)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92A2D-53EE-23E5-9823-855EF249F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F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amily: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Retroviridae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G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enus: </a:t>
            </a:r>
            <a:r>
              <a:rPr lang="en-US" sz="2400" b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Deltaretrovirus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M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embers: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HTLV-I 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HTLV-II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157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B94FF-BB4F-7843-30EE-F93EDB5EC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864426"/>
            <a:ext cx="7882989" cy="4738255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otential human oncogenic virus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Associated with several malignancies</a:t>
            </a:r>
            <a:r>
              <a:rPr 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:</a:t>
            </a:r>
          </a:p>
          <a:p>
            <a:pPr marL="34290" indent="0" algn="just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(1) Adult T cell leukemia/lymphoma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(2) C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utaneous T cell lymphoma</a:t>
            </a:r>
          </a:p>
          <a:p>
            <a:pPr marL="34290" indent="0" algn="just">
              <a:buNone/>
            </a:pP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Transmission: </a:t>
            </a:r>
          </a:p>
          <a:p>
            <a:pPr marL="34290" indent="0" algn="just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(1)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F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rom mother to child especially via breast milk (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most common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)</a:t>
            </a:r>
          </a:p>
          <a:p>
            <a:pPr marL="34290" indent="0" algn="just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(2)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exual </a:t>
            </a:r>
          </a:p>
          <a:p>
            <a:pPr marL="34290" indent="0" algn="just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(3) Infected blood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47088F-DE20-9AF6-AC27-0056CFED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07719"/>
            <a:ext cx="8049244" cy="1356360"/>
          </a:xfrm>
        </p:spPr>
        <p:txBody>
          <a:bodyPr>
            <a:normAutofit/>
          </a:bodyPr>
          <a:lstStyle/>
          <a:p>
            <a:pPr algn="ctr"/>
            <a:r>
              <a:rPr lang="en-IN" sz="4000" b="1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Human T Cell Lymphotropic Virus (HTLV)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405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AAD4E-6F36-8847-631E-7912B354B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80952"/>
            <a:ext cx="7726948" cy="433192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Target cells: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CD4 T cells.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Receptor: </a:t>
            </a:r>
            <a:r>
              <a:rPr lang="fr-FR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GLUT1 </a:t>
            </a:r>
            <a:r>
              <a:rPr lang="fr-FR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(glucose transporter protein-1) on CD4 T </a:t>
            </a:r>
            <a:r>
              <a:rPr lang="fr-FR" sz="2400" b="0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cell</a:t>
            </a:r>
            <a:r>
              <a:rPr lang="fr-FR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Mechanisms of oncogenesis: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Tax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gene which has oncogenic potential</a:t>
            </a:r>
            <a:endParaRPr lang="en-IN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D7C0E8-9AE4-4AA6-A1CB-21268539F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07719"/>
            <a:ext cx="8049244" cy="1356360"/>
          </a:xfrm>
        </p:spPr>
        <p:txBody>
          <a:bodyPr>
            <a:normAutofit/>
          </a:bodyPr>
          <a:lstStyle/>
          <a:p>
            <a:pPr algn="ctr"/>
            <a:r>
              <a:rPr lang="en-IN" sz="4000" b="1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Human T Cell Lymphotropic Virus (HTLV)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9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0EBB8-17A2-1A4A-60D3-9BA95434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06" y="2084713"/>
            <a:ext cx="8668988" cy="411420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Activates cellular genes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involved in T cells proliferation</a:t>
            </a:r>
          </a:p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Promotes cell growth cycle</a:t>
            </a:r>
            <a:endParaRPr lang="en-US" sz="2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ctivates nuclear factor κβ (NF-κβ),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[regulates host antiapoptotic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genes]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I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nterferes with DNA-repair pathways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[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leads to sustained DNA mutation]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AFDAEA-B07A-3A1C-1C98-F5B1121A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07719"/>
            <a:ext cx="8049244" cy="1356360"/>
          </a:xfrm>
        </p:spPr>
        <p:txBody>
          <a:bodyPr>
            <a:normAutofit/>
          </a:bodyPr>
          <a:lstStyle/>
          <a:p>
            <a:pPr algn="ctr"/>
            <a:r>
              <a:rPr lang="en-IN" sz="4000" b="1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Human T Cell Lymphotropic Virus (HTLV): </a:t>
            </a:r>
            <a:r>
              <a:rPr lang="en-IN" sz="4000" b="1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Tax gene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0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0EE2-A3D6-DF53-1D21-4E7152C5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49" y="385948"/>
            <a:ext cx="7799862" cy="1356360"/>
          </a:xfrm>
        </p:spPr>
        <p:txBody>
          <a:bodyPr/>
          <a:lstStyle/>
          <a:p>
            <a:r>
              <a:rPr lang="en-IN" sz="4000" b="1" i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AIDS Associated Malignancies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4DBE4-093E-5276-0BC0-1CC5F6033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89" y="1389413"/>
            <a:ext cx="8170223" cy="5189517"/>
          </a:xfrm>
        </p:spPr>
        <p:txBody>
          <a:bodyPr>
            <a:normAutofit fontScale="85000" lnSpcReduction="1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HIV/AIDS is associated several malignancies, which can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be grouped into:</a:t>
            </a:r>
          </a:p>
          <a:p>
            <a:pPr marL="491490" indent="-457200" algn="just">
              <a:lnSpc>
                <a:spcPct val="150000"/>
              </a:lnSpc>
              <a:buAutoNum type="alphaLcParenR"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AIDS-defining cancers</a:t>
            </a:r>
          </a:p>
          <a:p>
            <a:pPr marL="491490" indent="-457200" algn="just">
              <a:lnSpc>
                <a:spcPct val="150000"/>
              </a:lnSpc>
              <a:buAutoNum type="alphaLcParenR"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Non- AIDS-defining cancers</a:t>
            </a:r>
            <a:endParaRPr lang="en-IN" sz="2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8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a) AIDS-defining cancers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These cancers have been enlisted in WHO clinical staging of HIV/AIDS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which include: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i</a:t>
            </a:r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) </a:t>
            </a:r>
            <a:r>
              <a:rPr lang="en-US" sz="28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Non-Hodgkin’s lymphomas (NHLs):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It is the most common cancer in </a:t>
            </a: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PL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HIV worldwide.</a:t>
            </a:r>
          </a:p>
        </p:txBody>
      </p:sp>
    </p:spTree>
    <p:extLst>
      <p:ext uri="{BB962C8B-B14F-4D97-AF65-F5344CB8AC3E}">
        <p14:creationId xmlns:p14="http://schemas.microsoft.com/office/powerpoint/2010/main" val="1444447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3138-0E66-9547-082F-9ACF7E2B4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88" y="2112819"/>
            <a:ext cx="8227372" cy="3943597"/>
          </a:xfrm>
        </p:spPr>
        <p:txBody>
          <a:bodyPr>
            <a:normAutofit fontScale="85000" lnSpcReduction="1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Common NHLs include:</a:t>
            </a:r>
          </a:p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Burkitt’s lymphoma (associated with EBV)</a:t>
            </a:r>
          </a:p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Diffuse large B cell lymphoma– often involving the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CNS</a:t>
            </a:r>
            <a:endParaRPr lang="en-IN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Primary effusion lymphoma (associated with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HHV-8)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8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ii) Kaposi’s sarcoma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—in association with HHV-8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8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iii) Invasive cervical carcinoma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—in association with HPV.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1503F6-3B6D-0C50-46FA-4D48A3F0C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799862" cy="1356360"/>
          </a:xfrm>
        </p:spPr>
        <p:txBody>
          <a:bodyPr/>
          <a:lstStyle/>
          <a:p>
            <a:r>
              <a:rPr lang="en-IN" sz="4000" b="1" i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AIDS Associated Malignancies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287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932F1-1EF8-630B-5CF8-7CC6495A2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9" y="2090058"/>
            <a:ext cx="8229600" cy="2933204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b) Non-AIDS-defining cancers: </a:t>
            </a:r>
          </a:p>
          <a:p>
            <a:pPr marL="548640" indent="-514350" algn="just">
              <a:lnSpc>
                <a:spcPct val="150000"/>
              </a:lnSpc>
              <a:buAutoNum type="romanLcParenR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lassical Hodgkin’s lymphoma</a:t>
            </a:r>
          </a:p>
          <a:p>
            <a:pPr marL="548640" indent="-514350" algn="just">
              <a:lnSpc>
                <a:spcPct val="150000"/>
              </a:lnSpc>
              <a:buAutoNum type="romanLcParenR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nal cancers 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548640" indent="-514350" algn="just">
              <a:lnSpc>
                <a:spcPct val="150000"/>
              </a:lnSpc>
              <a:buAutoNum type="romanLcParenR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L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ung cancers.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1ED35A-7F49-2DBA-1FFB-71C48548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138" y="603068"/>
            <a:ext cx="7799862" cy="1356360"/>
          </a:xfrm>
        </p:spPr>
        <p:txBody>
          <a:bodyPr/>
          <a:lstStyle/>
          <a:p>
            <a:r>
              <a:rPr lang="en-IN" sz="4000" b="1" i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AIDS Associated Malignancies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045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E4E01-C7F7-8BAD-B140-4AFB2A542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01" y="1626919"/>
            <a:ext cx="8347242" cy="5023263"/>
          </a:xfrm>
        </p:spPr>
        <p:txBody>
          <a:bodyPr>
            <a:normAutofit/>
          </a:bodyPr>
          <a:lstStyle/>
          <a:p>
            <a:pPr marL="34290" indent="0" algn="ctr">
              <a:lnSpc>
                <a:spcPct val="150000"/>
              </a:lnSpc>
              <a:buNone/>
            </a:pPr>
            <a:r>
              <a:rPr lang="en-IN" sz="2400" b="1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Mechanisms of Oncogenesis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1" u="none" strike="noStrike" baseline="0" dirty="0">
                <a:solidFill>
                  <a:srgbClr val="FF6600"/>
                </a:solidFill>
                <a:latin typeface="Comic Sans MS" panose="030F0702030302020204" pitchFamily="66" charset="0"/>
              </a:rPr>
              <a:t>Tat protein</a:t>
            </a:r>
            <a:r>
              <a:rPr lang="en-US" sz="2400" b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, a nonstructural protein of HIV virus replication is linked to </a:t>
            </a:r>
            <a:r>
              <a:rPr lang="en-IN" sz="2400" b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the malignancies.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12F829-07BE-F0D3-0A9D-AF13DAC2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138" y="603068"/>
            <a:ext cx="7799862" cy="1356360"/>
          </a:xfrm>
        </p:spPr>
        <p:txBody>
          <a:bodyPr/>
          <a:lstStyle/>
          <a:p>
            <a:r>
              <a:rPr lang="en-IN" sz="4000" b="1" i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AIDS Associated Malignancies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97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1666-E351-7C48-B5F6-7C108813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344384"/>
            <a:ext cx="7406640" cy="1621576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Hepatitis C Virus Associated Malignancy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A4D45-56A7-7409-C2A6-E76C5A50B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145" y="1828801"/>
            <a:ext cx="7968343" cy="4821382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Hepatitis C virus  is the </a:t>
            </a:r>
            <a:r>
              <a:rPr lang="en-US" sz="2400" b="1" i="0" u="none" strike="noStrike" baseline="0" dirty="0">
                <a:solidFill>
                  <a:srgbClr val="00B0F0"/>
                </a:solidFill>
                <a:latin typeface="Comic Sans MS" panose="030F0702030302020204" pitchFamily="66" charset="0"/>
              </a:rPr>
              <a:t>only oncogenic virus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that does not get integrated with host chromosome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&amp;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its RNA remains in the host cell.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trongly linked to </a:t>
            </a:r>
            <a:r>
              <a:rPr lang="en-US" sz="2400" b="1" i="0" u="none" strike="noStrike" baseline="0" dirty="0">
                <a:solidFill>
                  <a:srgbClr val="00B0F0"/>
                </a:solidFill>
                <a:latin typeface="Comic Sans MS" panose="030F0702030302020204" pitchFamily="66" charset="0"/>
              </a:rPr>
              <a:t>LIVER CANCER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O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ncogenic mechanisms: 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C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hronic liver cell injury and compensatory regeneration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HCV core protein, activates growth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promoting signal transduction pathways.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35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E925-AB05-73D0-3FBA-51DFFD85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i="0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Oncogenic DNA viruses</a:t>
            </a:r>
            <a:endParaRPr lang="en-IN" sz="72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0FFEE-501E-4996-0407-186AA5EC0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Oncogenic DNA viruses include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EBV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HHV-8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HPV</a:t>
            </a:r>
          </a:p>
          <a:p>
            <a:pPr marL="49149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HBV</a:t>
            </a:r>
          </a:p>
        </p:txBody>
      </p:sp>
    </p:spTree>
    <p:extLst>
      <p:ext uri="{BB962C8B-B14F-4D97-AF65-F5344CB8AC3E}">
        <p14:creationId xmlns:p14="http://schemas.microsoft.com/office/powerpoint/2010/main" val="567060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94CA8-0DEC-30E9-A213-C62814EC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b="1" i="0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EBV Associated Malignancies</a:t>
            </a:r>
            <a:endParaRPr lang="en-IN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3650-117C-52CE-7CA2-295DC4A2B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097" y="1816924"/>
            <a:ext cx="7404653" cy="4524499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1. Burkitt’s lymphoma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(tumor of the jaw in children and young adults).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2. Nasopharyngeal carcinoma: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een among </a:t>
            </a:r>
            <a:r>
              <a:rPr lang="en-US" sz="2400" b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Chinese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people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with history of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intake of </a:t>
            </a:r>
            <a:r>
              <a:rPr lang="en-US" sz="2400" b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salted fish.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87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0A815-2017-CB81-F495-890B49D70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828799"/>
            <a:ext cx="7404653" cy="4667003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3. Hodgkin’s lymphoma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(mixed-cellularity type):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EBV DNA is found in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Reed-Sternberg cells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(in 50% cases).</a:t>
            </a:r>
            <a:endParaRPr lang="en-US" sz="24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4. N</a:t>
            </a: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HL (Non-Hodgkin’s lymphoma): </a:t>
            </a:r>
            <a:r>
              <a:rPr lang="en-IN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All CNS non-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Hodgkin’s lymphomas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and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50% of systemic non- Hodgkin’s lymphomas</a:t>
            </a:r>
            <a:endParaRPr lang="en-IN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0910799-9754-C3B2-78C4-DF8A20FDE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/>
          <a:lstStyle/>
          <a:p>
            <a:r>
              <a:rPr lang="en-IN" sz="4000" b="1" i="0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EBV Associated Malignancies</a:t>
            </a:r>
            <a:endParaRPr lang="en-IN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04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457FE-FC6B-D814-B30E-B9A842B0B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399"/>
            <a:ext cx="7404653" cy="433152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1. I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nfects B lymphocytes by attaching to the complement </a:t>
            </a:r>
            <a:r>
              <a:rPr lang="en-IN" sz="2400" b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receptor (CR2) or CD21.</a:t>
            </a:r>
            <a:endParaRPr lang="en-IN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2. 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uch infected B cells with EBV become immortalized and acquire the ability to grow indefinitely in cell lines</a:t>
            </a:r>
            <a:endParaRPr lang="en-IN" sz="2400" b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0C32C9-3A95-8219-16F8-C160FE5C0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19" y="671986"/>
            <a:ext cx="7966116" cy="1355725"/>
          </a:xfrm>
        </p:spPr>
        <p:txBody>
          <a:bodyPr>
            <a:normAutofit fontScale="9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4000" b="1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Mechanism of Oncogenesis of EBV</a:t>
            </a:r>
          </a:p>
        </p:txBody>
      </p:sp>
    </p:spTree>
    <p:extLst>
      <p:ext uri="{BB962C8B-B14F-4D97-AF65-F5344CB8AC3E}">
        <p14:creationId xmlns:p14="http://schemas.microsoft.com/office/powerpoint/2010/main" val="3949642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188D2-0D82-8ED6-B4FD-356718598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27" y="2232560"/>
            <a:ext cx="8191746" cy="4275117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3. Latent Membrane Protein -1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is the most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important viral onco</a:t>
            </a:r>
            <a:r>
              <a:rPr lang="en-IN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protein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coated on the surface of the infected cells: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) B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ehaves as CD40 receptor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where helper T cell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attaches and 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timulate B cell growth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B7BDD87-504A-C62A-B839-C7115763DB5A}"/>
              </a:ext>
            </a:extLst>
          </p:cNvPr>
          <p:cNvSpPr txBox="1">
            <a:spLocks/>
          </p:cNvSpPr>
          <p:nvPr/>
        </p:nvSpPr>
        <p:spPr>
          <a:xfrm>
            <a:off x="576519" y="671986"/>
            <a:ext cx="7966116" cy="1355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" algn="just">
              <a:lnSpc>
                <a:spcPct val="150000"/>
              </a:lnSpc>
            </a:pPr>
            <a:r>
              <a:rPr lang="en-US" b="1">
                <a:solidFill>
                  <a:srgbClr val="FF3399"/>
                </a:solidFill>
                <a:latin typeface="Comic Sans MS" panose="030F0702030302020204" pitchFamily="66" charset="0"/>
              </a:rPr>
              <a:t>Mechanism of Oncogenesis of EBV</a:t>
            </a:r>
            <a:endParaRPr lang="en-US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06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13882-F378-DD02-810F-51FA9A533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19" y="2057400"/>
            <a:ext cx="8246848" cy="4414652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ii) 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P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revents apoptosis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by activating antiapoptotic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factor BCL2</a:t>
            </a:r>
            <a:endParaRPr lang="en-IN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iii) 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In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duces the expression of vascular endothelial growth factor (VEGF)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which contribute to the oncogenesis of </a:t>
            </a:r>
            <a:r>
              <a:rPr lang="en-IN" sz="2400" b="1" i="0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nasopharyngeal carcinoma</a:t>
            </a:r>
            <a:endParaRPr lang="en-IN" sz="28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BC05A3-7798-DD94-4474-FAF1D70B5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42" y="470105"/>
            <a:ext cx="7966116" cy="1355725"/>
          </a:xfrm>
        </p:spPr>
        <p:txBody>
          <a:bodyPr>
            <a:normAutofit fontScale="9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4000" b="1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Mechanism of Oncogenesis of EBV</a:t>
            </a:r>
          </a:p>
        </p:txBody>
      </p:sp>
    </p:spTree>
    <p:extLst>
      <p:ext uri="{BB962C8B-B14F-4D97-AF65-F5344CB8AC3E}">
        <p14:creationId xmlns:p14="http://schemas.microsoft.com/office/powerpoint/2010/main" val="3313715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6D226-DAB3-C51B-9E67-ECB391C98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94" y="2057399"/>
            <a:ext cx="7505205" cy="435527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4. Viral EBNA-2 (EBV Nuclear Antigen)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activates host cell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cyclin-D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and the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protooncogene </a:t>
            </a:r>
            <a:r>
              <a:rPr lang="en-IN" sz="2400" b="0" i="1" u="none" strike="noStrike" baseline="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src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IN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to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promotes cell proliferation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5.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VIL-10 (viral interleukin 10):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M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odulates the transformation of B cells.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5F44D9-E2A4-2049-5865-9929A9CC1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94" y="445326"/>
            <a:ext cx="7966116" cy="1355725"/>
          </a:xfrm>
        </p:spPr>
        <p:txBody>
          <a:bodyPr>
            <a:normAutofit fontScale="9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4000" b="1" u="none" strike="noStrike" baseline="0" dirty="0">
                <a:solidFill>
                  <a:srgbClr val="FF3399"/>
                </a:solidFill>
                <a:latin typeface="Comic Sans MS" panose="030F0702030302020204" pitchFamily="66" charset="0"/>
              </a:rPr>
              <a:t>Mechanism of Oncogenesis of EBV</a:t>
            </a:r>
          </a:p>
        </p:txBody>
      </p:sp>
    </p:spTree>
    <p:extLst>
      <p:ext uri="{BB962C8B-B14F-4D97-AF65-F5344CB8AC3E}">
        <p14:creationId xmlns:p14="http://schemas.microsoft.com/office/powerpoint/2010/main" val="1532230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57EC-ABBA-1CD3-633B-1D362E1D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44" y="448689"/>
            <a:ext cx="7563246" cy="1356360"/>
          </a:xfrm>
        </p:spPr>
        <p:txBody>
          <a:bodyPr>
            <a:normAutofit/>
          </a:bodyPr>
          <a:lstStyle/>
          <a:p>
            <a:r>
              <a:rPr lang="en-US" sz="4000" b="1" i="0" u="none" strike="noStrike" baseline="0" dirty="0">
                <a:solidFill>
                  <a:srgbClr val="0099CC"/>
                </a:solidFill>
                <a:latin typeface="Comic Sans MS" panose="030F0702030302020204" pitchFamily="66" charset="0"/>
              </a:rPr>
              <a:t>Human Herpesvirus 8 Associated Malignancies</a:t>
            </a:r>
            <a:endParaRPr lang="en-IN" dirty="0">
              <a:solidFill>
                <a:srgbClr val="0099CC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74BF7-5790-B076-7888-3C5811B18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141" y="1647306"/>
            <a:ext cx="8277101" cy="4967250"/>
          </a:xfrm>
        </p:spPr>
        <p:txBody>
          <a:bodyPr>
            <a:normAutofit fontScale="92500" lnSpcReduction="10000"/>
          </a:bodyPr>
          <a:lstStyle/>
          <a:p>
            <a:pPr marL="34290" indent="0" algn="ctr">
              <a:lnSpc>
                <a:spcPct val="150000"/>
              </a:lnSpc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Human Herpesvirus 8 (HHV-8)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-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discovered in 1994 in patients with Kaposi’s sarcoma.</a:t>
            </a:r>
            <a:endParaRPr lang="en-IN" sz="24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 immunocompromised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individuals HHV-8 is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associated with: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Kaposi’s sarcoma: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 soft tissue sarcoma of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vascular origin; characterized by </a:t>
            </a:r>
            <a:r>
              <a:rPr lang="en-US" sz="2400" b="1" i="0" u="none" strike="noStrike" baseline="0" dirty="0">
                <a:solidFill>
                  <a:srgbClr val="D60093"/>
                </a:solidFill>
                <a:latin typeface="Comic Sans MS" panose="030F0702030302020204" pitchFamily="66" charset="0"/>
              </a:rPr>
              <a:t>red to purple color growth under the skin, mouth, oral mucosa, lymph nodes, or in other organs</a:t>
            </a:r>
          </a:p>
          <a:p>
            <a:pPr marL="548640" indent="-514350" algn="just">
              <a:lnSpc>
                <a:spcPct val="150000"/>
              </a:lnSpc>
              <a:buFont typeface="Corbel" pitchFamily="34" charset="0"/>
              <a:buAutoNum type="arabicPeriod"/>
            </a:pPr>
            <a:r>
              <a:rPr lang="en-US" sz="28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Primary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effusion lymphoma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(body cavity-based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lymphomas).</a:t>
            </a: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608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3EA1E-5442-4E06-2219-D812D24E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none" strike="noStrike" baseline="0" dirty="0">
                <a:solidFill>
                  <a:srgbClr val="D60093"/>
                </a:solidFill>
                <a:latin typeface="Comic Sans MS" panose="030F0702030302020204" pitchFamily="66" charset="0"/>
              </a:rPr>
              <a:t>Mechanism of Oncogenesis of HHV-8</a:t>
            </a:r>
            <a:endParaRPr lang="en-IN" b="1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DD16F-2FD2-6B74-6426-EA70F5F08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103" y="2104901"/>
            <a:ext cx="7678881" cy="4497779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HHV8 infects the endothelial cells.</a:t>
            </a:r>
          </a:p>
          <a:p>
            <a:pPr algn="just">
              <a:lnSpc>
                <a:spcPct val="160000"/>
              </a:lnSpc>
            </a:pPr>
            <a:r>
              <a:rPr lang="en-US" sz="2400" b="1" dirty="0">
                <a:solidFill>
                  <a:srgbClr val="D60093"/>
                </a:solidFill>
                <a:latin typeface="Comic Sans MS" panose="030F0702030302020204" pitchFamily="66" charset="0"/>
              </a:rPr>
              <a:t>E</a:t>
            </a:r>
            <a:r>
              <a:rPr lang="en-US" sz="2400" b="1" i="0" u="none" strike="noStrike" baseline="0" dirty="0">
                <a:solidFill>
                  <a:srgbClr val="D60093"/>
                </a:solidFill>
                <a:latin typeface="Comic Sans MS" panose="030F0702030302020204" pitchFamily="66" charset="0"/>
              </a:rPr>
              <a:t>xpression of early lytic genes of HHV-8,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induce the host cells to secrete the angiogenic, inflammatory and proliferative factors that leads to continuous growth and transformation of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cells.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93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31A824-F4DF-E986-4F39-C83973BC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752" y="458672"/>
            <a:ext cx="5492496" cy="40386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C9900-DC3A-2D00-B7C4-069635BDB0BE}"/>
              </a:ext>
            </a:extLst>
          </p:cNvPr>
          <p:cNvSpPr txBox="1"/>
          <p:nvPr/>
        </p:nvSpPr>
        <p:spPr>
          <a:xfrm>
            <a:off x="593766" y="5547249"/>
            <a:ext cx="8193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Kaposi’s sarcoma of the hard palate secondary to AIDS </a:t>
            </a:r>
            <a:r>
              <a:rPr lang="en-IN" sz="2400" b="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infection </a:t>
            </a:r>
            <a:r>
              <a:rPr lang="en-IN" sz="2400" b="0" i="0" u="none" strike="noStrike" baseline="0" dirty="0">
                <a:latin typeface="Comic Sans MS" panose="030F0702030302020204" pitchFamily="66" charset="0"/>
              </a:rPr>
              <a:t>(arrow </a:t>
            </a:r>
            <a:r>
              <a:rPr lang="en-IN" sz="2400" b="0" i="0" u="none" strike="noStrike" baseline="0">
                <a:latin typeface="Comic Sans MS" panose="030F0702030302020204" pitchFamily="66" charset="0"/>
              </a:rPr>
              <a:t>showing)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3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1D53F-D534-E325-1E14-83855C1E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38448"/>
            <a:ext cx="7406640" cy="1356360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Human Papillomavirus (HPV ) Infections</a:t>
            </a:r>
            <a:endParaRPr lang="en-IN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43BEB-F355-1120-5AA0-0DA166F56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694809"/>
            <a:ext cx="8001742" cy="48247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Human papillomavirus (HPV) has selective tropism for </a:t>
            </a:r>
            <a:r>
              <a:rPr lang="en-US" sz="2400" b="1" i="0" u="none" strike="noStrike" baseline="0" dirty="0">
                <a:solidFill>
                  <a:srgbClr val="009900"/>
                </a:solidFill>
                <a:latin typeface="Comic Sans MS" panose="030F0702030302020204" pitchFamily="66" charset="0"/>
              </a:rPr>
              <a:t>epithelium of skin and mucous membranes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and produces an array of infections ranging </a:t>
            </a:r>
            <a:r>
              <a:rPr lang="en-US" sz="2400" b="1" i="0" u="none" strike="noStrike" baseline="0" dirty="0">
                <a:solidFill>
                  <a:srgbClr val="009900"/>
                </a:solidFill>
                <a:latin typeface="Comic Sans MS" panose="030F0702030302020204" pitchFamily="66" charset="0"/>
              </a:rPr>
              <a:t>from benign warts, to </a:t>
            </a:r>
            <a:r>
              <a:rPr lang="en-IN" sz="2400" b="1" i="0" u="none" strike="noStrike" baseline="0" dirty="0">
                <a:solidFill>
                  <a:srgbClr val="009900"/>
                </a:solidFill>
                <a:latin typeface="Comic Sans MS" panose="030F0702030302020204" pitchFamily="66" charset="0"/>
              </a:rPr>
              <a:t>malignant neoplasia of cervix.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b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Morphology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Papillomaviruses are non-enveloped, have icosahedral capsids and contain a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circular </a:t>
            </a: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dsDNA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737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890B6-9F38-9CDB-8A49-993B9BE89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72" y="2200301"/>
            <a:ext cx="8120494" cy="40494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Viral genome consists of an early (E) region, a late (L)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region, and a noncoding regulatory region.</a:t>
            </a:r>
          </a:p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Early region genes (E1-E7): 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-They code for early nonstructural 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proteins. 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pt-BR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-The E1 and E2 proteins modulate viral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DNA replication. 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23B607-7767-B477-0371-E7FC2083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08213"/>
            <a:ext cx="7406640" cy="1356360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Human Papillomavirus (HPV ) Infections</a:t>
            </a:r>
            <a:endParaRPr lang="en-IN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5314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A835E-ED3A-E498-A968-EFA9B9F51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8" y="1983179"/>
            <a:ext cx="7968343" cy="4215740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Products of early genes E6 and E7 have oncogenic potential, by following ways:</a:t>
            </a:r>
            <a:endParaRPr lang="en-US" sz="2400" b="0" i="1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0" i="1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E6 protein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facilitates the degradation of the p53 </a:t>
            </a:r>
            <a:r>
              <a:rPr lang="en-IN" sz="2400" b="0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tumor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-suppressor protein</a:t>
            </a:r>
          </a:p>
          <a:p>
            <a:pPr algn="just">
              <a:lnSpc>
                <a:spcPct val="150000"/>
              </a:lnSpc>
            </a:pPr>
            <a:r>
              <a:rPr lang="en-US" sz="2400" b="0" i="1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E7 protein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binds to the retinoblastoma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proteins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ACA156-89B9-F1B4-8F1D-09938264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06333"/>
            <a:ext cx="7406640" cy="1356360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Human Papillomavirus (HPV ) Infections</a:t>
            </a:r>
            <a:endParaRPr lang="en-IN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8005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85FAC-4243-BB41-9EAD-3995B2093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023" y="1929740"/>
            <a:ext cx="7634052" cy="4696691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0" u="none" strike="noStrike" baseline="0" dirty="0">
                <a:solidFill>
                  <a:srgbClr val="9A3300"/>
                </a:solidFill>
                <a:latin typeface="Comic Sans MS" panose="030F0702030302020204" pitchFamily="66" charset="0"/>
              </a:rPr>
              <a:t>Clinical Manifestations</a:t>
            </a:r>
          </a:p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Benign warts: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They are small, hard, rough growth on the skin. </a:t>
            </a:r>
          </a:p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Epidermodysplasia </a:t>
            </a:r>
            <a:r>
              <a:rPr lang="en-IN" sz="2400" b="1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verruciformis</a:t>
            </a: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It is a rare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benign condition, that may progress to squamous cell malignancy (seen with serotypes 5, 8, 9, 12, 17, 20, 36, 47), particularly in sun-exposed areas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D69C64-5274-26D6-42B1-A0942F1F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69076"/>
            <a:ext cx="7406640" cy="1356360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Human Papillomavirus (HPV ) Infections</a:t>
            </a:r>
            <a:endParaRPr lang="en-IN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31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5FF4-5247-2732-C2D4-8C94EE229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265" y="1603169"/>
            <a:ext cx="8182099" cy="49638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Cervical lesions: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Can produce both benign and malignant cervical lesions, depending upon the serotypes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involved.</a:t>
            </a:r>
          </a:p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009900"/>
                </a:solidFill>
                <a:latin typeface="Comic Sans MS" panose="030F0702030302020204" pitchFamily="66" charset="0"/>
              </a:rPr>
              <a:t>CIN (Cervical Intraepithelial Neoplasia)</a:t>
            </a: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is a benign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condition, associated with low-risk serotypes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6 </a:t>
            </a:r>
            <a:r>
              <a:rPr lang="en-IN" sz="2400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and 11</a:t>
            </a:r>
            <a:endParaRPr lang="en-US" sz="2400" b="1" i="0" u="none" strike="noStrike" baseline="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i="0" u="none" strike="noStrike" baseline="0" dirty="0">
                <a:solidFill>
                  <a:srgbClr val="009900"/>
                </a:solidFill>
                <a:latin typeface="Comic Sans MS" panose="030F0702030302020204" pitchFamily="66" charset="0"/>
              </a:rPr>
              <a:t>Carcinoma cervix (squamous cell)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is associated with high-risk serotypes such as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16, 18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, 31, 33, 35, 39, 45, 51, 52, 56, 58 and 59.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F3B926-396B-E43A-CA93-7D49892A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69076"/>
            <a:ext cx="7406640" cy="1356360"/>
          </a:xfrm>
        </p:spPr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Human Papillomavirus (HPV ) Infections</a:t>
            </a:r>
            <a:endParaRPr lang="en-IN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5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9AB5-5564-A5CE-487B-63BF37F11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484415"/>
            <a:ext cx="7956467" cy="511826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Human papillomavirus genome consists of :</a:t>
            </a:r>
          </a:p>
          <a:p>
            <a:pPr marL="434340" indent="-400050" algn="just">
              <a:lnSpc>
                <a:spcPct val="150000"/>
              </a:lnSpc>
              <a:buAutoNum type="romanLcParenR"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arly (E) region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[P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roducts of E6 &amp; E7 have oncogenic potential]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434340" indent="-400050" algn="just">
              <a:lnSpc>
                <a:spcPct val="150000"/>
              </a:lnSpc>
              <a:buAutoNum type="romanLcParenR"/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ate (L) region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--E6 inhibits p53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inhibiting the activation of apoptosis promoting gene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bax</a:t>
            </a:r>
            <a:r>
              <a:rPr lang="en-US" sz="2400" i="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solidFill>
                  <a:srgbClr val="0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inhibition of apoptosis and also inhibit activation of tumor suppressor gene p21.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B2407D-4FE2-2E83-6F8E-679599205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4" y="443345"/>
            <a:ext cx="8811491" cy="1356360"/>
          </a:xfrm>
        </p:spPr>
        <p:txBody>
          <a:bodyPr/>
          <a:lstStyle/>
          <a:p>
            <a:r>
              <a:rPr lang="en-US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Mechanism of Oncogenesis of HPV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353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6976E9-F784-F901-8458-48DDFB009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268" y="1555668"/>
            <a:ext cx="7671459" cy="421961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0F3E6F-F77E-645A-7A12-415755EDED39}"/>
              </a:ext>
            </a:extLst>
          </p:cNvPr>
          <p:cNvSpPr txBox="1"/>
          <p:nvPr/>
        </p:nvSpPr>
        <p:spPr>
          <a:xfrm>
            <a:off x="1225750" y="6014545"/>
            <a:ext cx="65024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Mechanism of oncogenesis by human papillomavirus</a:t>
            </a:r>
            <a:endParaRPr lang="en-IN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9B358A-B921-9D66-6D95-D834752C4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4" y="443345"/>
            <a:ext cx="8811491" cy="1356360"/>
          </a:xfrm>
        </p:spPr>
        <p:txBody>
          <a:bodyPr/>
          <a:lstStyle/>
          <a:p>
            <a:r>
              <a:rPr lang="en-US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Mechanism of Oncogenesis of HPV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152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5DD76-C1FE-CFE4-4F1F-06D431EBB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10" y="1508165"/>
            <a:ext cx="8514607" cy="5082639"/>
          </a:xfrm>
        </p:spPr>
        <p:txBody>
          <a:bodyPr>
            <a:normAutofit lnSpcReduction="1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--E7 inhibits the tumor suppressor gene RB (retinoblastoma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gene) by:</a:t>
            </a:r>
            <a:endParaRPr lang="en-IN" b="0" i="0" u="none" strike="noStrike" baseline="0" dirty="0">
              <a:solidFill>
                <a:srgbClr val="6559FF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Inhibiting p53</a:t>
            </a:r>
          </a:p>
          <a:p>
            <a:pPr algn="just">
              <a:lnSpc>
                <a:spcPct val="150000"/>
              </a:lnSpc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Inhibiting p21</a:t>
            </a:r>
          </a:p>
          <a:p>
            <a:pPr algn="just">
              <a:lnSpc>
                <a:spcPct val="150000"/>
              </a:lnSpc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Directly inhibiting RB gene.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dirty="0">
                <a:solidFill>
                  <a:srgbClr val="3121FF"/>
                </a:solidFill>
                <a:latin typeface="Comic Sans MS" panose="030F0702030302020204" pitchFamily="66" charset="0"/>
              </a:rPr>
              <a:t>OTHER FACTORS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dirty="0">
                <a:solidFill>
                  <a:srgbClr val="3121FF"/>
                </a:solidFill>
                <a:latin typeface="Comic Sans MS" panose="030F0702030302020204" pitchFamily="66" charset="0"/>
              </a:rPr>
              <a:t>-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Cigarette smoking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-Coexisting microbial infections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-Dietary deficiencies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-Hormonal changes.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21DFC5-4AA4-6588-92A1-A9B86200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4" y="443345"/>
            <a:ext cx="8811491" cy="1356360"/>
          </a:xfrm>
        </p:spPr>
        <p:txBody>
          <a:bodyPr/>
          <a:lstStyle/>
          <a:p>
            <a:r>
              <a:rPr lang="en-US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Mechanism of Oncogenesis of HPV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6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1081-9CAA-81A1-B20A-DAB29B62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Laboratory Diagnosis of HPV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5E68C-AB2D-988A-8126-CCFD8D926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145" y="1638795"/>
            <a:ext cx="7837715" cy="495201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Molecular methods: 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T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 detect HPV DNA 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60000"/>
              </a:lnSpc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To identify specific virus types by targeting genes coding for E6 and E7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regions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Solutions of 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5% acetic acid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can be applied to improve visibility of lesions.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Cytologic evidence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of HPV infection is detected by:</a:t>
            </a:r>
          </a:p>
          <a:p>
            <a:pPr algn="just">
              <a:lnSpc>
                <a:spcPct val="160000"/>
              </a:lnSpc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Papanicolaou smears prepared from cervical or anal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scrapings</a:t>
            </a:r>
            <a:endParaRPr lang="en-IN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6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Histopathological staining of biopsies.</a:t>
            </a:r>
          </a:p>
        </p:txBody>
      </p:sp>
    </p:spTree>
    <p:extLst>
      <p:ext uri="{BB962C8B-B14F-4D97-AF65-F5344CB8AC3E}">
        <p14:creationId xmlns:p14="http://schemas.microsoft.com/office/powerpoint/2010/main" val="2414681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8B0B8-C796-2252-190B-4A3F46AB2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Prevention (HPV Vaccine)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B880-97F2-BF72-CDC2-03DE5FC21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710047"/>
            <a:ext cx="7404653" cy="43859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Recently developed HPV vaccines have shown dramatic reduction in the rates of all HPV infections including cervical cancers. </a:t>
            </a:r>
          </a:p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It is recommended to </a:t>
            </a:r>
            <a:r>
              <a:rPr lang="en-US" sz="2400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ALL ADOLESCENT BOYS AND GIRLS AT AGES 11–12 YEARS.</a:t>
            </a:r>
            <a:endParaRPr lang="en-IN" sz="28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05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E24F0-9D50-BAC8-3BBD-36D7C3BA6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413164"/>
            <a:ext cx="8253351" cy="52607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Subunit vaccine consists of virus-like particles composed of HPV L1 proteins which are produced in yeast by DNA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recombinant technology</a:t>
            </a:r>
          </a:p>
          <a:p>
            <a:pPr algn="just">
              <a:lnSpc>
                <a:spcPct val="150000"/>
              </a:lnSpc>
            </a:pP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Both </a:t>
            </a:r>
            <a:r>
              <a:rPr lang="en-US" b="1" i="0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NINE VALENT AND BIVALENT VACCINES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are licensed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Nine valent vaccine (Gardasil 9</a:t>
            </a:r>
            <a:r>
              <a:rPr lang="en-IN" b="1" dirty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r>
              <a:rPr lang="en-IN" b="1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7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common cancer-causing serotypes (16, 18, 31, 33, 45, 52 and 58)  &amp; 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2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noncancer causing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serotypes (6 and 11)</a:t>
            </a:r>
            <a:endParaRPr lang="en-IN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 G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iven IM; at 11-12 years, as 2 doses (at least 6–12 months gap).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If first dose is given after 15 years of age, then 3 doses are recommended (0, 2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and 6 months)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8EA045-36A0-D590-0223-6B6B541E4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62" y="348342"/>
            <a:ext cx="7407275" cy="1355725"/>
          </a:xfrm>
        </p:spPr>
        <p:txBody>
          <a:bodyPr/>
          <a:lstStyle/>
          <a:p>
            <a:r>
              <a:rPr lang="en-IN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Prevention (HPV Vaccine)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10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D0BE2-5768-71EC-8D54-161F3333C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93" y="1615044"/>
            <a:ext cx="8241476" cy="48946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HPV vaccination is also recommended for everyone above age 26 years (if not vaccinated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already)</a:t>
            </a:r>
            <a:endParaRPr lang="en-IN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Bivalent vaccine (</a:t>
            </a:r>
            <a:r>
              <a:rPr lang="en-US" sz="2400" i="0" u="none" strike="noStrike" baseline="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Cervarix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Comic Sans MS" panose="030F0702030302020204" pitchFamily="66" charset="0"/>
              </a:rPr>
              <a:t>, GSK)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includes only the high-risk serotypes 16 and 18.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G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iven as single 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dose, IM.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4C26DF-4DC8-0FD1-20C5-537C11CC0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62" y="348342"/>
            <a:ext cx="7407275" cy="1355725"/>
          </a:xfrm>
        </p:spPr>
        <p:txBody>
          <a:bodyPr/>
          <a:lstStyle/>
          <a:p>
            <a:r>
              <a:rPr lang="en-IN" sz="4000" b="1" u="none" strike="noStrike" baseline="0" dirty="0">
                <a:solidFill>
                  <a:srgbClr val="FFC000"/>
                </a:solidFill>
                <a:latin typeface="Comic Sans MS" panose="030F0702030302020204" pitchFamily="66" charset="0"/>
              </a:rPr>
              <a:t>Prevention (HPV Vaccine)</a:t>
            </a:r>
            <a:endParaRPr lang="en-IN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56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6FFC-3586-2196-2CF9-4C35A6713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Hepatitis B Virus Associated Malignancy</a:t>
            </a:r>
            <a:endParaRPr lang="en-IN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6A3A6-0805-C969-E865-740BB6322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Hepatitis B virus (HBV), in adjunction with hepatitis C is responsible for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70–85%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of hepatocellular carcinomas worldwide. 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8373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72936-469C-C55B-E720-78101D4B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68" y="562098"/>
            <a:ext cx="8816864" cy="1356360"/>
          </a:xfrm>
        </p:spPr>
        <p:txBody>
          <a:bodyPr/>
          <a:lstStyle/>
          <a:p>
            <a:r>
              <a:rPr lang="en-IN" sz="4000" b="1" u="none" strike="noStrike" baseline="0" dirty="0">
                <a:solidFill>
                  <a:srgbClr val="00B050"/>
                </a:solidFill>
                <a:latin typeface="Comic Sans MS" panose="030F0702030302020204" pitchFamily="66" charset="0"/>
              </a:rPr>
              <a:t>Mechanism of Oncogenesis</a:t>
            </a:r>
            <a:r>
              <a:rPr lang="en-IN" b="1" dirty="0">
                <a:solidFill>
                  <a:srgbClr val="00B050"/>
                </a:solidFill>
                <a:latin typeface="Comic Sans MS" panose="030F0702030302020204" pitchFamily="66" charset="0"/>
              </a:rPr>
              <a:t> of HBV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7BE64-4CA2-E0CE-0A3D-BAB4FC9DF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61" y="2057400"/>
            <a:ext cx="8241475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The HBV genome gets integrated with the host genome randomly in the target cells.</a:t>
            </a:r>
          </a:p>
          <a:p>
            <a:pPr algn="just">
              <a:lnSpc>
                <a:spcPct val="150000"/>
              </a:lnSpc>
            </a:pPr>
            <a:r>
              <a:rPr lang="en-IN" sz="24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Immunologically mediated chronic inflammation</a:t>
            </a:r>
            <a:r>
              <a:rPr lang="en-IN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the most </a:t>
            </a:r>
            <a:r>
              <a:rPr 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important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mechanism in the pathogenesis of viral-induced HCC.</a:t>
            </a:r>
          </a:p>
        </p:txBody>
      </p:sp>
    </p:spTree>
    <p:extLst>
      <p:ext uri="{BB962C8B-B14F-4D97-AF65-F5344CB8AC3E}">
        <p14:creationId xmlns:p14="http://schemas.microsoft.com/office/powerpoint/2010/main" val="5511338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59ABA-7FAF-EBD7-1FEA-6CA2C7DF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04" y="2497777"/>
            <a:ext cx="7406640" cy="1356360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6289435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629</TotalTime>
  <Words>2228</Words>
  <Application>Microsoft Office PowerPoint</Application>
  <PresentationFormat>On-screen Show (4:3)</PresentationFormat>
  <Paragraphs>227</Paragraphs>
  <Slides>51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Calibri</vt:lpstr>
      <vt:lpstr>Comic Sans MS</vt:lpstr>
      <vt:lpstr>Corbel</vt:lpstr>
      <vt:lpstr>UtopiaStd-Regular</vt:lpstr>
      <vt:lpstr>Wingdings</vt:lpstr>
      <vt:lpstr>Basis</vt:lpstr>
      <vt:lpstr>ONCOGENIC VIRUSES</vt:lpstr>
      <vt:lpstr>OVERVIEW</vt:lpstr>
      <vt:lpstr>OVERVIEW</vt:lpstr>
      <vt:lpstr>OVERVIEW</vt:lpstr>
      <vt:lpstr>OVERVIEW</vt:lpstr>
      <vt:lpstr>Genes Regulating Host Cell Growth</vt:lpstr>
      <vt:lpstr>Genes Regulating Host Cell Growth</vt:lpstr>
      <vt:lpstr>Genes Regulating Host Cell Growth</vt:lpstr>
      <vt:lpstr>Events that Must Occur Before Oncogenesis</vt:lpstr>
      <vt:lpstr>Events that Must Occur Before Oncogenesis</vt:lpstr>
      <vt:lpstr>Events that Must Occur Before Oncogenesis</vt:lpstr>
      <vt:lpstr>Events that Must Occur Before Oncogenesis</vt:lpstr>
      <vt:lpstr>Events that Must Occur Before Oncogenesis</vt:lpstr>
      <vt:lpstr>Events that Must Occur Before Oncogenesis</vt:lpstr>
      <vt:lpstr>Oncogenic RNA viruses</vt:lpstr>
      <vt:lpstr>Oncogenic RNA viruses</vt:lpstr>
      <vt:lpstr>Oncogenic RNA viruses</vt:lpstr>
      <vt:lpstr>Human T Cell Lymphotropic Virus (HTLV)</vt:lpstr>
      <vt:lpstr>Human T Cell Lymphotropic Virus (HTLV)</vt:lpstr>
      <vt:lpstr>Human T Cell Lymphotropic Virus (HTLV)</vt:lpstr>
      <vt:lpstr>Human T Cell Lymphotropic Virus (HTLV): Tax gene</vt:lpstr>
      <vt:lpstr>AIDS Associated Malignancies</vt:lpstr>
      <vt:lpstr>AIDS Associated Malignancies</vt:lpstr>
      <vt:lpstr>AIDS Associated Malignancies</vt:lpstr>
      <vt:lpstr>AIDS Associated Malignancies</vt:lpstr>
      <vt:lpstr>Hepatitis C Virus Associated Malignancy</vt:lpstr>
      <vt:lpstr>Oncogenic DNA viruses</vt:lpstr>
      <vt:lpstr>EBV Associated Malignancies</vt:lpstr>
      <vt:lpstr>EBV Associated Malignancies</vt:lpstr>
      <vt:lpstr>Mechanism of Oncogenesis of EBV</vt:lpstr>
      <vt:lpstr>PowerPoint Presentation</vt:lpstr>
      <vt:lpstr>Mechanism of Oncogenesis of EBV</vt:lpstr>
      <vt:lpstr>Mechanism of Oncogenesis of EBV</vt:lpstr>
      <vt:lpstr>Human Herpesvirus 8 Associated Malignancies</vt:lpstr>
      <vt:lpstr>Mechanism of Oncogenesis of HHV-8</vt:lpstr>
      <vt:lpstr>PowerPoint Presentation</vt:lpstr>
      <vt:lpstr>Human Papillomavirus (HPV ) Infections</vt:lpstr>
      <vt:lpstr>Human Papillomavirus (HPV ) Infections</vt:lpstr>
      <vt:lpstr>Human Papillomavirus (HPV ) Infections</vt:lpstr>
      <vt:lpstr>Human Papillomavirus (HPV ) Infections</vt:lpstr>
      <vt:lpstr>Human Papillomavirus (HPV ) Infections</vt:lpstr>
      <vt:lpstr>Mechanism of Oncogenesis of HPV</vt:lpstr>
      <vt:lpstr>Mechanism of Oncogenesis of HPV</vt:lpstr>
      <vt:lpstr>Mechanism of Oncogenesis of HPV</vt:lpstr>
      <vt:lpstr>Laboratory Diagnosis of HPV</vt:lpstr>
      <vt:lpstr>Prevention (HPV Vaccine)</vt:lpstr>
      <vt:lpstr>Prevention (HPV Vaccine)</vt:lpstr>
      <vt:lpstr>Prevention (HPV Vaccine)</vt:lpstr>
      <vt:lpstr>Hepatitis B Virus Associated Malignancy</vt:lpstr>
      <vt:lpstr>Mechanism of Oncogenesis of HBV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ONCOGENIC VIRUSES</dc:title>
  <dc:creator>HP</dc:creator>
  <cp:lastModifiedBy>HP</cp:lastModifiedBy>
  <cp:revision>41</cp:revision>
  <dcterms:created xsi:type="dcterms:W3CDTF">2023-12-15T09:05:45Z</dcterms:created>
  <dcterms:modified xsi:type="dcterms:W3CDTF">2024-01-08T09:07:21Z</dcterms:modified>
</cp:coreProperties>
</file>