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9" r:id="rId13"/>
    <p:sldId id="267" r:id="rId14"/>
    <p:sldId id="268" r:id="rId15"/>
    <p:sldId id="270" r:id="rId16"/>
    <p:sldId id="271" r:id="rId17"/>
    <p:sldId id="272" r:id="rId18"/>
    <p:sldId id="274" r:id="rId19"/>
    <p:sldId id="275" r:id="rId20"/>
    <p:sldId id="290" r:id="rId21"/>
    <p:sldId id="276" r:id="rId22"/>
    <p:sldId id="277" r:id="rId23"/>
    <p:sldId id="291" r:id="rId24"/>
    <p:sldId id="292" r:id="rId25"/>
    <p:sldId id="293" r:id="rId26"/>
    <p:sldId id="279" r:id="rId27"/>
    <p:sldId id="294" r:id="rId28"/>
    <p:sldId id="295" r:id="rId29"/>
    <p:sldId id="296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97" r:id="rId39"/>
    <p:sldId id="299" r:id="rId40"/>
    <p:sldId id="300" r:id="rId41"/>
    <p:sldId id="301" r:id="rId42"/>
    <p:sldId id="302" r:id="rId43"/>
    <p:sldId id="303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519" autoAdjust="0"/>
    <p:restoredTop sz="94660"/>
  </p:normalViewPr>
  <p:slideViewPr>
    <p:cSldViewPr snapToGrid="0">
      <p:cViewPr varScale="1">
        <p:scale>
          <a:sx n="59" d="100"/>
          <a:sy n="59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401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044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0061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5954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1482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07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036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4254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351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649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7973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450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888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0878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2788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9865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72BBC-B1F7-4D7A-A79D-14D239DF1C49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42063C8-0EEC-4FEF-97B9-EB52EAF93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6409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82044-86BE-5E14-9944-EBA36D31CD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229" y="2404534"/>
            <a:ext cx="8414657" cy="1646302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OPPORTUNISTIC INTESTINAL </a:t>
            </a:r>
            <a:r>
              <a:rPr lang="en-US" sz="44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COCCIDIAN</a:t>
            </a:r>
            <a:br>
              <a:rPr lang="en-US" sz="44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44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PARASITIC</a:t>
            </a:r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INFECTIONS</a:t>
            </a:r>
            <a:endParaRPr lang="en-IN" sz="4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2C94A-661D-FE91-E470-95033BC8CB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2081" y="5585719"/>
            <a:ext cx="5826719" cy="1096899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Dr Priyanka Chaturvedi</a:t>
            </a:r>
          </a:p>
          <a:p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Assistant Professor</a:t>
            </a:r>
          </a:p>
          <a:p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Dept of Microbiology</a:t>
            </a:r>
            <a:endParaRPr lang="en-IN" sz="2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109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F29C8-449D-C78C-9265-5D6787674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6237"/>
            <a:ext cx="8153400" cy="1320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OPPORTUNISTIC INTESTINAL COCCIDIAN</a:t>
            </a:r>
            <a:b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PARASITIC INFECTIONS</a:t>
            </a:r>
            <a:endParaRPr lang="en-IN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2B225-6FFC-DAB0-41D8-1185C1220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3" y="1561874"/>
            <a:ext cx="8066315" cy="4838925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i="1" dirty="0">
                <a:latin typeface="Comic Sans MS" panose="030F0702030302020204" pitchFamily="66" charset="0"/>
              </a:rPr>
              <a:t>Cryptosporidium, Cyclospora, </a:t>
            </a:r>
            <a:r>
              <a:rPr lang="en-US" sz="2400" dirty="0">
                <a:latin typeface="Comic Sans MS" panose="030F0702030302020204" pitchFamily="66" charset="0"/>
              </a:rPr>
              <a:t>and </a:t>
            </a:r>
            <a:r>
              <a:rPr lang="en-US" sz="2400" i="1" dirty="0" err="1">
                <a:latin typeface="Comic Sans MS" panose="030F0702030302020204" pitchFamily="66" charset="0"/>
              </a:rPr>
              <a:t>Cystoisospora</a:t>
            </a:r>
            <a:r>
              <a:rPr lang="en-US" sz="2400" i="1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are the intestinal coccidian parasites - cause opportunistic infections in HIV infected patients producing profuse watery diarrhea. 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Diagnosed by detection of acid fast oocysts in stool microscopy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78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1D1A5-1B00-3695-260A-CFB4BF134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8371115" cy="1320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OPPORTUNISTIC INTESTINAL COCCIDIAN</a:t>
            </a:r>
            <a:b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PARASITIC INFECTIONS</a:t>
            </a:r>
            <a:endParaRPr lang="en-IN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5188D-6495-1EBE-EDE3-834FE5B36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7957458" cy="388077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i="1" dirty="0">
                <a:latin typeface="Comic Sans MS" panose="030F0702030302020204" pitchFamily="66" charset="0"/>
              </a:rPr>
              <a:t>Cryptosporidium </a:t>
            </a:r>
            <a:r>
              <a:rPr lang="en-US" sz="2400" dirty="0">
                <a:latin typeface="Comic Sans MS" panose="030F0702030302020204" pitchFamily="66" charset="0"/>
              </a:rPr>
              <a:t>species infecting man – classified as two separate species, </a:t>
            </a:r>
            <a:r>
              <a:rPr lang="en-US" sz="2400" i="1" dirty="0">
                <a:latin typeface="Comic Sans MS" panose="030F0702030302020204" pitchFamily="66" charset="0"/>
              </a:rPr>
              <a:t>C. parvum </a:t>
            </a:r>
            <a:r>
              <a:rPr lang="en-US" sz="2400" dirty="0">
                <a:latin typeface="Comic Sans MS" panose="030F0702030302020204" pitchFamily="66" charset="0"/>
              </a:rPr>
              <a:t>(mammals, including humans) and </a:t>
            </a:r>
            <a:r>
              <a:rPr lang="en-US" sz="2400" i="1" dirty="0">
                <a:latin typeface="Comic Sans MS" panose="030F0702030302020204" pitchFamily="66" charset="0"/>
              </a:rPr>
              <a:t>C. hominis </a:t>
            </a:r>
            <a:r>
              <a:rPr lang="en-US" sz="2400" dirty="0">
                <a:latin typeface="Comic Sans MS" panose="030F0702030302020204" pitchFamily="66" charset="0"/>
              </a:rPr>
              <a:t>(primarily humans).</a:t>
            </a:r>
          </a:p>
        </p:txBody>
      </p:sp>
    </p:spTree>
    <p:extLst>
      <p:ext uri="{BB962C8B-B14F-4D97-AF65-F5344CB8AC3E}">
        <p14:creationId xmlns:p14="http://schemas.microsoft.com/office/powerpoint/2010/main" val="120740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32AFC-AB2A-68E1-35CA-2F17D61D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8" y="609600"/>
            <a:ext cx="8142515" cy="1320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OPPORTUNISTIC INTESTINAL COCCIDIAN</a:t>
            </a:r>
            <a:b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PARASITIC INFECTIONS</a:t>
            </a:r>
            <a:endParaRPr lang="en-IN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81774-1584-13CC-D8AE-310D83F41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8033658" cy="408781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i="1" dirty="0">
                <a:latin typeface="Comic Sans MS" panose="030F0702030302020204" pitchFamily="66" charset="0"/>
              </a:rPr>
              <a:t>Cyclospora </a:t>
            </a:r>
            <a:r>
              <a:rPr lang="en-US" sz="2400" i="1" dirty="0" err="1">
                <a:latin typeface="Comic Sans MS" panose="030F0702030302020204" pitchFamily="66" charset="0"/>
              </a:rPr>
              <a:t>cayetanensis</a:t>
            </a:r>
            <a:r>
              <a:rPr lang="en-US" sz="2400" i="1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- recently described coccidian parasite, as human intestinal pathogen.</a:t>
            </a:r>
          </a:p>
          <a:p>
            <a:pPr algn="just">
              <a:lnSpc>
                <a:spcPct val="200000"/>
              </a:lnSpc>
            </a:pPr>
            <a:r>
              <a:rPr lang="en-US" sz="2400" i="1" dirty="0" err="1">
                <a:latin typeface="Comic Sans MS" panose="030F0702030302020204" pitchFamily="66" charset="0"/>
              </a:rPr>
              <a:t>Isospora</a:t>
            </a:r>
            <a:r>
              <a:rPr lang="en-US" sz="2400" i="1" dirty="0">
                <a:latin typeface="Comic Sans MS" panose="030F0702030302020204" pitchFamily="66" charset="0"/>
              </a:rPr>
              <a:t> belli </a:t>
            </a:r>
            <a:r>
              <a:rPr lang="en-US" sz="2400" dirty="0">
                <a:latin typeface="Comic Sans MS" panose="030F0702030302020204" pitchFamily="66" charset="0"/>
              </a:rPr>
              <a:t>- recently renamed as </a:t>
            </a:r>
            <a:r>
              <a:rPr lang="en-US" sz="2400" i="1" dirty="0" err="1">
                <a:latin typeface="Comic Sans MS" panose="030F0702030302020204" pitchFamily="66" charset="0"/>
              </a:rPr>
              <a:t>Cystoisospora</a:t>
            </a:r>
            <a:r>
              <a:rPr lang="en-US" sz="2400" i="1" dirty="0">
                <a:latin typeface="Comic Sans MS" panose="030F0702030302020204" pitchFamily="66" charset="0"/>
              </a:rPr>
              <a:t> belli</a:t>
            </a:r>
            <a:r>
              <a:rPr lang="en-US" sz="2400" dirty="0">
                <a:latin typeface="Comic Sans MS" panose="030F0702030302020204" pitchFamily="66" charset="0"/>
              </a:rPr>
              <a:t> - only species that infects man.</a:t>
            </a:r>
          </a:p>
        </p:txBody>
      </p:sp>
    </p:spTree>
    <p:extLst>
      <p:ext uri="{BB962C8B-B14F-4D97-AF65-F5344CB8AC3E}">
        <p14:creationId xmlns:p14="http://schemas.microsoft.com/office/powerpoint/2010/main" val="1128065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8EFE5-D43B-D1C0-D82A-2DED3D3A8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81743"/>
          </a:xfrm>
        </p:spPr>
        <p:txBody>
          <a:bodyPr/>
          <a:lstStyle/>
          <a:p>
            <a:r>
              <a:rPr lang="en-US" sz="36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IN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5C848-C535-6799-8FB3-EB1A3F295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4" y="1866675"/>
            <a:ext cx="7598230" cy="388077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The life cycle of coccidian parasites passes through various stages - oocyst, trophozoite, schizont (meront), merozoite, and zygote.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Oocyst is the infective form to man as well as the diagnostic form excreted in the feces.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077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1A174-C681-29DC-6FE4-89265363B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713" y="378361"/>
            <a:ext cx="6347713" cy="13208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SPORULATED OOCYSTS</a:t>
            </a:r>
            <a:endParaRPr lang="en-IN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D2B587-65F4-4030-1685-7CF186F99E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71059"/>
            <a:ext cx="9144000" cy="40085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9735EFD-6105-3DB3-3929-5AF23AC13B5E}"/>
              </a:ext>
            </a:extLst>
          </p:cNvPr>
          <p:cNvSpPr/>
          <p:nvPr/>
        </p:nvSpPr>
        <p:spPr>
          <a:xfrm>
            <a:off x="-101343" y="5710604"/>
            <a:ext cx="95141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A. </a:t>
            </a:r>
            <a:r>
              <a:rPr lang="en-US" sz="2400" b="1" i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Cryptosporidium;    </a:t>
            </a: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B. </a:t>
            </a:r>
            <a:r>
              <a:rPr lang="en-US" sz="2400" b="1" i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Cyclospora;        </a:t>
            </a: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C. </a:t>
            </a:r>
            <a:r>
              <a:rPr lang="en-US" sz="2400" b="1" i="1" dirty="0" err="1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Cystoisospora</a:t>
            </a:r>
            <a:r>
              <a:rPr lang="en-US" sz="2400" b="1" i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.</a:t>
            </a:r>
            <a:endParaRPr lang="en-US" sz="2400" b="1" dirty="0">
              <a:solidFill>
                <a:srgbClr val="C00000"/>
              </a:solidFill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99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24D33-6239-E179-846E-8DB677FA2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1" y="239485"/>
            <a:ext cx="6347713" cy="65314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LIFE CYCLE</a:t>
            </a:r>
            <a:endParaRPr lang="en-IN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4EAF49C-6653-7D17-C1BC-B0E68B8890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62742"/>
            <a:ext cx="9144000" cy="559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76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A76A1-D872-9A7F-DF05-3B18A355B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936171"/>
          </a:xfrm>
        </p:spPr>
        <p:txBody>
          <a:bodyPr/>
          <a:lstStyle/>
          <a:p>
            <a:r>
              <a:rPr lang="en-US" sz="36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88382-F5AE-356F-2B35-F2093CC39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81619"/>
            <a:ext cx="7739744" cy="4642981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Seen worldwide - more prevalent in tropical and subtropical climates of developing countries from South America, Africa, and Southeast Asia including India. </a:t>
            </a:r>
          </a:p>
          <a:p>
            <a:pPr marL="0" indent="0" algn="just">
              <a:lnSpc>
                <a:spcPct val="200000"/>
              </a:lnSpc>
              <a:buNone/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490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3B623-3349-AA1A-32BE-C348BA584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16429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 (Cont..)</a:t>
            </a:r>
            <a:endParaRPr lang="en-IN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E2C20-1333-6409-A541-CCA24E11B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6" y="1426029"/>
            <a:ext cx="8011887" cy="501831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Risk factors - </a:t>
            </a:r>
            <a:r>
              <a:rPr lang="en-US" sz="2400" dirty="0">
                <a:latin typeface="Comic Sans MS" panose="030F0702030302020204" pitchFamily="66" charset="0"/>
              </a:rPr>
              <a:t>More common in area with poor sanitation and HIV infected individuals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Peak age: </a:t>
            </a:r>
            <a:r>
              <a:rPr lang="en-US" sz="2400" dirty="0">
                <a:latin typeface="Comic Sans MS" panose="030F0702030302020204" pitchFamily="66" charset="0"/>
              </a:rPr>
              <a:t>Infants and children are commonly affected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Source of infection </a:t>
            </a:r>
            <a:r>
              <a:rPr lang="en-US" sz="2400" dirty="0">
                <a:latin typeface="Comic Sans MS" panose="030F0702030302020204" pitchFamily="66" charset="0"/>
              </a:rPr>
              <a:t>- rainwater lodges and swimming pool, recreational water, or contaminated food.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327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C554D-8C47-5853-EA6A-0547AFEC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609600"/>
            <a:ext cx="6347713" cy="740229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41469-C117-BCD5-1D1C-B9434D564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489978"/>
            <a:ext cx="8382001" cy="4573365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Excystation: </a:t>
            </a:r>
            <a:r>
              <a:rPr lang="en-US" sz="2400" dirty="0">
                <a:latin typeface="Comic Sans MS" panose="030F0702030302020204" pitchFamily="66" charset="0"/>
              </a:rPr>
              <a:t>Oocyst secretes proteases and aminopeptidases - facilitate excystation in small intestine, releasing sporozoites</a:t>
            </a:r>
          </a:p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Attachment: </a:t>
            </a:r>
            <a:r>
              <a:rPr lang="en-US" sz="2400" dirty="0">
                <a:latin typeface="Comic Sans MS" panose="030F0702030302020204" pitchFamily="66" charset="0"/>
              </a:rPr>
              <a:t>Sporozoites attach to the brush border epithelium of the small intestine (ileum) -</a:t>
            </a:r>
            <a:r>
              <a:rPr lang="en-US" sz="2400" b="1" dirty="0">
                <a:latin typeface="Comic Sans MS" panose="030F0702030302020204" pitchFamily="66" charset="0"/>
              </a:rPr>
              <a:t>CP47 </a:t>
            </a:r>
            <a:r>
              <a:rPr lang="en-US" sz="2400" dirty="0">
                <a:latin typeface="Comic Sans MS" panose="030F0702030302020204" pitchFamily="66" charset="0"/>
              </a:rPr>
              <a:t>(47 </a:t>
            </a:r>
            <a:r>
              <a:rPr lang="en-US" sz="2400" dirty="0" err="1">
                <a:latin typeface="Comic Sans MS" panose="030F0702030302020204" pitchFamily="66" charset="0"/>
              </a:rPr>
              <a:t>kDa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i="1" dirty="0">
                <a:latin typeface="Comic Sans MS" panose="030F0702030302020204" pitchFamily="66" charset="0"/>
              </a:rPr>
              <a:t>Cryptosporidium </a:t>
            </a:r>
            <a:r>
              <a:rPr lang="en-US" sz="2400" dirty="0">
                <a:latin typeface="Comic Sans MS" panose="030F0702030302020204" pitchFamily="66" charset="0"/>
              </a:rPr>
              <a:t>protein)</a:t>
            </a:r>
          </a:p>
        </p:txBody>
      </p:sp>
    </p:spTree>
    <p:extLst>
      <p:ext uri="{BB962C8B-B14F-4D97-AF65-F5344CB8AC3E}">
        <p14:creationId xmlns:p14="http://schemas.microsoft.com/office/powerpoint/2010/main" val="3194181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1B5F3-1CBF-5B5B-5005-A27441EBE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6" y="598716"/>
            <a:ext cx="6347713" cy="74022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 (Cont..)</a:t>
            </a:r>
            <a:endParaRPr lang="en-IN" sz="28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AF6C5-29AD-22C2-E395-F3D326C7D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6" y="1502229"/>
            <a:ext cx="8316686" cy="4528457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Penetration: </a:t>
            </a:r>
            <a:r>
              <a:rPr lang="en-US" sz="2400" dirty="0">
                <a:latin typeface="Comic Sans MS" panose="030F0702030302020204" pitchFamily="66" charset="0"/>
              </a:rPr>
              <a:t>Discharges from the </a:t>
            </a:r>
            <a:r>
              <a:rPr lang="en-US" sz="2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apicomplex</a:t>
            </a:r>
            <a:r>
              <a:rPr lang="en-US" sz="2400" dirty="0">
                <a:latin typeface="Comic Sans MS" panose="030F0702030302020204" pitchFamily="66" charset="0"/>
              </a:rPr>
              <a:t> present in the anterior end of the sporozoites help in invasion</a:t>
            </a:r>
          </a:p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Vacuole: </a:t>
            </a:r>
            <a:r>
              <a:rPr lang="en-US" sz="2400" dirty="0" err="1">
                <a:latin typeface="Comic Sans MS" panose="030F0702030302020204" pitchFamily="66" charset="0"/>
              </a:rPr>
              <a:t>Parasitophorous</a:t>
            </a:r>
            <a:r>
              <a:rPr lang="en-US" sz="2400" dirty="0">
                <a:latin typeface="Comic Sans MS" panose="030F0702030302020204" pitchFamily="66" charset="0"/>
              </a:rPr>
              <a:t> vacuole near the microvilli surface of the host cells</a:t>
            </a:r>
          </a:p>
        </p:txBody>
      </p:sp>
    </p:spTree>
    <p:extLst>
      <p:ext uri="{BB962C8B-B14F-4D97-AF65-F5344CB8AC3E}">
        <p14:creationId xmlns:p14="http://schemas.microsoft.com/office/powerpoint/2010/main" val="1372175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1B5F3-1CBF-5B5B-5005-A27441EBE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6" y="664030"/>
            <a:ext cx="6347713" cy="74022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 (Cont..)</a:t>
            </a:r>
            <a:endParaRPr lang="en-IN" sz="28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AF6C5-29AD-22C2-E395-F3D326C7D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6" y="1564710"/>
            <a:ext cx="8316686" cy="4955834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Cytokines: </a:t>
            </a:r>
            <a:r>
              <a:rPr lang="en-US" sz="2400" dirty="0">
                <a:latin typeface="Comic Sans MS" panose="030F0702030302020204" pitchFamily="66" charset="0"/>
              </a:rPr>
              <a:t>Release cytokines like tumor necrosis factor (TNF)-</a:t>
            </a:r>
            <a:r>
              <a:rPr lang="el-GR" sz="2400" dirty="0">
                <a:latin typeface="Comic Sans MS" panose="030F0702030302020204" pitchFamily="66" charset="0"/>
              </a:rPr>
              <a:t>α, </a:t>
            </a:r>
            <a:r>
              <a:rPr lang="en-US" sz="2400" dirty="0">
                <a:latin typeface="Comic Sans MS" panose="030F0702030302020204" pitchFamily="66" charset="0"/>
              </a:rPr>
              <a:t>IL-8, prostaglandins, etc. which induce Inflammation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These factors increase intestinal secretion of chloride and water and decrease the sodium absorption leading to fluid loss and diarrhea.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00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5638-6BCC-4C70-B0A1-16820594D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468086"/>
            <a:ext cx="6347713" cy="816429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FEATURES </a:t>
            </a:r>
            <a:endParaRPr lang="en-IN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0E944-5492-7FD9-E64B-6DB5A0E31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192090"/>
            <a:ext cx="7260772" cy="5197824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Immunocompetent Hosts: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Majority of infections - asymptomatic.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Some individuals develop symptoms - average incubation period of </a:t>
            </a:r>
            <a:r>
              <a:rPr lang="en-US" sz="2400" b="1" dirty="0">
                <a:latin typeface="Comic Sans MS" panose="030F0702030302020204" pitchFamily="66" charset="0"/>
              </a:rPr>
              <a:t>about 1 week.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Watery non-bloody diarrhea - common presentation.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Abdominal pain, nausea, anorexia, fever, and/or weight loss may be present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Self-limiting - subsides within 1–2 weeks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739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55440-CF4E-518B-C6D1-93ED78AD9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5314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FEATURES </a:t>
            </a:r>
            <a:endParaRPr lang="en-IN" sz="2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23D8D-632A-7982-AE73-247B8A860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151155"/>
            <a:ext cx="7674430" cy="542381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400" b="1" dirty="0">
                <a:latin typeface="Comic Sans MS" panose="030F0702030302020204" pitchFamily="66" charset="0"/>
              </a:rPr>
              <a:t>Immunocompromised Hosts (e.g. AIDS):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b="1" dirty="0">
                <a:latin typeface="Comic Sans MS" panose="030F0702030302020204" pitchFamily="66" charset="0"/>
              </a:rPr>
              <a:t>Chronic, persistent profuse diarrhea </a:t>
            </a:r>
            <a:r>
              <a:rPr lang="en-US" sz="2400" dirty="0">
                <a:latin typeface="Comic Sans MS" panose="030F0702030302020204" pitchFamily="66" charset="0"/>
              </a:rPr>
              <a:t>(1–25 L/day).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Severe weight loss, wasting and abdominal pain 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b="1" dirty="0">
                <a:latin typeface="Comic Sans MS" panose="030F0702030302020204" pitchFamily="66" charset="0"/>
              </a:rPr>
              <a:t>Extraintestinal manifestations </a:t>
            </a:r>
            <a:r>
              <a:rPr lang="en-US" sz="2400" dirty="0">
                <a:latin typeface="Comic Sans MS" panose="030F0702030302020204" pitchFamily="66" charset="0"/>
              </a:rPr>
              <a:t>- biliary tract infection (sclerosing cholangitis), respiratory tract infection, and pancreatitis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Disease is more severe in patients with AIDS when CD4+ T cell counts become </a:t>
            </a:r>
            <a:r>
              <a:rPr lang="en-US" sz="2400" b="1" dirty="0">
                <a:latin typeface="Comic Sans MS" panose="030F0702030302020204" pitchFamily="66" charset="0"/>
              </a:rPr>
              <a:t>&lt;100/</a:t>
            </a:r>
            <a:r>
              <a:rPr lang="en-US" sz="2400" b="1" dirty="0" err="1">
                <a:latin typeface="Comic Sans MS" panose="030F0702030302020204" pitchFamily="66" charset="0"/>
              </a:rPr>
              <a:t>μL</a:t>
            </a:r>
            <a:endParaRPr lang="en-US" sz="2400" b="1" dirty="0">
              <a:latin typeface="Comic Sans MS" panose="030F0702030302020204" pitchFamily="66" charset="0"/>
            </a:endParaRP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450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1A482-7497-F509-75CD-CAADB035C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3086"/>
            <a:ext cx="7913915" cy="105591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C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IN" sz="4000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684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6F8A2-ED2E-5231-8983-C1A087D22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532915" cy="751114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Comic Sans MS" panose="030F0702030302020204" pitchFamily="66" charset="0"/>
                <a:ea typeface="Roboto Condensed Light" panose="020B0604020202020204" charset="0"/>
              </a:rPr>
              <a:t>Direct Microscopy (Stool Examination)</a:t>
            </a:r>
            <a:endParaRPr lang="en-IN" sz="28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41F86-A20D-204A-72B3-276D2EE0A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60714"/>
            <a:ext cx="7924801" cy="51054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Sample collection: </a:t>
            </a:r>
            <a:r>
              <a:rPr lang="en-US" sz="2400" dirty="0">
                <a:latin typeface="Comic Sans MS" panose="030F0702030302020204" pitchFamily="66" charset="0"/>
              </a:rPr>
              <a:t>Three stool samples should be collected. Rarely (in HIV positive patients), sputum, bronchial wash, duodenal or jejunal aspirate can be collected</a:t>
            </a:r>
          </a:p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Direct wet mount: </a:t>
            </a:r>
            <a:r>
              <a:rPr lang="en-US" sz="2400" dirty="0">
                <a:latin typeface="Comic Sans MS" panose="030F0702030302020204" pitchFamily="66" charset="0"/>
              </a:rPr>
              <a:t>Highly refractile, double-walled oocyst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34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818A0-999C-AB00-E60B-325F61820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533400"/>
            <a:ext cx="7620001" cy="7620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Direct Microscopy (Stool Examination)</a:t>
            </a:r>
            <a:endParaRPr lang="en-IN" sz="24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846A4-E14B-C408-830C-15208650B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8590"/>
            <a:ext cx="7968344" cy="5067524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Concentration technique: </a:t>
            </a:r>
            <a:r>
              <a:rPr lang="en-US" sz="2400" dirty="0">
                <a:latin typeface="Comic Sans MS" panose="030F0702030302020204" pitchFamily="66" charset="0"/>
              </a:rPr>
              <a:t>If the oocyst load is less, then various techniques are used to concentrate the stool sample</a:t>
            </a:r>
          </a:p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Acid-fast staining: </a:t>
            </a:r>
            <a:r>
              <a:rPr lang="en-US" sz="2400" dirty="0">
                <a:latin typeface="Comic Sans MS" panose="030F0702030302020204" pitchFamily="66" charset="0"/>
              </a:rPr>
              <a:t>Oocysts are acid-fast to 0.5–1% sulfuric acid or acid alcohol and appear as red color oocysts against blue back ground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707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973C7-C731-C4A8-E4D1-96FD638E3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35858"/>
            <a:ext cx="8131630" cy="13208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Comic Sans MS" panose="030F0702030302020204" pitchFamily="66" charset="0"/>
                <a:ea typeface="Roboto Condensed Light" panose="020B0604020202020204" charset="0"/>
              </a:rPr>
              <a:t>Direct Microscopy </a:t>
            </a:r>
            <a:br>
              <a:rPr lang="en-US" sz="2800" b="1" dirty="0"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2800" b="1" dirty="0">
                <a:latin typeface="Comic Sans MS" panose="030F0702030302020204" pitchFamily="66" charset="0"/>
                <a:ea typeface="Roboto Condensed Light" panose="020B0604020202020204" charset="0"/>
              </a:rPr>
              <a:t>(Stool Examination)</a:t>
            </a:r>
            <a:endParaRPr lang="en-IN" sz="28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6D1D3-FBC5-E295-D14A-B95106D5D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19200"/>
            <a:ext cx="8262258" cy="5497286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7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Direct fluorescent antibody staining: </a:t>
            </a:r>
            <a:r>
              <a:rPr lang="en-US" sz="2800" dirty="0">
                <a:latin typeface="Comic Sans MS" panose="030F0702030302020204" pitchFamily="66" charset="0"/>
              </a:rPr>
              <a:t>Available for cryptosporidiosis - oocysts can be detected by using fluorescent labeled monoclonal antibody directed against cyst wall antigens.</a:t>
            </a:r>
          </a:p>
          <a:p>
            <a:pPr algn="just">
              <a:lnSpc>
                <a:spcPct val="17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Autofluorescence: </a:t>
            </a:r>
            <a:r>
              <a:rPr lang="en-US" sz="2800" dirty="0">
                <a:latin typeface="Comic Sans MS" panose="030F0702030302020204" pitchFamily="66" charset="0"/>
              </a:rPr>
              <a:t>Oocysts of </a:t>
            </a:r>
            <a:r>
              <a:rPr lang="en-US" sz="2800" i="1" dirty="0">
                <a:latin typeface="Comic Sans MS" panose="030F0702030302020204" pitchFamily="66" charset="0"/>
              </a:rPr>
              <a:t>Cyclospora </a:t>
            </a:r>
            <a:r>
              <a:rPr lang="en-US" sz="2800" dirty="0">
                <a:latin typeface="Comic Sans MS" panose="030F0702030302020204" pitchFamily="66" charset="0"/>
              </a:rPr>
              <a:t>fluoresce when viewed under ultraviolet epifluorescence microscopy.</a:t>
            </a:r>
          </a:p>
          <a:p>
            <a:pPr algn="just">
              <a:lnSpc>
                <a:spcPct val="17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Phase contrast microscopy</a:t>
            </a:r>
            <a:endParaRPr lang="en-US" sz="2800" dirty="0">
              <a:latin typeface="Comic Sans MS" panose="030F0702030302020204" pitchFamily="66" charset="0"/>
            </a:endParaRPr>
          </a:p>
          <a:p>
            <a:pPr algn="just">
              <a:lnSpc>
                <a:spcPct val="170000"/>
              </a:lnSpc>
            </a:pP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132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3003F-655C-7D9F-3A93-F2A09BF77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5" y="1763485"/>
            <a:ext cx="7794172" cy="1936859"/>
          </a:xfrm>
        </p:spPr>
        <p:txBody>
          <a:bodyPr>
            <a:normAutofit/>
          </a:bodyPr>
          <a:lstStyle/>
          <a:p>
            <a:pPr algn="ctr">
              <a:lnSpc>
                <a:spcPct val="200000"/>
              </a:lnSpc>
            </a:pPr>
            <a:r>
              <a:rPr lang="en-US" sz="28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Differences between </a:t>
            </a:r>
            <a:r>
              <a:rPr lang="en-US" sz="2800" b="1" i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Cryptosporidium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, </a:t>
            </a:r>
            <a:r>
              <a:rPr lang="en-US" sz="2800" b="1" i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Cyclospora </a:t>
            </a:r>
            <a:r>
              <a:rPr lang="en-US" sz="28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and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</a:t>
            </a:r>
            <a:r>
              <a:rPr lang="en-US" sz="2800" b="1" i="1" dirty="0" err="1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Cystoisospora</a:t>
            </a:r>
            <a:endParaRPr lang="en-IN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575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7AFC0F2-6406-CA14-ABDE-C56E22123D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042802"/>
              </p:ext>
            </p:extLst>
          </p:nvPr>
        </p:nvGraphicFramePr>
        <p:xfrm>
          <a:off x="177436" y="1106212"/>
          <a:ext cx="8789128" cy="498973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97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7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7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72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6184"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endParaRPr lang="en-US" sz="1800" b="1" u="sng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effectLst/>
                        </a:rPr>
                        <a:t>PROPERTY</a:t>
                      </a:r>
                      <a:endParaRPr lang="en-US" sz="1800" b="1" u="sng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b="1" u="sng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effectLst/>
                        </a:rPr>
                        <a:t>CRYPTOSPORIDIUM</a:t>
                      </a:r>
                      <a:endParaRPr lang="en-US" sz="1800" b="1" u="sng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b="1" u="sng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effectLst/>
                        </a:rPr>
                        <a:t>CYCLOSPORA</a:t>
                      </a:r>
                      <a:endParaRPr lang="en-US" sz="1800" b="1" u="sng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b="1" u="sng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effectLst/>
                        </a:rPr>
                        <a:t>CYSTOISOSPORA</a:t>
                      </a:r>
                      <a:endParaRPr lang="en-US" sz="1800" b="1" u="sng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6184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Infective form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Sporulated oocyst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Sporulated oocyst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Sporulated oocyst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6184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Diagnostic form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Sporulated oocyst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Unsporulated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 oocyst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Unsporulated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 oocyst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6184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Oocyst size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4–6 mm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8–10 mm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20–33 mm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2320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Oocyst shape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Round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Round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Oval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81635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highlight>
                          <a:srgbClr val="FF0000"/>
                        </a:highlight>
                      </a:endParaRP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Sporulated oocyst contain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highlight>
                          <a:srgbClr val="FF0000"/>
                        </a:highlight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highlight>
                          <a:srgbClr val="FF0000"/>
                        </a:highlight>
                      </a:endParaRP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Four sporozoites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highlight>
                          <a:srgbClr val="FF0000"/>
                        </a:highlight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4699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highlight>
                          <a:srgbClr val="FF0000"/>
                        </a:highlight>
                      </a:endParaRPr>
                    </a:p>
                    <a:p>
                      <a:pPr marL="44450" marR="4699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Two sporocysts, each having two sporozoites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highlight>
                          <a:srgbClr val="FF0000"/>
                        </a:highlight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254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highlight>
                          <a:srgbClr val="FF0000"/>
                        </a:highlight>
                      </a:endParaRPr>
                    </a:p>
                    <a:p>
                      <a:pPr marL="44450" marR="254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Two sporocysts, each having four sporozoites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highlight>
                          <a:srgbClr val="FF0000"/>
                        </a:highlight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248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1CBB29-85EE-5F40-FC7B-7834F6DD85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034819"/>
              </p:ext>
            </p:extLst>
          </p:nvPr>
        </p:nvGraphicFramePr>
        <p:xfrm>
          <a:off x="322218" y="1567543"/>
          <a:ext cx="8244840" cy="311195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61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1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1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1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7256"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7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Property</a:t>
                      </a:r>
                      <a:endParaRPr lang="en-US" sz="1800" u="sng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marR="0" algn="ctr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Cryptosporidium</a:t>
                      </a:r>
                      <a:endParaRPr lang="en-US" sz="1800" u="sng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 algn="ctr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Cyclospora</a:t>
                      </a:r>
                      <a:endParaRPr lang="en-US" sz="1800" u="sng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 algn="ctr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Cystoisospora</a:t>
                      </a:r>
                      <a:endParaRPr lang="en-US" sz="1800" u="sng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256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Acid-fastness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Uniformly acid-fast</a:t>
                      </a:r>
                      <a:endParaRPr lang="en-US" sz="1800" b="1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Variable acid-fast</a:t>
                      </a:r>
                      <a:endParaRPr lang="en-US" sz="1800" b="1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Uniformly acid-fast</a:t>
                      </a:r>
                      <a:endParaRPr lang="en-US" sz="1800" b="1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7445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Autofluorescence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No, but can be stained with fluorescent dye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Autofluorescence ++</a:t>
                      </a:r>
                      <a:endParaRPr lang="en-US" sz="18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Autofluorescence +/-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385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8374-2971-6BD9-CC35-1D0D605B7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1" y="217714"/>
            <a:ext cx="6347713" cy="13208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Cryptosporidium species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5309D6-BAE6-810A-25EE-B9C2FE20AD48}"/>
              </a:ext>
            </a:extLst>
          </p:cNvPr>
          <p:cNvSpPr/>
          <p:nvPr/>
        </p:nvSpPr>
        <p:spPr>
          <a:xfrm>
            <a:off x="266700" y="5627914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lphaUcPeriod"/>
            </a:pPr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Modified acid-fast </a:t>
            </a: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stain showing </a:t>
            </a:r>
            <a:r>
              <a:rPr 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RED COLOURED OOCYSTS </a:t>
            </a:r>
            <a:endParaRPr lang="en-US" sz="2400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  <p:pic>
        <p:nvPicPr>
          <p:cNvPr id="2050" name="Picture 2" descr="Cryptosporidium - Causes, Symptoms, Diagnosis, Prevention &amp; Treatment">
            <a:extLst>
              <a:ext uri="{FF2B5EF4-FFF2-40B4-BE49-F238E27FC236}">
                <a16:creationId xmlns:a16="http://schemas.microsoft.com/office/drawing/2014/main" id="{87361F83-6E8E-5B2E-EB6C-DC1DD3199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0" y="855663"/>
            <a:ext cx="7445833" cy="463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1851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8374-2971-6BD9-CC35-1D0D605B7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27872"/>
            <a:ext cx="6347713" cy="13208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Cryptosporidium species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5309D6-BAE6-810A-25EE-B9C2FE20AD48}"/>
              </a:ext>
            </a:extLst>
          </p:cNvPr>
          <p:cNvSpPr/>
          <p:nvPr/>
        </p:nvSpPr>
        <p:spPr>
          <a:xfrm>
            <a:off x="478971" y="4819471"/>
            <a:ext cx="8055430" cy="1959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  <a:ea typeface="Roboto Condensed Light" panose="020B0604020202020204" charset="0"/>
              </a:rPr>
              <a:t>B. Direct fluorescent antibody staining shows </a:t>
            </a:r>
            <a:r>
              <a:rPr lang="en-US" sz="2800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BRILLIANT GREEN FLUORESCENT OOCYSTS </a:t>
            </a:r>
          </a:p>
        </p:txBody>
      </p:sp>
      <p:pic>
        <p:nvPicPr>
          <p:cNvPr id="5122" name="Picture 2" descr="Cryptosporidium spp.">
            <a:extLst>
              <a:ext uri="{FF2B5EF4-FFF2-40B4-BE49-F238E27FC236}">
                <a16:creationId xmlns:a16="http://schemas.microsoft.com/office/drawing/2014/main" id="{41EF90D5-55EE-BBAB-B9D5-40C0972F2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14" y="888272"/>
            <a:ext cx="7511143" cy="376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3577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69BBF-2D5B-2AF9-845A-204EEB0C9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70857"/>
          </a:xfrm>
        </p:spPr>
        <p:txBody>
          <a:bodyPr>
            <a:normAutofit/>
          </a:bodyPr>
          <a:lstStyle/>
          <a:p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Cyclospora species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633B25-9D50-B86A-9600-D20C03642DF0}"/>
              </a:ext>
            </a:extLst>
          </p:cNvPr>
          <p:cNvSpPr/>
          <p:nvPr/>
        </p:nvSpPr>
        <p:spPr>
          <a:xfrm>
            <a:off x="0" y="5529503"/>
            <a:ext cx="85389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B. </a:t>
            </a: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Epifluorescence microscopy showing</a:t>
            </a:r>
          </a:p>
          <a:p>
            <a:pPr algn="ctr"/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 </a:t>
            </a:r>
            <a:r>
              <a:rPr lang="en-US" sz="2400" dirty="0">
                <a:solidFill>
                  <a:schemeClr val="accent5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AUTO-FLUORESCENT OOCYSTS</a:t>
            </a:r>
          </a:p>
        </p:txBody>
      </p:sp>
      <p:pic>
        <p:nvPicPr>
          <p:cNvPr id="4098" name="Picture 2" descr="CDC Presentation">
            <a:extLst>
              <a:ext uri="{FF2B5EF4-FFF2-40B4-BE49-F238E27FC236}">
                <a16:creationId xmlns:a16="http://schemas.microsoft.com/office/drawing/2014/main" id="{2E7658D5-A623-A3A9-43F0-78A2E48F2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6" y="1480457"/>
            <a:ext cx="6553200" cy="378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298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69BBF-2D5B-2AF9-845A-204EEB0C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Cyclospora species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633B25-9D50-B86A-9600-D20C03642DF0}"/>
              </a:ext>
            </a:extLst>
          </p:cNvPr>
          <p:cNvSpPr/>
          <p:nvPr/>
        </p:nvSpPr>
        <p:spPr>
          <a:xfrm>
            <a:off x="302549" y="5496846"/>
            <a:ext cx="85389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omic Sans MS" panose="030F0702030302020204" pitchFamily="66" charset="0"/>
                <a:ea typeface="Roboto Condensed Light" panose="020B0604020202020204" charset="0"/>
              </a:rPr>
              <a:t>C. </a:t>
            </a:r>
            <a:r>
              <a:rPr lang="en-US" sz="28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Modified acid-fast </a:t>
            </a:r>
            <a:r>
              <a:rPr lang="en-US" sz="2800" dirty="0">
                <a:latin typeface="Comic Sans MS" panose="030F0702030302020204" pitchFamily="66" charset="0"/>
                <a:ea typeface="Roboto Condensed Light" panose="020B0604020202020204" charset="0"/>
              </a:rPr>
              <a:t>stain showing 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RED COLOURED OOCYSTS</a:t>
            </a:r>
            <a:endParaRPr lang="en-US" sz="2800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  <p:pic>
        <p:nvPicPr>
          <p:cNvPr id="6146" name="Picture 2" descr="Cyclosporiasis - ScienceDirect">
            <a:extLst>
              <a:ext uri="{FF2B5EF4-FFF2-40B4-BE49-F238E27FC236}">
                <a16:creationId xmlns:a16="http://schemas.microsoft.com/office/drawing/2014/main" id="{74636921-F70F-4174-3D29-FA997548D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9" y="1442357"/>
            <a:ext cx="6825343" cy="397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885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71849-3B3D-C901-EBB3-784F7E646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>
                <a:latin typeface="Comic Sans MS" panose="030F0702030302020204" pitchFamily="66" charset="0"/>
                <a:ea typeface="Roboto Condensed Light" panose="020B0604020202020204" charset="0"/>
              </a:rPr>
              <a:t>Cystoisospora</a:t>
            </a:r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 belli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B0BEDE-0F3E-8162-37F0-B177F1DD47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r="73114"/>
          <a:stretch/>
        </p:blipFill>
        <p:spPr>
          <a:xfrm>
            <a:off x="903514" y="1696982"/>
            <a:ext cx="7304315" cy="38547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39897EA-7F86-C299-1B6D-A00CDF0A77CB}"/>
              </a:ext>
            </a:extLst>
          </p:cNvPr>
          <p:cNvSpPr/>
          <p:nvPr/>
        </p:nvSpPr>
        <p:spPr>
          <a:xfrm>
            <a:off x="338174" y="5551714"/>
            <a:ext cx="81759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AutoNum type="alphaUcPeriod"/>
            </a:pP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Saline mount preparation shows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Left—UNSPORULATED OOCYST 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Right—SPORULATED OOCYST</a:t>
            </a:r>
          </a:p>
        </p:txBody>
      </p:sp>
    </p:spTree>
    <p:extLst>
      <p:ext uri="{BB962C8B-B14F-4D97-AF65-F5344CB8AC3E}">
        <p14:creationId xmlns:p14="http://schemas.microsoft.com/office/powerpoint/2010/main" val="34041190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71849-3B3D-C901-EBB3-784F7E646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>
                <a:latin typeface="Comic Sans MS" panose="030F0702030302020204" pitchFamily="66" charset="0"/>
                <a:ea typeface="Roboto Condensed Light" panose="020B0604020202020204" charset="0"/>
              </a:rPr>
              <a:t>Cystoisospora</a:t>
            </a:r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 belli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9897EA-7F86-C299-1B6D-A00CDF0A77CB}"/>
              </a:ext>
            </a:extLst>
          </p:cNvPr>
          <p:cNvSpPr/>
          <p:nvPr/>
        </p:nvSpPr>
        <p:spPr>
          <a:xfrm>
            <a:off x="375188" y="5606143"/>
            <a:ext cx="81759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B. </a:t>
            </a:r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Modified acid-fast </a:t>
            </a: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stain showing </a:t>
            </a:r>
            <a:r>
              <a:rPr 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RED COLOURED OOCYSTS</a:t>
            </a:r>
          </a:p>
        </p:txBody>
      </p:sp>
      <p:pic>
        <p:nvPicPr>
          <p:cNvPr id="7170" name="Picture 2" descr="Heavy infestation of &lt;i&gt;Isospora belli&lt;/i&gt; causing severe watery diarrhea">
            <a:extLst>
              <a:ext uri="{FF2B5EF4-FFF2-40B4-BE49-F238E27FC236}">
                <a16:creationId xmlns:a16="http://schemas.microsoft.com/office/drawing/2014/main" id="{E1B66980-308E-C41B-F1A9-E74634C17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14" y="1360715"/>
            <a:ext cx="7326085" cy="402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3393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71849-3B3D-C901-EBB3-784F7E646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>
                <a:latin typeface="Comic Sans MS" panose="030F0702030302020204" pitchFamily="66" charset="0"/>
                <a:ea typeface="Roboto Condensed Light" panose="020B0604020202020204" charset="0"/>
              </a:rPr>
              <a:t>Cystoisospora</a:t>
            </a:r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 belli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B0BEDE-0F3E-8162-37F0-B177F1DD47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716" t="-659" r="24250" b="659"/>
          <a:stretch/>
        </p:blipFill>
        <p:spPr>
          <a:xfrm>
            <a:off x="795373" y="1229678"/>
            <a:ext cx="6879056" cy="37886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39897EA-7F86-C299-1B6D-A00CDF0A77CB}"/>
              </a:ext>
            </a:extLst>
          </p:cNvPr>
          <p:cNvSpPr/>
          <p:nvPr/>
        </p:nvSpPr>
        <p:spPr>
          <a:xfrm>
            <a:off x="615711" y="5246506"/>
            <a:ext cx="8175908" cy="585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C. </a:t>
            </a: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Phase contrast microscopy showing  OOCYST</a:t>
            </a:r>
          </a:p>
        </p:txBody>
      </p:sp>
    </p:spTree>
    <p:extLst>
      <p:ext uri="{BB962C8B-B14F-4D97-AF65-F5344CB8AC3E}">
        <p14:creationId xmlns:p14="http://schemas.microsoft.com/office/powerpoint/2010/main" val="1651094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71849-3B3D-C901-EBB3-784F7E646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>
                <a:latin typeface="Comic Sans MS" panose="030F0702030302020204" pitchFamily="66" charset="0"/>
                <a:ea typeface="Roboto Condensed Light" panose="020B0604020202020204" charset="0"/>
              </a:rPr>
              <a:t>Cystoisospora</a:t>
            </a:r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 belli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B0BEDE-0F3E-8162-37F0-B177F1DD47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283"/>
          <a:stretch/>
        </p:blipFill>
        <p:spPr>
          <a:xfrm>
            <a:off x="697400" y="1426030"/>
            <a:ext cx="6781085" cy="362494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39897EA-7F86-C299-1B6D-A00CDF0A77CB}"/>
              </a:ext>
            </a:extLst>
          </p:cNvPr>
          <p:cNvSpPr/>
          <p:nvPr/>
        </p:nvSpPr>
        <p:spPr>
          <a:xfrm>
            <a:off x="484046" y="5297855"/>
            <a:ext cx="8175908" cy="585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D. </a:t>
            </a: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Fluorescent stained smears showing OOCYST.</a:t>
            </a:r>
          </a:p>
        </p:txBody>
      </p:sp>
    </p:spTree>
    <p:extLst>
      <p:ext uri="{BB962C8B-B14F-4D97-AF65-F5344CB8AC3E}">
        <p14:creationId xmlns:p14="http://schemas.microsoft.com/office/powerpoint/2010/main" val="505881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57AD7-DF55-1118-E649-59DB01541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652658" cy="13208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Antigen Detection from Stool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6AB5C-F50B-4857-0C17-C04E89BE6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28" y="1488613"/>
            <a:ext cx="6347714" cy="38807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ELISA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ICT</a:t>
            </a:r>
          </a:p>
          <a:p>
            <a:endParaRPr lang="en-IN" sz="24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The rapid detection of Cryptosporidium and Giardia species in clinical  stools using the Quik Chek immunoassay - ScienceDirect">
            <a:extLst>
              <a:ext uri="{FF2B5EF4-FFF2-40B4-BE49-F238E27FC236}">
                <a16:creationId xmlns:a16="http://schemas.microsoft.com/office/drawing/2014/main" id="{FE701467-AE00-9C86-8B27-6FFCE4C22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7" y="3701143"/>
            <a:ext cx="8675914" cy="315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9477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6460B-9BAF-25F0-E76C-CE25E4AB0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40229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Antibody Detection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B841A-40BF-0A55-C142-F56FB285E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488613"/>
            <a:ext cx="7522030" cy="388077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ELISA are available detecting antibodies in patient’s serum against oocyst antigens of </a:t>
            </a:r>
            <a:r>
              <a:rPr lang="en-US" sz="2400" i="1" dirty="0">
                <a:latin typeface="Comic Sans MS" panose="030F0702030302020204" pitchFamily="66" charset="0"/>
              </a:rPr>
              <a:t>Cryptosporidium </a:t>
            </a:r>
            <a:r>
              <a:rPr lang="en-US" sz="2400" dirty="0">
                <a:latin typeface="Comic Sans MS" panose="030F0702030302020204" pitchFamily="66" charset="0"/>
              </a:rPr>
              <a:t>or </a:t>
            </a:r>
            <a:r>
              <a:rPr lang="en-US" sz="2400" i="1" dirty="0">
                <a:latin typeface="Comic Sans MS" panose="030F0702030302020204" pitchFamily="66" charset="0"/>
              </a:rPr>
              <a:t>Cyclospora</a:t>
            </a:r>
            <a:r>
              <a:rPr lang="en-US" sz="2400" dirty="0">
                <a:latin typeface="Comic Sans MS" panose="030F0702030302020204" pitchFamily="66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19785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4D02A-098B-FF7E-646E-733929031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947057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Molecular Diagnosis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AC938-327B-0A9F-C1C7-A56F2A03F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2" y="1556657"/>
            <a:ext cx="7315201" cy="469174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PCR or real-time PCR can be performed to detect specific genes such as 18S rRNA or small subunit rRNA.</a:t>
            </a:r>
          </a:p>
          <a:p>
            <a:pPr algn="just">
              <a:lnSpc>
                <a:spcPct val="200000"/>
              </a:lnSpc>
            </a:pPr>
            <a:r>
              <a:rPr lang="en-US" sz="2400" dirty="0" err="1">
                <a:latin typeface="Comic Sans MS" panose="030F0702030302020204" pitchFamily="66" charset="0"/>
              </a:rPr>
              <a:t>BioFire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FilmArray</a:t>
            </a:r>
            <a:endParaRPr lang="en-US" sz="2400" dirty="0"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0042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27C14-7904-1D4A-424F-0CD09752D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925286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Other Methods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484B6-00F2-CFF6-E184-9247D483D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69" y="1534886"/>
            <a:ext cx="7826831" cy="461554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Low CD4-T lymphocyte count (especially in HIV positive patient)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Fecal leukocyte marker—lactoferrin is increased in 75% of cases indicating increase pus cells in feces.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399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601FE-EBFE-CA0F-5AC1-6506BD712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717972" cy="1320800"/>
          </a:xfrm>
        </p:spPr>
        <p:txBody>
          <a:bodyPr>
            <a:normAutofit/>
          </a:bodyPr>
          <a:lstStyle/>
          <a:p>
            <a:r>
              <a:rPr lang="fr-FR" sz="3600" dirty="0" err="1">
                <a:latin typeface="Comic Sans MS" panose="030F0702030302020204" pitchFamily="66" charset="0"/>
                <a:ea typeface="Roboto Condensed Light" panose="020B0604020202020204" charset="0"/>
              </a:rPr>
              <a:t>Treatment</a:t>
            </a:r>
            <a:r>
              <a:rPr lang="fr-FR" sz="3600" dirty="0">
                <a:latin typeface="Comic Sans MS" panose="030F0702030302020204" pitchFamily="66" charset="0"/>
                <a:ea typeface="Roboto Condensed Light" panose="020B0604020202020204" charset="0"/>
              </a:rPr>
              <a:t> of Intestinal </a:t>
            </a:r>
            <a:r>
              <a:rPr lang="fr-FR" sz="3600" dirty="0" err="1">
                <a:latin typeface="Comic Sans MS" panose="030F0702030302020204" pitchFamily="66" charset="0"/>
                <a:ea typeface="Roboto Condensed Light" panose="020B0604020202020204" charset="0"/>
              </a:rPr>
              <a:t>coccidian</a:t>
            </a:r>
            <a:r>
              <a:rPr lang="fr-FR" sz="3600" dirty="0">
                <a:latin typeface="Comic Sans MS" panose="030F0702030302020204" pitchFamily="66" charset="0"/>
                <a:ea typeface="Roboto Condensed Light" panose="020B0604020202020204" charset="0"/>
              </a:rPr>
              <a:t> </a:t>
            </a:r>
            <a:r>
              <a:rPr lang="fr-FR" sz="3600" dirty="0" err="1">
                <a:latin typeface="Comic Sans MS" panose="030F0702030302020204" pitchFamily="66" charset="0"/>
                <a:ea typeface="Roboto Condensed Light" panose="020B0604020202020204" charset="0"/>
              </a:rPr>
              <a:t>parasitic</a:t>
            </a:r>
            <a:r>
              <a:rPr lang="fr-FR" sz="3600" dirty="0">
                <a:latin typeface="Comic Sans MS" panose="030F0702030302020204" pitchFamily="66" charset="0"/>
                <a:ea typeface="Roboto Condensed Light" panose="020B0604020202020204" charset="0"/>
              </a:rPr>
              <a:t> infections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DF9B9-10D0-79EA-9452-6837EF68D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8360230" cy="3880773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400" b="1" dirty="0">
                <a:latin typeface="Comic Sans MS" panose="030F0702030302020204" pitchFamily="66" charset="0"/>
              </a:rPr>
              <a:t>Mild cases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Self-limiting, requires fluid replacement like ORS.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Lactose-free glutamine supplemented diet is preferred for cryptosporidiosis.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5368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B825E-6351-EE90-C0D1-F962E86C2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8327572" cy="1320800"/>
          </a:xfrm>
        </p:spPr>
        <p:txBody>
          <a:bodyPr>
            <a:normAutofit/>
          </a:bodyPr>
          <a:lstStyle/>
          <a:p>
            <a:r>
              <a:rPr lang="fr-FR" sz="3600" dirty="0" err="1">
                <a:latin typeface="Comic Sans MS" panose="030F0702030302020204" pitchFamily="66" charset="0"/>
                <a:ea typeface="Roboto Condensed Light" panose="020B0604020202020204" charset="0"/>
              </a:rPr>
              <a:t>Treatment</a:t>
            </a:r>
            <a:r>
              <a:rPr lang="fr-FR" sz="3600" dirty="0">
                <a:latin typeface="Comic Sans MS" panose="030F0702030302020204" pitchFamily="66" charset="0"/>
                <a:ea typeface="Roboto Condensed Light" panose="020B0604020202020204" charset="0"/>
              </a:rPr>
              <a:t> of Intestinal </a:t>
            </a:r>
            <a:r>
              <a:rPr lang="fr-FR" sz="3600" dirty="0" err="1">
                <a:latin typeface="Comic Sans MS" panose="030F0702030302020204" pitchFamily="66" charset="0"/>
                <a:ea typeface="Roboto Condensed Light" panose="020B0604020202020204" charset="0"/>
              </a:rPr>
              <a:t>coccidian</a:t>
            </a:r>
            <a:r>
              <a:rPr lang="fr-FR" sz="3600" dirty="0">
                <a:latin typeface="Comic Sans MS" panose="030F0702030302020204" pitchFamily="66" charset="0"/>
                <a:ea typeface="Roboto Condensed Light" panose="020B0604020202020204" charset="0"/>
              </a:rPr>
              <a:t> </a:t>
            </a:r>
            <a:r>
              <a:rPr lang="fr-FR" sz="3600" dirty="0" err="1">
                <a:latin typeface="Comic Sans MS" panose="030F0702030302020204" pitchFamily="66" charset="0"/>
                <a:ea typeface="Roboto Condensed Light" panose="020B0604020202020204" charset="0"/>
              </a:rPr>
              <a:t>parasitic</a:t>
            </a:r>
            <a:r>
              <a:rPr lang="fr-FR" sz="3600" dirty="0">
                <a:latin typeface="Comic Sans MS" panose="030F0702030302020204" pitchFamily="66" charset="0"/>
                <a:ea typeface="Roboto Condensed Light" panose="020B0604020202020204" charset="0"/>
              </a:rPr>
              <a:t> infections 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75F9F-3D6B-0214-53D6-8EE0EA87A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774372"/>
            <a:ext cx="8022772" cy="4822372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400" b="1" dirty="0">
                <a:latin typeface="Comic Sans MS" panose="030F0702030302020204" pitchFamily="66" charset="0"/>
              </a:rPr>
              <a:t>Severe cases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Cryptosporidiosis: </a:t>
            </a:r>
            <a:r>
              <a:rPr lang="en-US" sz="2400" dirty="0">
                <a:latin typeface="Comic Sans MS" panose="030F0702030302020204" pitchFamily="66" charset="0"/>
              </a:rPr>
              <a:t>Nitazoxanide is given to adults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Comic Sans MS" panose="030F0702030302020204" pitchFamily="66" charset="0"/>
              </a:rPr>
              <a:t>Cyclosporiasis</a:t>
            </a:r>
            <a:r>
              <a:rPr lang="en-US" sz="2400" b="1" dirty="0">
                <a:latin typeface="Comic Sans MS" panose="030F0702030302020204" pitchFamily="66" charset="0"/>
              </a:rPr>
              <a:t> and </a:t>
            </a:r>
            <a:r>
              <a:rPr lang="en-US" sz="2400" b="1" dirty="0" err="1">
                <a:latin typeface="Comic Sans MS" panose="030F0702030302020204" pitchFamily="66" charset="0"/>
              </a:rPr>
              <a:t>cystoisosporiasis</a:t>
            </a:r>
            <a:r>
              <a:rPr lang="en-US" sz="2400" b="1" dirty="0">
                <a:latin typeface="Comic Sans MS" panose="030F0702030302020204" pitchFamily="66" charset="0"/>
              </a:rPr>
              <a:t>: </a:t>
            </a:r>
            <a:r>
              <a:rPr lang="en-US" sz="2400" dirty="0">
                <a:latin typeface="Comic Sans MS" panose="030F0702030302020204" pitchFamily="66" charset="0"/>
              </a:rPr>
              <a:t>Cotrimoxazole (for 7-10 days). 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3144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87EDC-9FF8-9F1A-C24E-E1D809A3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Prevention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0912F-A75E-9255-8F63-09C42855B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61284"/>
            <a:ext cx="8109858" cy="5115715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21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Requires minimizing exposure to infectious oocysts in human or animal feces</a:t>
            </a:r>
          </a:p>
          <a:p>
            <a:pPr algn="just">
              <a:lnSpc>
                <a:spcPct val="21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Proper hand washing, use of submicron water filters, use of appropriate disinfectants/</a:t>
            </a:r>
            <a:r>
              <a:rPr lang="en-US" sz="2800" dirty="0" err="1">
                <a:latin typeface="Comic Sans MS" panose="030F0702030302020204" pitchFamily="66" charset="0"/>
              </a:rPr>
              <a:t>sterilants</a:t>
            </a:r>
            <a:r>
              <a:rPr lang="en-US" sz="2800" dirty="0">
                <a:latin typeface="Comic Sans MS" panose="030F0702030302020204" pitchFamily="66" charset="0"/>
              </a:rPr>
              <a:t> to kill the oocysts (such as hydrogen peroxide, steam sterilization), improved personal hygiene are some of the efforts to prevent transmission.</a:t>
            </a:r>
          </a:p>
          <a:p>
            <a:pPr algn="just">
              <a:lnSpc>
                <a:spcPct val="210000"/>
              </a:lnSpc>
            </a:pP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3493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42F50-7E3B-9429-9CE9-EB43A368F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599" y="2460172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IN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MCQs</a:t>
            </a:r>
          </a:p>
        </p:txBody>
      </p:sp>
    </p:spTree>
    <p:extLst>
      <p:ext uri="{BB962C8B-B14F-4D97-AF65-F5344CB8AC3E}">
        <p14:creationId xmlns:p14="http://schemas.microsoft.com/office/powerpoint/2010/main" val="4889725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C5424-1431-AB38-1E19-E868BCC63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751114"/>
            <a:ext cx="7859487" cy="5290249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en-US" sz="28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About Cryptosporidium. All are true except:</a:t>
            </a:r>
          </a:p>
          <a:p>
            <a:pPr marL="0" indent="0" algn="l">
              <a:buNone/>
            </a:pPr>
            <a:endParaRPr lang="en-US" sz="2800" b="1" i="0" u="none" strike="noStrike" baseline="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l">
              <a:buNone/>
            </a:pPr>
            <a:r>
              <a:rPr lang="en-US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a. Shape round</a:t>
            </a:r>
            <a:endParaRPr lang="en-US" sz="2800" b="0" i="1" u="none" strike="noStrike" baseline="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l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b. Size (4–6 </a:t>
            </a:r>
            <a:r>
              <a:rPr lang="el-GR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μ</a:t>
            </a: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m)</a:t>
            </a:r>
          </a:p>
          <a:p>
            <a:pPr marL="0" indent="0" algn="l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c. Causes cholangitis</a:t>
            </a:r>
          </a:p>
          <a:p>
            <a:pPr marL="0" indent="0" algn="l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d. Having two sporozoites</a:t>
            </a:r>
          </a:p>
        </p:txBody>
      </p:sp>
    </p:spTree>
    <p:extLst>
      <p:ext uri="{BB962C8B-B14F-4D97-AF65-F5344CB8AC3E}">
        <p14:creationId xmlns:p14="http://schemas.microsoft.com/office/powerpoint/2010/main" val="19305480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E8C1E-CF9B-AF79-D97E-748252A4C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772886"/>
            <a:ext cx="7652658" cy="526847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2. </a:t>
            </a:r>
            <a:r>
              <a:rPr lang="en-US" sz="24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True about cryptosporidium are all except:</a:t>
            </a:r>
          </a:p>
          <a:p>
            <a:pPr marL="0" indent="0" algn="l">
              <a:buNone/>
            </a:pPr>
            <a:endParaRPr lang="en-US" sz="2400" b="1" i="0" u="none" strike="noStrike" baseline="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l">
              <a:buNone/>
            </a:pP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a. Oocyst chorine resistant </a:t>
            </a:r>
            <a:endParaRPr lang="en-IN" sz="2400" b="0" i="1" u="none" strike="noStrike" baseline="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l">
              <a:buNone/>
            </a:pPr>
            <a:r>
              <a:rPr lang="en-IN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b. Acid fast oocyst</a:t>
            </a:r>
          </a:p>
          <a:p>
            <a:pPr marL="0" indent="0" algn="l">
              <a:buNone/>
            </a:pPr>
            <a:r>
              <a:rPr lang="nl-NL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c. Oocyst &gt; 100 micro meters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d. Enzyme immune assay done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06436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85203-100C-7A3E-A99D-BCD5111E8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751114"/>
            <a:ext cx="7609115" cy="5290249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3</a:t>
            </a:r>
            <a:r>
              <a:rPr lang="en-US" sz="28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. Which of the following is not a coccidian?</a:t>
            </a:r>
          </a:p>
          <a:p>
            <a:pPr marL="0" indent="0" algn="l">
              <a:buNone/>
            </a:pPr>
            <a:endParaRPr lang="en-US" sz="2800" b="1" i="0" u="none" strike="noStrike" baseline="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l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a. </a:t>
            </a:r>
            <a:r>
              <a:rPr lang="en-IN" sz="2800" b="0" i="0" u="none" strike="noStrike" baseline="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Isospora</a:t>
            </a: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en-IN" sz="2800" b="0" i="1" u="none" strike="noStrike" baseline="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l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b. Cyclospora</a:t>
            </a:r>
          </a:p>
          <a:p>
            <a:pPr marL="0" indent="0" algn="l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c. </a:t>
            </a:r>
            <a:r>
              <a:rPr lang="en-IN" sz="2800" b="0" i="0" u="none" strike="noStrike" baseline="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Crytosporidia</a:t>
            </a:r>
            <a:endParaRPr lang="en-IN" sz="2800" b="0" i="0" u="none" strike="noStrike" baseline="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l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d. </a:t>
            </a:r>
            <a:r>
              <a:rPr lang="en-IN" sz="2800" b="0" i="0" u="none" strike="noStrike" baseline="0" dirty="0" err="1">
                <a:solidFill>
                  <a:schemeClr val="tx1"/>
                </a:solidFill>
                <a:latin typeface="Comic Sans MS" panose="030F0702030302020204" pitchFamily="66" charset="0"/>
              </a:rPr>
              <a:t>Enterocytozoon</a:t>
            </a:r>
            <a:endParaRPr lang="en-IN" sz="2800" b="0" i="0" u="none" strike="noStrike" baseline="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2212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56B78-CF84-11DC-AD5B-812D1F19E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816430"/>
            <a:ext cx="7641772" cy="522493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4</a:t>
            </a:r>
            <a:r>
              <a:rPr lang="en-US" sz="28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. Cryptosporidium cyst identified by which stain in stool sample? </a:t>
            </a:r>
          </a:p>
          <a:p>
            <a:pPr marL="0" indent="0" algn="l">
              <a:buNone/>
            </a:pPr>
            <a:endParaRPr lang="en-US" sz="2800" b="0" i="1" u="none" strike="noStrike" baseline="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l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a. PAS</a:t>
            </a:r>
          </a:p>
          <a:p>
            <a:pPr marL="0" indent="0" algn="l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b. H and E</a:t>
            </a:r>
          </a:p>
          <a:p>
            <a:pPr marL="0" indent="0" algn="l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c. Giemsa</a:t>
            </a:r>
          </a:p>
          <a:p>
            <a:pPr marL="0" indent="0" algn="l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d. Acid fast stain</a:t>
            </a:r>
          </a:p>
          <a:p>
            <a:pPr marL="0" indent="0">
              <a:buNone/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2422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FFF7B-EBB7-D5B8-0A33-1C2E4C1FB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789318"/>
            <a:ext cx="7576458" cy="52793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5</a:t>
            </a:r>
            <a:r>
              <a:rPr lang="en-US" sz="2800" b="1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. 25-years-old male presented with diarrhea for 6 months. On examination the causative agent was found to be acid fast with 12 micro meter diameter. The most likely agent is:</a:t>
            </a:r>
          </a:p>
          <a:p>
            <a:pPr marL="0" indent="0" algn="just">
              <a:buNone/>
            </a:pPr>
            <a:endParaRPr lang="en-US" sz="2800" b="0" i="1" u="none" strike="noStrike" baseline="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a. Cryptosporidium</a:t>
            </a:r>
          </a:p>
          <a:p>
            <a:pPr marL="0" indent="0" algn="just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b. </a:t>
            </a:r>
            <a:r>
              <a:rPr lang="en-IN" sz="2800" b="0" i="0" u="none" strike="noStrike" baseline="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Isospora</a:t>
            </a:r>
            <a:endParaRPr lang="en-IN" sz="2800" b="0" i="0" u="none" strike="noStrike" baseline="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c. Cyclospora</a:t>
            </a:r>
          </a:p>
          <a:p>
            <a:pPr marL="0" indent="0" algn="just">
              <a:buNone/>
            </a:pPr>
            <a:r>
              <a:rPr lang="en-IN" sz="2800" b="0" i="0" u="none" strike="noStrike" baseline="0" dirty="0">
                <a:solidFill>
                  <a:schemeClr val="tx1"/>
                </a:solidFill>
                <a:latin typeface="Comic Sans MS" panose="030F0702030302020204" pitchFamily="66" charset="0"/>
              </a:rPr>
              <a:t>d. Giardia</a:t>
            </a:r>
          </a:p>
          <a:p>
            <a:pPr marL="0" indent="0" algn="just">
              <a:buNone/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8697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65BFA-2D15-FFB5-1590-650334508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113" y="2108200"/>
            <a:ext cx="6347713" cy="1320800"/>
          </a:xfrm>
        </p:spPr>
        <p:txBody>
          <a:bodyPr/>
          <a:lstStyle/>
          <a:p>
            <a:pPr algn="ctr"/>
            <a:r>
              <a:rPr lang="en-IN" b="1" dirty="0">
                <a:solidFill>
                  <a:srgbClr val="C00000"/>
                </a:solidFill>
                <a:latin typeface="Comic Sans MS" panose="030F0702030302020204" pitchFamily="66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91482019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282</TotalTime>
  <Words>1151</Words>
  <Application>Microsoft Office PowerPoint</Application>
  <PresentationFormat>On-screen Show (4:3)</PresentationFormat>
  <Paragraphs>191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Comic Sans MS</vt:lpstr>
      <vt:lpstr>Trebuchet MS</vt:lpstr>
      <vt:lpstr>Wingdings</vt:lpstr>
      <vt:lpstr>Wingdings 3</vt:lpstr>
      <vt:lpstr>Facet</vt:lpstr>
      <vt:lpstr>OPPORTUNISTIC INTESTINAL COCCIDIAN PARASITIC INFECTIONS</vt:lpstr>
      <vt:lpstr>OPPORTUNISTIC INTESTINAL COCCIDIAN PARASITIC INFECTIONS</vt:lpstr>
      <vt:lpstr>OPPORTUNISTIC INTESTINAL COCCIDIAN PARASITIC INFECTIONS</vt:lpstr>
      <vt:lpstr>OPPORTUNISTIC INTESTINAL COCCIDIAN PARASITIC INFECTIONS</vt:lpstr>
      <vt:lpstr>MORPHOLOGY</vt:lpstr>
      <vt:lpstr>SPORULATED OOCYSTS</vt:lpstr>
      <vt:lpstr>LIFE CYCLE</vt:lpstr>
      <vt:lpstr>EPIDEMIOLOGY</vt:lpstr>
      <vt:lpstr>EPIDEMIOLOGY (Cont..)</vt:lpstr>
      <vt:lpstr>PATHOGENESIS</vt:lpstr>
      <vt:lpstr>PATHOGENESIS (Cont..)</vt:lpstr>
      <vt:lpstr>PATHOGENESIS (Cont..)</vt:lpstr>
      <vt:lpstr>CLINICAL FEATURES </vt:lpstr>
      <vt:lpstr>CLINICAL FEATURES </vt:lpstr>
      <vt:lpstr>LABORATORY DIAGNOSIS</vt:lpstr>
      <vt:lpstr>Direct Microscopy (Stool Examination)</vt:lpstr>
      <vt:lpstr>Direct Microscopy (Stool Examination)</vt:lpstr>
      <vt:lpstr>Direct Microscopy  (Stool Examination)</vt:lpstr>
      <vt:lpstr>Differences between Cryptosporidium, Cyclospora and Cystoisospora</vt:lpstr>
      <vt:lpstr>PowerPoint Presentation</vt:lpstr>
      <vt:lpstr>PowerPoint Presentation</vt:lpstr>
      <vt:lpstr>Cryptosporidium species</vt:lpstr>
      <vt:lpstr>Cryptosporidium species</vt:lpstr>
      <vt:lpstr>Cyclospora species</vt:lpstr>
      <vt:lpstr>Cyclospora species</vt:lpstr>
      <vt:lpstr>Cystoisospora belli</vt:lpstr>
      <vt:lpstr>Cystoisospora belli</vt:lpstr>
      <vt:lpstr>Cystoisospora belli</vt:lpstr>
      <vt:lpstr>Cystoisospora belli</vt:lpstr>
      <vt:lpstr>Antigen Detection from Stool</vt:lpstr>
      <vt:lpstr>Antibody Detection</vt:lpstr>
      <vt:lpstr>Molecular Diagnosis</vt:lpstr>
      <vt:lpstr>Other Methods</vt:lpstr>
      <vt:lpstr>Treatment of Intestinal coccidian parasitic infections</vt:lpstr>
      <vt:lpstr>Treatment of Intestinal coccidian parasitic infections </vt:lpstr>
      <vt:lpstr>Prevention</vt:lpstr>
      <vt:lpstr>MCQs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OPPORTUNISTIC INTESTINAL COCCIDIAN PARASITIC INFECTIONS</dc:title>
  <dc:creator>consultdrpriyanka20@gmail.com</dc:creator>
  <cp:lastModifiedBy>HP</cp:lastModifiedBy>
  <cp:revision>22</cp:revision>
  <dcterms:created xsi:type="dcterms:W3CDTF">2023-09-20T04:02:48Z</dcterms:created>
  <dcterms:modified xsi:type="dcterms:W3CDTF">2023-09-25T09:23:54Z</dcterms:modified>
</cp:coreProperties>
</file>