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332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328" r:id="rId14"/>
    <p:sldId id="267" r:id="rId15"/>
    <p:sldId id="268" r:id="rId16"/>
    <p:sldId id="269" r:id="rId17"/>
    <p:sldId id="270" r:id="rId18"/>
    <p:sldId id="329" r:id="rId19"/>
    <p:sldId id="271" r:id="rId20"/>
    <p:sldId id="272" r:id="rId21"/>
    <p:sldId id="325" r:id="rId22"/>
    <p:sldId id="273" r:id="rId23"/>
    <p:sldId id="274" r:id="rId24"/>
    <p:sldId id="275" r:id="rId25"/>
    <p:sldId id="278" r:id="rId26"/>
    <p:sldId id="279" r:id="rId27"/>
    <p:sldId id="280" r:id="rId28"/>
    <p:sldId id="330" r:id="rId29"/>
    <p:sldId id="326" r:id="rId30"/>
    <p:sldId id="282" r:id="rId31"/>
    <p:sldId id="283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331" r:id="rId40"/>
    <p:sldId id="293" r:id="rId41"/>
    <p:sldId id="294" r:id="rId42"/>
    <p:sldId id="295" r:id="rId43"/>
    <p:sldId id="296" r:id="rId44"/>
    <p:sldId id="297" r:id="rId45"/>
    <p:sldId id="298" r:id="rId46"/>
    <p:sldId id="327" r:id="rId4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105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AE53D37-5742-4A2F-BDA9-A3A318493BB1}" type="datetimeFigureOut">
              <a:rPr lang="en-IN" smtClean="0"/>
              <a:t>01-07-2024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9B1A18C-BD04-4ED1-AF6F-A70FDDAB34A5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5066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53D37-5742-4A2F-BDA9-A3A318493BB1}" type="datetimeFigureOut">
              <a:rPr lang="en-IN" smtClean="0"/>
              <a:t>01-07-2024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A18C-BD04-4ED1-AF6F-A70FDDAB34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7955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53D37-5742-4A2F-BDA9-A3A318493BB1}" type="datetimeFigureOut">
              <a:rPr lang="en-IN" smtClean="0"/>
              <a:t>01-07-2024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A18C-BD04-4ED1-AF6F-A70FDDAB34A5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5383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53D37-5742-4A2F-BDA9-A3A318493BB1}" type="datetimeFigureOut">
              <a:rPr lang="en-IN" smtClean="0"/>
              <a:t>01-07-2024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A18C-BD04-4ED1-AF6F-A70FDDAB34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951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53D37-5742-4A2F-BDA9-A3A318493BB1}" type="datetimeFigureOut">
              <a:rPr lang="en-IN" smtClean="0"/>
              <a:t>01-07-2024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A18C-BD04-4ED1-AF6F-A70FDDAB34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7163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53D37-5742-4A2F-BDA9-A3A318493BB1}" type="datetimeFigureOut">
              <a:rPr lang="en-IN" smtClean="0"/>
              <a:t>01-07-2024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A18C-BD04-4ED1-AF6F-A70FDDAB34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5188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53D37-5742-4A2F-BDA9-A3A318493BB1}" type="datetimeFigureOut">
              <a:rPr lang="en-IN" smtClean="0"/>
              <a:t>01-07-2024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A18C-BD04-4ED1-AF6F-A70FDDAB34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1346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53D37-5742-4A2F-BDA9-A3A318493BB1}" type="datetimeFigureOut">
              <a:rPr lang="en-IN" smtClean="0"/>
              <a:t>01-07-2024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A18C-BD04-4ED1-AF6F-A70FDDAB34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6394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53D37-5742-4A2F-BDA9-A3A318493BB1}" type="datetimeFigureOut">
              <a:rPr lang="en-IN" smtClean="0"/>
              <a:t>01-07-2024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A18C-BD04-4ED1-AF6F-A70FDDAB34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5635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53D37-5742-4A2F-BDA9-A3A318493BB1}" type="datetimeFigureOut">
              <a:rPr lang="en-IN" smtClean="0"/>
              <a:t>01-07-2024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A18C-BD04-4ED1-AF6F-A70FDDAB34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2426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53D37-5742-4A2F-BDA9-A3A318493BB1}" type="datetimeFigureOut">
              <a:rPr lang="en-IN" smtClean="0"/>
              <a:t>01-07-2024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A18C-BD04-4ED1-AF6F-A70FDDAB34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3288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2AE53D37-5742-4A2F-BDA9-A3A318493BB1}" type="datetimeFigureOut">
              <a:rPr lang="en-IN" smtClean="0"/>
              <a:t>01-07-2024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C9B1A18C-BD04-4ED1-AF6F-A70FDDAB34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6928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1CCA5-79C4-3049-C3D4-CECFF7BACC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>
                <a:latin typeface="Comic Sans MS" panose="030F0702030302020204" pitchFamily="66" charset="0"/>
              </a:rPr>
              <a:t>Atypical pneumonia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0F8607-5AC3-FDD0-57F3-2D8180F329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15147" y="5076069"/>
            <a:ext cx="5881639" cy="899555"/>
          </a:xfrm>
        </p:spPr>
        <p:txBody>
          <a:bodyPr/>
          <a:lstStyle/>
          <a:p>
            <a:r>
              <a:rPr lang="en-IN" dirty="0">
                <a:latin typeface="Comic Sans MS" panose="030F0702030302020204" pitchFamily="66" charset="0"/>
              </a:rPr>
              <a:t>Dr Priyanka Chaturvedi</a:t>
            </a:r>
          </a:p>
          <a:p>
            <a:r>
              <a:rPr lang="en-IN" dirty="0">
                <a:latin typeface="Comic Sans MS" panose="030F0702030302020204" pitchFamily="66" charset="0"/>
              </a:rPr>
              <a:t>Assistant Professor </a:t>
            </a:r>
          </a:p>
        </p:txBody>
      </p:sp>
    </p:spTree>
    <p:extLst>
      <p:ext uri="{BB962C8B-B14F-4D97-AF65-F5344CB8AC3E}">
        <p14:creationId xmlns:p14="http://schemas.microsoft.com/office/powerpoint/2010/main" val="551304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760CF-66A6-A7F4-A9DF-134A2AC3C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INTRODUCTION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06880-F5CA-90C3-3EE2-B87A1D843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828800"/>
            <a:ext cx="9872871" cy="42672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Infection occurring in the interstitial space of lungs. 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Cough is characteristically non-productive.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Respiratory viruses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- influenza viruses, corona viruses, respiratory syncytial virus, Epstein–Barr virus and adenoviruses</a:t>
            </a: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607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BC3F6-4E56-26B8-B53C-E7778C9AD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MYCOPLASMA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074" name="Picture 2" descr="Crispy Fried Egg">
            <a:extLst>
              <a:ext uri="{FF2B5EF4-FFF2-40B4-BE49-F238E27FC236}">
                <a16:creationId xmlns:a16="http://schemas.microsoft.com/office/drawing/2014/main" id="{899B1028-23E3-4276-F181-98271DD70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335" y="2317272"/>
            <a:ext cx="5131330" cy="347986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2881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BC3F6-4E56-26B8-B53C-E7778C9AD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MYCOPLASMA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8B337B-1CD7-3A93-4F0A-73707CB58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965960"/>
            <a:ext cx="9872871" cy="413004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Smallest microbes capable of free-living in the environment and self-replicating on artificial culture media</a:t>
            </a:r>
          </a:p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Very small (150–350 nm), filterable</a:t>
            </a:r>
          </a:p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Can grow on artificial cell-free culture media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02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13026-C8B0-3A4E-68BE-EC945CB39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General Properties of Mycoplasma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025A57-01F8-56E7-C144-472F8F979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9872871" cy="41910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b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Lack cell wall 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Have a </a:t>
            </a:r>
            <a:r>
              <a:rPr lang="en-IN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TRIPLE LAYERED CELL MEMBRANE </a:t>
            </a: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containing sterol </a:t>
            </a: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- </a:t>
            </a: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Completely resistant to antibiotics acting on cell wall such as </a:t>
            </a:r>
            <a:r>
              <a:rPr lang="el-GR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β-</a:t>
            </a: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lactam</a:t>
            </a:r>
          </a:p>
          <a:p>
            <a:pPr algn="just">
              <a:lnSpc>
                <a:spcPct val="150000"/>
              </a:lnSpc>
            </a:pPr>
            <a:r>
              <a:rPr lang="en-IN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Pleomorphic  - </a:t>
            </a: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coccoid, bacillary or filamentous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Poorly Gram-negative</a:t>
            </a:r>
          </a:p>
        </p:txBody>
      </p:sp>
    </p:spTree>
    <p:extLst>
      <p:ext uri="{BB962C8B-B14F-4D97-AF65-F5344CB8AC3E}">
        <p14:creationId xmlns:p14="http://schemas.microsoft.com/office/powerpoint/2010/main" val="1339423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AED81-5AB9-5E9D-C6DE-B229CB4DE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General Properties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4B1B4-5927-49FD-07CA-6902642C10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Reproduce by binary fission and budding</a:t>
            </a:r>
          </a:p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Nonmotile.</a:t>
            </a:r>
          </a:p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However, </a:t>
            </a: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gliding motility is seen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in some species due to their specialized tip structures</a:t>
            </a:r>
            <a:endParaRPr lang="en-IN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462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38085-0873-E4E9-F325-7070F5399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History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15B6BD-7B3B-8984-2053-BB17F1CC0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9872871" cy="41910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The name ‘</a:t>
            </a:r>
            <a:r>
              <a:rPr lang="en-US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Mycoplasma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’ - derived from </a:t>
            </a:r>
            <a:r>
              <a:rPr lang="en-US" sz="2800" i="1" dirty="0" err="1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Myco</a:t>
            </a:r>
            <a:r>
              <a:rPr lang="en-US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meaning fungus-like, forming branching filaments and </a:t>
            </a:r>
            <a:r>
              <a:rPr lang="en-US" sz="2800" i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plasma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, denoting their plasticity of shape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Previously called as </a:t>
            </a: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pleuropneumonia-like organisms (PPLO) and Eaton’s agent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(after the Monroe Eaton, who first isolated).</a:t>
            </a: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285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C4614-6869-AB7B-1BB4-F4A000EE1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Classification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A402D-71C4-B895-0DBF-D8D4786969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Family </a:t>
            </a:r>
            <a:r>
              <a:rPr lang="en-IN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Mycoplasmataceae</a:t>
            </a: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comprises of two genera—</a:t>
            </a:r>
          </a:p>
          <a:p>
            <a:pPr marL="971550" lvl="1" indent="-5143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(1) Mycoplasma </a:t>
            </a: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and </a:t>
            </a:r>
          </a:p>
          <a:p>
            <a:pPr marL="971550" lvl="1" indent="-5143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(2) </a:t>
            </a:r>
            <a:r>
              <a:rPr lang="en-IN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Ureaplasma</a:t>
            </a:r>
          </a:p>
          <a:p>
            <a:pPr algn="just"/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821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45AC2-E200-5FF5-EBAC-852D2CE3F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Classification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0BA146-6020-4C9B-DCF7-81E867359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603169"/>
            <a:ext cx="9872871" cy="479763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Human pathogenic species are: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i="1" dirty="0">
                <a:solidFill>
                  <a:srgbClr val="002060"/>
                </a:solidFill>
                <a:latin typeface="Comic Sans MS" panose="030F0702030302020204" pitchFamily="66" charset="0"/>
              </a:rPr>
              <a:t>Mycoplasma pneumoniae causing pneumonia</a:t>
            </a:r>
          </a:p>
          <a:p>
            <a:pPr marL="101600" indent="0">
              <a:lnSpc>
                <a:spcPct val="150000"/>
              </a:lnSpc>
              <a:buNone/>
            </a:pP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Others cause genital tract infections: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Mycoplasma hominis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Mycoplasma </a:t>
            </a:r>
            <a:r>
              <a:rPr lang="en-IN" sz="2400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genitalium</a:t>
            </a:r>
            <a:endParaRPr lang="en-IN" sz="2400" i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Ureaplasma </a:t>
            </a:r>
            <a:r>
              <a:rPr lang="en-IN" sz="2400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urealyticum</a:t>
            </a:r>
            <a:endParaRPr lang="en-IN" sz="2400" i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Ureaplasma parvum.</a:t>
            </a:r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178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F6D36-2B6E-66AF-869F-940ED8F82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Pathogenesis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2EC74-097A-6F2F-CA66-634D865D0C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Attachment of </a:t>
            </a:r>
            <a:r>
              <a:rPr lang="en-US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M. pneumoniae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to the respiratory mucosa (mediated by its membrane bound adhesion proteins)</a:t>
            </a:r>
          </a:p>
          <a:p>
            <a:pPr algn="just">
              <a:lnSpc>
                <a:spcPct val="150000"/>
              </a:lnSpc>
            </a:pP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Induces injury to host respiratory tissue.</a:t>
            </a:r>
            <a:endParaRPr lang="en-IN" sz="2800" i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4B323880-0F86-AC59-5EF6-D20C37364FDB}"/>
              </a:ext>
            </a:extLst>
          </p:cNvPr>
          <p:cNvSpPr/>
          <p:nvPr/>
        </p:nvSpPr>
        <p:spPr>
          <a:xfrm>
            <a:off x="5842660" y="351509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4815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20700-C353-7D7D-ED41-8764A4D38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Epidemiology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463D14-6DF3-83F0-F6E7-A392621AC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399"/>
            <a:ext cx="9872871" cy="443840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Transmission: R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espiratory droplets</a:t>
            </a:r>
          </a:p>
          <a:p>
            <a:pPr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Facilitating factors: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close contacts as in families, military bases, boarding schools, and summer camps</a:t>
            </a:r>
          </a:p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Incubation period :2–4 weeks.</a:t>
            </a:r>
          </a:p>
        </p:txBody>
      </p:sp>
    </p:spTree>
    <p:extLst>
      <p:ext uri="{BB962C8B-B14F-4D97-AF65-F5344CB8AC3E}">
        <p14:creationId xmlns:p14="http://schemas.microsoft.com/office/powerpoint/2010/main" val="1894094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43553-B22D-B1CE-23AE-DE47D3D59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Clinical Manifestations - Upper Respiratory Tract Infections (URTI)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E532C-A992-28E3-2CCB-BA677891F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Pharyngitis, tracheobronchitis or rarely otitis media</a:t>
            </a:r>
          </a:p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Acute in onset and 20 times more common than pneumonia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720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9DB9A-CED8-42E3-0795-3F725D85D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Clinical Manifestations - </a:t>
            </a:r>
            <a:r>
              <a:rPr lang="en-US" sz="4400" b="1" i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Pneumonia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9626E-1C25-CD58-C0DA-7A705BB77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674421"/>
            <a:ext cx="9872871" cy="4738254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IN" sz="3200" b="1" dirty="0">
                <a:solidFill>
                  <a:srgbClr val="C00000"/>
                </a:solidFill>
                <a:latin typeface="Comic Sans MS" panose="030F0702030302020204" pitchFamily="66" charset="0"/>
              </a:rPr>
              <a:t>“Atypical” community acquired interstitial pneumonia</a:t>
            </a:r>
          </a:p>
          <a:p>
            <a:pPr algn="ctr">
              <a:lnSpc>
                <a:spcPct val="150000"/>
              </a:lnSpc>
            </a:pPr>
            <a:r>
              <a:rPr lang="en-IN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Eaton agent pneumonia</a:t>
            </a:r>
          </a:p>
          <a:p>
            <a:pPr algn="ctr">
              <a:lnSpc>
                <a:spcPct val="150000"/>
              </a:lnSpc>
            </a:pPr>
            <a:r>
              <a:rPr lang="en-IN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Primary atypical pneumonia</a:t>
            </a:r>
          </a:p>
          <a:p>
            <a:pPr algn="ctr">
              <a:lnSpc>
                <a:spcPct val="150000"/>
              </a:lnSpc>
            </a:pPr>
            <a:r>
              <a:rPr lang="en-IN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Walking pneumonia</a:t>
            </a:r>
          </a:p>
          <a:p>
            <a:pPr algn="ctr"/>
            <a:endParaRPr lang="en-IN" sz="3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2634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9DB9A-CED8-42E3-0795-3F725D85D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Clinical Manifestations - </a:t>
            </a:r>
            <a:r>
              <a:rPr lang="en-US" sz="4400" b="1" i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Pneumonia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9626E-1C25-CD58-C0DA-7A705BB77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816925"/>
            <a:ext cx="10340439" cy="459575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Gradual onset</a:t>
            </a:r>
          </a:p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Wheeze or rales</a:t>
            </a:r>
          </a:p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Dry cough</a:t>
            </a:r>
          </a:p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Peri-bronchial pneumonia with thickened bronchial markings</a:t>
            </a:r>
          </a:p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Streaks of interstitial infiltration on chest </a:t>
            </a:r>
            <a:b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X-ray.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4782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A0D6C-5086-7B22-A2A0-AFFA0E433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Clinical Manifestations - Extrapulmonary Manifestations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1EF98-F29B-4C13-6C95-B1B50EB42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399"/>
            <a:ext cx="9872871" cy="431964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Occur as a result of active </a:t>
            </a:r>
            <a:r>
              <a:rPr lang="en-IN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Mycoplasma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infection (e.g. septic arthritis) </a:t>
            </a:r>
          </a:p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Postinfectious autoimmune phenomenon (e.g. Guillain–Barre syndrome).</a:t>
            </a:r>
          </a:p>
          <a:p>
            <a:pPr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Neurologic: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Meningoencephalitis, encephalitis, Guillain</a:t>
            </a: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-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Barre syndrome and aseptic meningitis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998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0B748-9A69-8C4E-5752-53BC2E79C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Clinical Manifestations - Extrapulmonary Manifestations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D1F0D-975A-64FA-9B5D-96B8143848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Dermatologic: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Skin rashes including erythema multiforme major (Stevens–Johnson syndrome)</a:t>
            </a:r>
          </a:p>
          <a:p>
            <a:pPr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Cardiac: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Myocarditis, pericarditis</a:t>
            </a:r>
          </a:p>
          <a:p>
            <a:pPr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Rheumatologic: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Reactive arthritis</a:t>
            </a:r>
          </a:p>
          <a:p>
            <a:pPr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Hematologic: </a:t>
            </a:r>
            <a:r>
              <a:rPr lang="en-IN" sz="2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Anemia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and </a:t>
            </a:r>
            <a:r>
              <a:rPr lang="en-IN" sz="2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hypercoagulopathy</a:t>
            </a: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121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053CF-1E43-D8E2-C406-1D483C2F5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of Mycoplasma pneumonia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5D297-7EBD-E14C-19E2-6D1BDFEE22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826326"/>
            <a:ext cx="9872871" cy="267194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Specimen: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Throat swabs, nasopharyngeal aspirates bronchial brushing, BAL and lung biopsies</a:t>
            </a:r>
          </a:p>
          <a:p>
            <a:pPr marL="45720" indent="0" algn="just">
              <a:buNone/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0581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053CF-1E43-D8E2-C406-1D483C2F5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of Mycoplasma pneumonia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5D297-7EBD-E14C-19E2-6D1BDFEE22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9872871" cy="430777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Culture: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Solid medium containing PPLO agar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: Produces fried egg appearance colonies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Liquid medium containing PPLO broth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: Produces turbidity and a color change</a:t>
            </a: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992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939EC-B5DF-74A5-78A1-D5AAA45CE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of Mycoplasma pneumonia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13218" y="5725180"/>
            <a:ext cx="91005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>
                <a:latin typeface="Comic Sans MS" panose="030F0702030302020204" pitchFamily="66" charset="0"/>
                <a:ea typeface="Roboto Condensed Light" panose="020B0604020202020204" charset="0"/>
              </a:rPr>
              <a:t>Mycoplasma </a:t>
            </a:r>
            <a:r>
              <a:rPr lang="en-US" sz="2800" b="1" dirty="0">
                <a:latin typeface="Comic Sans MS" panose="030F0702030302020204" pitchFamily="66" charset="0"/>
                <a:ea typeface="Roboto Condensed Light" panose="020B0604020202020204" charset="0"/>
              </a:rPr>
              <a:t>colonies (typical fried egg appearance)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EE14C9C-B4DE-AC0A-36A3-4D23A88128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090" t="32900" r="14481" b="22251"/>
          <a:stretch/>
        </p:blipFill>
        <p:spPr>
          <a:xfrm>
            <a:off x="6322622" y="2057400"/>
            <a:ext cx="5002208" cy="34798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2" descr="Crispy Fried Egg">
            <a:extLst>
              <a:ext uri="{FF2B5EF4-FFF2-40B4-BE49-F238E27FC236}">
                <a16:creationId xmlns:a16="http://schemas.microsoft.com/office/drawing/2014/main" id="{766F304E-E888-7009-B6D3-216E0843C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041" y="2057400"/>
            <a:ext cx="5131330" cy="347986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0630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DA8FF-6D49-345C-B337-B74F55974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of Mycoplasma pneumonia 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F01FB-E8AC-7D30-8E5F-8272F8C9B3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386940"/>
            <a:ext cx="9872871" cy="370906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Identification: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By biochemical tests or by automated identification systems such as MALDI-TOF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Antigenic detection: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By Direct IF, ELISA</a:t>
            </a: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4383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DA8FF-6D49-345C-B337-B74F55974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of Mycoplasma pneumonia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F01FB-E8AC-7D30-8E5F-8272F8C9B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Antibody detection in serum: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Specific: Indirect-IF, latex agglutination assays and ELISA using protein P1 antigens</a:t>
            </a:r>
          </a:p>
          <a:p>
            <a:pPr lvl="1"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Molecular methods: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Detects 16S rRNA and P1adhesin gene.</a:t>
            </a: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6141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5DB36-BE1D-FDC3-67C8-374E635C2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10387940" cy="1356360"/>
          </a:xfrm>
        </p:spPr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Treatment of Mycoplasma pneumonia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3801D-7672-8E2A-D709-9BB9C28D1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840675"/>
            <a:ext cx="9872871" cy="425532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Macrolides - drug of choice (oral azithromycin, 500 mg on day 1, then 250 mg on days 2 to 5)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Alternative drugs are as follows: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Doxycycline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Respiratory fluoroquinolones - levofloxacin, moxifloxacin and </a:t>
            </a:r>
            <a:r>
              <a:rPr lang="en-US" sz="2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gemifloxacin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(not ciprofloxacin).</a:t>
            </a: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8969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12217-99F8-9616-8072-51FD15DCB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878" y="1785257"/>
            <a:ext cx="9875520" cy="135636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CHLAMYDIAE PNEUMONIA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8103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3701E-E909-185B-3A02-7F0E285FD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CHLAMYDIAE PNEUMONIA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8E7C06-5099-33BF-318E-A8C7F2EBCD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There are three </a:t>
            </a:r>
            <a:r>
              <a:rPr lang="en-US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Chlamydia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species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C. pneumoniae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C. psittaci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C. trachomatis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All capable of causing atypical (interstitial) pneumonia.</a:t>
            </a: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0614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E63DF-1720-EFB7-3785-7C63EB93A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Chlamydophila pneumoniae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1F2FD-4E82-C955-40DE-BDF0B8236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769423"/>
            <a:ext cx="9872871" cy="4738255"/>
          </a:xfrm>
        </p:spPr>
        <p:txBody>
          <a:bodyPr>
            <a:normAutofit/>
          </a:bodyPr>
          <a:lstStyle/>
          <a:p>
            <a:pPr marL="101600" indent="0" algn="just">
              <a:buNone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Exclusive human pathogen, causes various manifestations:</a:t>
            </a:r>
          </a:p>
          <a:p>
            <a:pPr algn="just"/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Transmission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- person to person by inhalational route</a:t>
            </a:r>
          </a:p>
          <a:p>
            <a:pPr algn="just"/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Atypical pneumonia -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10% community-acquired pneumonia</a:t>
            </a:r>
          </a:p>
          <a:p>
            <a:pPr algn="just"/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Upper respiratory tract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- pharyngitis and sinusitis</a:t>
            </a:r>
          </a:p>
          <a:p>
            <a:pPr algn="just"/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Asthma and COPD</a:t>
            </a:r>
          </a:p>
          <a:p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Treatment: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Tetracycline or erythromycin (500 mg four times a day) for 10–14 days.</a:t>
            </a: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9314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DD460-CF9D-2D8C-2D7E-56B2A2BE1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Chlamydia trachomatis </a:t>
            </a:r>
            <a:br>
              <a:rPr lang="en-US" sz="4400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</a:br>
            <a:r>
              <a:rPr lang="en-US" sz="4400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(Infant Pneumonia)</a:t>
            </a:r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1E1343-05B5-63FB-EF93-2E1EFAFE5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9872871" cy="452153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10000"/>
              </a:lnSpc>
            </a:pPr>
            <a:r>
              <a:rPr lang="en-US" sz="2800" b="1" i="1" dirty="0">
                <a:solidFill>
                  <a:srgbClr val="FF0000"/>
                </a:solidFill>
                <a:latin typeface="Comic Sans MS" panose="030F0702030302020204" pitchFamily="66" charset="0"/>
              </a:rPr>
              <a:t>C. trachomatis </a:t>
            </a:r>
            <a:r>
              <a:rPr lang="en-US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serotypes D to K - cause infant pneumonia.</a:t>
            </a:r>
          </a:p>
          <a:p>
            <a:pPr algn="just">
              <a:lnSpc>
                <a:spcPct val="11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Interstitial pneumonia that develops within 3 weeks to 3 months of birth.</a:t>
            </a:r>
          </a:p>
          <a:p>
            <a:pPr algn="just">
              <a:lnSpc>
                <a:spcPct val="110000"/>
              </a:lnSpc>
            </a:pPr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Infection spreads from conjunctiva to pharynx via the nasolacrimal duct.</a:t>
            </a:r>
          </a:p>
          <a:p>
            <a:pPr algn="just">
              <a:lnSpc>
                <a:spcPct val="11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Infection via the eustachian tube - cause otitis media</a:t>
            </a:r>
          </a:p>
          <a:p>
            <a:pPr algn="just">
              <a:lnSpc>
                <a:spcPct val="11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Treatment: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Erythromycin - orally at a dosage of 50 mg/kg per day in four divided doses, for 2 weeks.</a:t>
            </a:r>
          </a:p>
        </p:txBody>
      </p:sp>
    </p:spTree>
    <p:extLst>
      <p:ext uri="{BB962C8B-B14F-4D97-AF65-F5344CB8AC3E}">
        <p14:creationId xmlns:p14="http://schemas.microsoft.com/office/powerpoint/2010/main" val="40791603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C02D4-3E4A-00AF-08E9-A9A1BF0A1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LEGIONELLOSIS</a:t>
            </a:r>
            <a:endParaRPr lang="en-IN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8" name="Picture 4" descr="Best Shower Head ...">
            <a:extLst>
              <a:ext uri="{FF2B5EF4-FFF2-40B4-BE49-F238E27FC236}">
                <a16:creationId xmlns:a16="http://schemas.microsoft.com/office/drawing/2014/main" id="{6DC6FA5C-BBC8-242B-37D7-3ED8B51BA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32" y="2284332"/>
            <a:ext cx="4322061" cy="364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earn How Your Split Air Conditioner Works">
            <a:extLst>
              <a:ext uri="{FF2B5EF4-FFF2-40B4-BE49-F238E27FC236}">
                <a16:creationId xmlns:a16="http://schemas.microsoft.com/office/drawing/2014/main" id="{3B240B3E-E0ED-4E83-AF55-896D0D673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174" y="2284332"/>
            <a:ext cx="4750130" cy="3487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00100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C02D4-3E4A-00AF-08E9-A9A1BF0A1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LEGIONELLOSIS</a:t>
            </a:r>
            <a:endParaRPr lang="en-IN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346D0-4942-0D64-8483-F238783B2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Caused by </a:t>
            </a:r>
            <a:r>
              <a:rPr lang="en-IN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Legionella pneumophila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Fastidious, pleomorphic Gram-negative, short rods, associated with interstitial pneumonia, known as—Legionnaires’ disease.</a:t>
            </a:r>
          </a:p>
          <a:p>
            <a:pPr algn="just">
              <a:lnSpc>
                <a:spcPct val="150000"/>
              </a:lnSpc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693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E83F6-A008-C30F-61C6-A9F35C2C4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History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4F686-71FA-66EC-C4F8-26F98801D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Legionella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was first recognized in 1976 when an outbreak of pneumonia took place at a Philadelphia hotel during an American Legion convention.</a:t>
            </a:r>
          </a:p>
          <a:p>
            <a:pPr algn="just">
              <a:lnSpc>
                <a:spcPct val="150000"/>
              </a:lnSpc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6416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35139-9FDF-0EBC-B297-F451A3B62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Epidemiology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8EE92E-A8D8-0EEE-A13B-F61658698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784267"/>
            <a:ext cx="9872871" cy="459278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Reservoir: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Inhabits on aquatic bodies which could be either: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Natural water sources - rivers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Artificial aquatic sources - air conditioners, water coolers, shower head.</a:t>
            </a:r>
          </a:p>
        </p:txBody>
      </p:sp>
    </p:spTree>
    <p:extLst>
      <p:ext uri="{BB962C8B-B14F-4D97-AF65-F5344CB8AC3E}">
        <p14:creationId xmlns:p14="http://schemas.microsoft.com/office/powerpoint/2010/main" val="7809528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E07C1-9DDB-03FD-447C-BB0A099B6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Epidemiology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6721E-C9EE-0E81-9957-FDF503945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567543"/>
            <a:ext cx="9872871" cy="503513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Transmission: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Aspiration (predominant mode):oropharyngeal colonization or directly via drinking of contaminated water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Aerosols from contaminated air conditioners, nebulizers, and humidifiers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Direct instillation into the lungs during respiratory tract manipulations</a:t>
            </a:r>
          </a:p>
        </p:txBody>
      </p:sp>
    </p:spTree>
    <p:extLst>
      <p:ext uri="{BB962C8B-B14F-4D97-AF65-F5344CB8AC3E}">
        <p14:creationId xmlns:p14="http://schemas.microsoft.com/office/powerpoint/2010/main" val="29376930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EE846-E33B-FAE1-AD7A-00F23DAA6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Pathogenesis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8F77E7-F428-0709-73A2-BA4B2AC3D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816925"/>
            <a:ext cx="9872871" cy="458387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Following entry, legionellae reach the lungs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Engulfed by alveolar macrophages by a mechanism - </a:t>
            </a: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coiling phagocytosis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They invade and grow within the alveolar macrophages by </a:t>
            </a:r>
            <a:r>
              <a:rPr lang="en-US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inhibiting phagosome-lysosome fusion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854199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AC7B7-F189-FC28-82D9-B5FE9C849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Clinical Manifestations –</a:t>
            </a:r>
            <a:b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</a:br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 </a:t>
            </a:r>
            <a:r>
              <a:rPr lang="en-US" sz="44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Pontiac Fever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F7A71-0A54-7BD9-D7E1-B7409153A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Acute, flu-like illness - malaise, fever, and headache.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Incubation period - 24–48 hours.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Self-limiting, never develops into pneumonia.</a:t>
            </a: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9489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32F49-F97C-3BFD-2AAC-355011291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Clinical Manifestations - Legionnaires’ Disease (Pneumonia)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3AAB6-25A2-A1EA-222B-0A8D60F163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9872871" cy="4343400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Interstitial atypical pneumonia with incubation period of 2–10 days.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Characterized by non-productive cough (with or without blood tinged), dyspnea, chest pain &amp; high fever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Chest X-ray - pulmonary infiltrates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L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eading cause of pneumonia both in the community and hospital settings.</a:t>
            </a: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45720" indent="0" algn="just">
              <a:buNone/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9567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A272B-F654-3808-A768-9C138ABBC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Clinical Manifestations - </a:t>
            </a:r>
            <a:r>
              <a:rPr lang="en-US" sz="4400" b="1" i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Extrapulmonary Legionellosis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3D5318-DF36-FF06-00A1-2C364CD3E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Results from blood-borne dissemination from the lung.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Most common extrapulmonary site is heart (myocarditis, pericarditis and prosthetic valve endocarditis)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Other manifestations - sinusitis, peritonitis, pyelonephritis, skin and soft tissue infection.</a:t>
            </a: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0816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79096-C9C8-BC83-9A9F-3171259C7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A9E93-9BD1-6E4E-D81D-FCEF3079E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852551"/>
            <a:ext cx="9872871" cy="4395849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Specimens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- Bronchoalveolar lavage fluid, bronchial wash and pleural fluid.</a:t>
            </a:r>
          </a:p>
          <a:p>
            <a:pPr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Direct Microscopy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Gram stain  -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Numerous neutrophils but no organisms (as legionellae are poorly stained or sometimes appear as faint pleomorphic Gram-negative rods or coccobacilli)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1260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851BF-50F8-168E-90F6-EDE80BB33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" r="77687" b="14578"/>
          <a:stretch/>
        </p:blipFill>
        <p:spPr>
          <a:xfrm>
            <a:off x="2513958" y="1965960"/>
            <a:ext cx="7133603" cy="34610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7051" y="5786735"/>
            <a:ext cx="107270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  <a:ea typeface="Roboto Condensed Light" panose="020B0604020202020204" charset="0"/>
              </a:rPr>
              <a:t>Gram-staining: </a:t>
            </a: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pleomorphic Gram-negative rods or coccobacilli</a:t>
            </a:r>
          </a:p>
          <a:p>
            <a:endParaRPr lang="en-US" sz="2400" b="1" dirty="0">
              <a:latin typeface="Comic Sans MS" panose="030F0702030302020204" pitchFamily="66" charset="0"/>
              <a:ea typeface="Roboto Condense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1573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C969F-A199-B242-4DE5-78FA4FC5A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45D38-E2C7-9743-54BF-4E02A7669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965960"/>
            <a:ext cx="9872871" cy="413004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Direct microscopy: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Silver impregnation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Giemsa stains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Direct immunofluorescence test - more specific but sensitivity is poor than culture</a:t>
            </a:r>
          </a:p>
        </p:txBody>
      </p:sp>
    </p:spTree>
    <p:extLst>
      <p:ext uri="{BB962C8B-B14F-4D97-AF65-F5344CB8AC3E}">
        <p14:creationId xmlns:p14="http://schemas.microsoft.com/office/powerpoint/2010/main" val="15026320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1EBFF-BADF-156B-2EF7-F2DE67DE6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161A4-635D-F415-3D13-38664855D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781299"/>
            <a:ext cx="4782787" cy="431470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Culture: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Buffered charcoal, yeast extract (BCYE) agar: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Incubated at 37°C in 5% CO2 for 3–5 days.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Highly sensitive (80–90%) and specific (100%)</a:t>
            </a:r>
          </a:p>
          <a:p>
            <a:pPr>
              <a:lnSpc>
                <a:spcPct val="150000"/>
              </a:lnSpc>
            </a:pPr>
            <a:endParaRPr lang="en-US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2050" name="Picture 2" descr="Buffered Charcoal Yeast Extract (BCYE) Agar • Microbe Online">
            <a:extLst>
              <a:ext uri="{FF2B5EF4-FFF2-40B4-BE49-F238E27FC236}">
                <a16:creationId xmlns:a16="http://schemas.microsoft.com/office/drawing/2014/main" id="{AA72759C-9AAF-1217-81D5-021EC0DAA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451" y="2205469"/>
            <a:ext cx="5007861" cy="3387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7496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4E780-99C9-687E-214C-9263309D6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55EAC-3120-8731-EB8C-34292C036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769423"/>
            <a:ext cx="9872871" cy="475012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Antibody detection: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Indirect immunofluorescent antibody test and enzyme immunoassays.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Antibodies - appear late after 12 weeks; a single titer of 1:256 gives presumptive evidence of Legionnaires’ disease</a:t>
            </a:r>
          </a:p>
        </p:txBody>
      </p:sp>
    </p:spTree>
    <p:extLst>
      <p:ext uri="{BB962C8B-B14F-4D97-AF65-F5344CB8AC3E}">
        <p14:creationId xmlns:p14="http://schemas.microsoft.com/office/powerpoint/2010/main" val="26815351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63A8E-DA97-2948-5B77-E23A2F968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88C77-C390-985A-CD74-476846F01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710047"/>
            <a:ext cx="9872871" cy="4690753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Urinary antigen test: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Detect </a:t>
            </a:r>
            <a:r>
              <a:rPr lang="en-US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L. pneumophila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antigens in urine. 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Advantages: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Rapid, cheaper, easy to perform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Highly sensitive (70 to 90%), and specific (95–100%)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Antigen in urine - detectable shortly after the onset of symptoms and disappears over 10 months</a:t>
            </a:r>
          </a:p>
          <a:p>
            <a:pPr algn="just">
              <a:lnSpc>
                <a:spcPct val="150000"/>
              </a:lnSpc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0185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3A032-1C64-38D0-2A34-AC0D885C6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84D83-AECA-27ED-DE62-202C63723E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Molecular methods: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BioFire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FilmArray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; automated multiplex PCR - its respiratory panel can simultaneously detect 22 pathogens including </a:t>
            </a:r>
            <a:r>
              <a:rPr lang="en-US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L. </a:t>
            </a:r>
            <a:r>
              <a:rPr lang="en-US" sz="2800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peumophila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1667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BB921-C47E-1AEC-7F29-BFE84C4FB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Treatment of Legionnaires’ disease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399069-09D1-5939-1C44-4FB72520D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Macrolides (especially azithromycin) and the respiratory quinolones (e.g. levofloxacin) are now the antibiotics of choice.</a:t>
            </a:r>
          </a:p>
          <a:p>
            <a:pPr algn="just">
              <a:lnSpc>
                <a:spcPct val="150000"/>
              </a:lnSpc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8106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2A40D-8EE4-88BD-7D47-1825E55F5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Water Surveillance for Legionella</a:t>
            </a:r>
            <a:endParaRPr lang="en-IN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D8C72-D800-6F6A-22A9-2640130A0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399"/>
            <a:ext cx="9872871" cy="431964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Indication: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Performed annually or more often for certain high-risk settings - transplant units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Procedure: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Large volume of water (1-10 L) – collected and subjected to membrane filtration, followed by culture on BCYE media.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2354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E59EE-AD1E-CB05-E293-F38C94114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OTHER BACTERIA</a:t>
            </a:r>
            <a:r>
              <a:rPr lang="en-US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</a:t>
            </a:r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 causes of ATYPICAL PNEUMONIA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D7D28-4CC6-5871-E0F1-3DC40DCB1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Coxiella </a:t>
            </a:r>
            <a:r>
              <a:rPr lang="en-US" sz="2800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burnetii</a:t>
            </a:r>
            <a:endParaRPr lang="en-US" sz="2800" i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Rickettsial infections</a:t>
            </a:r>
          </a:p>
          <a:p>
            <a:pPr>
              <a:lnSpc>
                <a:spcPct val="150000"/>
              </a:lnSpc>
            </a:pPr>
            <a:r>
              <a:rPr lang="en-US" sz="2800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Francisella</a:t>
            </a:r>
            <a:r>
              <a:rPr lang="en-US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 tularensis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8429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CB71B-8394-EF1E-6809-E7C7668B7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355273"/>
            <a:ext cx="9875520" cy="1356360"/>
          </a:xfrm>
        </p:spPr>
        <p:txBody>
          <a:bodyPr>
            <a:normAutofit/>
          </a:bodyPr>
          <a:lstStyle/>
          <a:p>
            <a:pPr algn="ctr"/>
            <a:r>
              <a:rPr lang="en-IN" sz="4800" b="1" dirty="0">
                <a:solidFill>
                  <a:schemeClr val="tx1"/>
                </a:solidFill>
                <a:latin typeface="Comic Sans MS" panose="030F0702030302020204" pitchFamily="66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042083008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246</TotalTime>
  <Words>1331</Words>
  <Application>Microsoft Office PowerPoint</Application>
  <PresentationFormat>Widescreen</PresentationFormat>
  <Paragraphs>177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Arial</vt:lpstr>
      <vt:lpstr>Comic Sans MS</vt:lpstr>
      <vt:lpstr>Corbel</vt:lpstr>
      <vt:lpstr>Wingdings</vt:lpstr>
      <vt:lpstr>Basis</vt:lpstr>
      <vt:lpstr>Atypical pneumonia</vt:lpstr>
      <vt:lpstr>INTRODUCTION</vt:lpstr>
      <vt:lpstr>MYCOPLASMA</vt:lpstr>
      <vt:lpstr>MYCOPLASMA</vt:lpstr>
      <vt:lpstr>General Properties of Mycoplasma</vt:lpstr>
      <vt:lpstr>General Properties</vt:lpstr>
      <vt:lpstr>History</vt:lpstr>
      <vt:lpstr>Classification</vt:lpstr>
      <vt:lpstr>Classification</vt:lpstr>
      <vt:lpstr>Pathogenesis</vt:lpstr>
      <vt:lpstr>Epidemiology</vt:lpstr>
      <vt:lpstr>Clinical Manifestations - Upper Respiratory Tract Infections (URTI)</vt:lpstr>
      <vt:lpstr>Clinical Manifestations - Pneumonia</vt:lpstr>
      <vt:lpstr>Clinical Manifestations - Pneumonia</vt:lpstr>
      <vt:lpstr>Clinical Manifestations - Extrapulmonary Manifestations</vt:lpstr>
      <vt:lpstr>Clinical Manifestations - Extrapulmonary Manifestations</vt:lpstr>
      <vt:lpstr>Laboratory diagnosis of Mycoplasma pneumonia</vt:lpstr>
      <vt:lpstr>Laboratory diagnosis of Mycoplasma pneumonia</vt:lpstr>
      <vt:lpstr>Laboratory diagnosis of Mycoplasma pneumonia</vt:lpstr>
      <vt:lpstr>Laboratory diagnosis of Mycoplasma pneumonia </vt:lpstr>
      <vt:lpstr>Laboratory diagnosis of Mycoplasma pneumonia</vt:lpstr>
      <vt:lpstr>Treatment of Mycoplasma pneumonia</vt:lpstr>
      <vt:lpstr>CHLAMYDIAE PNEUMONIA</vt:lpstr>
      <vt:lpstr>CHLAMYDIAE PNEUMONIA</vt:lpstr>
      <vt:lpstr>Chlamydophila pneumoniae</vt:lpstr>
      <vt:lpstr>Chlamydia trachomatis  (Infant Pneumonia)</vt:lpstr>
      <vt:lpstr>LEGIONELLOSIS</vt:lpstr>
      <vt:lpstr>LEGIONELLOSIS</vt:lpstr>
      <vt:lpstr>History</vt:lpstr>
      <vt:lpstr>Epidemiology</vt:lpstr>
      <vt:lpstr>Epidemiology</vt:lpstr>
      <vt:lpstr>Pathogenesis</vt:lpstr>
      <vt:lpstr>Clinical Manifestations –  Pontiac Fever</vt:lpstr>
      <vt:lpstr>Clinical Manifestations - Legionnaires’ Disease (Pneumonia)</vt:lpstr>
      <vt:lpstr>Clinical Manifestations - Extrapulmonary Legionellosis</vt:lpstr>
      <vt:lpstr>Laboratory Diagnosis</vt:lpstr>
      <vt:lpstr>Laboratory Diagnosis</vt:lpstr>
      <vt:lpstr>Laboratory Diagnosis</vt:lpstr>
      <vt:lpstr>Laboratory Diagnosis</vt:lpstr>
      <vt:lpstr>Laboratory Diagnosis</vt:lpstr>
      <vt:lpstr>Laboratory Diagnosis</vt:lpstr>
      <vt:lpstr>Laboratory Diagnosis</vt:lpstr>
      <vt:lpstr>Treatment of Legionnaires’ disease</vt:lpstr>
      <vt:lpstr>Water Surveillance for Legionella</vt:lpstr>
      <vt:lpstr>OTHER BACTERIAL causes of ATYPICAL PNEUMONIA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HP</dc:creator>
  <cp:lastModifiedBy>HP</cp:lastModifiedBy>
  <cp:revision>25</cp:revision>
  <dcterms:created xsi:type="dcterms:W3CDTF">2024-06-30T14:09:26Z</dcterms:created>
  <dcterms:modified xsi:type="dcterms:W3CDTF">2024-07-01T08:21:11Z</dcterms:modified>
</cp:coreProperties>
</file>