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44"/>
  </p:notesMasterIdLst>
  <p:sldIdLst>
    <p:sldId id="3932" r:id="rId2"/>
    <p:sldId id="3999" r:id="rId3"/>
    <p:sldId id="3974" r:id="rId4"/>
    <p:sldId id="3996" r:id="rId5"/>
    <p:sldId id="3933" r:id="rId6"/>
    <p:sldId id="3934" r:id="rId7"/>
    <p:sldId id="3935" r:id="rId8"/>
    <p:sldId id="3937" r:id="rId9"/>
    <p:sldId id="3938" r:id="rId10"/>
    <p:sldId id="3939" r:id="rId11"/>
    <p:sldId id="3940" r:id="rId12"/>
    <p:sldId id="3941" r:id="rId13"/>
    <p:sldId id="3942" r:id="rId14"/>
    <p:sldId id="3943" r:id="rId15"/>
    <p:sldId id="3946" r:id="rId16"/>
    <p:sldId id="3944" r:id="rId17"/>
    <p:sldId id="3945" r:id="rId18"/>
    <p:sldId id="3947" r:id="rId19"/>
    <p:sldId id="3931" r:id="rId20"/>
    <p:sldId id="3948" r:id="rId21"/>
    <p:sldId id="3949" r:id="rId22"/>
    <p:sldId id="3950" r:id="rId23"/>
    <p:sldId id="3951" r:id="rId24"/>
    <p:sldId id="3975" r:id="rId25"/>
    <p:sldId id="3976" r:id="rId26"/>
    <p:sldId id="3977" r:id="rId27"/>
    <p:sldId id="3978" r:id="rId28"/>
    <p:sldId id="3981" r:id="rId29"/>
    <p:sldId id="3983" r:id="rId30"/>
    <p:sldId id="3997" r:id="rId31"/>
    <p:sldId id="3984" r:id="rId32"/>
    <p:sldId id="3985" r:id="rId33"/>
    <p:sldId id="3986" r:id="rId34"/>
    <p:sldId id="3987" r:id="rId35"/>
    <p:sldId id="3988" r:id="rId36"/>
    <p:sldId id="3989" r:id="rId37"/>
    <p:sldId id="3990" r:id="rId38"/>
    <p:sldId id="3991" r:id="rId39"/>
    <p:sldId id="3992" r:id="rId40"/>
    <p:sldId id="3993" r:id="rId41"/>
    <p:sldId id="3994" r:id="rId42"/>
    <p:sldId id="3998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0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0" autoAdjust="0"/>
    <p:restoredTop sz="94660"/>
  </p:normalViewPr>
  <p:slideViewPr>
    <p:cSldViewPr snapToGrid="0">
      <p:cViewPr varScale="1">
        <p:scale>
          <a:sx n="54" d="100"/>
          <a:sy n="54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292FF-FC34-4DFE-A05B-F204F1902CC2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B84DB-184E-4D54-992C-D1DE0FBA58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68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52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50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42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50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01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29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192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64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11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138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5134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0682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8697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78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9731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5873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22FE3-257F-48F5-A186-021174D247FC}" type="datetimeFigureOut">
              <a:rPr lang="en-IN" smtClean="0"/>
              <a:t>04-01-2024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80076A-8887-4B32-B998-1EE602F6C0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9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CBC0-FEA7-399F-20E5-CE9EF7F65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61" y="1067401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SUBCUTANEOUS MYCOSIS</a:t>
            </a:r>
            <a:endParaRPr lang="en-IN" sz="8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9E5CC-0D18-A94B-ECBF-3904A5EE0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43" y="5239821"/>
            <a:ext cx="4551452" cy="8734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2600" b="1" dirty="0" err="1">
                <a:solidFill>
                  <a:srgbClr val="C00000"/>
                </a:solidFill>
                <a:latin typeface="Tempus Sans ITC" panose="04020404030D07020202" pitchFamily="82" charset="0"/>
              </a:rPr>
              <a:t>Dr.</a:t>
            </a:r>
            <a:r>
              <a:rPr lang="en-IN" sz="2600" b="1" dirty="0">
                <a:solidFill>
                  <a:srgbClr val="C00000"/>
                </a:solidFill>
                <a:latin typeface="Tempus Sans ITC" panose="04020404030D07020202" pitchFamily="82" charset="0"/>
              </a:rPr>
              <a:t> Priyanka Chaturvedi</a:t>
            </a:r>
          </a:p>
          <a:p>
            <a:pPr marL="0" indent="0">
              <a:buNone/>
            </a:pPr>
            <a:r>
              <a:rPr lang="en-IN" sz="2600" b="1" dirty="0">
                <a:solidFill>
                  <a:srgbClr val="C00000"/>
                </a:solidFill>
                <a:latin typeface="Tempus Sans ITC" panose="04020404030D07020202" pitchFamily="82" charset="0"/>
              </a:rPr>
              <a:t>Assistant professor</a:t>
            </a:r>
          </a:p>
          <a:p>
            <a:endParaRPr lang="en-IN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69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BA03C-A23F-3E5B-0BF5-5C1499398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>
                <a:latin typeface="Comic Sans MS" panose="030F0702030302020204" pitchFamily="66" charset="0"/>
              </a:rPr>
              <a:t>Lesson Plan: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EBDAF-2A1F-C14D-25E5-D492C3C9D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497347" cy="3880773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Clinical Classification of Fungal infection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Causes of Subcutaneous Mycosis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 between Eumycetoma &amp; </a:t>
            </a:r>
            <a:r>
              <a:rPr lang="en-IN" sz="2800" kern="1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Actinomycetoma</a:t>
            </a:r>
            <a:r>
              <a:rPr lang="en-IN" sz="2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N" sz="2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Mycetoma: Pathogenesis &amp; Cardinal signs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IN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Laboratory Diagnosis &amp; Treatment of subcutaneous Mycosis</a:t>
            </a: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84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975C6-F932-6E2D-019C-6E88A622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SUBCUTANEOUS MYCOSES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EE13-9F81-F995-9C2A-514CE9A80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10047"/>
            <a:ext cx="10592349" cy="433131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400" dirty="0">
                <a:latin typeface="Comic Sans MS" panose="030F0702030302020204" pitchFamily="66" charset="0"/>
              </a:rPr>
              <a:t>The agents of subcutaneous mycoses usually inhabit the soil</a:t>
            </a:r>
          </a:p>
          <a:p>
            <a:pPr algn="just">
              <a:lnSpc>
                <a:spcPct val="200000"/>
              </a:lnSpc>
            </a:pPr>
            <a:r>
              <a:rPr lang="en-IN" sz="2400" dirty="0">
                <a:latin typeface="Comic Sans MS" panose="030F0702030302020204" pitchFamily="66" charset="0"/>
              </a:rPr>
              <a:t>They enter the skin by traumatic inoculation with contaminated material </a:t>
            </a:r>
          </a:p>
          <a:p>
            <a:pPr algn="just">
              <a:lnSpc>
                <a:spcPct val="200000"/>
              </a:lnSpc>
            </a:pPr>
            <a:r>
              <a:rPr lang="en-IN" sz="2400" dirty="0">
                <a:latin typeface="Comic Sans MS" panose="030F0702030302020204" pitchFamily="66" charset="0"/>
              </a:rPr>
              <a:t>Tend to produce granulomatous lesions in the subcutaneous tissue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71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A451C-6D1B-0D8F-71D5-CC4C066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968" y="942108"/>
            <a:ext cx="8596668" cy="511430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1. </a:t>
            </a:r>
            <a:r>
              <a:rPr lang="en-IN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Mycetoma</a:t>
            </a:r>
            <a:br>
              <a:rPr lang="en-US" alt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alt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2. </a:t>
            </a:r>
            <a:r>
              <a:rPr lang="en-US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Botryomycosis</a:t>
            </a:r>
            <a:br>
              <a:rPr lang="en-US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3. </a:t>
            </a: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Sporotrichosis</a:t>
            </a:r>
            <a:b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4. Chromoblastomycosis</a:t>
            </a:r>
            <a:b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5. </a:t>
            </a:r>
            <a:r>
              <a:rPr lang="en-US" sz="3600" b="1" dirty="0" err="1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Phaeohyphomycosis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8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9557AE-D3D9-3E9D-4AF5-5F5D11C3D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25" y="380144"/>
            <a:ext cx="11537878" cy="60925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IN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“MYCETOMA”</a:t>
            </a:r>
            <a:endParaRPr lang="en-US" altLang="en-US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>
              <a:lnSpc>
                <a:spcPct val="160000"/>
              </a:lnSpc>
              <a:buNone/>
            </a:pPr>
            <a:r>
              <a:rPr lang="en-US" altLang="en-US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“MADURA FOOT”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US" altLang="en-US" sz="3600" dirty="0">
                <a:latin typeface="Comic Sans MS" panose="030F0702030302020204" pitchFamily="66" charset="0"/>
              </a:rPr>
              <a:t> </a:t>
            </a:r>
            <a:r>
              <a:rPr lang="en-US" altLang="en-US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“</a:t>
            </a:r>
            <a:r>
              <a:rPr lang="en-US" altLang="en-US" sz="36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MADURAMYCOSIS”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IN" sz="3600" dirty="0">
                <a:latin typeface="Comic Sans MS" panose="030F0702030302020204" pitchFamily="66" charset="0"/>
              </a:rPr>
              <a:t>First described in Madurai, South India, by John Gill (1842)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IN" sz="3600" dirty="0">
                <a:latin typeface="Comic Sans MS" panose="030F0702030302020204" pitchFamily="66" charset="0"/>
              </a:rPr>
              <a:t>In India, Rajasthan - maximum cases of </a:t>
            </a:r>
            <a:r>
              <a:rPr lang="en-IN" sz="36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Mycetoma</a:t>
            </a:r>
            <a:r>
              <a:rPr lang="en-IN" sz="3600" dirty="0">
                <a:latin typeface="Comic Sans MS" panose="030F0702030302020204" pitchFamily="66" charset="0"/>
              </a:rPr>
              <a:t> followed by Tamil Nadu</a:t>
            </a:r>
            <a:endParaRPr lang="en-IN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279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42814C-35E7-C6D0-2A71-69B223D6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238" y="835222"/>
            <a:ext cx="9336096" cy="175386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altLang="en-US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Slowly progressive, chronic granulomatous infection of skin &amp; subcutaneous tissues.</a:t>
            </a:r>
            <a:endParaRPr lang="en-IN" sz="200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3DF5FD-BF34-C5F8-B4C9-72682FA9DE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2" b="13867"/>
          <a:stretch/>
        </p:blipFill>
        <p:spPr>
          <a:xfrm>
            <a:off x="3225740" y="2972025"/>
            <a:ext cx="5265505" cy="25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10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57D4-BED5-09A3-C546-7CF579C1F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719" y="532402"/>
            <a:ext cx="8596668" cy="792964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CLASSIFICATION OF MYCETOMA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8793AB-35A4-AC74-5D0E-A95E31448057}"/>
              </a:ext>
            </a:extLst>
          </p:cNvPr>
          <p:cNvSpPr/>
          <p:nvPr/>
        </p:nvSpPr>
        <p:spPr>
          <a:xfrm>
            <a:off x="1010278" y="1859626"/>
            <a:ext cx="4188445" cy="15719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EUMYCETOMA</a:t>
            </a:r>
          </a:p>
          <a:p>
            <a:pPr algn="ctr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(FUNGAL)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B3D28E-CE41-B2B2-C3BC-649842A49ED9}"/>
              </a:ext>
            </a:extLst>
          </p:cNvPr>
          <p:cNvSpPr/>
          <p:nvPr/>
        </p:nvSpPr>
        <p:spPr>
          <a:xfrm>
            <a:off x="508556" y="3429000"/>
            <a:ext cx="5191888" cy="3136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95300" indent="-495300" algn="ctr" eaLnBrk="1" hangingPunct="1">
              <a:buFont typeface="Wingdings" charset="2"/>
              <a:buNone/>
              <a:defRPr/>
            </a:pPr>
            <a:r>
              <a:rPr lang="en-US" sz="20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causes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:-</a:t>
            </a:r>
          </a:p>
          <a:p>
            <a:pPr algn="ctr" eaLnBrk="1" hangingPunct="1">
              <a:buFontTx/>
              <a:buChar char="-"/>
              <a:defRPr/>
            </a:pP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Madurella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mycetomatis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Char char="-"/>
              <a:defRPr/>
            </a:pP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Madurella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grisea</a:t>
            </a:r>
          </a:p>
          <a:p>
            <a:pPr marL="495300" indent="-495300" algn="ctr" eaLnBrk="1" hangingPunct="1"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Curvularia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geniculata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95300" indent="-495300" algn="ctr" eaLnBrk="1" hangingPunct="1">
              <a:buFont typeface="Wingdings" charset="2"/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Fusarium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spp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95300" indent="-495300" algn="ctr" eaLnBrk="1" hangingPunct="1">
              <a:buFontTx/>
              <a:buNone/>
              <a:defRPr/>
            </a:pP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Pseudoallescheria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boydii</a:t>
            </a:r>
          </a:p>
          <a:p>
            <a:pPr marL="495300" indent="-495300" algn="ctr" eaLnBrk="1" hangingPunct="1"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Aspergillus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nidulans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95300" indent="-495300" algn="ctr" eaLnBrk="1" hangingPunct="1">
              <a:buFontTx/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Acremonium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falciforme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Char char="-"/>
              <a:defRPr/>
            </a:pP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Exophiala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jeanselmei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A25FD1-6EC6-C1B8-B0DB-AA2AE0CCE6F5}"/>
              </a:ext>
            </a:extLst>
          </p:cNvPr>
          <p:cNvSpPr/>
          <p:nvPr/>
        </p:nvSpPr>
        <p:spPr>
          <a:xfrm>
            <a:off x="5866544" y="1854487"/>
            <a:ext cx="5452180" cy="15719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ACTINOMYCETOMA</a:t>
            </a:r>
          </a:p>
          <a:p>
            <a:pPr algn="ctr"/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(BACTERIAL)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7345D7-6784-8571-E180-4B006882B650}"/>
              </a:ext>
            </a:extLst>
          </p:cNvPr>
          <p:cNvSpPr/>
          <p:nvPr/>
        </p:nvSpPr>
        <p:spPr>
          <a:xfrm>
            <a:off x="6126836" y="3429000"/>
            <a:ext cx="5054886" cy="3136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causes</a:t>
            </a:r>
            <a:r>
              <a:rPr lang="en-US" alt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:-</a:t>
            </a:r>
          </a:p>
          <a:p>
            <a:pPr algn="ctr"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Actinomadura</a:t>
            </a: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madurae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Actinomadura</a:t>
            </a: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pelletieri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Nocardia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brasiliensis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Streptomyces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somaliensis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Nocardia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caviae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Nocardia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asteroides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Nocardiopsis</a:t>
            </a:r>
            <a:r>
              <a:rPr lang="en-US" alt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dassonvillei</a:t>
            </a:r>
            <a:endParaRPr lang="en-US" alt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677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4053-7368-687F-B9F6-B910EDA09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037" y="44521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Agents of mycetoma and types of grains they produce</a:t>
            </a:r>
            <a:endParaRPr lang="en-IN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E7ED0F-D996-1947-1843-50715CE7DD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86492"/>
              </p:ext>
            </p:extLst>
          </p:nvPr>
        </p:nvGraphicFramePr>
        <p:xfrm>
          <a:off x="912687" y="1795695"/>
          <a:ext cx="10366625" cy="494948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883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2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475"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Eumycetoma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615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Actinomycetoma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6014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Black granules: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Madurella</a:t>
                      </a:r>
                      <a:r>
                        <a:rPr lang="en-US" sz="2400" spc="-45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mycetomatis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Madurella</a:t>
                      </a:r>
                      <a:r>
                        <a:rPr lang="en-US" sz="2400" spc="-45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grisea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Exophiala</a:t>
                      </a:r>
                      <a:r>
                        <a:rPr lang="en-US" sz="2400" spc="-4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jeanselmei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Curvularia</a:t>
                      </a:r>
                      <a:r>
                        <a:rPr lang="en-US" sz="240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species</a:t>
                      </a:r>
                    </a:p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White granules: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Pseudallescheria</a:t>
                      </a:r>
                      <a:r>
                        <a:rPr lang="en-US" sz="2400" spc="-45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boydii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Aspergillus</a:t>
                      </a:r>
                      <a:r>
                        <a:rPr lang="en-US" sz="2400" spc="-45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nidulans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Acremonium</a:t>
                      </a:r>
                      <a:r>
                        <a:rPr lang="en-US" sz="240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species</a:t>
                      </a: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Fusarium</a:t>
                      </a:r>
                      <a:r>
                        <a:rPr lang="en-US" sz="240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species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White to yellow granules: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42900" marR="7747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Actinomadura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b="1" spc="-15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madurae</a:t>
                      </a:r>
                      <a:r>
                        <a:rPr lang="en-US" sz="2400" b="1" spc="-15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: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It is the most frequent cause</a:t>
                      </a:r>
                    </a:p>
                    <a:p>
                      <a:pPr marL="457200" marR="0" lvl="0" indent="-3429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Nocardia</a:t>
                      </a:r>
                      <a:r>
                        <a:rPr lang="en-US" sz="2400" spc="-1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species</a:t>
                      </a:r>
                    </a:p>
                    <a:p>
                      <a:pPr marL="342900" marR="0" lvl="0" indent="-2286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Streptomyces</a:t>
                      </a:r>
                      <a:r>
                        <a:rPr lang="en-US" sz="2400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somaliensis</a:t>
                      </a:r>
                      <a:endParaRPr lang="en-US" sz="2400" b="1" dirty="0">
                        <a:solidFill>
                          <a:srgbClr val="8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Pink</a:t>
                      </a:r>
                      <a:r>
                        <a:rPr lang="en-US" sz="2400" b="1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to</a:t>
                      </a:r>
                      <a:r>
                        <a:rPr lang="en-US" sz="2400" b="1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red</a:t>
                      </a:r>
                      <a:r>
                        <a:rPr lang="en-US" sz="2400" b="1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granules: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Actinomadura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pelletieri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865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B472-5078-87A2-B531-157DECF78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87" y="0"/>
            <a:ext cx="10198676" cy="13208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 of 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</a:t>
            </a: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umycetoma and </a:t>
            </a:r>
            <a:r>
              <a:rPr lang="en-US" sz="3600" b="1" dirty="0" err="1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Actinomycetoma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0EB84C-FF7D-9FE2-4D80-D188AE3C0B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188882"/>
              </p:ext>
            </p:extLst>
          </p:nvPr>
        </p:nvGraphicFramePr>
        <p:xfrm>
          <a:off x="474563" y="1261158"/>
          <a:ext cx="11278050" cy="559684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9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2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3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32"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Clinical manifestations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Eumycotoma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Actinomycotoma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607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Tumor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Single, well-defined margins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11430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Multiple tumor masses with ill-defined margins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607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Sinuses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267970" algn="ctr">
                        <a:lnSpc>
                          <a:spcPct val="15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Appear late, few in number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56515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Appear early, numerous with raised inflamed opening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32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Discharge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Serous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Purulent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32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Grains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Black/white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White/ red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32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Bone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Osteosclerotic lesions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0" algn="ctr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Osteolytic lesions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32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Grains contain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362585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Fungal hyphae (&gt; 2 um)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80" marR="74295" algn="ctr">
                        <a:lnSpc>
                          <a:spcPct val="150000"/>
                        </a:lnSpc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Filamentous bacteria (&lt; 2 um)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14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0C3BE-B940-F999-00CA-0A3703A4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622" y="354458"/>
            <a:ext cx="8596668" cy="705492"/>
          </a:xfrm>
        </p:spPr>
        <p:txBody>
          <a:bodyPr/>
          <a:lstStyle/>
          <a:p>
            <a:pPr algn="ctr"/>
            <a:r>
              <a:rPr lang="en-US" altLang="en-US" sz="3600" b="1" dirty="0">
                <a:latin typeface="Comic Sans MS" panose="030F0702030302020204" pitchFamily="66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4D6E9C-CE15-308C-45D1-760667DF7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80" y="1253447"/>
            <a:ext cx="11507055" cy="525009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en-US" sz="2800" dirty="0">
                <a:latin typeface="Comic Sans MS" panose="030F0702030302020204" pitchFamily="66" charset="0"/>
              </a:rPr>
              <a:t>Age- 20-40 years </a:t>
            </a:r>
          </a:p>
          <a:p>
            <a:pPr>
              <a:lnSpc>
                <a:spcPct val="150000"/>
              </a:lnSpc>
            </a:pPr>
            <a:r>
              <a:rPr lang="en-US" altLang="en-US" sz="2800" dirty="0">
                <a:latin typeface="Comic Sans MS" panose="030F0702030302020204" pitchFamily="66" charset="0"/>
              </a:rPr>
              <a:t>Gender: Men are more prone</a:t>
            </a:r>
          </a:p>
          <a:p>
            <a:pPr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Accidental trauma </a:t>
            </a:r>
            <a:r>
              <a:rPr lang="en-IN" sz="2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(thorn prick or splinter injury)</a:t>
            </a:r>
            <a:r>
              <a:rPr lang="en-US" sz="28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: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</a:t>
            </a:r>
            <a:r>
              <a:rPr lang="en-US" altLang="en-US" sz="2800" b="1" dirty="0">
                <a:latin typeface="Comic Sans MS" panose="030F0702030302020204" pitchFamily="66" charset="0"/>
              </a:rPr>
              <a:t>rauma or puncture</a:t>
            </a:r>
            <a:r>
              <a:rPr lang="en-US" altLang="en-US" sz="2800" dirty="0">
                <a:latin typeface="Comic Sans MS" panose="030F0702030302020204" pitchFamily="66" charset="0"/>
              </a:rPr>
              <a:t> wounds to feet, legs, arms and hands (</a:t>
            </a:r>
            <a:r>
              <a:rPr lang="en-US" altLang="en-US" sz="2800" b="1" dirty="0">
                <a:latin typeface="Comic Sans MS" panose="030F0702030302020204" pitchFamily="66" charset="0"/>
              </a:rPr>
              <a:t>usually on the feet).</a:t>
            </a:r>
            <a:endParaRPr lang="en-US" alt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Organisms enter the skin or subcutaneous tissue from contaminated soil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800" dirty="0">
                <a:latin typeface="Comic Sans MS" panose="030F0702030302020204" pitchFamily="66" charset="0"/>
              </a:rPr>
              <a:t>The organisms are large aggregates of filaments found in the center of micro-abscess formed by polymorphonuclear cells</a:t>
            </a:r>
          </a:p>
        </p:txBody>
      </p:sp>
    </p:spTree>
    <p:extLst>
      <p:ext uri="{BB962C8B-B14F-4D97-AF65-F5344CB8AC3E}">
        <p14:creationId xmlns:p14="http://schemas.microsoft.com/office/powerpoint/2010/main" val="239394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E561-AA04-6240-D089-C6F0563CE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538" y="371789"/>
            <a:ext cx="8596668" cy="52117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 b="1" dirty="0">
                <a:latin typeface="Comic Sans MS" panose="030F0702030302020204" pitchFamily="66" charset="0"/>
              </a:rPr>
              <a:t>CLINICAL FEATURES-3S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6B9FEE-3B6E-3649-9DEE-805008116D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7863" y="1232900"/>
            <a:ext cx="6565418" cy="3606228"/>
          </a:xfrm>
        </p:spPr>
        <p:txBody>
          <a:bodyPr>
            <a:normAutofit/>
          </a:bodyPr>
          <a:lstStyle/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AutoNum type="arabicParenR"/>
            </a:pPr>
            <a:r>
              <a:rPr lang="en-US" altLang="en-US" sz="3200" dirty="0">
                <a:latin typeface="Comic Sans MS" panose="030F0702030302020204" pitchFamily="66" charset="0"/>
              </a:rPr>
              <a:t>Tumor-like swelling </a:t>
            </a:r>
            <a:r>
              <a:rPr lang="en-US" alt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(S)</a:t>
            </a:r>
            <a:endParaRPr lang="en-US" altLang="en-US" sz="3200" dirty="0">
              <a:latin typeface="Comic Sans MS" panose="030F0702030302020204" pitchFamily="66" charset="0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AutoNum type="arabicParenR"/>
            </a:pPr>
            <a:r>
              <a:rPr lang="en-US" altLang="en-US" sz="3200" dirty="0">
                <a:latin typeface="Comic Sans MS" panose="030F0702030302020204" pitchFamily="66" charset="0"/>
              </a:rPr>
              <a:t>Multiple draining sinuses </a:t>
            </a:r>
            <a:r>
              <a:rPr lang="en-US" alt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(S)</a:t>
            </a:r>
            <a:endParaRPr lang="en-US" altLang="en-US" sz="3200" dirty="0">
              <a:latin typeface="Comic Sans MS" panose="030F0702030302020204" pitchFamily="66" charset="0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AutoNum type="arabicParenR"/>
            </a:pPr>
            <a:r>
              <a:rPr lang="en-US" altLang="en-US" sz="3200" dirty="0">
                <a:latin typeface="Comic Sans MS" panose="030F0702030302020204" pitchFamily="66" charset="0"/>
              </a:rPr>
              <a:t>Grains/ Sulphur granules oozing from sinuses </a:t>
            </a:r>
            <a:r>
              <a:rPr lang="en-US" alt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C0D1C-427F-1296-691F-25C9AB9A509A}"/>
              </a:ext>
            </a:extLst>
          </p:cNvPr>
          <p:cNvSpPr txBox="1"/>
          <p:nvPr/>
        </p:nvSpPr>
        <p:spPr>
          <a:xfrm>
            <a:off x="500010" y="4955447"/>
            <a:ext cx="6342579" cy="1488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Commonest site – Feet </a:t>
            </a:r>
          </a:p>
          <a:p>
            <a:pPr algn="ctr">
              <a:lnSpc>
                <a:spcPct val="150000"/>
              </a:lnSpc>
            </a:pPr>
            <a:r>
              <a:rPr lang="en-IN" sz="32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painless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CF7517-E891-A137-70A4-C56662FD4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129" y="3890479"/>
            <a:ext cx="4060861" cy="28313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22A49D-8914-4B4F-1F46-4321D04BCD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" t="9170" r="4520" b="10100"/>
          <a:stretch/>
        </p:blipFill>
        <p:spPr>
          <a:xfrm>
            <a:off x="7710304" y="976044"/>
            <a:ext cx="3981685" cy="283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9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FD7CBDE-DED2-9BAA-9987-DD7982AA7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525" y="609601"/>
            <a:ext cx="8596668" cy="1013717"/>
          </a:xfrm>
        </p:spPr>
        <p:txBody>
          <a:bodyPr/>
          <a:lstStyle/>
          <a:p>
            <a:pPr algn="ctr"/>
            <a:r>
              <a:rPr lang="en-US" altLang="en-US" b="1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98D186D-EB81-83DB-5D8B-95E10187C9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0417" y="1551399"/>
            <a:ext cx="11404315" cy="4931594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200000"/>
              </a:lnSpc>
            </a:pPr>
            <a:r>
              <a:rPr lang="en-US" altLang="en-US" sz="2800" b="1" dirty="0">
                <a:latin typeface="Comic Sans MS" panose="030F0702030302020204" pitchFamily="66" charset="0"/>
              </a:rPr>
              <a:t>History- Occupation, Trauma</a:t>
            </a:r>
          </a:p>
          <a:p>
            <a:pPr algn="just" eaLnBrk="1" hangingPunct="1">
              <a:lnSpc>
                <a:spcPct val="200000"/>
              </a:lnSpc>
            </a:pPr>
            <a:r>
              <a:rPr lang="en-US" altLang="en-US" sz="2800" b="1" dirty="0">
                <a:latin typeface="Comic Sans MS" panose="030F0702030302020204" pitchFamily="66" charset="0"/>
              </a:rPr>
              <a:t>Clinical examination: 3S</a:t>
            </a:r>
          </a:p>
          <a:p>
            <a:pPr algn="just">
              <a:lnSpc>
                <a:spcPct val="200000"/>
              </a:lnSpc>
            </a:pPr>
            <a:r>
              <a:rPr lang="en-US" alt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Sample- Pus, exudates, biopsy, Grains or Granules </a:t>
            </a:r>
            <a:r>
              <a:rPr lang="en-IN" sz="2800" b="1" dirty="0">
                <a:latin typeface="Comic Sans MS" panose="030F0702030302020204" pitchFamily="66" charset="0"/>
              </a:rPr>
              <a:t>Grains collected on sterile gauze by pressing the sinuses from periphery or by using a loop</a:t>
            </a:r>
          </a:p>
          <a:p>
            <a:pPr algn="just" eaLnBrk="1" hangingPunct="1">
              <a:lnSpc>
                <a:spcPct val="200000"/>
              </a:lnSpc>
            </a:pPr>
            <a:endParaRPr lang="en-US" alt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5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8E3F76-7A54-5767-8CAE-43991D941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15" y="606176"/>
            <a:ext cx="11578975" cy="59281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IN" sz="2800" b="1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Macroscopic appearance of granules </a:t>
            </a:r>
            <a:r>
              <a:rPr lang="en-IN" sz="2800" dirty="0">
                <a:latin typeface="Comic Sans MS" panose="030F0702030302020204" pitchFamily="66" charset="0"/>
              </a:rPr>
              <a:t>– colour &amp; size</a:t>
            </a:r>
            <a:endParaRPr lang="en-IN" sz="28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IN" sz="28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IN" sz="2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Suspected Eumycetoma 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KOH mount - Hyphae of 2–6 </a:t>
            </a:r>
            <a:r>
              <a:rPr lang="en-IN" sz="2800" dirty="0" err="1">
                <a:latin typeface="Comic Sans MS" panose="030F0702030302020204" pitchFamily="66" charset="0"/>
              </a:rPr>
              <a:t>μm</a:t>
            </a:r>
            <a:r>
              <a:rPr lang="en-IN" sz="2800" dirty="0">
                <a:latin typeface="Comic Sans MS" panose="030F0702030302020204" pitchFamily="66" charset="0"/>
              </a:rPr>
              <a:t> width along with chlamydospores at margin</a:t>
            </a:r>
          </a:p>
        </p:txBody>
      </p:sp>
    </p:spTree>
    <p:extLst>
      <p:ext uri="{BB962C8B-B14F-4D97-AF65-F5344CB8AC3E}">
        <p14:creationId xmlns:p14="http://schemas.microsoft.com/office/powerpoint/2010/main" val="3476647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3EA5CA-96CF-3BF9-3352-9370AD451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9802" y="667821"/>
            <a:ext cx="5415241" cy="571243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  <a:defRPr/>
            </a:pPr>
            <a:r>
              <a:rPr lang="en-US" sz="2800" b="1" u="sng" dirty="0">
                <a:solidFill>
                  <a:srgbClr val="C00000"/>
                </a:solidFill>
                <a:latin typeface="Comic Sans MS" panose="030F0702030302020204" pitchFamily="66" charset="0"/>
              </a:rPr>
              <a:t>DIRECT EXAMINATION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:- </a:t>
            </a:r>
          </a:p>
          <a:p>
            <a:pPr marL="0" indent="0" algn="just" eaLnBrk="1" hangingPunct="1">
              <a:lnSpc>
                <a:spcPct val="200000"/>
              </a:lnSpc>
              <a:buFont typeface="Wingdings" charset="2"/>
              <a:buNone/>
              <a:defRPr/>
            </a:pPr>
            <a:r>
              <a:rPr lang="en-IN" sz="2800" dirty="0">
                <a:latin typeface="Comic Sans MS" panose="030F0702030302020204" pitchFamily="66" charset="0"/>
              </a:rPr>
              <a:t>Granules washed in sterile saline &amp; </a:t>
            </a:r>
            <a:r>
              <a:rPr lang="en-US" sz="2800" dirty="0">
                <a:latin typeface="Comic Sans MS" panose="030F0702030302020204" pitchFamily="66" charset="0"/>
              </a:rPr>
              <a:t>crushed in between the slides</a:t>
            </a:r>
            <a:endParaRPr lang="en-US" sz="2800" b="1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  <a:defRPr/>
            </a:pPr>
            <a:r>
              <a:rPr lang="en-US" sz="2800" b="1" dirty="0">
                <a:latin typeface="Comic Sans MS" panose="030F0702030302020204" pitchFamily="66" charset="0"/>
              </a:rPr>
              <a:t>10% KOH mount</a:t>
            </a:r>
            <a:r>
              <a:rPr lang="en-US" sz="2800" dirty="0">
                <a:latin typeface="Comic Sans MS" panose="030F0702030302020204" pitchFamily="66" charset="0"/>
              </a:rPr>
              <a:t>- To look for hyphae</a:t>
            </a:r>
          </a:p>
          <a:p>
            <a:pPr marL="571500" indent="-571500" algn="just" eaLnBrk="1" hangingPunct="1">
              <a:lnSpc>
                <a:spcPct val="200000"/>
              </a:lnSpc>
              <a:buFont typeface="Wingdings" charset="2"/>
              <a:buNone/>
              <a:defRPr/>
            </a:pP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pio3">
            <a:extLst>
              <a:ext uri="{FF2B5EF4-FFF2-40B4-BE49-F238E27FC236}">
                <a16:creationId xmlns:a16="http://schemas.microsoft.com/office/drawing/2014/main" id="{B84BC7CB-6115-242F-F48D-BA93CD692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50" y="1"/>
            <a:ext cx="4502649" cy="311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FF38B0-008C-282B-6C7A-048ED8247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50" y="3283448"/>
            <a:ext cx="4502650" cy="357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110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6FE145-822B-0B44-121F-54B1CE63B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482885"/>
            <a:ext cx="10624239" cy="5558477"/>
          </a:xfrm>
        </p:spPr>
        <p:txBody>
          <a:bodyPr/>
          <a:lstStyle/>
          <a:p>
            <a:pPr marL="0" indent="0" algn="just" eaLnBrk="1" hangingPunct="1">
              <a:lnSpc>
                <a:spcPct val="200000"/>
              </a:lnSpc>
              <a:buClr>
                <a:schemeClr val="tx2"/>
              </a:buClr>
              <a:buNone/>
              <a:defRPr/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Culture on : </a:t>
            </a:r>
          </a:p>
          <a:p>
            <a:pPr algn="just" eaLnBrk="1" hangingPunct="1">
              <a:lnSpc>
                <a:spcPct val="200000"/>
              </a:lnSpc>
              <a:buClr>
                <a:schemeClr val="tx2"/>
              </a:buClr>
              <a:buFont typeface="Wingdings" charset="2"/>
              <a:buChar char="v"/>
              <a:defRPr/>
            </a:pPr>
            <a:r>
              <a:rPr lang="en-US" sz="2800" dirty="0">
                <a:latin typeface="Comic Sans MS" panose="030F0702030302020204" pitchFamily="66" charset="0"/>
              </a:rPr>
              <a:t>SDA with antibiotics like chloramphenicol &amp; gentamicin</a:t>
            </a:r>
          </a:p>
          <a:p>
            <a:pPr algn="just" eaLnBrk="1" hangingPunct="1">
              <a:lnSpc>
                <a:spcPct val="200000"/>
              </a:lnSpc>
              <a:buClr>
                <a:schemeClr val="tx2"/>
              </a:buClr>
              <a:buFont typeface="Wingdings" charset="2"/>
              <a:buChar char="v"/>
              <a:defRPr/>
            </a:pPr>
            <a:r>
              <a:rPr lang="en-US" sz="2800" dirty="0">
                <a:latin typeface="Comic Sans MS" panose="030F0702030302020204" pitchFamily="66" charset="0"/>
              </a:rPr>
              <a:t>Identify by LPCB mount </a:t>
            </a:r>
          </a:p>
          <a:p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C:\Users\Anita\Desktop\m2.jpg">
            <a:extLst>
              <a:ext uri="{FF2B5EF4-FFF2-40B4-BE49-F238E27FC236}">
                <a16:creationId xmlns:a16="http://schemas.microsoft.com/office/drawing/2014/main" id="{6D8A84B7-2F00-F4A9-1D4B-1641DB957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17326"/>
            <a:ext cx="5205572" cy="35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142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EE62AA-5051-671F-A037-F950D8988D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4881" y="240872"/>
            <a:ext cx="7219640" cy="610284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Suspected </a:t>
            </a:r>
            <a:r>
              <a:rPr lang="en-IN" sz="32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Actinomycetoma</a:t>
            </a:r>
            <a:r>
              <a:rPr lang="en-IN" sz="3200" dirty="0">
                <a:solidFill>
                  <a:srgbClr val="0000FF"/>
                </a:solidFill>
                <a:latin typeface="Comic Sans MS" panose="030F0702030302020204" pitchFamily="66" charset="0"/>
              </a:rPr>
              <a:t>: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b="1" dirty="0">
                <a:latin typeface="Comic Sans MS" panose="030F0702030302020204" pitchFamily="66" charset="0"/>
              </a:rPr>
              <a:t>Gram staining </a:t>
            </a:r>
            <a:r>
              <a:rPr lang="en-IN" sz="3200" dirty="0">
                <a:latin typeface="Comic Sans MS" panose="030F0702030302020204" pitchFamily="66" charset="0"/>
              </a:rPr>
              <a:t>- filamentous Gram positive bacilli (0.5–1 </a:t>
            </a:r>
            <a:r>
              <a:rPr lang="en-IN" sz="3200" dirty="0" err="1">
                <a:latin typeface="Comic Sans MS" panose="030F0702030302020204" pitchFamily="66" charset="0"/>
              </a:rPr>
              <a:t>μm</a:t>
            </a:r>
            <a:r>
              <a:rPr lang="en-IN" sz="3200" dirty="0">
                <a:latin typeface="Comic Sans MS" panose="030F0702030302020204" pitchFamily="66" charset="0"/>
              </a:rPr>
              <a:t> wide)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Modified acid-fast staining (</a:t>
            </a:r>
            <a:r>
              <a:rPr lang="en-US" altLang="en-US" sz="3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Kinyoun’s</a:t>
            </a:r>
            <a:r>
              <a:rPr lang="en-US" altLang="en-US" sz="3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method)</a:t>
            </a:r>
            <a:r>
              <a:rPr lang="en-US" alt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- </a:t>
            </a:r>
            <a:r>
              <a:rPr lang="en-US" altLang="en-US" sz="3200" dirty="0">
                <a:latin typeface="Comic Sans MS" panose="030F0702030302020204" pitchFamily="66" charset="0"/>
              </a:rPr>
              <a:t>with </a:t>
            </a:r>
            <a:r>
              <a:rPr lang="en-US" alt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1% sulfuric acid</a:t>
            </a:r>
            <a:r>
              <a:rPr lang="en-US" altLang="en-US" sz="3200" b="1" dirty="0">
                <a:latin typeface="Comic Sans MS" panose="030F0702030302020204" pitchFamily="66" charset="0"/>
              </a:rPr>
              <a:t>,</a:t>
            </a:r>
            <a:r>
              <a:rPr lang="en-US" altLang="en-US" sz="3200" dirty="0">
                <a:latin typeface="Comic Sans MS" panose="030F0702030302020204" pitchFamily="66" charset="0"/>
              </a:rPr>
              <a:t> shows red colored filamentous bacteria i.e. </a:t>
            </a:r>
            <a:r>
              <a:rPr lang="en-US" altLang="en-US" sz="3200" i="1" dirty="0">
                <a:latin typeface="Comic Sans MS" panose="030F0702030302020204" pitchFamily="66" charset="0"/>
              </a:rPr>
              <a:t>Nocardia</a:t>
            </a:r>
            <a:r>
              <a:rPr lang="en-US" altLang="en-US" sz="3200" dirty="0">
                <a:latin typeface="Comic Sans MS" panose="030F0702030302020204" pitchFamily="66" charset="0"/>
              </a:rPr>
              <a:t> </a:t>
            </a:r>
            <a:r>
              <a:rPr lang="en-US" altLang="en-US" sz="3200" dirty="0" err="1">
                <a:latin typeface="Comic Sans MS" panose="030F0702030302020204" pitchFamily="66" charset="0"/>
              </a:rPr>
              <a:t>spp</a:t>
            </a:r>
            <a:r>
              <a:rPr lang="en-US" altLang="en-US" sz="3200" dirty="0">
                <a:latin typeface="Comic Sans MS" panose="030F0702030302020204" pitchFamily="66" charset="0"/>
              </a:rPr>
              <a:t> whereas other actinomycetes are not acid-fast</a:t>
            </a:r>
          </a:p>
          <a:p>
            <a:pPr marL="571500" indent="-571500" algn="just" eaLnBrk="1" hangingPunct="1">
              <a:lnSpc>
                <a:spcPct val="120000"/>
              </a:lnSpc>
            </a:pP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508235-BE05-12A2-2B5C-CDD7E456F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553" y="3292297"/>
            <a:ext cx="3793566" cy="2846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035DA8-6A86-163F-7412-2914199C8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553" y="328773"/>
            <a:ext cx="3793566" cy="267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72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F90984-C35A-F046-2692-752D2C7A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26" y="683232"/>
            <a:ext cx="11137947" cy="5603212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b="1" u="sng" dirty="0">
                <a:latin typeface="Comic Sans MS" panose="030F0702030302020204" pitchFamily="66" charset="0"/>
              </a:rPr>
              <a:t>2. CULTURE</a:t>
            </a:r>
            <a:r>
              <a:rPr lang="en-US" altLang="en-US" sz="2800" b="1" dirty="0">
                <a:latin typeface="Comic Sans MS" panose="030F0702030302020204" pitchFamily="66" charset="0"/>
              </a:rPr>
              <a:t>:- </a:t>
            </a:r>
            <a:r>
              <a:rPr lang="en-US" altLang="en-US" sz="2800" dirty="0">
                <a:latin typeface="Comic Sans MS" panose="030F0702030302020204" pitchFamily="66" charset="0"/>
              </a:rPr>
              <a:t>Grains are washed several times in sterile saline, crushed &amp; then cultured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b="1" dirty="0">
              <a:latin typeface="Comic Sans MS" panose="030F0702030302020204" pitchFamily="66" charset="0"/>
            </a:endParaRPr>
          </a:p>
          <a:p>
            <a:pPr eaLnBrk="1" hangingPunct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Comic Sans MS" panose="030F0702030302020204" pitchFamily="66" charset="0"/>
              </a:rPr>
              <a:t> When </a:t>
            </a:r>
            <a:r>
              <a:rPr lang="en-US" altLang="en-US" sz="2800" b="1" dirty="0" err="1">
                <a:latin typeface="Comic Sans MS" panose="030F0702030302020204" pitchFamily="66" charset="0"/>
              </a:rPr>
              <a:t>Actinomadura</a:t>
            </a:r>
            <a:r>
              <a:rPr lang="en-US" altLang="en-US" sz="2800" b="1" dirty="0">
                <a:latin typeface="Comic Sans MS" panose="030F0702030302020204" pitchFamily="66" charset="0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</a:rPr>
              <a:t>is suspected then culture on     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-- SDA without antibiotics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-- Blood agar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-- LJ media</a:t>
            </a:r>
          </a:p>
          <a:p>
            <a:pPr marL="0" indent="0" eaLnBrk="1" hangingPunct="1">
              <a:buClr>
                <a:schemeClr val="tx2"/>
              </a:buClr>
              <a:buNone/>
            </a:pPr>
            <a:r>
              <a:rPr lang="en-US" altLang="en-US" sz="2800" b="1" dirty="0">
                <a:latin typeface="Comic Sans MS" panose="030F0702030302020204" pitchFamily="66" charset="0"/>
              </a:rPr>
              <a:t>-- Brain-heart infusion agar</a:t>
            </a:r>
          </a:p>
        </p:txBody>
      </p:sp>
      <p:pic>
        <p:nvPicPr>
          <p:cNvPr id="6" name="Picture 5" descr="C:\Users\Anita\Desktop\m1.jpg">
            <a:extLst>
              <a:ext uri="{FF2B5EF4-FFF2-40B4-BE49-F238E27FC236}">
                <a16:creationId xmlns:a16="http://schemas.microsoft.com/office/drawing/2014/main" id="{580EB446-32BB-4910-5554-F95513663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57" y="3297264"/>
            <a:ext cx="5427022" cy="347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312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0DE612-2C79-163A-43C4-2786EF64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6315"/>
          </a:xfrm>
        </p:spPr>
        <p:txBody>
          <a:bodyPr/>
          <a:lstStyle/>
          <a:p>
            <a:r>
              <a:rPr lang="en-IN" b="1" dirty="0">
                <a:latin typeface="Comic Sans MS" panose="030F0702030302020204" pitchFamily="66" charset="0"/>
              </a:rPr>
              <a:t>TREATMENT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4832120-56DE-5D46-7C8A-90BF63DC4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05511"/>
            <a:ext cx="10624239" cy="4335852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2800" b="1" dirty="0">
                <a:latin typeface="Comic Sans MS" panose="030F0702030302020204" pitchFamily="66" charset="0"/>
              </a:rPr>
              <a:t>EUMYCETOMA</a:t>
            </a:r>
            <a:r>
              <a:rPr lang="en-US" altLang="en-US" sz="2800" dirty="0">
                <a:latin typeface="Comic Sans MS" panose="030F0702030302020204" pitchFamily="66" charset="0"/>
              </a:rPr>
              <a:t>- a) Ketoconazole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                             b) Itraconazole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dirty="0">
              <a:latin typeface="Comic Sans MS" panose="030F0702030302020204" pitchFamily="66" charset="0"/>
            </a:endParaRPr>
          </a:p>
          <a:p>
            <a:pPr eaLnBrk="1" hangingPunct="1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2800" b="1" dirty="0">
                <a:latin typeface="Comic Sans MS" panose="030F0702030302020204" pitchFamily="66" charset="0"/>
              </a:rPr>
              <a:t>ACTINOMYCETOMA-</a:t>
            </a:r>
            <a:r>
              <a:rPr lang="en-US" altLang="en-US" sz="2800" dirty="0">
                <a:latin typeface="Comic Sans MS" panose="030F0702030302020204" pitchFamily="66" charset="0"/>
              </a:rPr>
              <a:t>a) Sulfonamides</a:t>
            </a:r>
          </a:p>
          <a:p>
            <a:pPr eaLnBrk="1" hangingPunct="1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                                 b) Tetracyclines</a:t>
            </a:r>
          </a:p>
          <a:p>
            <a:pPr eaLnBrk="1" hangingPunct="1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                                 c) Streptomycin</a:t>
            </a:r>
          </a:p>
          <a:p>
            <a:pPr eaLnBrk="1" hangingPunct="1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800" dirty="0">
                <a:latin typeface="Comic Sans MS" panose="030F0702030302020204" pitchFamily="66" charset="0"/>
              </a:rPr>
              <a:t>                                 d) Amikacin</a:t>
            </a: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76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60F37-3685-C766-4AB9-3F93832A3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667821"/>
            <a:ext cx="10500949" cy="53735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3200" dirty="0">
                <a:latin typeface="Comic Sans MS" panose="030F0702030302020204" pitchFamily="66" charset="0"/>
              </a:rPr>
              <a:t>Surgical removal of the lesion followed by: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dirty="0">
                <a:latin typeface="Comic Sans MS" panose="030F0702030302020204" pitchFamily="66" charset="0"/>
              </a:rPr>
              <a:t>Antifungal agents for eumycetoma (itraconazole or amphotericin B for </a:t>
            </a:r>
            <a:br>
              <a:rPr lang="en-IN" sz="3200" dirty="0">
                <a:latin typeface="Comic Sans MS" panose="030F0702030302020204" pitchFamily="66" charset="0"/>
              </a:rPr>
            </a:br>
            <a:r>
              <a:rPr lang="en-IN" sz="3200" dirty="0">
                <a:latin typeface="Comic Sans MS" panose="030F0702030302020204" pitchFamily="66" charset="0"/>
              </a:rPr>
              <a:t>8 -24 months)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dirty="0">
                <a:latin typeface="Comic Sans MS" panose="030F0702030302020204" pitchFamily="66" charset="0"/>
              </a:rPr>
              <a:t>Antibiotics for </a:t>
            </a:r>
            <a:r>
              <a:rPr lang="en-IN" sz="3200" dirty="0" err="1">
                <a:latin typeface="Comic Sans MS" panose="030F0702030302020204" pitchFamily="66" charset="0"/>
              </a:rPr>
              <a:t>actinomycetoma</a:t>
            </a:r>
            <a:r>
              <a:rPr lang="en-IN" sz="3200" dirty="0">
                <a:latin typeface="Comic Sans MS" panose="030F0702030302020204" pitchFamily="66" charset="0"/>
              </a:rPr>
              <a:t> such as Welsh regimen (amikacin plus cotrimoxazole)</a:t>
            </a:r>
          </a:p>
          <a:p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81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7046-35F5-65CD-23AE-342199166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016" y="589052"/>
            <a:ext cx="8596668" cy="756863"/>
          </a:xfrm>
        </p:spPr>
        <p:txBody>
          <a:bodyPr/>
          <a:lstStyle/>
          <a:p>
            <a:pPr algn="ctr"/>
            <a:r>
              <a:rPr lang="en-US" altLang="en-US" b="1" dirty="0">
                <a:latin typeface="Comic Sans MS" panose="030F0702030302020204" pitchFamily="66" charset="0"/>
              </a:rPr>
              <a:t>BOTRYOMYCOSIS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B99057-0923-3230-0D5F-DCD998ED8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5915"/>
            <a:ext cx="10706432" cy="4695447"/>
          </a:xfrm>
        </p:spPr>
        <p:txBody>
          <a:bodyPr/>
          <a:lstStyle/>
          <a:p>
            <a:pPr algn="just" eaLnBrk="1" hangingPunct="1"/>
            <a:r>
              <a:rPr lang="en-US" altLang="en-US" sz="2800" dirty="0">
                <a:latin typeface="Comic Sans MS" panose="030F0702030302020204" pitchFamily="66" charset="0"/>
              </a:rPr>
              <a:t>It is a </a:t>
            </a:r>
            <a:r>
              <a:rPr lang="en-US" altLang="en-US" sz="2800" b="1" dirty="0">
                <a:latin typeface="Comic Sans MS" panose="030F0702030302020204" pitchFamily="66" charset="0"/>
              </a:rPr>
              <a:t>chronic, purulent, granule-producing, granulomatous lesion of skin, subcutaneous tissues &amp; visceral organs, caused by several bacterial species</a:t>
            </a:r>
          </a:p>
          <a:p>
            <a:pPr algn="just" eaLnBrk="1" hangingPunct="1"/>
            <a:endParaRPr lang="en-US" altLang="en-US" sz="2800" dirty="0">
              <a:latin typeface="Comic Sans MS" panose="030F0702030302020204" pitchFamily="66" charset="0"/>
            </a:endParaRPr>
          </a:p>
          <a:p>
            <a:pPr algn="just" eaLnBrk="1" hangingPunct="1"/>
            <a:r>
              <a:rPr lang="en-US" altLang="en-US" sz="2800" dirty="0">
                <a:latin typeface="Comic Sans MS" panose="030F0702030302020204" pitchFamily="66" charset="0"/>
              </a:rPr>
              <a:t>Production of </a:t>
            </a:r>
            <a:r>
              <a:rPr lang="en-US" altLang="en-US" sz="2800" b="1" dirty="0">
                <a:latin typeface="Comic Sans MS" panose="030F0702030302020204" pitchFamily="66" charset="0"/>
              </a:rPr>
              <a:t>Sulphur granules</a:t>
            </a:r>
          </a:p>
          <a:p>
            <a:pPr marL="0" indent="0" algn="just">
              <a:buNone/>
            </a:pP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5" name="Picture 5" descr="images[57]">
            <a:extLst>
              <a:ext uri="{FF2B5EF4-FFF2-40B4-BE49-F238E27FC236}">
                <a16:creationId xmlns:a16="http://schemas.microsoft.com/office/drawing/2014/main" id="{62D784CE-B4B4-4631-909D-53052B78C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089" y="2517112"/>
            <a:ext cx="34290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06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B0BB-DC1C-DCF2-C179-FE7A3542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460" y="702067"/>
            <a:ext cx="8596668" cy="767137"/>
          </a:xfrm>
        </p:spPr>
        <p:txBody>
          <a:bodyPr/>
          <a:lstStyle/>
          <a:p>
            <a:pPr algn="ctr"/>
            <a:r>
              <a:rPr lang="en-IN" dirty="0">
                <a:latin typeface="Comic Sans MS" panose="030F0702030302020204" pitchFamily="66" charset="0"/>
              </a:rPr>
              <a:t>CAUSATIVE AGENTS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8091F3-D222-31D0-E97C-643055DFA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1947"/>
            <a:ext cx="10018064" cy="492132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Staphylococcus aureus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Pseudomonas aeruginosa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Coagulase-negative Staphylococci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Escherichia coli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Proteus vulgaris </a:t>
            </a:r>
          </a:p>
        </p:txBody>
      </p:sp>
    </p:spTree>
    <p:extLst>
      <p:ext uri="{BB962C8B-B14F-4D97-AF65-F5344CB8AC3E}">
        <p14:creationId xmlns:p14="http://schemas.microsoft.com/office/powerpoint/2010/main" val="1350815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EE6F2-94EF-29E3-0DF1-7F170D849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662" y="589053"/>
            <a:ext cx="3637812" cy="818507"/>
          </a:xfrm>
        </p:spPr>
        <p:txBody>
          <a:bodyPr/>
          <a:lstStyle/>
          <a:p>
            <a:pPr algn="ctr"/>
            <a:r>
              <a:rPr lang="en-US" altLang="en-US" b="1" dirty="0">
                <a:latin typeface="Comic Sans MS" panose="030F0702030302020204" pitchFamily="66" charset="0"/>
              </a:rPr>
              <a:t>TYPES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84D123-E00E-8B1B-A173-E6045E4B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1399"/>
            <a:ext cx="10685884" cy="4489964"/>
          </a:xfrm>
        </p:spPr>
        <p:txBody>
          <a:bodyPr>
            <a:normAutofit/>
          </a:bodyPr>
          <a:lstStyle/>
          <a:p>
            <a:pPr marL="571500" indent="-571500" algn="just" eaLnBrk="1" hangingPunct="1">
              <a:buFont typeface="Wingdings" panose="05000000000000000000" pitchFamily="2" charset="2"/>
              <a:buAutoNum type="alphaLcParenR"/>
            </a:pPr>
            <a:r>
              <a:rPr lang="en-US" altLang="en-US" sz="3200" b="1" dirty="0">
                <a:latin typeface="Comic Sans MS" panose="030F0702030302020204" pitchFamily="66" charset="0"/>
              </a:rPr>
              <a:t>Cutaneous Type</a:t>
            </a:r>
            <a:r>
              <a:rPr lang="en-US" altLang="en-US" sz="3200" dirty="0">
                <a:latin typeface="Comic Sans MS" panose="030F0702030302020204" pitchFamily="66" charset="0"/>
              </a:rPr>
              <a:t>:- Inflammatory nodules, discharging ulcers, fistulae affecting hands, feet &amp; head</a:t>
            </a:r>
          </a:p>
          <a:p>
            <a:pPr marL="571500" indent="-571500" algn="just" eaLnBrk="1" hangingPunct="1">
              <a:buFont typeface="Wingdings" panose="05000000000000000000" pitchFamily="2" charset="2"/>
              <a:buAutoNum type="alphaLcParenR"/>
            </a:pPr>
            <a:endParaRPr lang="en-US" altLang="en-US" sz="3200" dirty="0">
              <a:latin typeface="Comic Sans MS" panose="030F0702030302020204" pitchFamily="66" charset="0"/>
            </a:endParaRPr>
          </a:p>
          <a:p>
            <a:pPr marL="571500" indent="-571500" algn="just" eaLnBrk="1" hangingPunct="1">
              <a:buFont typeface="Wingdings" panose="05000000000000000000" pitchFamily="2" charset="2"/>
              <a:buAutoNum type="alphaLcParenR"/>
            </a:pPr>
            <a:r>
              <a:rPr lang="en-US" altLang="en-US" sz="3200" b="1" dirty="0">
                <a:latin typeface="Comic Sans MS" panose="030F0702030302020204" pitchFamily="66" charset="0"/>
              </a:rPr>
              <a:t>Visceral type</a:t>
            </a:r>
            <a:r>
              <a:rPr lang="en-US" altLang="en-US" sz="3200" dirty="0">
                <a:latin typeface="Comic Sans MS" panose="030F0702030302020204" pitchFamily="66" charset="0"/>
              </a:rPr>
              <a:t>:- Affects lungs, liver, kidney &amp; lymph nodes</a:t>
            </a:r>
          </a:p>
          <a:p>
            <a:pPr marL="0" indent="0" algn="just">
              <a:buNone/>
            </a:pPr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96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D8BFC82-1475-F9D1-2ECA-707CA8995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442" y="568503"/>
            <a:ext cx="8596668" cy="674670"/>
          </a:xfrm>
        </p:spPr>
        <p:txBody>
          <a:bodyPr/>
          <a:lstStyle/>
          <a:p>
            <a:pPr algn="ctr"/>
            <a:r>
              <a:rPr lang="en-US" altLang="en-US" b="1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3790E6-3432-F3AC-9C9C-1E0F68D52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10301"/>
            <a:ext cx="10418756" cy="45310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Wet mount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Differential staining: Gram stain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Histopathological examination</a:t>
            </a:r>
          </a:p>
          <a:p>
            <a:pPr eaLnBrk="1" hangingPunct="1"/>
            <a:endParaRPr lang="en-US" altLang="en-US" sz="32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3200" dirty="0">
                <a:latin typeface="Comic Sans MS" panose="030F0702030302020204" pitchFamily="66" charset="0"/>
              </a:rPr>
              <a:t>Culture on – Blood agar, chocolate agar, LJ media &amp; SDA</a:t>
            </a:r>
          </a:p>
          <a:p>
            <a:pPr marL="0" indent="0">
              <a:buNone/>
            </a:pPr>
            <a:endParaRPr lang="en-IN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134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49FFB-5E9C-2969-10E6-27F88F1D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Sporotrichosis</a:t>
            </a:r>
            <a:endParaRPr lang="en-IN" sz="4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C581-4A16-74C7-43FF-F3B1E5DCA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081710" cy="435896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Also known a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Rose Gardner’s disease </a:t>
            </a:r>
          </a:p>
          <a:p>
            <a:pPr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Subcutaneous </a:t>
            </a:r>
            <a:r>
              <a:rPr lang="en-IN" sz="2800" dirty="0" err="1">
                <a:latin typeface="Comic Sans MS" panose="030F0702030302020204" pitchFamily="66" charset="0"/>
              </a:rPr>
              <a:t>noduloulcerative</a:t>
            </a:r>
            <a:r>
              <a:rPr lang="en-IN" sz="2800" dirty="0">
                <a:latin typeface="Comic Sans MS" panose="030F0702030302020204" pitchFamily="66" charset="0"/>
              </a:rPr>
              <a:t> lesions</a:t>
            </a:r>
          </a:p>
          <a:p>
            <a:pPr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Caused by </a:t>
            </a:r>
            <a:r>
              <a:rPr lang="en-IN" sz="2800" b="1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Sporothrix</a:t>
            </a:r>
            <a:r>
              <a:rPr lang="en-IN" sz="2800" b="1" i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IN" sz="2800" b="1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schenckii</a:t>
            </a:r>
            <a:r>
              <a:rPr lang="en-IN" sz="2800" i="1" dirty="0">
                <a:latin typeface="Comic Sans MS" panose="030F0702030302020204" pitchFamily="66" charset="0"/>
              </a:rPr>
              <a:t>, </a:t>
            </a:r>
            <a:r>
              <a:rPr lang="en-IN" sz="2800" dirty="0">
                <a:latin typeface="Comic Sans MS" panose="030F0702030302020204" pitchFamily="66" charset="0"/>
              </a:rPr>
              <a:t>thermally dimorphic fungus</a:t>
            </a:r>
          </a:p>
        </p:txBody>
      </p:sp>
    </p:spTree>
    <p:extLst>
      <p:ext uri="{BB962C8B-B14F-4D97-AF65-F5344CB8AC3E}">
        <p14:creationId xmlns:p14="http://schemas.microsoft.com/office/powerpoint/2010/main" val="2304127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F2011-6A41-3251-9CFF-9796A4FD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0E090-8CFE-F58D-6CF3-AFAD528B1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651726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After a minor trauma of thorn prick </a:t>
            </a:r>
            <a:r>
              <a:rPr lang="en-IN" sz="2800" dirty="0">
                <a:latin typeface="Comic Sans MS" panose="030F0702030302020204" pitchFamily="66" charset="0"/>
                <a:sym typeface="Wingdings" panose="05000000000000000000" pitchFamily="2" charset="2"/>
              </a:rPr>
              <a:t>- </a:t>
            </a:r>
            <a:r>
              <a:rPr lang="en-IN" sz="2800" dirty="0">
                <a:latin typeface="Comic Sans MS" panose="030F0702030302020204" pitchFamily="66" charset="0"/>
              </a:rPr>
              <a:t>Spores of </a:t>
            </a:r>
            <a:r>
              <a:rPr lang="en-IN" sz="2800" i="1" dirty="0" err="1">
                <a:latin typeface="Comic Sans MS" panose="030F0702030302020204" pitchFamily="66" charset="0"/>
              </a:rPr>
              <a:t>S.schenckii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  <a:r>
              <a:rPr lang="en-IN" sz="2800" dirty="0">
                <a:latin typeface="Comic Sans MS" panose="030F0702030302020204" pitchFamily="66" charset="0"/>
              </a:rPr>
              <a:t>enter into the skin.</a:t>
            </a:r>
          </a:p>
          <a:p>
            <a:pPr algn="just"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  <a:sym typeface="Wingdings" panose="05000000000000000000" pitchFamily="2" charset="2"/>
              </a:rPr>
              <a:t>The fungal</a:t>
            </a:r>
            <a:r>
              <a:rPr lang="en-IN" sz="2800" dirty="0">
                <a:latin typeface="Comic Sans MS" panose="030F0702030302020204" pitchFamily="66" charset="0"/>
              </a:rPr>
              <a:t> Enzymes help in local invasion </a:t>
            </a:r>
            <a:r>
              <a:rPr lang="en-IN" sz="2800" dirty="0">
                <a:latin typeface="Comic Sans MS" panose="030F0702030302020204" pitchFamily="66" charset="0"/>
                <a:sym typeface="Wingdings" panose="05000000000000000000" pitchFamily="2" charset="2"/>
              </a:rPr>
              <a:t>&amp;</a:t>
            </a:r>
            <a:r>
              <a:rPr lang="en-IN" sz="2800" dirty="0">
                <a:latin typeface="Comic Sans MS" panose="030F0702030302020204" pitchFamily="66" charset="0"/>
              </a:rPr>
              <a:t> spread along the lymphatics</a:t>
            </a:r>
          </a:p>
          <a:p>
            <a:pPr algn="just"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93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BAC3-F04A-28C2-8087-65326143C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C1396-F9B5-4261-5F74-19E5BD349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61" y="1638074"/>
            <a:ext cx="10936734" cy="51071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Chronic subcutaneous pyogranulomatous disease</a:t>
            </a:r>
          </a:p>
          <a:p>
            <a:pPr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Incubation period - 3 weeks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Lymphocutaneous type</a:t>
            </a:r>
            <a:r>
              <a:rPr lang="en-IN" sz="2800" dirty="0">
                <a:latin typeface="Comic Sans MS" panose="030F0702030302020204" pitchFamily="66" charset="0"/>
              </a:rPr>
              <a:t>: most common type (80%) – characterised by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Painless </a:t>
            </a:r>
            <a:r>
              <a:rPr lang="en-IN" sz="2800" dirty="0" err="1">
                <a:latin typeface="Comic Sans MS" panose="030F0702030302020204" pitchFamily="66" charset="0"/>
              </a:rPr>
              <a:t>nodulo</a:t>
            </a:r>
            <a:r>
              <a:rPr lang="en-IN" sz="2800" dirty="0">
                <a:latin typeface="Comic Sans MS" panose="030F0702030302020204" pitchFamily="66" charset="0"/>
              </a:rPr>
              <a:t>-ulcerative lesion along the lymphatics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latin typeface="Comic Sans MS" panose="030F0702030302020204" pitchFamily="66" charset="0"/>
              </a:rPr>
              <a:t>Enlarged Lymph nodes, indurated and have cord like feeling on palpation</a:t>
            </a:r>
          </a:p>
          <a:p>
            <a:pPr>
              <a:lnSpc>
                <a:spcPct val="150000"/>
              </a:lnSpc>
            </a:pP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74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84745-1DC2-F1B7-DDFF-AC0629BB6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63" y="1555668"/>
            <a:ext cx="11423623" cy="4858987"/>
          </a:xfrm>
        </p:spPr>
        <p:txBody>
          <a:bodyPr>
            <a:normAutofit fontScale="92500"/>
          </a:bodyPr>
          <a:lstStyle/>
          <a:p>
            <a:pPr marL="135463" indent="0">
              <a:lnSpc>
                <a:spcPct val="150000"/>
              </a:lnSpc>
              <a:buNone/>
            </a:pPr>
            <a:r>
              <a:rPr lang="en-IN" sz="2800" b="1" dirty="0">
                <a:latin typeface="Comic Sans MS" panose="030F0702030302020204" pitchFamily="66" charset="0"/>
              </a:rPr>
              <a:t>Other clinical types: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Osteoarticular type</a:t>
            </a:r>
            <a:r>
              <a:rPr lang="en-IN" sz="2800" dirty="0">
                <a:latin typeface="Comic Sans MS" panose="030F0702030302020204" pitchFamily="66" charset="0"/>
              </a:rPr>
              <a:t>: seen among alcoholics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Pulmonary type</a:t>
            </a:r>
            <a:r>
              <a:rPr lang="en-IN" sz="2800" dirty="0">
                <a:latin typeface="Comic Sans MS" panose="030F0702030302020204" pitchFamily="66" charset="0"/>
              </a:rPr>
              <a:t>: following spore inhalation, seen in people with COPD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Disseminated sporotrichosis</a:t>
            </a:r>
            <a:r>
              <a:rPr lang="en-IN" sz="2800" dirty="0">
                <a:latin typeface="Comic Sans MS" panose="030F0702030302020204" pitchFamily="66" charset="0"/>
              </a:rPr>
              <a:t>: in immunocompromised patients (AIDS)</a:t>
            </a:r>
          </a:p>
          <a:p>
            <a:pPr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Fixed cutaneous type</a:t>
            </a:r>
            <a:r>
              <a:rPr lang="en-IN" sz="2800" dirty="0">
                <a:latin typeface="Comic Sans MS" panose="030F0702030302020204" pitchFamily="66" charset="0"/>
              </a:rPr>
              <a:t>: Single nodule is found, that is less progressive and does not spread by lymphatics</a:t>
            </a:r>
          </a:p>
          <a:p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34B21B-251C-F709-CA6D-6756C8B0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200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B4F94-4AB5-89AD-D401-14883FDFB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AB739-2A60-EC0D-944D-CB5DB807B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25039"/>
            <a:ext cx="10675477" cy="49995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Comic Sans MS" panose="030F0702030302020204" pitchFamily="66" charset="0"/>
              </a:rPr>
              <a:t>Specimens</a:t>
            </a:r>
            <a:r>
              <a:rPr lang="en-IN" sz="2400" dirty="0">
                <a:latin typeface="Comic Sans MS" panose="030F0702030302020204" pitchFamily="66" charset="0"/>
              </a:rPr>
              <a:t> - pus, aspirate from nodules, curettage or swabbing from ulcers </a:t>
            </a:r>
          </a:p>
          <a:p>
            <a:pPr>
              <a:lnSpc>
                <a:spcPct val="150000"/>
              </a:lnSpc>
            </a:pPr>
            <a:r>
              <a:rPr lang="en-IN" sz="2400" b="1" dirty="0">
                <a:latin typeface="Comic Sans MS" panose="030F0702030302020204" pitchFamily="66" charset="0"/>
              </a:rPr>
              <a:t>Direct microscopy: </a:t>
            </a:r>
            <a:r>
              <a:rPr lang="en-IN" sz="2400" dirty="0">
                <a:latin typeface="Comic Sans MS" panose="030F0702030302020204" pitchFamily="66" charset="0"/>
              </a:rPr>
              <a:t>KOH mount or calcofluor staining </a:t>
            </a:r>
            <a:r>
              <a:rPr lang="en-IN" sz="2400" dirty="0">
                <a:latin typeface="Comic Sans MS" panose="030F0702030302020204" pitchFamily="66" charset="0"/>
                <a:sym typeface="Wingdings" panose="05000000000000000000" pitchFamily="2" charset="2"/>
              </a:rPr>
              <a:t>- </a:t>
            </a:r>
            <a:r>
              <a:rPr lang="en-IN" sz="2400" dirty="0">
                <a:latin typeface="Comic Sans MS" panose="030F0702030302020204" pitchFamily="66" charset="0"/>
              </a:rPr>
              <a:t>elongated yeast cells of 3–5 </a:t>
            </a:r>
            <a:r>
              <a:rPr lang="en-IN" sz="2400" dirty="0" err="1">
                <a:latin typeface="Comic Sans MS" panose="030F0702030302020204" pitchFamily="66" charset="0"/>
              </a:rPr>
              <a:t>μm</a:t>
            </a:r>
            <a:r>
              <a:rPr lang="en-IN" sz="2400" dirty="0">
                <a:latin typeface="Comic Sans MS" panose="030F0702030302020204" pitchFamily="66" charset="0"/>
              </a:rPr>
              <a:t> in diameter.</a:t>
            </a:r>
          </a:p>
          <a:p>
            <a:pPr>
              <a:lnSpc>
                <a:spcPct val="150000"/>
              </a:lnSpc>
            </a:pPr>
            <a:r>
              <a:rPr lang="en-IN" sz="2400" b="1" dirty="0">
                <a:latin typeface="Comic Sans MS" panose="030F0702030302020204" pitchFamily="66" charset="0"/>
              </a:rPr>
              <a:t>Histopathological staining </a:t>
            </a:r>
            <a:r>
              <a:rPr lang="en-IN" sz="2400" dirty="0">
                <a:latin typeface="Comic Sans MS" panose="030F0702030302020204" pitchFamily="66" charset="0"/>
              </a:rPr>
              <a:t>of tissue sections - asteroid bodies.</a:t>
            </a:r>
          </a:p>
          <a:p>
            <a:pPr>
              <a:lnSpc>
                <a:spcPct val="15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819F91-A116-02FD-3197-9040D1201A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5" t="6434" r="81807" b="3806"/>
          <a:stretch/>
        </p:blipFill>
        <p:spPr>
          <a:xfrm>
            <a:off x="7374578" y="4449196"/>
            <a:ext cx="2802577" cy="23108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9A4CD1-10EA-31A5-4CA1-85E8516CC6BA}"/>
              </a:ext>
            </a:extLst>
          </p:cNvPr>
          <p:cNvSpPr/>
          <p:nvPr/>
        </p:nvSpPr>
        <p:spPr>
          <a:xfrm>
            <a:off x="2933206" y="6102421"/>
            <a:ext cx="4607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Yeast form (asteroid body)</a:t>
            </a:r>
          </a:p>
        </p:txBody>
      </p:sp>
    </p:spTree>
    <p:extLst>
      <p:ext uri="{BB962C8B-B14F-4D97-AF65-F5344CB8AC3E}">
        <p14:creationId xmlns:p14="http://schemas.microsoft.com/office/powerpoint/2010/main" val="2193287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34DB3-DEA8-128F-6D46-9543B59D2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11102988" cy="49953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Culture: </a:t>
            </a:r>
            <a:r>
              <a:rPr lang="en-IN" sz="2933" b="1" dirty="0" err="1">
                <a:latin typeface="Comic Sans MS" panose="030F0702030302020204" pitchFamily="66" charset="0"/>
              </a:rPr>
              <a:t>Goldstandard</a:t>
            </a:r>
            <a:endParaRPr lang="en-IN" sz="2933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933" dirty="0">
                <a:latin typeface="Comic Sans MS" panose="030F0702030302020204" pitchFamily="66" charset="0"/>
              </a:rPr>
              <a:t>Specimens - inoculated onto SDA - incubated at 25</a:t>
            </a:r>
            <a:r>
              <a:rPr lang="en-IN" sz="2933" i="1" dirty="0">
                <a:latin typeface="Comic Sans MS" panose="030F0702030302020204" pitchFamily="66" charset="0"/>
              </a:rPr>
              <a:t>°C and </a:t>
            </a:r>
            <a:r>
              <a:rPr lang="en-IN" sz="2933" dirty="0">
                <a:latin typeface="Comic Sans MS" panose="030F0702030302020204" pitchFamily="66" charset="0"/>
              </a:rPr>
              <a:t>37°C simultaneously </a:t>
            </a:r>
            <a:r>
              <a:rPr lang="en-IN" sz="2933" i="1" dirty="0">
                <a:latin typeface="Comic Sans MS" panose="030F0702030302020204" pitchFamily="66" charset="0"/>
              </a:rPr>
              <a:t>as S. </a:t>
            </a:r>
            <a:r>
              <a:rPr lang="en-IN" sz="2933" i="1" dirty="0" err="1">
                <a:latin typeface="Comic Sans MS" panose="030F0702030302020204" pitchFamily="66" charset="0"/>
              </a:rPr>
              <a:t>schenckii</a:t>
            </a:r>
            <a:r>
              <a:rPr lang="en-IN" sz="2933" i="1" dirty="0">
                <a:latin typeface="Comic Sans MS" panose="030F0702030302020204" pitchFamily="66" charset="0"/>
              </a:rPr>
              <a:t> is a dimorphic fungus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933" b="1" dirty="0">
                <a:latin typeface="Comic Sans MS" panose="030F0702030302020204" pitchFamily="66" charset="0"/>
              </a:rPr>
              <a:t>At 25°C: </a:t>
            </a:r>
            <a:r>
              <a:rPr lang="en-IN" sz="2933" dirty="0">
                <a:latin typeface="Comic Sans MS" panose="030F0702030302020204" pitchFamily="66" charset="0"/>
              </a:rPr>
              <a:t>Produces mycelial form - slender delicate hyphae with conidia arranged in - </a:t>
            </a:r>
            <a:r>
              <a:rPr lang="en-IN" sz="2933" b="1" dirty="0">
                <a:latin typeface="Comic Sans MS" panose="030F0702030302020204" pitchFamily="66" charset="0"/>
              </a:rPr>
              <a:t>flower-like pattern.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933" b="1" dirty="0">
                <a:latin typeface="Comic Sans MS" panose="030F0702030302020204" pitchFamily="66" charset="0"/>
              </a:rPr>
              <a:t>At 37°C: </a:t>
            </a:r>
            <a:r>
              <a:rPr lang="en-IN" sz="2933" dirty="0">
                <a:latin typeface="Comic Sans MS" panose="030F0702030302020204" pitchFamily="66" charset="0"/>
              </a:rPr>
              <a:t>Produces yeast form - moist creamy white colonies which turn brown black in 10–14 days.</a:t>
            </a:r>
          </a:p>
          <a:p>
            <a:pPr algn="just"/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9B09F-D4A7-3FBB-F96B-0BC2CF654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9" r="53035"/>
          <a:stretch/>
        </p:blipFill>
        <p:spPr>
          <a:xfrm>
            <a:off x="10343408" y="5212241"/>
            <a:ext cx="1944376" cy="1645759"/>
          </a:xfrm>
          <a:prstGeom prst="rect">
            <a:avLst/>
          </a:prstGeom>
        </p:spPr>
      </p:pic>
      <p:sp>
        <p:nvSpPr>
          <p:cNvPr id="5" name="Google Shape;189;p12">
            <a:extLst>
              <a:ext uri="{FF2B5EF4-FFF2-40B4-BE49-F238E27FC236}">
                <a16:creationId xmlns:a16="http://schemas.microsoft.com/office/drawing/2014/main" id="{2C9CFFE9-4C69-795E-459B-E8E6D70437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860" y="265215"/>
            <a:ext cx="8596312" cy="13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48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34DB3-DEA8-128F-6D46-9543B59D2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11102988" cy="499531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IN" sz="2933" dirty="0">
                <a:latin typeface="Comic Sans MS" panose="030F0702030302020204" pitchFamily="66" charset="0"/>
              </a:rPr>
              <a:t>Slender delicate hyphae with conidia arranged in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N" sz="2933" dirty="0">
                <a:latin typeface="Comic Sans MS" panose="030F0702030302020204" pitchFamily="66" charset="0"/>
              </a:rPr>
              <a:t> </a:t>
            </a:r>
            <a:r>
              <a:rPr lang="en-IN" sz="2933" b="1" dirty="0">
                <a:latin typeface="Comic Sans MS" panose="030F0702030302020204" pitchFamily="66" charset="0"/>
              </a:rPr>
              <a:t>Flower-like pattern.</a:t>
            </a:r>
          </a:p>
          <a:p>
            <a:pPr marL="0" indent="0" algn="just">
              <a:buNone/>
            </a:pP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9B09F-D4A7-3FBB-F96B-0BC2CF654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9" r="53035"/>
          <a:stretch/>
        </p:blipFill>
        <p:spPr>
          <a:xfrm>
            <a:off x="2434442" y="3163390"/>
            <a:ext cx="6744730" cy="3320537"/>
          </a:xfrm>
          <a:prstGeom prst="rect">
            <a:avLst/>
          </a:prstGeom>
        </p:spPr>
      </p:pic>
      <p:sp>
        <p:nvSpPr>
          <p:cNvPr id="5" name="Google Shape;189;p12">
            <a:extLst>
              <a:ext uri="{FF2B5EF4-FFF2-40B4-BE49-F238E27FC236}">
                <a16:creationId xmlns:a16="http://schemas.microsoft.com/office/drawing/2014/main" id="{2C9CFFE9-4C69-795E-459B-E8E6D70437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860" y="265215"/>
            <a:ext cx="8596312" cy="132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467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059F-75D8-DA3D-0CF8-25627AC5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  <a:ea typeface="NSimSun" panose="02010609030101010101" pitchFamily="49" charset="-122"/>
              </a:rPr>
              <a:t>Laboratory Diagnosis</a:t>
            </a:r>
            <a:endParaRPr lang="en-IN" dirty="0">
              <a:latin typeface="Comic Sans MS" panose="030F0702030302020204" pitchFamily="66" charset="0"/>
              <a:ea typeface="NSimSun" panose="02010609030101010101" pitchFamily="49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5E10C-6560-F70F-4ACD-393216469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03169"/>
            <a:ext cx="10461721" cy="443819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Serology: </a:t>
            </a:r>
            <a:r>
              <a:rPr lang="en-IN" sz="2800" dirty="0">
                <a:latin typeface="Comic Sans MS" panose="030F0702030302020204" pitchFamily="66" charset="0"/>
              </a:rPr>
              <a:t>Latex agglutination test detects serum antibodies in patients with extracutaneous form of the disease</a:t>
            </a:r>
          </a:p>
          <a:p>
            <a:pPr algn="just">
              <a:lnSpc>
                <a:spcPct val="20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Skin test: </a:t>
            </a:r>
            <a:r>
              <a:rPr lang="en-IN" sz="2800" dirty="0">
                <a:latin typeface="Comic Sans MS" panose="030F0702030302020204" pitchFamily="66" charset="0"/>
              </a:rPr>
              <a:t>delayed type of hypersensitivity reaction against </a:t>
            </a:r>
            <a:r>
              <a:rPr lang="en-IN" sz="2800" dirty="0" err="1">
                <a:latin typeface="Comic Sans MS" panose="030F0702030302020204" pitchFamily="66" charset="0"/>
              </a:rPr>
              <a:t>sporotrichin</a:t>
            </a:r>
            <a:r>
              <a:rPr lang="en-IN" sz="2800" dirty="0">
                <a:latin typeface="Comic Sans MS" panose="030F0702030302020204" pitchFamily="66" charset="0"/>
              </a:rPr>
              <a:t> antigen</a:t>
            </a:r>
          </a:p>
          <a:p>
            <a:pPr algn="just"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01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B9751-54DE-3368-78AA-1EC31FA09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Sporotrichosis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C0800-29B1-EA76-DE68-C30E01790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30401"/>
            <a:ext cx="10829857" cy="411096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Itraconazole - drug of choice for all forms of sporotrichosis;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Amphotericin B -for disseminated form is recommended.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Given until 2–4 weeks after the lesions resolve.</a:t>
            </a:r>
            <a:endParaRPr lang="en-IN" sz="28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663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1ECC-7F1E-EF4A-6D67-8EDED0DC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Chromoblastomycosis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57303-AACB-3213-A8B5-66101FBDC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841731" cy="38807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Slow growing chronic subcutaneous lesions caused by group of dematiaceous or </a:t>
            </a:r>
            <a:r>
              <a:rPr lang="en-IN" sz="2800" dirty="0" err="1">
                <a:latin typeface="Comic Sans MS" panose="030F0702030302020204" pitchFamily="66" charset="0"/>
              </a:rPr>
              <a:t>phaeoid</a:t>
            </a:r>
            <a:r>
              <a:rPr lang="en-IN" sz="2800" dirty="0">
                <a:latin typeface="Comic Sans MS" panose="030F0702030302020204" pitchFamily="66" charset="0"/>
              </a:rPr>
              <a:t> fungi (i.e. darkly pigmented fungi) that produce a characteristic morphology called </a:t>
            </a:r>
            <a:r>
              <a:rPr lang="en-IN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sclerotic body</a:t>
            </a:r>
          </a:p>
          <a:p>
            <a:pPr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6817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6FE3-C95F-A590-1A1B-2436B246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Chromoblastomycosis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EAB77-6C88-554E-F8EA-52A4BC241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sz="2933" b="1" dirty="0">
                <a:latin typeface="Comic Sans MS" panose="030F0702030302020204" pitchFamily="66" charset="0"/>
              </a:rPr>
              <a:t>Agents of chromoblastomycosis: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933" i="1" dirty="0">
                <a:latin typeface="Comic Sans MS" panose="030F0702030302020204" pitchFamily="66" charset="0"/>
              </a:rPr>
              <a:t>Fonsecaea pedrosoi and F. compacta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i="1" dirty="0" err="1">
                <a:latin typeface="Comic Sans MS" panose="030F0702030302020204" pitchFamily="66" charset="0"/>
              </a:rPr>
              <a:t>Phialophora</a:t>
            </a:r>
            <a:r>
              <a:rPr lang="en-IN" sz="2933" i="1" dirty="0">
                <a:latin typeface="Comic Sans MS" panose="030F0702030302020204" pitchFamily="66" charset="0"/>
              </a:rPr>
              <a:t> verrucosa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i="1" dirty="0">
                <a:latin typeface="Comic Sans MS" panose="030F0702030302020204" pitchFamily="66" charset="0"/>
              </a:rPr>
              <a:t>Cladosporium </a:t>
            </a:r>
            <a:r>
              <a:rPr lang="en-IN" sz="2933" i="1" dirty="0" err="1">
                <a:latin typeface="Comic Sans MS" panose="030F0702030302020204" pitchFamily="66" charset="0"/>
              </a:rPr>
              <a:t>carrionii</a:t>
            </a:r>
            <a:r>
              <a:rPr lang="en-IN" sz="2933" i="1" dirty="0">
                <a:latin typeface="Comic Sans MS" panose="030F0702030302020204" pitchFamily="66" charset="0"/>
              </a:rPr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933" i="1" dirty="0" err="1">
                <a:latin typeface="Comic Sans MS" panose="030F0702030302020204" pitchFamily="66" charset="0"/>
              </a:rPr>
              <a:t>Rhinocladiella</a:t>
            </a:r>
            <a:r>
              <a:rPr lang="en-IN" sz="2933" i="1" dirty="0">
                <a:latin typeface="Comic Sans MS" panose="030F0702030302020204" pitchFamily="66" charset="0"/>
              </a:rPr>
              <a:t> </a:t>
            </a:r>
            <a:r>
              <a:rPr lang="en-IN" sz="2933" i="1" dirty="0" err="1">
                <a:latin typeface="Comic Sans MS" panose="030F0702030302020204" pitchFamily="66" charset="0"/>
              </a:rPr>
              <a:t>aquaspersa</a:t>
            </a:r>
            <a:r>
              <a:rPr lang="en-IN" sz="2933" i="1" dirty="0">
                <a:latin typeface="Comic Sans MS" panose="030F0702030302020204" pitchFamily="66" charset="0"/>
              </a:rPr>
              <a:t>.</a:t>
            </a:r>
            <a:endParaRPr lang="en-IN" sz="2933" dirty="0">
              <a:latin typeface="Comic Sans MS" panose="030F0702030302020204" pitchFamily="66" charset="0"/>
            </a:endParaRP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313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B69C-7629-EF8E-12EE-55A5C293E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Chromoblastomycosis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02EA-57A7-13ED-D148-F9CF6EF2D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5570"/>
            <a:ext cx="8965430" cy="490699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400" b="1" dirty="0">
                <a:latin typeface="Comic Sans MS" panose="030F0702030302020204" pitchFamily="66" charset="0"/>
              </a:rPr>
              <a:t>Lesions </a:t>
            </a:r>
            <a:r>
              <a:rPr lang="en-IN" sz="2400" dirty="0">
                <a:latin typeface="Comic Sans MS" panose="030F0702030302020204" pitchFamily="66" charset="0"/>
              </a:rPr>
              <a:t>- slow growing and polymorphic - verrucose (most common type), crusted, ulcerative and nodular</a:t>
            </a:r>
          </a:p>
          <a:p>
            <a:pPr algn="just">
              <a:lnSpc>
                <a:spcPct val="200000"/>
              </a:lnSpc>
            </a:pPr>
            <a:r>
              <a:rPr lang="en-IN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Sclerotic bodies: </a:t>
            </a:r>
            <a:r>
              <a:rPr lang="en-IN" sz="2400" dirty="0">
                <a:latin typeface="Comic Sans MS" panose="030F0702030302020204" pitchFamily="66" charset="0"/>
              </a:rPr>
              <a:t>brown thick walled round cells (5–12 </a:t>
            </a:r>
            <a:r>
              <a:rPr lang="en-IN" sz="2400" dirty="0" err="1">
                <a:latin typeface="Comic Sans MS" panose="030F0702030302020204" pitchFamily="66" charset="0"/>
              </a:rPr>
              <a:t>μm</a:t>
            </a:r>
            <a:r>
              <a:rPr lang="en-IN" sz="2400" dirty="0">
                <a:latin typeface="Comic Sans MS" panose="030F0702030302020204" pitchFamily="66" charset="0"/>
              </a:rPr>
              <a:t> size) with multiple </a:t>
            </a:r>
            <a:r>
              <a:rPr lang="en-IN" sz="2400" b="1" dirty="0">
                <a:latin typeface="Comic Sans MS" panose="030F0702030302020204" pitchFamily="66" charset="0"/>
              </a:rPr>
              <a:t>internal transverse septa </a:t>
            </a:r>
            <a:r>
              <a:rPr lang="en-IN" sz="2400" dirty="0">
                <a:latin typeface="Comic Sans MS" panose="030F0702030302020204" pitchFamily="66" charset="0"/>
              </a:rPr>
              <a:t>- also called 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Medlar bodies </a:t>
            </a:r>
            <a: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or </a:t>
            </a:r>
            <a:r>
              <a:rPr lang="en-IN" sz="2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muriform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cells or “copper pennies</a:t>
            </a:r>
            <a: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.”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02F303-3944-275E-0889-0516A97EF22A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 cstate="print"/>
          <a:srcRect r="78006"/>
          <a:stretch>
            <a:fillRect/>
          </a:stretch>
        </p:blipFill>
        <p:spPr bwMode="auto">
          <a:xfrm>
            <a:off x="9877078" y="939422"/>
            <a:ext cx="1730860" cy="490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98876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7E5E4-35B8-A45C-D478-D8708BF6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737326" cy="13208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Chromoblastomycosis</a:t>
            </a:r>
            <a:endParaRPr lang="en-IN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7547E-8A93-718B-11D4-256ABF88E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986708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Surgical removal (cryosurgery or laser therapy) of the lesion followed by antifungals (itraconazole).</a:t>
            </a:r>
            <a:endParaRPr lang="en-IN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924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7BBF2-27AF-16A8-3BF1-6576B3DD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Phaeohyphomycosis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58670-2AAA-F1E9-2875-1706F118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0573"/>
            <a:ext cx="10450472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Chronic subcutaneous lesions, caused by dematiaceous or </a:t>
            </a:r>
            <a:r>
              <a:rPr lang="en-IN" sz="2800" dirty="0" err="1">
                <a:latin typeface="Comic Sans MS" panose="030F0702030302020204" pitchFamily="66" charset="0"/>
              </a:rPr>
              <a:t>phaeoid</a:t>
            </a:r>
            <a:r>
              <a:rPr lang="en-IN" sz="2800" dirty="0">
                <a:latin typeface="Comic Sans MS" panose="030F0702030302020204" pitchFamily="66" charset="0"/>
              </a:rPr>
              <a:t> fungi.</a:t>
            </a:r>
          </a:p>
          <a:p>
            <a:pPr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They exist in mycelial form</a:t>
            </a:r>
          </a:p>
          <a:p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83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F374-81CE-09F4-E7EA-75E68FED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93569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Phaeohyphomycosis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B2DF-850A-FD03-0ED0-5D47E8352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207" y="1733077"/>
            <a:ext cx="10782354" cy="49289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Caused by: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800" i="1" dirty="0">
                <a:latin typeface="Comic Sans MS" panose="030F0702030302020204" pitchFamily="66" charset="0"/>
              </a:rPr>
              <a:t>Alternaria </a:t>
            </a:r>
            <a:r>
              <a:rPr lang="en-IN" sz="2800" dirty="0">
                <a:latin typeface="Comic Sans MS" panose="030F0702030302020204" pitchFamily="66" charset="0"/>
              </a:rPr>
              <a:t>species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800" i="1" dirty="0" err="1">
                <a:latin typeface="Comic Sans MS" panose="030F0702030302020204" pitchFamily="66" charset="0"/>
              </a:rPr>
              <a:t>Bipolaris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  <a:r>
              <a:rPr lang="en-IN" sz="2800" dirty="0">
                <a:latin typeface="Comic Sans MS" panose="030F0702030302020204" pitchFamily="66" charset="0"/>
              </a:rPr>
              <a:t>species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800" i="1" dirty="0" err="1">
                <a:latin typeface="Comic Sans MS" panose="030F0702030302020204" pitchFamily="66" charset="0"/>
              </a:rPr>
              <a:t>Curvularia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  <a:r>
              <a:rPr lang="en-IN" sz="2800" dirty="0">
                <a:latin typeface="Comic Sans MS" panose="030F0702030302020204" pitchFamily="66" charset="0"/>
              </a:rPr>
              <a:t>species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800" i="1" dirty="0" err="1">
                <a:latin typeface="Comic Sans MS" panose="030F0702030302020204" pitchFamily="66" charset="0"/>
              </a:rPr>
              <a:t>Exophiala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  <a:r>
              <a:rPr lang="en-IN" sz="2800" i="1" dirty="0" err="1">
                <a:latin typeface="Comic Sans MS" panose="030F0702030302020204" pitchFamily="66" charset="0"/>
              </a:rPr>
              <a:t>jeanselmei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800" i="1" dirty="0" err="1">
                <a:latin typeface="Comic Sans MS" panose="030F0702030302020204" pitchFamily="66" charset="0"/>
              </a:rPr>
              <a:t>Cladophialophora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  <a:r>
              <a:rPr lang="en-IN" sz="2800" i="1" dirty="0" err="1">
                <a:latin typeface="Comic Sans MS" panose="030F0702030302020204" pitchFamily="66" charset="0"/>
              </a:rPr>
              <a:t>bantiana</a:t>
            </a:r>
            <a:r>
              <a:rPr lang="en-IN" sz="2800" i="1" dirty="0">
                <a:latin typeface="Comic Sans MS" panose="030F0702030302020204" pitchFamily="66" charset="0"/>
              </a:rPr>
              <a:t> (it is neurotropic, produces </a:t>
            </a:r>
            <a:r>
              <a:rPr lang="en-IN" sz="2800" dirty="0">
                <a:latin typeface="Comic Sans MS" panose="030F0702030302020204" pitchFamily="66" charset="0"/>
              </a:rPr>
              <a:t>brain abscess)</a:t>
            </a: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1865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62F7-3E3D-F20C-EE0B-7E0FE125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Rhinosporidiosis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88FC5-B932-FF17-4E0B-FFDAC3B98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1202"/>
            <a:ext cx="10639850" cy="48577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Comic Sans MS" panose="030F0702030302020204" pitchFamily="66" charset="0"/>
              </a:rPr>
              <a:t>Chronic granulomatous disease, characterized by </a:t>
            </a:r>
            <a:r>
              <a:rPr lang="en-IN" sz="2800" b="1" dirty="0">
                <a:latin typeface="Comic Sans MS" panose="030F0702030302020204" pitchFamily="66" charset="0"/>
              </a:rPr>
              <a:t>large friable polyps in the nose &amp; conjunctiva.</a:t>
            </a:r>
            <a:endParaRPr lang="en-IN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Agent: </a:t>
            </a:r>
            <a:r>
              <a:rPr lang="en-IN" sz="2800" b="1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Rhinosporidium</a:t>
            </a:r>
            <a:r>
              <a:rPr lang="en-IN" sz="2800" b="1" i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IN" sz="2800" b="1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seeberi</a:t>
            </a:r>
            <a:endParaRPr lang="en-IN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Source</a:t>
            </a:r>
            <a:r>
              <a:rPr lang="en-IN" sz="2800" dirty="0">
                <a:latin typeface="Comic Sans MS" panose="030F0702030302020204" pitchFamily="66" charset="0"/>
              </a:rPr>
              <a:t>: Stagnant water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Distribution</a:t>
            </a:r>
            <a:r>
              <a:rPr lang="en-IN" sz="2800" dirty="0">
                <a:latin typeface="Comic Sans MS" panose="030F0702030302020204" pitchFamily="66" charset="0"/>
              </a:rPr>
              <a:t>: tropical countries, especially in Sri Lanka and India (Tamil Nadu, </a:t>
            </a:r>
            <a:r>
              <a:rPr lang="sv-SE" sz="2800" dirty="0">
                <a:latin typeface="Comic Sans MS" panose="030F0702030302020204" pitchFamily="66" charset="0"/>
              </a:rPr>
              <a:t>Kerala, Odisha and Andhra Pradesh)</a:t>
            </a:r>
          </a:p>
          <a:p>
            <a:pPr algn="just"/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42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DFF03-25F4-D420-AB34-09C3499D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Rhinosporidiosis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2753A-0CCC-0D53-3798-9EC903830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1819"/>
            <a:ext cx="6958500" cy="508335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latin typeface="Comic Sans MS" panose="030F0702030302020204" pitchFamily="66" charset="0"/>
              </a:rPr>
              <a:t>Diagnosis </a:t>
            </a:r>
            <a:r>
              <a:rPr lang="en-IN" sz="2800" dirty="0">
                <a:latin typeface="Comic Sans MS" panose="030F0702030302020204" pitchFamily="66" charset="0"/>
              </a:rPr>
              <a:t>- histopathology of the polyps </a:t>
            </a:r>
            <a:r>
              <a:rPr lang="en-IN" sz="28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IN" sz="2800" b="1" dirty="0">
                <a:latin typeface="Comic Sans MS" panose="030F0702030302020204" pitchFamily="66" charset="0"/>
                <a:sym typeface="Wingdings" panose="05000000000000000000" pitchFamily="2" charset="2"/>
              </a:rPr>
              <a:t>S</a:t>
            </a:r>
            <a:r>
              <a:rPr lang="en-IN" sz="2800" b="1" dirty="0">
                <a:latin typeface="Comic Sans MS" panose="030F0702030302020204" pitchFamily="66" charset="0"/>
              </a:rPr>
              <a:t>pherules (large sporangia) </a:t>
            </a:r>
            <a:r>
              <a:rPr lang="en-IN" sz="2800" dirty="0">
                <a:latin typeface="Comic Sans MS" panose="030F0702030302020204" pitchFamily="66" charset="0"/>
              </a:rPr>
              <a:t>that contain numerous endospores.</a:t>
            </a:r>
          </a:p>
          <a:p>
            <a:pPr algn="just">
              <a:lnSpc>
                <a:spcPct val="150000"/>
              </a:lnSpc>
            </a:pPr>
            <a:r>
              <a:rPr lang="en-IN" sz="2800" i="1" dirty="0" err="1">
                <a:latin typeface="Comic Sans MS" panose="030F0702030302020204" pitchFamily="66" charset="0"/>
              </a:rPr>
              <a:t>R.seeberi</a:t>
            </a:r>
            <a:r>
              <a:rPr lang="en-IN" sz="2800" i="1" dirty="0">
                <a:latin typeface="Comic Sans MS" panose="030F0702030302020204" pitchFamily="66" charset="0"/>
              </a:rPr>
              <a:t> </a:t>
            </a:r>
            <a:r>
              <a:rPr lang="en-IN" sz="2800" dirty="0">
                <a:latin typeface="Comic Sans MS" panose="030F0702030302020204" pitchFamily="66" charset="0"/>
              </a:rPr>
              <a:t>- not been cultivated yet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A8D363-59B3-3E21-F9D8-BE8F63A58C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64" r="53794"/>
          <a:stretch/>
        </p:blipFill>
        <p:spPr>
          <a:xfrm>
            <a:off x="8015844" y="1930400"/>
            <a:ext cx="3864583" cy="40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272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B16A-097E-79DE-9DF7-AF4ECF6EC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</a:t>
            </a:r>
            <a:r>
              <a:rPr lang="en-US" sz="4000" b="1" dirty="0" err="1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Rhinosporidiosis</a:t>
            </a:r>
            <a:endParaRPr lang="en-IN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485FF-FAD3-6D80-021C-7BEAFC57E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414219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Radical surgery with cauterization - mainstay of treatment.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Dapsone - found to be affective.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Recurrence is common</a:t>
            </a:r>
            <a:endParaRPr lang="en-IN" sz="2800" dirty="0"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2608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97AC9-356D-232E-9A35-13213CB11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357" y="2550226"/>
            <a:ext cx="8596668" cy="1131124"/>
          </a:xfrm>
        </p:spPr>
        <p:txBody>
          <a:bodyPr>
            <a:normAutofit/>
          </a:bodyPr>
          <a:lstStyle/>
          <a:p>
            <a:pPr algn="ctr"/>
            <a:r>
              <a:rPr lang="en-IN" sz="5400" b="1" dirty="0">
                <a:latin typeface="Comic Sans MS" panose="030F0702030302020204" pitchFamily="66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8865765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612</TotalTime>
  <Words>1335</Words>
  <Application>Microsoft Office PowerPoint</Application>
  <PresentationFormat>Widescreen</PresentationFormat>
  <Paragraphs>232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Comic Sans MS</vt:lpstr>
      <vt:lpstr>Tempus Sans ITC</vt:lpstr>
      <vt:lpstr>Trebuchet MS</vt:lpstr>
      <vt:lpstr>Wingdings</vt:lpstr>
      <vt:lpstr>Wingdings 3</vt:lpstr>
      <vt:lpstr>Facet</vt:lpstr>
      <vt:lpstr>SUBCUTANEOUS MYCOSIS</vt:lpstr>
      <vt:lpstr>Lesson Plan:</vt:lpstr>
      <vt:lpstr>SUBCUTANEOUS MYCOSES</vt:lpstr>
      <vt:lpstr>1. Mycetoma 2. Botryomycosis 3. Sporotrichosis 4. Chromoblastomycosis 5. Phaeohyphomycosis</vt:lpstr>
      <vt:lpstr>PowerPoint Presentation</vt:lpstr>
      <vt:lpstr>PowerPoint Presentation</vt:lpstr>
      <vt:lpstr>CLASSIFICATION OF MYCETOMA</vt:lpstr>
      <vt:lpstr>Agents of mycetoma and types of grains they produce</vt:lpstr>
      <vt:lpstr>Clinical manifestations of Eumycetoma and Actinomycetoma</vt:lpstr>
      <vt:lpstr>PATHOGENESIS</vt:lpstr>
      <vt:lpstr>CLINICAL FEATURES-3S</vt:lpstr>
      <vt:lpstr>LABORATORY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  <vt:lpstr>PowerPoint Presentation</vt:lpstr>
      <vt:lpstr>BOTRYOMYCOSIS</vt:lpstr>
      <vt:lpstr>CAUSATIVE AGENTS</vt:lpstr>
      <vt:lpstr>TYPES</vt:lpstr>
      <vt:lpstr>LABORATORY DIAGNOSIS</vt:lpstr>
      <vt:lpstr>Sporotrichosis</vt:lpstr>
      <vt:lpstr>Pathogenesis</vt:lpstr>
      <vt:lpstr>Clinical Manifestations</vt:lpstr>
      <vt:lpstr>Clinical Manifestations</vt:lpstr>
      <vt:lpstr>Laboratory Diagnosis</vt:lpstr>
      <vt:lpstr>Laboratory Diagnosis</vt:lpstr>
      <vt:lpstr>Laboratory Diagnosis</vt:lpstr>
      <vt:lpstr>Laboratory Diagnosis</vt:lpstr>
      <vt:lpstr>Treatment of Sporotrichosis</vt:lpstr>
      <vt:lpstr>Chromoblastomycosis</vt:lpstr>
      <vt:lpstr>Chromoblastomycosis</vt:lpstr>
      <vt:lpstr>Chromoblastomycosis</vt:lpstr>
      <vt:lpstr>Treatment of Chromoblastomycosis</vt:lpstr>
      <vt:lpstr>Phaeohyphomycosis</vt:lpstr>
      <vt:lpstr>Phaeohyphomycosis</vt:lpstr>
      <vt:lpstr>Rhinosporidiosis</vt:lpstr>
      <vt:lpstr>Rhinosporidiosis</vt:lpstr>
      <vt:lpstr>Treatment of Rhinosporidiosis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26</cp:revision>
  <dcterms:created xsi:type="dcterms:W3CDTF">2022-06-02T05:28:12Z</dcterms:created>
  <dcterms:modified xsi:type="dcterms:W3CDTF">2024-01-04T10:11:30Z</dcterms:modified>
</cp:coreProperties>
</file>