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34" r:id="rId1"/>
  </p:sldMasterIdLst>
  <p:notesMasterIdLst>
    <p:notesMasterId r:id="rId36"/>
  </p:notesMasterIdLst>
  <p:sldIdLst>
    <p:sldId id="256" r:id="rId2"/>
    <p:sldId id="3652" r:id="rId3"/>
    <p:sldId id="3792" r:id="rId4"/>
    <p:sldId id="4527" r:id="rId5"/>
    <p:sldId id="4528" r:id="rId6"/>
    <p:sldId id="4529" r:id="rId7"/>
    <p:sldId id="4530" r:id="rId8"/>
    <p:sldId id="4531" r:id="rId9"/>
    <p:sldId id="4532" r:id="rId10"/>
    <p:sldId id="4533" r:id="rId11"/>
    <p:sldId id="4534" r:id="rId12"/>
    <p:sldId id="4535" r:id="rId13"/>
    <p:sldId id="4536" r:id="rId14"/>
    <p:sldId id="4537" r:id="rId15"/>
    <p:sldId id="4538" r:id="rId16"/>
    <p:sldId id="4539" r:id="rId17"/>
    <p:sldId id="4540" r:id="rId18"/>
    <p:sldId id="4542" r:id="rId19"/>
    <p:sldId id="4541" r:id="rId20"/>
    <p:sldId id="4543" r:id="rId21"/>
    <p:sldId id="4544" r:id="rId22"/>
    <p:sldId id="4545" r:id="rId23"/>
    <p:sldId id="4546" r:id="rId24"/>
    <p:sldId id="4547" r:id="rId25"/>
    <p:sldId id="4548" r:id="rId26"/>
    <p:sldId id="4549" r:id="rId27"/>
    <p:sldId id="4550" r:id="rId28"/>
    <p:sldId id="4551" r:id="rId29"/>
    <p:sldId id="4552" r:id="rId30"/>
    <p:sldId id="4553" r:id="rId31"/>
    <p:sldId id="4554" r:id="rId32"/>
    <p:sldId id="4555" r:id="rId33"/>
    <p:sldId id="4556" r:id="rId34"/>
    <p:sldId id="4557" r:id="rId3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Comic Sans MS" panose="030F0702030302020204" pitchFamily="66" charset="0"/>
      <p:regular r:id="rId43"/>
      <p:bold r:id="rId44"/>
      <p:italic r:id="rId45"/>
      <p:boldItalic r:id="rId46"/>
    </p:embeddedFont>
    <p:embeddedFont>
      <p:font typeface="Roboto Condensed Light" panose="02000000000000000000" pitchFamily="2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F950EDE-842A-4D4B-8FDC-871F3C1C1B73}">
  <a:tblStyle styleId="{AF950EDE-842A-4D4B-8FDC-871F3C1C1B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162" autoAdjust="0"/>
  </p:normalViewPr>
  <p:slideViewPr>
    <p:cSldViewPr snapToGrid="0">
      <p:cViewPr varScale="1">
        <p:scale>
          <a:sx n="80" d="100"/>
          <a:sy n="80" d="100"/>
        </p:scale>
        <p:origin x="196" y="56"/>
      </p:cViewPr>
      <p:guideLst/>
    </p:cSldViewPr>
  </p:slideViewPr>
  <p:outlineViewPr>
    <p:cViewPr>
      <p:scale>
        <a:sx n="33" d="100"/>
        <a:sy n="33" d="100"/>
      </p:scale>
      <p:origin x="0" y="-139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69381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34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850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36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3538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3734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368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742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7019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02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5561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524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0087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293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9612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4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184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266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0260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9986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023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5194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66559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3995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6230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9745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69914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1321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2339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4672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5278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58232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74284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4320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3075-BDAA-0F79-A77B-9282FBDE4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0E941-27CC-D5C2-73DF-C70D02DBC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7E763-418B-83E4-ACF7-DEA2B987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89C45-505E-FF7B-CBB6-B48844764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A2215-6DFA-56AD-8775-046211B7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708541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001E9-7F50-A934-8341-B8374A09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B0EA-C85E-3FCA-173B-8CDBC7015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6908A-549F-F88B-A59E-4EF36E3A7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1FDA8-DDF9-F8A7-F75A-ADD842217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A9C64-4DBE-95D5-53B8-B2E06F21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600183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8A720-0B08-E225-8FB9-28565255B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6F587-DD20-A2FF-6666-5E4E27FB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676EC-98FB-48E1-44B7-108DCF29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8ACE6-56ED-1194-A717-98096A5E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6F778-0E15-80E4-11EE-EDD8E51B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485619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1473-4358-FBD2-B99D-35D305141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6B194-6526-5512-7E08-E1BDCDAF53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BB748-6CAB-2959-8162-6528AAEC9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BE709-D70B-0370-FD83-2D7FCD3F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04959-864B-3861-7372-40004A83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990DE-EF0F-33CD-54E2-908BADE9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674955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550C-F5D8-8151-9682-84CC7033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9D854-C012-32DE-C7EB-FEE8BDC1D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B5294-CF8C-A871-EB24-D494D7691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1694E-0CDA-59C2-2184-E36318F33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7898B2-45B4-D9C4-55D3-8CFD00F6B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5FD736-A65B-CF88-0C3D-96CD3CB6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DA6F6C-FDED-66C0-AAB8-58976B46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35F486-C915-6502-F0C2-00C49AE2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782328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0C88F-F911-5211-FA2C-5809000B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9D01A8-63E3-D2B3-67CA-02759FCC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6CFC38-7BAD-DEA4-2AF3-18D31F56F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C3FAF-E878-44E3-6D02-EEA50AE3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162877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DD824-4E6D-A70B-D0C1-0DD58D50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E43A5-72D4-3AC8-B48B-736590C8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4684F-8CB9-4467-CA57-13603158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278075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28C34-C293-5622-82F9-531D6FF5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AF37D-04F8-9518-C99A-A9AF3E979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A4325-EA48-E378-621F-1F54F2A9D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9F69B-F63F-2D95-819E-8674DB9C0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54458-7E0D-F6B1-A36C-71CC56BDC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25640-419D-7283-B397-5FDCA3AA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809794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AA959-1BC0-3D0C-2BA5-DA50B2E4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46562-42C6-EA4B-93E6-893CC7BD3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FFE32-BAE3-9863-B86A-AD2246A37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A9EA2-CB5E-3BA6-CF4C-E2D69F43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5D2B8-846E-2F8B-DFDD-C838C3047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51A17-1D3C-B732-F8F2-D6891E6FF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59001145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C8E3-C94C-6A39-4642-CF4C9E76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50261-654C-6B9A-7865-8194D6290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36AB7-2834-5C51-19D3-9580F35F2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5A1EB-A6ED-4747-B209-9B01EA0CE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58CD9-270C-C90A-F29C-3D53BA0AD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187731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7D6910-FC26-38DC-45EC-181476EB9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637C91-8651-99F8-F509-40DDAC701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7B261-3BDD-8DAA-4BA3-7AF55FE8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671C7-7594-A9F7-B609-96532A8CA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0F46A-45EA-321F-D87B-53465BD3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6211755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069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32847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85038D-9E1E-4BD4-AE4D-FA5665F9603B}"/>
              </a:ext>
            </a:extLst>
          </p:cNvPr>
          <p:cNvSpPr txBox="1"/>
          <p:nvPr userDrawn="1"/>
        </p:nvSpPr>
        <p:spPr>
          <a:xfrm>
            <a:off x="274321" y="4841875"/>
            <a:ext cx="645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Essentials of Medical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Microbiology by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Apurba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Sastry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©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Jaypee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Brothers Medical Publishers</a:t>
            </a:r>
            <a:endParaRPr lang="en-IN" sz="11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B1F0DB-5C53-4238-80E4-220BEE647219}"/>
              </a:ext>
            </a:extLst>
          </p:cNvPr>
          <p:cNvCxnSpPr>
            <a:cxnSpLocks/>
          </p:cNvCxnSpPr>
          <p:nvPr userDrawn="1"/>
        </p:nvCxnSpPr>
        <p:spPr>
          <a:xfrm>
            <a:off x="0" y="4750925"/>
            <a:ext cx="6888480" cy="1230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00F2FA1D-CB9D-4D00-8202-E2388D10E8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1792">
            <a:off x="454552" y="2114256"/>
            <a:ext cx="8234896" cy="9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8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40EECB-664B-40FB-121D-0AC23177F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8FF64-B587-B126-2592-4F8E6644C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416D5-49A4-761C-8071-A33A0763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53AC1-4EEC-4ACA-A2DD-361D6C5B7714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78707-2055-C26D-0A9C-021D7D7F0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A1A79-3013-94D8-F727-B152EF3A7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857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</p:sldLayoutIdLst>
  <p:transition>
    <p:fade thruBlk="1"/>
  </p:transition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0" y="1060270"/>
            <a:ext cx="8134184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Miscellaneous Viral Infections of </a:t>
            </a:r>
            <a:b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Respiratory Tract</a:t>
            </a:r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63450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INFECTIOUS MONONUCLEOSIS</a:t>
            </a:r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330322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INFECTIOUS MONONUCLEOSIS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Epstein-Barr Virus (EBV) causes infectious mononucleosis - also associated with several human tumors - nasopharyngeal carcinoma, </a:t>
            </a:r>
            <a:r>
              <a:rPr lang="en-US" sz="2200" dirty="0" err="1">
                <a:latin typeface="Comic Sans MS" panose="030F0702030302020204" pitchFamily="66" charset="0"/>
              </a:rPr>
              <a:t>Burkitt’s</a:t>
            </a:r>
            <a:r>
              <a:rPr lang="en-US" sz="2200" dirty="0">
                <a:latin typeface="Comic Sans MS" panose="030F0702030302020204" pitchFamily="66" charset="0"/>
              </a:rPr>
              <a:t> lymphoma, Hodgkin’s disease, and B cell lymphoma.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18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 of EBV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EBV - member of γ sub-family of </a:t>
            </a:r>
            <a:r>
              <a:rPr lang="en-US" sz="2200" dirty="0" err="1">
                <a:latin typeface="Comic Sans MS" panose="030F0702030302020204" pitchFamily="66" charset="0"/>
              </a:rPr>
              <a:t>Herpesviridae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Possess dsDNA, enveloped with an icosahedral symmetry.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EBV expresses three classes of antigens.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1. </a:t>
            </a:r>
            <a:r>
              <a:rPr lang="en-US" sz="2200" b="1" dirty="0">
                <a:latin typeface="Comic Sans MS" panose="030F0702030302020204" pitchFamily="66" charset="0"/>
              </a:rPr>
              <a:t>Latent phase antigens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2. </a:t>
            </a:r>
            <a:r>
              <a:rPr lang="en-US" sz="2200" b="1" dirty="0">
                <a:latin typeface="Comic Sans MS" panose="030F0702030302020204" pitchFamily="66" charset="0"/>
              </a:rPr>
              <a:t>Early antigens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3. </a:t>
            </a:r>
            <a:r>
              <a:rPr lang="en-US" sz="2200" b="1" dirty="0">
                <a:latin typeface="Comic Sans MS" panose="030F0702030302020204" pitchFamily="66" charset="0"/>
              </a:rPr>
              <a:t>Late antigens</a:t>
            </a:r>
            <a:endParaRPr lang="en-US" sz="2200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0513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15510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742158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EBV is transmitted by oropharyngeal contact through infected salivary secretions.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EBV receptors: </a:t>
            </a:r>
            <a:r>
              <a:rPr lang="en-US" sz="2200" dirty="0">
                <a:latin typeface="Comic Sans MS" panose="030F0702030302020204" pitchFamily="66" charset="0"/>
              </a:rPr>
              <a:t>EBV binds to specific receptors present on B cell (CD21 or CR2) - such receptors also present on pharyngeal epithelial cells.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Primary infection </a:t>
            </a:r>
            <a:r>
              <a:rPr lang="en-US" sz="2200" dirty="0">
                <a:latin typeface="Comic Sans MS" panose="030F0702030302020204" pitchFamily="66" charset="0"/>
              </a:rPr>
              <a:t>occurs in the oropharynx. EBV replicates in epithelial cells or surface B lymphocytes of the pharynx and salivary glands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165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63610" y="66572"/>
            <a:ext cx="3053301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773964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Infected B cells -  </a:t>
            </a:r>
            <a:r>
              <a:rPr lang="en-US" sz="2200" i="1" dirty="0">
                <a:latin typeface="Comic Sans MS" panose="030F0702030302020204" pitchFamily="66" charset="0"/>
              </a:rPr>
              <a:t>immortalized </a:t>
            </a:r>
            <a:r>
              <a:rPr lang="en-US" sz="2200" dirty="0">
                <a:latin typeface="Comic Sans MS" panose="030F0702030302020204" pitchFamily="66" charset="0"/>
              </a:rPr>
              <a:t>by the virus - large number of variety of immunoglobulins (polyclonal) - many of those are autoantibodies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In response to this, the bystander CD8 T lymphocytes - stimulated and appear atypical, feature characteristically seen in infectious mononucleosis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2522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106328"/>
            <a:ext cx="292608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958731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latin typeface="Comic Sans MS" panose="030F0702030302020204" pitchFamily="66" charset="0"/>
              </a:rPr>
              <a:t>Oncogenicity</a:t>
            </a:r>
            <a:r>
              <a:rPr lang="en-US" sz="2200" b="1" dirty="0">
                <a:latin typeface="Comic Sans MS" panose="030F0702030302020204" pitchFamily="66" charset="0"/>
              </a:rPr>
              <a:t>: </a:t>
            </a:r>
            <a:r>
              <a:rPr lang="en-US" sz="2200" dirty="0">
                <a:latin typeface="Comic Sans MS" panose="030F0702030302020204" pitchFamily="66" charset="0"/>
              </a:rPr>
              <a:t>Persistent EBV infection induce malignant transformation of infected B cells and epithelial cells by expressing latent EBV antigens - LMP and EBNA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626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91495"/>
            <a:ext cx="8571506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</a:t>
            </a:r>
            <a: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Infectious Mononucleosis</a:t>
            </a:r>
            <a:endParaRPr lang="en-US" sz="24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797818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Also called kissing disease (transmitted through salivary contact) or glandular disease.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Usually affects young adults, not children.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Headache, fever, malaise, pharyngitis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Cervical lymphadenopathy, hepatosplenomegaly, rashes following ampicillin therapy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972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-1" y="161987"/>
            <a:ext cx="8309113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- </a:t>
            </a:r>
            <a: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Infectious Mononucleosis 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fr-FR" sz="2200" dirty="0" err="1">
                <a:latin typeface="Comic Sans MS" panose="030F0702030302020204" pitchFamily="66" charset="0"/>
              </a:rPr>
              <a:t>Atypical</a:t>
            </a:r>
            <a:r>
              <a:rPr lang="fr-FR" sz="2200" dirty="0">
                <a:latin typeface="Comic Sans MS" panose="030F0702030302020204" pitchFamily="66" charset="0"/>
              </a:rPr>
              <a:t> </a:t>
            </a:r>
            <a:r>
              <a:rPr lang="fr-FR" sz="2200" dirty="0" err="1">
                <a:latin typeface="Comic Sans MS" panose="030F0702030302020204" pitchFamily="66" charset="0"/>
              </a:rPr>
              <a:t>lymphocytosis</a:t>
            </a:r>
            <a:r>
              <a:rPr lang="fr-FR" sz="2200" dirty="0">
                <a:latin typeface="Comic Sans MS" panose="030F0702030302020204" pitchFamily="66" charset="0"/>
              </a:rPr>
              <a:t> (CD8 T </a:t>
            </a:r>
            <a:r>
              <a:rPr lang="fr-FR" sz="2200" dirty="0" err="1">
                <a:latin typeface="Comic Sans MS" panose="030F0702030302020204" pitchFamily="66" charset="0"/>
              </a:rPr>
              <a:t>cells</a:t>
            </a:r>
            <a:r>
              <a:rPr lang="fr-FR" sz="2200" dirty="0">
                <a:latin typeface="Comic Sans MS" panose="030F0702030302020204" pitchFamily="66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Autoantibodies reactive to sheep RBC antigens (detected by Paul-</a:t>
            </a:r>
            <a:r>
              <a:rPr lang="en-US" sz="2200" dirty="0" err="1">
                <a:latin typeface="Comic Sans MS" panose="030F0702030302020204" pitchFamily="66" charset="0"/>
              </a:rPr>
              <a:t>Bunnell</a:t>
            </a:r>
            <a:r>
              <a:rPr lang="en-US" sz="2200" dirty="0">
                <a:latin typeface="Comic Sans MS" panose="030F0702030302020204" pitchFamily="66" charset="0"/>
              </a:rPr>
              <a:t> test).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1517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-1" y="392575"/>
            <a:ext cx="8889999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Comparison </a:t>
            </a:r>
            <a:r>
              <a:rPr lang="en-US" sz="2400" i="1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of infectious </a:t>
            </a:r>
            <a: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mononucleosis and</a:t>
            </a:r>
            <a:b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2400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mononucleosis-like syndrome</a:t>
            </a:r>
            <a:endParaRPr lang="en-US" sz="2400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435759"/>
              </p:ext>
            </p:extLst>
          </p:nvPr>
        </p:nvGraphicFramePr>
        <p:xfrm>
          <a:off x="127000" y="1422556"/>
          <a:ext cx="8889999" cy="2819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96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Features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Infectious mononucleosis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Mononucleosis-like syndrome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Agent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Epstein-Barr virus (EBV)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CMV (20–50%)</a:t>
                      </a: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HHV-6, </a:t>
                      </a: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Toxoplasma, Ehrlichia,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HIV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Atypical lymphocytosis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Seen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Seen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254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Clinical symptoms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Fever, myalgia, hepatosplenomegaly, exudative pharyngitis, cervical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lymphadeno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pathy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, rashes following ampicillin therapy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Similar presentation, except that exudative pharyngitis, cervical lymphadenopathy are absent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Heterophile antibodies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9017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Elevated (detected by Paul-Bunnell test)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Negative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Specific antibodies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9017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Antibodies to specific EBV antigens are elevated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117475" algn="just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Antibodies to CMV or other agents may be elevated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827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EBV-associated Malignancies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/>
              <a:t>Burkitt’s</a:t>
            </a:r>
            <a:r>
              <a:rPr lang="en-US" sz="2200" dirty="0"/>
              <a:t> lymphoma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Nasopharyngeal carcinoma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Hodgkin’s lymphoma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Non-Hodgkin’s lymphoma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512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Other Conditions Associated with EBV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Lymphoproliferative disorder: </a:t>
            </a:r>
            <a:r>
              <a:rPr lang="en-US" sz="2200" dirty="0"/>
              <a:t>It is seen among </a:t>
            </a:r>
            <a:r>
              <a:rPr lang="en-US" sz="2200" dirty="0" err="1"/>
              <a:t>immunodeficient</a:t>
            </a:r>
            <a:r>
              <a:rPr lang="en-US" sz="2200" dirty="0"/>
              <a:t> patients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Oral hairy leukoplakia: </a:t>
            </a:r>
            <a:r>
              <a:rPr lang="en-US" sz="2200" dirty="0"/>
              <a:t>Wart-like growth of epithelial cells of the tongue developed in some HIV-infected patients and transplant recipients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Chronic fatigue syndrome.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3551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Age: </a:t>
            </a:r>
            <a:r>
              <a:rPr lang="en-US" sz="2200" dirty="0"/>
              <a:t>Most common in early childhood, with a second peak during late adolescence. 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Transmission: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Intimate and prolonged oral contact - required for effective transmission.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Other modes - blood transfusion and following bone marrow transplantation.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5436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Source: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Asymptomatic seropositive individuals shed the virus in oropharyngeal secretions.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Shedding is more in immunocompromised patients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6744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Epstein-Barr virus infections</a:t>
            </a:r>
            <a:endParaRPr lang="en-US" sz="24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088190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Antibody detection:</a:t>
            </a:r>
          </a:p>
          <a:p>
            <a:r>
              <a:rPr lang="en-US" sz="2200" dirty="0"/>
              <a:t>Nonspecific </a:t>
            </a:r>
            <a:r>
              <a:rPr lang="en-US" sz="2200" dirty="0" err="1"/>
              <a:t>heterophile</a:t>
            </a:r>
            <a:r>
              <a:rPr lang="en-US" sz="2200" dirty="0"/>
              <a:t> antibody detection: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Paul-</a:t>
            </a:r>
            <a:r>
              <a:rPr lang="en-US" sz="2200" dirty="0" err="1"/>
              <a:t>Bunnell</a:t>
            </a:r>
            <a:r>
              <a:rPr lang="en-US" sz="2200" dirty="0"/>
              <a:t> test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Differential absorption test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err="1"/>
              <a:t>Monospot</a:t>
            </a:r>
            <a:r>
              <a:rPr lang="en-US" sz="2200" dirty="0"/>
              <a:t> test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EBV specific antibody detection—ELISA and indirect IF assay detect antibody to viral capsid antigen, EBNA and early antigen.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1623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Epstein-Barr virus infections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Molecular methods: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Detects EBV DNA (by PCR)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Quantifies EBV DNA (by real-time PCR)—detecting genes BamH1W, EBNA1 and LMP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Detects EBER RNA (by RT-PCR).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EBV antigen: </a:t>
            </a:r>
            <a:r>
              <a:rPr lang="en-US" sz="2200" dirty="0"/>
              <a:t>By direct IF assay.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478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2800" dirty="0" err="1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r>
              <a:rPr lang="fr-FR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of Epstein-Barr virus infections</a:t>
            </a:r>
            <a:endParaRPr lang="en-US" sz="28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Supportive measures </a:t>
            </a:r>
            <a:r>
              <a:rPr lang="en-US" sz="2200" dirty="0"/>
              <a:t>- analgesics for treatment of infectious mononucleosis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Acyclovir </a:t>
            </a:r>
            <a:r>
              <a:rPr lang="en-US" sz="2200" dirty="0"/>
              <a:t>- treatment of oral hairy leukoplakia - reduces EBV shedding from the oropharynx - no effect on the immortalized B cells - not effective for infectious mononucleosis and other malignancies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Antibody to CD20 </a:t>
            </a:r>
            <a:r>
              <a:rPr lang="en-US" sz="2200" dirty="0"/>
              <a:t>(rituximab) - effective in some cases.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0464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63450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ADENOVIRUS </a:t>
            </a:r>
            <a:br>
              <a:rPr lang="en-US" sz="5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5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  <a:endParaRPr lang="en-US" sz="54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8767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ADENOVIRUS INFECTIONS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50292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Adenoviruses - non-enveloped DNA virus.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Icosahedral symmetry with fiber proteins projecting from each vertex - </a:t>
            </a:r>
            <a:r>
              <a:rPr lang="en-US" sz="2200" b="1" dirty="0"/>
              <a:t>space vehicle shaped </a:t>
            </a:r>
            <a:r>
              <a:rPr lang="en-US" sz="2200" dirty="0"/>
              <a:t>appearance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849" y="1391583"/>
            <a:ext cx="3474493" cy="29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80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dirty="0"/>
              <a:t>Adenoviruses infect and replicate in the epithelial cells </a:t>
            </a:r>
            <a:r>
              <a:rPr lang="en-US" sz="2200" dirty="0"/>
              <a:t>of the respiratory tract, eye, gastrointestinal tract, urinary bladder and liver.</a:t>
            </a:r>
            <a:endParaRPr lang="en-IN" sz="2200" dirty="0"/>
          </a:p>
          <a:p>
            <a:pPr>
              <a:lnSpc>
                <a:spcPct val="150000"/>
              </a:lnSpc>
            </a:pPr>
            <a:r>
              <a:rPr lang="en-IN" sz="2200" dirty="0"/>
              <a:t>1/3</a:t>
            </a:r>
            <a:r>
              <a:rPr lang="en-IN" sz="2200" baseline="30000" dirty="0"/>
              <a:t>rd</a:t>
            </a:r>
            <a:r>
              <a:rPr lang="en-IN" sz="2200" dirty="0"/>
              <a:t> of the serotypes can cause human diseases, </a:t>
            </a:r>
            <a:r>
              <a:rPr lang="en-IN" sz="2200" b="1" dirty="0"/>
              <a:t>type 1–7</a:t>
            </a:r>
            <a:r>
              <a:rPr lang="en-IN" sz="2200" dirty="0"/>
              <a:t> are the most common types worldwide.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4023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Respiratory diseases </a:t>
            </a:r>
            <a:r>
              <a:rPr lang="en-US" sz="2200" dirty="0"/>
              <a:t>- most common manifestation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Upper respiratory tract infection in children - serotypes 1,2 and 5.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In adolescents - serotypes 3, 4 and 7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/>
              <a:t>Pneumonia: </a:t>
            </a:r>
            <a:r>
              <a:rPr lang="en-US" sz="2200" dirty="0"/>
              <a:t>Types 3, 7, and 21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Acute respiratory disease syndrome - type 4, 7 and occasionally type 3.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137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IN" sz="2200" b="1" dirty="0"/>
              <a:t>Ocular Infections-</a:t>
            </a:r>
            <a:endParaRPr lang="en-US" sz="2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 err="1"/>
              <a:t>Pharyngoconjunctival</a:t>
            </a:r>
            <a:r>
              <a:rPr lang="en-IN" sz="2200" dirty="0"/>
              <a:t> fever (swimming pool conjunctivitis) -serotypes 3 and 7</a:t>
            </a:r>
            <a:endParaRPr lang="en-US" sz="2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/>
              <a:t>Epidemic </a:t>
            </a:r>
            <a:r>
              <a:rPr lang="en-IN" sz="2200" dirty="0" err="1"/>
              <a:t>keratoconjunctivitis</a:t>
            </a:r>
            <a:r>
              <a:rPr lang="en-IN" sz="2200" dirty="0"/>
              <a:t> or shipyard eye occurs mainly in adults and is highly contagious, caused by types 8, 19, and 37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4425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IN" sz="2200" b="1" dirty="0"/>
              <a:t>Infantile gastroenteritis</a:t>
            </a:r>
            <a:r>
              <a:rPr lang="en-IN" sz="2200" dirty="0"/>
              <a:t> – Serotype 40 and 41 </a:t>
            </a:r>
          </a:p>
          <a:p>
            <a:pPr lvl="0">
              <a:lnSpc>
                <a:spcPct val="150000"/>
              </a:lnSpc>
            </a:pPr>
            <a:r>
              <a:rPr lang="en-IN" sz="2200" b="1" dirty="0"/>
              <a:t>Acute </a:t>
            </a:r>
            <a:r>
              <a:rPr lang="en-IN" sz="2200" b="1" dirty="0" err="1"/>
              <a:t>hemorrhagic</a:t>
            </a:r>
            <a:r>
              <a:rPr lang="en-IN" sz="2200" b="1" dirty="0"/>
              <a:t> cystitis</a:t>
            </a:r>
            <a:r>
              <a:rPr lang="en-IN" sz="2200" dirty="0"/>
              <a:t> in children, serotypes 11 and 21</a:t>
            </a:r>
            <a:endParaRPr lang="en-US" sz="2200" dirty="0"/>
          </a:p>
          <a:p>
            <a:pPr lvl="0">
              <a:lnSpc>
                <a:spcPct val="150000"/>
              </a:lnSpc>
            </a:pPr>
            <a:r>
              <a:rPr lang="en-IN" sz="2200" b="1" dirty="0"/>
              <a:t>Immunocompromised</a:t>
            </a:r>
            <a:r>
              <a:rPr lang="en-IN" sz="2200" dirty="0"/>
              <a:t> patients - higher risk of developing serious pneumonia.</a:t>
            </a:r>
            <a:endParaRPr lang="en-US" sz="2200" dirty="0"/>
          </a:p>
          <a:p>
            <a:pPr lvl="0">
              <a:lnSpc>
                <a:spcPct val="150000"/>
              </a:lnSpc>
            </a:pPr>
            <a:r>
              <a:rPr lang="en-IN" sz="2200" b="1" dirty="0"/>
              <a:t>Transplant recipients</a:t>
            </a:r>
            <a:r>
              <a:rPr lang="en-IN" sz="2200" dirty="0"/>
              <a:t> may develop pneumonia, hepatitis, nephritis, colitis, encephalitis, and </a:t>
            </a:r>
            <a:r>
              <a:rPr lang="en-IN" sz="2200" dirty="0" err="1"/>
              <a:t>hemorrhagic</a:t>
            </a:r>
            <a:r>
              <a:rPr lang="en-IN" sz="2200" dirty="0"/>
              <a:t> cystitis. 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555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Specimens - throat swab, conjunctival swab, stool or urine 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Virus isolation: </a:t>
            </a:r>
            <a:r>
              <a:rPr lang="en-US" sz="2200" dirty="0"/>
              <a:t>Primary human embryonic kidney cell line and A 549 cell line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Viral growth </a:t>
            </a:r>
            <a:r>
              <a:rPr lang="en-US" sz="2200" dirty="0"/>
              <a:t>can be detected by: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Characteristic cytopathic effect: Rounding and grape-like clustering of swollen cells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Antigen detection by direct-IF test.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1103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IN" sz="2200" b="1" dirty="0"/>
              <a:t>Serotyping</a:t>
            </a:r>
          </a:p>
          <a:p>
            <a:pPr lvl="0">
              <a:lnSpc>
                <a:spcPct val="150000"/>
              </a:lnSpc>
            </a:pPr>
            <a:r>
              <a:rPr lang="en-IN" sz="2200" b="1" dirty="0"/>
              <a:t>Direct fluorescence antibody test</a:t>
            </a:r>
            <a:r>
              <a:rPr lang="en-IN" sz="2200" dirty="0"/>
              <a:t> -fluorescent tagged anti-</a:t>
            </a:r>
            <a:r>
              <a:rPr lang="en-IN" sz="2200" dirty="0" err="1"/>
              <a:t>hexon</a:t>
            </a:r>
            <a:r>
              <a:rPr lang="en-IN" sz="2200" dirty="0"/>
              <a:t> antibody.</a:t>
            </a:r>
            <a:endParaRPr lang="en-US" sz="2200" dirty="0"/>
          </a:p>
          <a:p>
            <a:pPr lvl="0">
              <a:lnSpc>
                <a:spcPct val="150000"/>
              </a:lnSpc>
            </a:pPr>
            <a:r>
              <a:rPr lang="en-IN" sz="2200" b="1" dirty="0"/>
              <a:t>Fastidious enteric serotypes</a:t>
            </a:r>
            <a:r>
              <a:rPr lang="en-IN" sz="2200" dirty="0"/>
              <a:t> - type 40 &amp; 41 from stool - detected by electron microscopy or antigen detection by ELISA.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045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Molecular methods: </a:t>
            </a:r>
            <a:r>
              <a:rPr lang="en-US" sz="2200" dirty="0"/>
              <a:t>PCR - targeting group-specific conserved </a:t>
            </a:r>
            <a:r>
              <a:rPr lang="en-US" sz="2200" dirty="0" err="1"/>
              <a:t>hexon</a:t>
            </a:r>
            <a:r>
              <a:rPr lang="en-US" sz="2200" dirty="0"/>
              <a:t> or fiber genes. Multiplex PCR &amp; Real-time PCR - monitor viral load.</a:t>
            </a:r>
          </a:p>
          <a:p>
            <a:pPr>
              <a:lnSpc>
                <a:spcPct val="150000"/>
              </a:lnSpc>
            </a:pPr>
            <a:r>
              <a:rPr lang="en-IN" sz="2200" b="1" dirty="0"/>
              <a:t>Serum antibody detection</a:t>
            </a:r>
            <a:r>
              <a:rPr lang="en-IN" sz="2200" dirty="0"/>
              <a:t> - ELISA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870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and Control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168972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dirty="0"/>
              <a:t>Symptomatic treatment , only in severe cases of pneumonia </a:t>
            </a:r>
            <a:r>
              <a:rPr lang="en-US" sz="2200" dirty="0" err="1"/>
              <a:t>cidofovir</a:t>
            </a:r>
            <a:r>
              <a:rPr lang="en-US" sz="2200" dirty="0"/>
              <a:t> is recommended. General preventive measures are: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Effective hand washing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Sodium hypochlorite to disinfect environmental surfaces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Chlorination of swimming pools and waste water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Strict asepsis during eye examinations.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5954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Adenoviruses used for Gene Therapy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Replication defective adenoviruses can also be used as </a:t>
            </a:r>
            <a:r>
              <a:rPr lang="en-US" sz="2200" dirty="0" err="1"/>
              <a:t>livevirus</a:t>
            </a:r>
            <a:r>
              <a:rPr lang="en-US" sz="2200" dirty="0"/>
              <a:t> vectors for the delivery of vaccine antigens and for gene therapy; e.g. trials on adenovirus vectored </a:t>
            </a:r>
            <a:r>
              <a:rPr lang="en-US" sz="2200" i="1" dirty="0"/>
              <a:t>M. tuberculosis </a:t>
            </a:r>
            <a:r>
              <a:rPr lang="en-US" sz="2200" dirty="0"/>
              <a:t>(using 85A antigen) , HIV and COVID-19 vaccines.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5097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47670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 )</a:t>
            </a:r>
            <a:endParaRPr lang="en-US" sz="44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727526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61839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 )</a:t>
            </a:r>
            <a:endParaRPr lang="en-US" sz="2800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Rhinoviruses - most common cause of common cold.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Belong to </a:t>
            </a:r>
            <a:r>
              <a:rPr lang="en-US" sz="2200" dirty="0" err="1"/>
              <a:t>Picornaviridae</a:t>
            </a:r>
            <a:r>
              <a:rPr lang="en-US" sz="2200" dirty="0"/>
              <a:t> family, which also include enteroviruses.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Use host cell intercellular adhesion molecule-1 (ICAM-1) as receptor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 More than 100 antigenic types have been identified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8562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61839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 )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They are similar to enteroviruses in structure and properties except that: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Acid-labile (unstable below pH 6)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Transmitted by respiratory route.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9839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 )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158775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Clinical features: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Incubation period - 2–4 days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Common cold syndrome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Primary disease in adults – rhinosinusitis , sneezing, nasal obstruction, nasal discharge, and sore throat, but no fever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5574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 )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1930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Secondary bacterial infection – otitis media, sinusitis, bronchitis, or pneumonitis, especially in children.</a:t>
            </a:r>
            <a:endParaRPr lang="en-US" sz="22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6687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RHINOVIRUS INFECTION (COMMON COLD) </a:t>
            </a:r>
            <a:br>
              <a:rPr lang="en-US" sz="28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1930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Relapse: </a:t>
            </a:r>
            <a:r>
              <a:rPr lang="en-US" sz="2200" dirty="0"/>
              <a:t>Average adult gets 1–2 attacks each year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Laboratory diagnosis: </a:t>
            </a:r>
            <a:r>
              <a:rPr lang="en-US" sz="2200" dirty="0"/>
              <a:t>Rhinoviruses can be grown in human diploid cell lines -WI-38 and MRC-5 cell lines.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Most strains grow better at 33°C (nasopharynx temperature) but not 37°C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Treatment </a:t>
            </a:r>
            <a:r>
              <a:rPr lang="en-US" sz="2200" dirty="0"/>
              <a:t>is supportive (i.e. symptomatic treatment).</a:t>
            </a:r>
            <a:endParaRPr lang="en-US" sz="22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91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23023</TotalTime>
  <Words>1313</Words>
  <Application>Microsoft Office PowerPoint</Application>
  <PresentationFormat>On-screen Show (16:9)</PresentationFormat>
  <Paragraphs>181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Calibri</vt:lpstr>
      <vt:lpstr>Arial</vt:lpstr>
      <vt:lpstr>Comic Sans MS</vt:lpstr>
      <vt:lpstr>Wingdings</vt:lpstr>
      <vt:lpstr>Calibri Light</vt:lpstr>
      <vt:lpstr>Roboto Condensed Light</vt:lpstr>
      <vt:lpstr>Office Theme</vt:lpstr>
      <vt:lpstr>Miscellaneous Viral Infections of  Respiratory Tract</vt:lpstr>
      <vt:lpstr>INFECTIOUS MONONUCLEOSIS</vt:lpstr>
      <vt:lpstr>INFECTIOUS MONONUCLEOSIS</vt:lpstr>
      <vt:lpstr>Morphology of EBV</vt:lpstr>
      <vt:lpstr>Pathogenesis</vt:lpstr>
      <vt:lpstr>Pathogenesis</vt:lpstr>
      <vt:lpstr>Pathogenesis</vt:lpstr>
      <vt:lpstr>Clinical Manifestations - Infectious Mononucleosis</vt:lpstr>
      <vt:lpstr>Clinical Manifestations - Infectious Mononucleosis </vt:lpstr>
      <vt:lpstr>Comparison of infectious mononucleosis and mononucleosis-like syndrome</vt:lpstr>
      <vt:lpstr>EBV-associated Malignancies</vt:lpstr>
      <vt:lpstr>Other Conditions Associated with EBV</vt:lpstr>
      <vt:lpstr>Epidemiology</vt:lpstr>
      <vt:lpstr>Epidemiology (Cont..)</vt:lpstr>
      <vt:lpstr>Laboratory diagnosis of Epstein-Barr virus infections</vt:lpstr>
      <vt:lpstr>Laboratory diagnosis of Epstein-Barr virus infections (Cont..)</vt:lpstr>
      <vt:lpstr>Treatment of Epstein-Barr virus infections</vt:lpstr>
      <vt:lpstr>ADENOVIRUS  INFECTIONS</vt:lpstr>
      <vt:lpstr>ADENOVIRUS INFECTIONS</vt:lpstr>
      <vt:lpstr>Clinical Manifestations</vt:lpstr>
      <vt:lpstr>Clinical Manifestations (Cont..)</vt:lpstr>
      <vt:lpstr>Clinical Manifestations (Cont..)</vt:lpstr>
      <vt:lpstr>Clinical Manifestations (Cont..)</vt:lpstr>
      <vt:lpstr>Laboratory Diagnosis</vt:lpstr>
      <vt:lpstr>Laboratory Diagnosis (Cont..)</vt:lpstr>
      <vt:lpstr>Laboratory Diagnosis (Cont..)</vt:lpstr>
      <vt:lpstr>Treatment and Control</vt:lpstr>
      <vt:lpstr>Adenoviruses used for Gene Therapy</vt:lpstr>
      <vt:lpstr>RHINOVIRUS INFECTION (COMMON COLD )</vt:lpstr>
      <vt:lpstr>RHINOVIRUS INFECTION (COMMON COLD )</vt:lpstr>
      <vt:lpstr>RHINOVIRUS INFECTION (COMMON COLD ) (Cont..)</vt:lpstr>
      <vt:lpstr>RHINOVIRUS INFECTION (COMMON COLD ) (Cont..)</vt:lpstr>
      <vt:lpstr>RHINOVIRUS INFECTION (COMMON COLD ) (Cont..)</vt:lpstr>
      <vt:lpstr>RHINOVIRUS INFECTION (COMMON COLD)  (Cont..)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and History</dc:title>
  <cp:lastModifiedBy>consultdrpriyanka20@gmail.com</cp:lastModifiedBy>
  <cp:revision>1209</cp:revision>
  <dcterms:modified xsi:type="dcterms:W3CDTF">2023-08-26T06:58:06Z</dcterms:modified>
</cp:coreProperties>
</file>