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332" r:id="rId6"/>
    <p:sldId id="333" r:id="rId7"/>
    <p:sldId id="334" r:id="rId8"/>
    <p:sldId id="335" r:id="rId9"/>
    <p:sldId id="337" r:id="rId10"/>
    <p:sldId id="260" r:id="rId11"/>
    <p:sldId id="261" r:id="rId12"/>
    <p:sldId id="263" r:id="rId13"/>
    <p:sldId id="264" r:id="rId14"/>
    <p:sldId id="265" r:id="rId15"/>
    <p:sldId id="338" r:id="rId16"/>
    <p:sldId id="266" r:id="rId17"/>
    <p:sldId id="267" r:id="rId18"/>
    <p:sldId id="268" r:id="rId19"/>
    <p:sldId id="269" r:id="rId20"/>
    <p:sldId id="270" r:id="rId21"/>
    <p:sldId id="340" r:id="rId22"/>
    <p:sldId id="273" r:id="rId23"/>
    <p:sldId id="339" r:id="rId24"/>
    <p:sldId id="271" r:id="rId25"/>
    <p:sldId id="272" r:id="rId26"/>
    <p:sldId id="341" r:id="rId27"/>
    <p:sldId id="274" r:id="rId28"/>
    <p:sldId id="275" r:id="rId29"/>
    <p:sldId id="276" r:id="rId30"/>
    <p:sldId id="277" r:id="rId31"/>
    <p:sldId id="342" r:id="rId32"/>
    <p:sldId id="278" r:id="rId33"/>
    <p:sldId id="344" r:id="rId34"/>
    <p:sldId id="279" r:id="rId35"/>
    <p:sldId id="343" r:id="rId36"/>
    <p:sldId id="280" r:id="rId37"/>
    <p:sldId id="281" r:id="rId38"/>
    <p:sldId id="345" r:id="rId39"/>
    <p:sldId id="282" r:id="rId40"/>
    <p:sldId id="283" r:id="rId41"/>
    <p:sldId id="346" r:id="rId42"/>
    <p:sldId id="284" r:id="rId43"/>
    <p:sldId id="347" r:id="rId44"/>
    <p:sldId id="285" r:id="rId45"/>
    <p:sldId id="287" r:id="rId46"/>
    <p:sldId id="288" r:id="rId47"/>
    <p:sldId id="348" r:id="rId48"/>
    <p:sldId id="296" r:id="rId49"/>
    <p:sldId id="297" r:id="rId50"/>
    <p:sldId id="298" r:id="rId51"/>
    <p:sldId id="299" r:id="rId52"/>
    <p:sldId id="336" r:id="rId53"/>
    <p:sldId id="349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ECFF"/>
    <a:srgbClr val="FF99FF"/>
    <a:srgbClr val="99CCFF"/>
    <a:srgbClr val="0066FF"/>
    <a:srgbClr val="3399FF"/>
    <a:srgbClr val="66FFCC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5C41D-E9B0-425F-8418-BA1D7ECB37D5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83F60-DD38-4986-8F55-DF60F6660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7656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Agrobacterium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83F60-DD38-4986-8F55-DF60F6660ABD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6554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258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511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86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251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9576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848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889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32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5921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538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480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418CDBC-9C88-4B3D-858F-43B2B58B23B1}" type="datetimeFigureOut">
              <a:rPr lang="en-IN" smtClean="0"/>
              <a:t>10-02-2024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9EED50A-6FF9-41F6-A488-BD47091CA8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429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8F07-95CE-9627-F21C-891C99FBF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990" y="882376"/>
            <a:ext cx="11082020" cy="292608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immunoprophylaxis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3CEEDA-19B9-11DF-84EF-A7D321C71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3314" y="5343896"/>
            <a:ext cx="4777234" cy="98268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Dr. Priyanka Chaturvedi</a:t>
            </a:r>
          </a:p>
          <a:p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Assistant Professor</a:t>
            </a:r>
            <a:endParaRPr lang="en-IN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392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F9A60-D037-1F41-2E55-8A66A68A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IMMUNOPROPHYLAXIS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C5D4B-2658-C4AE-89C8-A7E750A38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50965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Immunoprophylaxis against microbial pathogens can be classified into: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Active </a:t>
            </a: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immunoprophylaxis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(or vaccination) 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Passive </a:t>
            </a: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immunoprophylaxis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(or immunoglobulin administration)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980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B7B83-8A3F-95DF-6F6A-511D757D5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495" y="539844"/>
            <a:ext cx="9875520" cy="1977835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</a:t>
            </a:r>
            <a:b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(ACTIVE IMMUNOPROPHYLAXIS)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COVID-19 Vaccine – Southern Nevada Health District | COVID-19">
            <a:extLst>
              <a:ext uri="{FF2B5EF4-FFF2-40B4-BE49-F238E27FC236}">
                <a16:creationId xmlns:a16="http://schemas.microsoft.com/office/drawing/2014/main" id="{D2E8ABC5-30BF-3731-6691-F2C17ED9A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87" y="2348160"/>
            <a:ext cx="5381625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035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3DED3-A270-24FB-CDA7-285D73008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6294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8C4BE-1AB4-BC69-0656-2D86F67E1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353787"/>
            <a:ext cx="9872871" cy="5142015"/>
          </a:xfrm>
        </p:spPr>
        <p:txBody>
          <a:bodyPr>
            <a:normAutofit fontScale="92500"/>
          </a:bodyPr>
          <a:lstStyle/>
          <a:p>
            <a:pPr marL="45720" indent="0" algn="just">
              <a:lnSpc>
                <a:spcPct val="200000"/>
              </a:lnSpc>
              <a:buNone/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Vaccine: 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It is an </a:t>
            </a:r>
            <a:r>
              <a:rPr lang="en-IN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IMMUNOBIOLOGICAL PREPARATION</a:t>
            </a: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which provides </a:t>
            </a:r>
            <a:r>
              <a:rPr lang="en-IN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SPECIFIC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protection against a given disease.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Following administration of vaccine, the </a:t>
            </a:r>
            <a:r>
              <a:rPr lang="en-IN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IMMUNOGEN </a:t>
            </a:r>
            <a:r>
              <a:rPr lang="en-IN" sz="2400" u="sng" dirty="0">
                <a:solidFill>
                  <a:schemeClr val="tx1"/>
                </a:solidFill>
                <a:latin typeface="Comic Sans MS" panose="030F0702030302020204" pitchFamily="66" charset="0"/>
              </a:rPr>
              <a:t>(active ingredient of the vaccine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) stimulates the immune system.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After stimulation, the active immunity is produced, in the form of protective antibody and/or immunocompetent T cell response.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588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164CB-18DB-FEC8-DEF2-4E19A2D30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59C70-509C-A319-3508-6751D388B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64" y="1555667"/>
            <a:ext cx="9872871" cy="4255325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200000"/>
              </a:lnSpc>
              <a:spcBef>
                <a:spcPts val="0"/>
              </a:spcBef>
              <a:buNone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History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: </a:t>
            </a:r>
          </a:p>
          <a:p>
            <a:pPr lvl="1" algn="just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 terms </a:t>
            </a:r>
            <a:r>
              <a:rPr lang="en-IN" sz="2800" u="sng" dirty="0">
                <a:solidFill>
                  <a:schemeClr val="tx1"/>
                </a:solidFill>
                <a:latin typeface="Comic Sans MS" panose="030F0702030302020204" pitchFamily="66" charset="0"/>
              </a:rPr>
              <a:t>Vaccine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and </a:t>
            </a:r>
            <a:r>
              <a:rPr lang="en-IN" sz="2800" u="sng" dirty="0">
                <a:solidFill>
                  <a:schemeClr val="tx1"/>
                </a:solidFill>
                <a:latin typeface="Comic Sans MS" panose="030F0702030302020204" pitchFamily="66" charset="0"/>
              </a:rPr>
              <a:t>Vaccination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are derived from </a:t>
            </a:r>
            <a:r>
              <a:rPr lang="en-IN" sz="2800" b="1" i="1" dirty="0">
                <a:solidFill>
                  <a:srgbClr val="00B050"/>
                </a:solidFill>
                <a:latin typeface="Comic Sans MS" panose="030F0702030302020204" pitchFamily="66" charset="0"/>
              </a:rPr>
              <a:t>‘VARIOLAE VACCINAE</a:t>
            </a:r>
            <a:r>
              <a:rPr lang="en-IN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’ (SMALLPOX OF THE COW),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 term given by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SIR EDWARD JENNER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to denote cowpox.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B33CEAA-6FF5-015F-B5DD-DDF49CCD5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6294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840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C8B11-77F0-BCD9-BB05-D5009708E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B8DAD-0E26-AC46-81BD-E677D68E7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lvl="0" indent="0">
              <a:lnSpc>
                <a:spcPct val="200000"/>
              </a:lnSpc>
              <a:buNone/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HOMOLOGOUS AND HETEROLOGOUS VACCINE: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Homologous vaccine -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Immunizing substance is derived from the same microorganism against which it is used.</a:t>
            </a:r>
          </a:p>
          <a:p>
            <a:pPr marL="45720" indent="0" algn="just">
              <a:lnSpc>
                <a:spcPct val="200000"/>
              </a:lnSpc>
              <a:buNone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8EE076-F785-58A5-E1A1-D14BCE7B6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6294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38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5C6A8-C45A-F844-FC65-6140D5C1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F1B49-34B4-3AF4-5E27-74F2A2838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26919"/>
            <a:ext cx="10079182" cy="4762006"/>
          </a:xfrm>
        </p:spPr>
        <p:txBody>
          <a:bodyPr>
            <a:normAutofit/>
          </a:bodyPr>
          <a:lstStyle/>
          <a:p>
            <a:pPr marL="45720" lvl="0" indent="0" algn="just">
              <a:lnSpc>
                <a:spcPct val="150000"/>
              </a:lnSpc>
              <a:buNone/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HETEROLOGOUS VACCINE or 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"JENNERIAN" VACCINES </a:t>
            </a: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Vaccine organism is different from the disease-causing organism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Examples –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Edward Jenner used cowpox to protect against smallpox.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BCG vaccine: Made from </a:t>
            </a: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Mycobacterium </a:t>
            </a:r>
            <a:r>
              <a:rPr lang="en-IN" sz="24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bovis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to protect against human tuberculosis caused by </a:t>
            </a:r>
            <a:r>
              <a:rPr lang="en-IN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Mycobacterium tuberculosis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F164F5-DE08-2DB8-C7FD-86DC67F2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6294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8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A1A66-A5D9-734C-9D69-0AFD52ADA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9C3A3-4D46-EA07-A0EF-0260EA30D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472539"/>
            <a:ext cx="9872871" cy="5011387"/>
          </a:xfrm>
        </p:spPr>
        <p:txBody>
          <a:bodyPr>
            <a:normAutofit lnSpcReduction="10000"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Types of vaccine: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marL="73152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Live attenuated vaccines</a:t>
            </a:r>
          </a:p>
          <a:p>
            <a:pPr marL="73152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Inactivated or killed organisms</a:t>
            </a:r>
          </a:p>
          <a:p>
            <a:pPr marL="73152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Extracted or cellular fractions</a:t>
            </a:r>
          </a:p>
          <a:p>
            <a:pPr marL="73152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Toxoids </a:t>
            </a:r>
          </a:p>
          <a:p>
            <a:pPr marL="73152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Subunit vaccines and recombinant vaccine</a:t>
            </a:r>
          </a:p>
          <a:p>
            <a:pPr marL="73152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DNA vaccine and edible vaccine.</a:t>
            </a:r>
          </a:p>
          <a:p>
            <a:pPr marL="502920" indent="-457200" algn="just">
              <a:lnSpc>
                <a:spcPct val="150000"/>
              </a:lnSpc>
              <a:buFont typeface="+mj-lt"/>
              <a:buAutoNum type="arabicPeriod"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3620263-6951-B76B-85D5-D6DE9D73B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6294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VACCINATION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25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ve attenuated vaccines - YouTube">
            <a:extLst>
              <a:ext uri="{FF2B5EF4-FFF2-40B4-BE49-F238E27FC236}">
                <a16:creationId xmlns:a16="http://schemas.microsoft.com/office/drawing/2014/main" id="{F072435A-F3AA-8D66-7384-133EC36708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059" y="733301"/>
            <a:ext cx="9345881" cy="539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153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09674-DF55-167C-70FF-F3E8D506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Live Attenuated Vaccine</a:t>
            </a:r>
            <a:endParaRPr lang="en-IN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7FA3D-EE55-2484-2825-0BDB31216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778" y="1769424"/>
            <a:ext cx="10042094" cy="4572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Live vaccines prepared from live (usually attenuated) organisms.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Attenuated: By passing the live organisms serially through a foreign host, live organisms lose the pathogenicity but retain their immunogenicity.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968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645078"/>
              </p:ext>
            </p:extLst>
          </p:nvPr>
        </p:nvGraphicFramePr>
        <p:xfrm>
          <a:off x="878775" y="1425038"/>
          <a:ext cx="10768742" cy="484219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809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9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96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Comic Sans MS" panose="030F0702030302020204" pitchFamily="66" charset="0"/>
                        </a:rPr>
                        <a:t>Bacterial</a:t>
                      </a:r>
                      <a:endParaRPr lang="en-US" sz="24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N" sz="2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Viral 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557">
                <a:tc gridSpan="2">
                  <a:txBody>
                    <a:bodyPr/>
                    <a:lstStyle/>
                    <a:p>
                      <a:r>
                        <a:rPr lang="en-US" sz="2400" b="1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Live attenuated vaccines</a:t>
                      </a:r>
                      <a:endParaRPr lang="en-US" sz="2400" dirty="0"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84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BCG vaccine 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Measles vaccine 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202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Typhoral vaccine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Mumps vaccine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32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Epidemic typhus vaccine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Rubella vaccine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202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Live attenuated influenza vaccine 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557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Chicken pox vaccine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202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Oral polio vaccine(OPV, Sabin vaccine)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439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Rotavirus vaccine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202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Yellow fever 17D vaccine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32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Hepatitis A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9439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Japanese B encephalitis(14-14-2 strain)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3CCF5D62-4DE8-E113-E9F6-81CF5DA6B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380009"/>
            <a:ext cx="9875520" cy="1045029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Live Attenuated Vaccine</a:t>
            </a:r>
            <a:endParaRPr lang="en-IN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07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E19BC-10D8-3DA5-7ACF-DD53A562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872" y="526473"/>
            <a:ext cx="10542319" cy="1356360"/>
          </a:xfrm>
        </p:spPr>
        <p:txBody>
          <a:bodyPr/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Advantages of live attenuated vaccines</a:t>
            </a:r>
            <a:endParaRPr lang="en-IN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7FFA0-07F6-E928-1EBC-91224C2D3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64" y="1557647"/>
            <a:ext cx="9872871" cy="4961906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More potent immunizing agent compared to killed vaccines, because:-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Live organisms multiply in the host and the resultant antigenic dose would be larger than what is administered.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Retain all the immunogenic components (major and minor) of the organisms.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Capable of inducing mucosal immunity by stimulating secretory IgA antibody production at the local mucosal sites.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39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2882-42EE-07B2-4D12-AB792F1E9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Precautions While Using Live Attenuated Vaccines</a:t>
            </a:r>
            <a:endParaRPr lang="en-IN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6A43D-8D5F-84CD-92AC-CB9CDA95B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904" y="2057399"/>
            <a:ext cx="9958967" cy="4402777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Contraindications-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In immunodeficiency diseases/ immunocompromised state like leukaemia, lymphoma, malignancies or corticosteroid or any other immunosuppressive drug therapy.</a:t>
            </a:r>
            <a:endParaRPr 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60000"/>
              </a:lnSpc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Pregnancy </a:t>
            </a:r>
          </a:p>
          <a:p>
            <a:pPr algn="just">
              <a:lnSpc>
                <a:spcPct val="160000"/>
              </a:lnSpc>
            </a:pPr>
            <a:r>
              <a:rPr lang="en-IN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Dosage</a:t>
            </a: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- Single dose. </a:t>
            </a:r>
          </a:p>
          <a:p>
            <a:pPr algn="just">
              <a:lnSpc>
                <a:spcPct val="160000"/>
              </a:lnSpc>
            </a:pPr>
            <a:r>
              <a:rPr lang="en-IN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Exception – OPV</a:t>
            </a:r>
            <a:endParaRPr lang="en-IN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07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C8E77-49A7-766A-0861-265594E64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270" y="2481942"/>
            <a:ext cx="10747169" cy="406136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When </a:t>
            </a:r>
            <a:r>
              <a:rPr lang="en-IN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two live vaccines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are required to be given, then  administer both the vaccines simultaneously </a:t>
            </a:r>
            <a:r>
              <a:rPr lang="en-IN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at two different sites or one after another at 3 weeks interval.</a:t>
            </a:r>
            <a:endParaRPr lang="en-US" sz="28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Risk of gaining the virulence: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 If not properly attenuated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3CC0EE-28E7-F037-4B23-D25239CE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Precautions While Using Live Attenuated Vaccines</a:t>
            </a:r>
            <a:endParaRPr lang="en-IN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887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is an Inactivated Vaccine? - YouTube">
            <a:extLst>
              <a:ext uri="{FF2B5EF4-FFF2-40B4-BE49-F238E27FC236}">
                <a16:creationId xmlns:a16="http://schemas.microsoft.com/office/drawing/2014/main" id="{7E84FA0B-7FC6-7649-98F4-5A64E99315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99" y="761010"/>
            <a:ext cx="10153401" cy="533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772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8C91E-176B-802E-40F8-2CEF049BA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480" y="405146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Inactivated or Killed Vaccine</a:t>
            </a:r>
            <a:endParaRPr lang="en-IN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A086E-5C6A-73AF-9539-5D9CB1F37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33797"/>
            <a:ext cx="10186060" cy="45146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Consists of organisms, which are grown in culture under controlled conditions and then killed using methods such as </a:t>
            </a:r>
            <a:r>
              <a:rPr lang="en-IN" sz="28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HEAT OR FORMALDEHYDE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Safe but less effective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than live vaccines.</a:t>
            </a: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Killed vaccines require </a:t>
            </a:r>
            <a:r>
              <a:rPr lang="en-IN" sz="28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LARGE DOSES, ADJUVANTS, and MULTIPLE DOSES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to confer immunity.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384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2C4C8-12E8-C9A3-3DAF-EAE6189A2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50670"/>
            <a:ext cx="10423566" cy="480218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Booster dose is needed.</a:t>
            </a:r>
          </a:p>
          <a:p>
            <a:pPr lvl="0">
              <a:lnSpc>
                <a:spcPct val="160000"/>
              </a:lnSpc>
            </a:pP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Adjuvants increase the immunogenicity of the antigen present in vaccine. 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E.g. Alum is used as adjuvant in DPT vaccine.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>
              <a:lnSpc>
                <a:spcPct val="16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Killed vaccines are usually administered, subcutaneously or through intramuscular routes.</a:t>
            </a:r>
          </a:p>
          <a:p>
            <a:pPr lvl="0">
              <a:lnSpc>
                <a:spcPct val="16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Absolutely contraindication if severe local or general reaction occurred during previous dose.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6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683452-7230-C315-DA53-80EC67B5AA2A}"/>
              </a:ext>
            </a:extLst>
          </p:cNvPr>
          <p:cNvSpPr txBox="1">
            <a:spLocks/>
          </p:cNvSpPr>
          <p:nvPr/>
        </p:nvSpPr>
        <p:spPr>
          <a:xfrm>
            <a:off x="1173480" y="405146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Inactivated or Killed Vaccine</a:t>
            </a:r>
            <a:endParaRPr lang="en-IN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690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175516"/>
              </p:ext>
            </p:extLst>
          </p:nvPr>
        </p:nvGraphicFramePr>
        <p:xfrm>
          <a:off x="997032" y="1867394"/>
          <a:ext cx="10197935" cy="408214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54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43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3163">
                <a:tc gridSpan="2"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Killed/Inactivated vaccine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16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Comic Sans MS" panose="030F0702030302020204" pitchFamily="66" charset="0"/>
                        </a:rPr>
                        <a:t>BACTERIAL</a:t>
                      </a:r>
                      <a:endParaRPr lang="en-US" sz="24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Comic Sans MS" panose="030F0702030302020204" pitchFamily="66" charset="0"/>
                        </a:rPr>
                        <a:t> VIRAL </a:t>
                      </a:r>
                      <a:endParaRPr lang="en-US" sz="24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16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Typhoid vaccine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Injectable polio vaccine (IPV or Salk vaccine)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16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>
                          <a:effectLst/>
                          <a:latin typeface="Comic Sans MS" panose="030F0702030302020204" pitchFamily="66" charset="0"/>
                        </a:rPr>
                        <a:t>Cholera vaccine</a:t>
                      </a:r>
                      <a:endParaRPr lang="en-US" sz="24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Killed influenza vaccine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16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>
                          <a:effectLst/>
                          <a:latin typeface="Comic Sans MS" panose="030F0702030302020204" pitchFamily="66" charset="0"/>
                        </a:rPr>
                        <a:t>Pertussis vaccine</a:t>
                      </a:r>
                      <a:endParaRPr lang="en-US" sz="24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Rabies vaccine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16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Plague vaccine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Hepatitis A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16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Japanese B encephalitis</a:t>
                      </a:r>
                      <a:r>
                        <a:rPr lang="en-IN" sz="2400" baseline="0" dirty="0">
                          <a:effectLst/>
                          <a:latin typeface="Comic Sans MS" panose="030F0702030302020204" pitchFamily="66" charset="0"/>
                        </a:rPr>
                        <a:t> vaccine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7EC43247-7952-6902-23DC-D2A442BA993B}"/>
              </a:ext>
            </a:extLst>
          </p:cNvPr>
          <p:cNvSpPr txBox="1">
            <a:spLocks/>
          </p:cNvSpPr>
          <p:nvPr/>
        </p:nvSpPr>
        <p:spPr>
          <a:xfrm>
            <a:off x="1173480" y="405146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Inactivated or Killed Vaccine</a:t>
            </a:r>
            <a:endParaRPr lang="en-IN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9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749044"/>
              </p:ext>
            </p:extLst>
          </p:nvPr>
        </p:nvGraphicFramePr>
        <p:xfrm>
          <a:off x="1029195" y="1603169"/>
          <a:ext cx="10019805" cy="450970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112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9935">
                  <a:extLst>
                    <a:ext uri="{9D8B030D-6E8A-4147-A177-3AD203B41FA5}">
                      <a16:colId xmlns:a16="http://schemas.microsoft.com/office/drawing/2014/main" val="1803784943"/>
                    </a:ext>
                  </a:extLst>
                </a:gridCol>
              </a:tblGrid>
              <a:tr h="56371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Characteristic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Live Vaccine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Killed Vaccine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71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b="0">
                          <a:effectLst/>
                          <a:latin typeface="Comic Sans MS" panose="030F0702030302020204" pitchFamily="66" charset="0"/>
                        </a:rPr>
                        <a:t>Number of doses</a:t>
                      </a:r>
                      <a:endParaRPr lang="en-US" sz="22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Single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Multiple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71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b="0">
                          <a:effectLst/>
                          <a:latin typeface="Comic Sans MS" panose="030F0702030302020204" pitchFamily="66" charset="0"/>
                        </a:rPr>
                        <a:t>Need for adjuvant</a:t>
                      </a:r>
                      <a:endParaRPr lang="en-US" sz="22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  <a:latin typeface="Comic Sans MS" panose="030F0702030302020204" pitchFamily="66" charset="0"/>
                        </a:rPr>
                        <a:t>No</a:t>
                      </a:r>
                      <a:endParaRPr lang="en-US" sz="22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Yes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71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b="0">
                          <a:effectLst/>
                          <a:latin typeface="Comic Sans MS" panose="030F0702030302020204" pitchFamily="66" charset="0"/>
                        </a:rPr>
                        <a:t>Duration of immunity</a:t>
                      </a:r>
                      <a:endParaRPr lang="en-US" sz="22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Longer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Shorter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71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b="0">
                          <a:effectLst/>
                          <a:latin typeface="Comic Sans MS" panose="030F0702030302020204" pitchFamily="66" charset="0"/>
                        </a:rPr>
                        <a:t>Effectiveness of protection </a:t>
                      </a:r>
                      <a:endParaRPr lang="en-US" sz="22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Greater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Lower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71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b="0">
                          <a:effectLst/>
                          <a:latin typeface="Comic Sans MS" panose="030F0702030302020204" pitchFamily="66" charset="0"/>
                        </a:rPr>
                        <a:t>Mimics  natural infection</a:t>
                      </a:r>
                      <a:endParaRPr lang="en-US" sz="22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More closely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Less closely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71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b="0">
                          <a:effectLst/>
                          <a:latin typeface="Comic Sans MS" panose="030F0702030302020204" pitchFamily="66" charset="0"/>
                        </a:rPr>
                        <a:t>Immunoglobulins produced</a:t>
                      </a:r>
                      <a:endParaRPr lang="en-US" sz="22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IgA and IgG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IgG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371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b="0">
                          <a:effectLst/>
                          <a:latin typeface="Comic Sans MS" panose="030F0702030302020204" pitchFamily="66" charset="0"/>
                        </a:rPr>
                        <a:t>Mucosal immunity </a:t>
                      </a:r>
                      <a:endParaRPr lang="en-US" sz="22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Induced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  <a:latin typeface="Comic Sans MS" panose="030F0702030302020204" pitchFamily="66" charset="0"/>
                        </a:rPr>
                        <a:t>Absent</a:t>
                      </a:r>
                      <a:endParaRPr lang="en-US" sz="22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2789147-A024-839C-1A16-6BF713345C2C}"/>
              </a:ext>
            </a:extLst>
          </p:cNvPr>
          <p:cNvSpPr txBox="1">
            <a:spLocks/>
          </p:cNvSpPr>
          <p:nvPr/>
        </p:nvSpPr>
        <p:spPr>
          <a:xfrm>
            <a:off x="1173480" y="296883"/>
            <a:ext cx="9875520" cy="1211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Live v/s Killed Vaccine</a:t>
            </a:r>
            <a:endParaRPr lang="en-IN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126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575212"/>
              </p:ext>
            </p:extLst>
          </p:nvPr>
        </p:nvGraphicFramePr>
        <p:xfrm>
          <a:off x="561405" y="1603168"/>
          <a:ext cx="11069189" cy="441762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59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0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9594">
                  <a:extLst>
                    <a:ext uri="{9D8B030D-6E8A-4147-A177-3AD203B41FA5}">
                      <a16:colId xmlns:a16="http://schemas.microsoft.com/office/drawing/2014/main" val="2505660283"/>
                    </a:ext>
                  </a:extLst>
                </a:gridCol>
              </a:tblGrid>
              <a:tr h="48300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Characteristic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Live Vaccine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Killed Vaccine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00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Cell-mediated immunity 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Induced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Poor 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00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>
                          <a:effectLst/>
                          <a:latin typeface="Comic Sans MS" panose="030F0702030302020204" pitchFamily="66" charset="0"/>
                        </a:rPr>
                        <a:t>Reverse back to virulent form </a:t>
                      </a:r>
                      <a:endParaRPr lang="en-US" sz="24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Possible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No 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1298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>
                          <a:effectLst/>
                          <a:latin typeface="Comic Sans MS" panose="030F0702030302020204" pitchFamily="66" charset="0"/>
                        </a:rPr>
                        <a:t>Excretion of vaccine virus and transmission to non-immune contacts</a:t>
                      </a:r>
                      <a:endParaRPr lang="en-US" sz="24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Possible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No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298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>
                          <a:effectLst/>
                          <a:latin typeface="Comic Sans MS" panose="030F0702030302020204" pitchFamily="66" charset="0"/>
                        </a:rPr>
                        <a:t>Interference by other microorganisms in host </a:t>
                      </a:r>
                      <a:endParaRPr lang="en-US" sz="24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Possible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No 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00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>
                          <a:effectLst/>
                          <a:latin typeface="Comic Sans MS" panose="030F0702030302020204" pitchFamily="66" charset="0"/>
                        </a:rPr>
                        <a:t>Stability at room temperature </a:t>
                      </a:r>
                      <a:endParaRPr lang="en-US" sz="2400" b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Low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High 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300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Immunodeficiency and pregnancy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Unsafe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Safe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CB86DF7F-BC2B-13FC-390C-EBFAE8CEF611}"/>
              </a:ext>
            </a:extLst>
          </p:cNvPr>
          <p:cNvSpPr txBox="1">
            <a:spLocks/>
          </p:cNvSpPr>
          <p:nvPr/>
        </p:nvSpPr>
        <p:spPr>
          <a:xfrm>
            <a:off x="1173480" y="296883"/>
            <a:ext cx="9875520" cy="1211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Live v/s Killed Vaccine</a:t>
            </a:r>
            <a:endParaRPr lang="en-IN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230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1A1CA-EFC2-0D56-932D-E4487F21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Extracted or Cellular Fractions Vaccine</a:t>
            </a:r>
            <a:endParaRPr lang="en-IN" dirty="0">
              <a:ln>
                <a:solidFill>
                  <a:sysClr val="windowText" lastClr="000000"/>
                </a:solidFill>
              </a:ln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 descr="Premium Vector | Immunization meningococcal vaccine syringe contain some  injection and injection bottle isolated on a white background vector  illustration">
            <a:extLst>
              <a:ext uri="{FF2B5EF4-FFF2-40B4-BE49-F238E27FC236}">
                <a16:creationId xmlns:a16="http://schemas.microsoft.com/office/drawing/2014/main" id="{343BF925-8C1C-D48C-6DE4-24767BFA57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031" y="2057400"/>
            <a:ext cx="40386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256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F005E-7467-BCE1-E13F-34BFEB1B3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Prepared from extracted cellular fractions.</a:t>
            </a:r>
          </a:p>
          <a:p>
            <a:endParaRPr lang="en-IN" sz="3200" dirty="0">
              <a:solidFill>
                <a:schemeClr val="tx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315050"/>
              </p:ext>
            </p:extLst>
          </p:nvPr>
        </p:nvGraphicFramePr>
        <p:xfrm>
          <a:off x="2885704" y="3135086"/>
          <a:ext cx="6733309" cy="311331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733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5034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Comic Sans MS" panose="030F0702030302020204" pitchFamily="66" charset="0"/>
                        </a:rPr>
                        <a:t>Cellular fraction</a:t>
                      </a:r>
                      <a:endParaRPr lang="en-US" sz="24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8998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Meningococcal vaccine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998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Pneumococcal vaccine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285">
                <a:tc>
                  <a:txBody>
                    <a:bodyPr/>
                    <a:lstStyle/>
                    <a:p>
                      <a:pPr algn="ctr"/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Haemophilus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influenzae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 type (Hib) vaccine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E7448C29-0762-B546-92C5-30FD9B1C8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Extracted or Cellular Fractions Vaccine</a:t>
            </a:r>
            <a:endParaRPr lang="en-IN" dirty="0">
              <a:ln>
                <a:solidFill>
                  <a:sysClr val="windowText" lastClr="000000"/>
                </a:solidFill>
              </a:ln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51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FE53E-49F6-83CE-2FE8-32645ED06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Toxoid Vaccine </a:t>
            </a:r>
            <a:endParaRPr lang="en-IN" sz="5400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Do toxoid vaccines result in passive or active immunity? How can this be  explained? | Socratic">
            <a:extLst>
              <a:ext uri="{FF2B5EF4-FFF2-40B4-BE49-F238E27FC236}">
                <a16:creationId xmlns:a16="http://schemas.microsoft.com/office/drawing/2014/main" id="{217B9457-EEB2-2F3D-0080-7BB11F9EEE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" t="26238" r="1899" b="2211"/>
          <a:stretch/>
        </p:blipFill>
        <p:spPr bwMode="auto">
          <a:xfrm>
            <a:off x="2351313" y="2148840"/>
            <a:ext cx="746958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351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76750-1EA1-E6AB-FE28-B9E81541B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278" y="1828800"/>
            <a:ext cx="10189028" cy="459575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Exotoxins produced by certain bacteria can be detoxicated to form 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TOXOID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by treating with </a:t>
            </a: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ACIDIC pH, FORMALIN OR BY PROLONGED STORAGE.</a:t>
            </a:r>
            <a:endParaRPr lang="en-US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Toxoid is a form of toxin that </a:t>
            </a:r>
            <a:r>
              <a:rPr lang="en-IN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LOSES ITS VIRULENCE PROPERTY BUT RETAINS IMMUNOGENICITY.</a:t>
            </a:r>
            <a:endParaRPr lang="en-US" sz="2800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405123-D1D4-31C5-A83B-3AFD885B7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Toxoid Vaccine </a:t>
            </a:r>
            <a:endParaRPr lang="en-IN" sz="5400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072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83E01-1384-5FEF-BBAE-A870CE36D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76301"/>
            <a:ext cx="9872871" cy="42196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INDUCES formation of NEUTRALIZING ANTIBODIES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628146"/>
              </p:ext>
            </p:extLst>
          </p:nvPr>
        </p:nvGraphicFramePr>
        <p:xfrm>
          <a:off x="4149695" y="3336967"/>
          <a:ext cx="3859480" cy="214418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859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8968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Toxoid vaccine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83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DT (Diphtheria toxoid)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83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TT (Tetanus toxoid)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0D33FFC1-9499-625C-B542-1CE9594A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Toxoid Vaccine </a:t>
            </a:r>
            <a:endParaRPr lang="en-IN" sz="5400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41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0CD47-1CB8-F27B-33C5-C50174ACD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n w="12700">
                  <a:solidFill>
                    <a:schemeClr val="tx1"/>
                  </a:solidFill>
                </a:ln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Subunit Vaccines</a:t>
            </a:r>
            <a:endParaRPr lang="en-IN" sz="4800" dirty="0">
              <a:ln w="12700">
                <a:solidFill>
                  <a:schemeClr val="tx1"/>
                </a:solidFill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170" name="Picture 2" descr="Recombinant Subunit Vaccine Development Services for Coronavirus - Creative  Biostructure Coronavirus">
            <a:extLst>
              <a:ext uri="{FF2B5EF4-FFF2-40B4-BE49-F238E27FC236}">
                <a16:creationId xmlns:a16="http://schemas.microsoft.com/office/drawing/2014/main" id="{830D7EAA-18D4-0232-F126-EDD88EC4E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110" y="1819275"/>
            <a:ext cx="6591300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387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F26A6-FDEE-2C1E-4340-3F1AC2148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910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For certain viruses, only a particular subunit of the virus is necessary to initiate the infection. 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E.g. </a:t>
            </a:r>
            <a:r>
              <a:rPr lang="en-IN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Hepatitis B surface antigen (HBsAg)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is the </a:t>
            </a:r>
            <a:r>
              <a:rPr lang="en-IN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immunogenic component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of hepatitis B virus. 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So, the subviral component alone can be used as vaccine rather than the whole virus.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1E08A90-C187-7AC5-9CF8-F13DD99F8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n w="12700">
                  <a:solidFill>
                    <a:schemeClr val="tx1"/>
                  </a:solidFill>
                </a:ln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Subunit Vaccines</a:t>
            </a:r>
            <a:endParaRPr lang="en-IN" sz="4800" dirty="0">
              <a:ln w="12700">
                <a:solidFill>
                  <a:schemeClr val="tx1"/>
                </a:solidFill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729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AD8C5-0335-4041-AF1F-11CB685AC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DNA recombinant technology is used for the preparation of such sub viral components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659819"/>
              </p:ext>
            </p:extLst>
          </p:nvPr>
        </p:nvGraphicFramePr>
        <p:xfrm>
          <a:off x="3669475" y="4076700"/>
          <a:ext cx="5142016" cy="172516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142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Comic Sans MS" panose="030F0702030302020204" pitchFamily="66" charset="0"/>
                        </a:rPr>
                        <a:t>Subunit vaccine</a:t>
                      </a:r>
                      <a:endParaRPr lang="en-US" sz="20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0" dirty="0">
                          <a:effectLst/>
                          <a:latin typeface="Comic Sans MS" panose="030F0702030302020204" pitchFamily="66" charset="0"/>
                        </a:rPr>
                        <a:t>Hepatitis B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0" dirty="0">
                          <a:effectLst/>
                          <a:latin typeface="Comic Sans MS" panose="030F0702030302020204" pitchFamily="66" charset="0"/>
                        </a:rPr>
                        <a:t>HPV(Human papilloma virus)</a:t>
                      </a:r>
                      <a:r>
                        <a:rPr lang="en-IN" sz="2000" b="0" baseline="0" dirty="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IN" sz="2000" b="0" dirty="0">
                          <a:effectLst/>
                          <a:latin typeface="Comic Sans MS" panose="030F0702030302020204" pitchFamily="66" charset="0"/>
                        </a:rPr>
                        <a:t>vaccine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4BC2B324-9C8D-B53E-5F95-2F9404327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n w="12700">
                  <a:solidFill>
                    <a:schemeClr val="tx1"/>
                  </a:solidFill>
                </a:ln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Subunit Vaccines</a:t>
            </a:r>
            <a:endParaRPr lang="en-IN" sz="4800" dirty="0">
              <a:ln w="12700">
                <a:solidFill>
                  <a:schemeClr val="tx1"/>
                </a:solidFill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715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E51C5-D6B8-DC54-1053-6CD20C2E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2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Combinations</a:t>
            </a:r>
            <a:endParaRPr lang="en-IN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F54C8-A9F9-42A6-22C4-E44094BF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50670"/>
            <a:ext cx="9872871" cy="459773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2"/>
                </a:solidFill>
                <a:latin typeface="Comic Sans MS" panose="030F0702030302020204" pitchFamily="66" charset="0"/>
              </a:rPr>
              <a:t>If more than one immunizing agents are included in a vaccine preparation, it is called as combined vaccine. 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2"/>
                </a:solidFill>
                <a:latin typeface="Comic Sans MS" panose="030F0702030302020204" pitchFamily="66" charset="0"/>
              </a:rPr>
              <a:t>Aim of the combined vaccine is to: 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2"/>
                </a:solidFill>
                <a:latin typeface="Comic Sans MS" panose="030F0702030302020204" pitchFamily="66" charset="0"/>
              </a:rPr>
              <a:t>Simplify administration and </a:t>
            </a:r>
          </a:p>
          <a:p>
            <a:pPr lvl="1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2"/>
                </a:solidFill>
                <a:latin typeface="Comic Sans MS" panose="030F0702030302020204" pitchFamily="66" charset="0"/>
              </a:rPr>
              <a:t>Augment the immunogenicity of the immunogen. </a:t>
            </a:r>
          </a:p>
          <a:p>
            <a:pPr algn="just">
              <a:lnSpc>
                <a:spcPct val="200000"/>
              </a:lnSpc>
            </a:pPr>
            <a:endParaRPr lang="en-IN" sz="28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17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704554"/>
              </p:ext>
            </p:extLst>
          </p:nvPr>
        </p:nvGraphicFramePr>
        <p:xfrm>
          <a:off x="1056905" y="2398816"/>
          <a:ext cx="10699666" cy="291801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733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6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3956">
                <a:tc gridSpan="2"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Comic Sans MS" panose="030F0702030302020204" pitchFamily="66" charset="0"/>
                        </a:rPr>
                        <a:t>Combined  vaccine</a:t>
                      </a:r>
                      <a:endParaRPr lang="en-US" sz="24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95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Comic Sans MS" panose="030F0702030302020204" pitchFamily="66" charset="0"/>
                        </a:rPr>
                        <a:t>Bacterial</a:t>
                      </a:r>
                      <a:endParaRPr lang="en-US" sz="24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Comic Sans MS" panose="030F0702030302020204" pitchFamily="66" charset="0"/>
                        </a:rPr>
                        <a:t>Viral </a:t>
                      </a:r>
                      <a:endParaRPr lang="en-US" sz="2400" b="1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638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DPT vaccine (Diphtheria, pertussis &amp; tetanus)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MMR vaccine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[mumps, measles, rubella]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5462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Pentavalent vaccine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effectLst/>
                          <a:latin typeface="Comic Sans MS" panose="030F0702030302020204" pitchFamily="66" charset="0"/>
                        </a:rPr>
                        <a:t>(DPT + Hib + Hepatitis B)</a:t>
                      </a:r>
                      <a:endParaRPr lang="en-US" sz="24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effectLst/>
                        <a:latin typeface="Roboto Condensed Light" panose="020B0604020202020204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78E24DDF-955F-1F45-539D-91917AA5A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sz="4400" dirty="0">
                <a:solidFill>
                  <a:schemeClr val="tx2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Combinations</a:t>
            </a:r>
            <a:endParaRPr lang="en-IN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804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B0A1A-678C-AC8C-847B-0590A2F39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Newer Vaccine Approaches 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Vaccines">
            <a:extLst>
              <a:ext uri="{FF2B5EF4-FFF2-40B4-BE49-F238E27FC236}">
                <a16:creationId xmlns:a16="http://schemas.microsoft.com/office/drawing/2014/main" id="{9068DF39-268F-B3F0-0FB3-093FCA064E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53" y="2057400"/>
            <a:ext cx="7173357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1036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8FAE8-3A5E-7029-5AE7-0216BEEDF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796143"/>
            <a:ext cx="10395857" cy="480060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800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ZyCoV-D :- World's 1</a:t>
            </a:r>
            <a:r>
              <a:rPr lang="en-US" sz="2800" b="0" i="0" baseline="300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st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 and India's indigenously developed DNA Vaccine. </a:t>
            </a:r>
          </a:p>
          <a:p>
            <a:pPr algn="just">
              <a:lnSpc>
                <a:spcPct val="1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It r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eceived EUA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Emergency Use Authori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z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ation) from FDA, USA  on 20</a:t>
            </a:r>
            <a:r>
              <a:rPr lang="en-US" sz="2800" b="0" i="0" baseline="300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th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 August, 2021 for use in 12 years and above age group.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Advantages: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Cost effective.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Mounting a stronger and wider range of immune response</a:t>
            </a:r>
          </a:p>
          <a:p>
            <a:pPr marL="45720" indent="0" algn="just">
              <a:lnSpc>
                <a:spcPct val="100000"/>
              </a:lnSpc>
              <a:buNone/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607E115-6B99-903C-455F-8ABB2D23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“DNA Vaccine”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094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B1AEC-AED6-19BA-E8E1-9231B845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3A26E-CB5F-B9D3-7E16-401200393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2" name="Picture 4" descr="Image">
            <a:extLst>
              <a:ext uri="{FF2B5EF4-FFF2-40B4-BE49-F238E27FC236}">
                <a16:creationId xmlns:a16="http://schemas.microsoft.com/office/drawing/2014/main" id="{E9AFD971-71CF-5583-8FD1-0512DA92B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13" y="451262"/>
            <a:ext cx="11103429" cy="592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7397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72298-A722-69B4-C7A1-DEE0E0862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65960"/>
            <a:ext cx="9872871" cy="4506092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Small pieces of DNA containing genes from the pathogenic microorganism are injected into the host. 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 gene of interest gets integrated with the host cell genome and starts transcribing the proteins against which the host mounts an immune response.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C1F00C0-020F-9FE9-6247-2FAA06013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“DNA Vaccine”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674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9C3E4-F6E7-88C4-C041-D2EB0D1A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“Edible Vaccine”</a:t>
            </a:r>
            <a:endParaRPr lang="en-IN" sz="5400" b="1" dirty="0"/>
          </a:p>
        </p:txBody>
      </p:sp>
      <p:pic>
        <p:nvPicPr>
          <p:cNvPr id="1026" name="Picture 2" descr="Edible plant vaccines: The future of immunization - YouTube">
            <a:extLst>
              <a:ext uri="{FF2B5EF4-FFF2-40B4-BE49-F238E27FC236}">
                <a16:creationId xmlns:a16="http://schemas.microsoft.com/office/drawing/2014/main" id="{0C17190F-3CC2-8815-71C7-8559A9AC37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2922" r="1169" b="12533"/>
          <a:stretch/>
        </p:blipFill>
        <p:spPr bwMode="auto">
          <a:xfrm>
            <a:off x="1142999" y="2125683"/>
            <a:ext cx="9875521" cy="437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218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B947A-E19E-2D56-0779-FDBC501C4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10245436" cy="41910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New concept introduced recently. </a:t>
            </a:r>
          </a:p>
          <a:p>
            <a:pPr algn="just">
              <a:lnSpc>
                <a:spcPct val="20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GENE ENCODING THE ORALLY ACTIVE ANTIGENIC PROTEIN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is isolated from the pathogen and is transferred to suitable plant bacteria (plasmid), which are then incorporated in plant cell of any plant (e.g. banana, potato etc.). </a:t>
            </a:r>
          </a:p>
          <a:p>
            <a:pPr algn="just">
              <a:lnSpc>
                <a:spcPct val="20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AE26760-8A86-A8CC-C7FC-670FA87BD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78773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“</a:t>
            </a:r>
            <a:r>
              <a:rPr lang="en-US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Edible </a:t>
            </a:r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Vaccine”</a:t>
            </a:r>
            <a:b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2242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EAB30-BBF8-9D19-DDDD-2B9BCBE99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Plants infected by the bacteria (Transgenic plant) then start producing the antigen of interest in large scale. 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Appropriate plant parts having the antigen may be fed raw to animals or humans to bring about immunization.</a:t>
            </a:r>
          </a:p>
          <a:p>
            <a:pPr algn="just">
              <a:lnSpc>
                <a:spcPct val="20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ADBAD0F-F246-B026-03EC-9FD149AE8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“</a:t>
            </a:r>
            <a:r>
              <a:rPr lang="en-US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Edible </a:t>
            </a:r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Vaccine”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4280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C9C4CB6-1FFA-F251-976F-9590AC916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68" y="748146"/>
            <a:ext cx="11305309" cy="581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ADE4F3DC-B6FD-F8AB-06C2-0583B2E439F1}"/>
              </a:ext>
            </a:extLst>
          </p:cNvPr>
          <p:cNvSpPr/>
          <p:nvPr/>
        </p:nvSpPr>
        <p:spPr>
          <a:xfrm>
            <a:off x="6341422" y="5272645"/>
            <a:ext cx="2873829" cy="1294411"/>
          </a:xfrm>
          <a:prstGeom prst="cloud">
            <a:avLst/>
          </a:prstGeom>
          <a:solidFill>
            <a:srgbClr val="66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Edible Vaccine</a:t>
            </a:r>
            <a:endParaRPr lang="en-IN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73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73D1D-7F0B-F5C7-2E4C-A41B20FFE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36715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Advantages: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Low cost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Ability to produce in large scale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Administered orally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Induces local immunity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Heat stable</a:t>
            </a:r>
          </a:p>
          <a:p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7CA251-5EC2-34D9-E69B-E49A1F7E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“</a:t>
            </a: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Edible </a:t>
            </a:r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Vaccine”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842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1F345-39B1-6F6F-D372-EF0C1C8D2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Applications :-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Transgenic potatoes and tomatoes against diarrheagenic organisms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Edible banana against Norwalk virus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8942186-2B12-2A65-26B6-C6AB7509A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“</a:t>
            </a: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Edible </a:t>
            </a:r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Vaccine”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6941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8046D-3951-AE96-9A28-A0B7C4574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538348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Cold Chain</a:t>
            </a:r>
            <a:endParaRPr lang="en-IN" sz="5400" dirty="0"/>
          </a:p>
        </p:txBody>
      </p:sp>
      <p:pic>
        <p:nvPicPr>
          <p:cNvPr id="4098" name="Picture 2" descr="Vaccine Logistics: Cold chain, hot topic | Delivered | Global">
            <a:extLst>
              <a:ext uri="{FF2B5EF4-FFF2-40B4-BE49-F238E27FC236}">
                <a16:creationId xmlns:a16="http://schemas.microsoft.com/office/drawing/2014/main" id="{BA0A53F9-1493-BB48-97F6-6D0756397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4" r="17088"/>
          <a:stretch/>
        </p:blipFill>
        <p:spPr bwMode="auto">
          <a:xfrm>
            <a:off x="351311" y="867914"/>
            <a:ext cx="4714504" cy="35615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ld chain: a strategic issue for the pharmaceutical industry">
            <a:extLst>
              <a:ext uri="{FF2B5EF4-FFF2-40B4-BE49-F238E27FC236}">
                <a16:creationId xmlns:a16="http://schemas.microsoft.com/office/drawing/2014/main" id="{C3827976-8348-67E8-A96E-1D5208ED7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446" y="1476524"/>
            <a:ext cx="6130243" cy="44730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Vaccine Storage Solutions | UL Solutions">
            <a:extLst>
              <a:ext uri="{FF2B5EF4-FFF2-40B4-BE49-F238E27FC236}">
                <a16:creationId xmlns:a16="http://schemas.microsoft.com/office/drawing/2014/main" id="{571EC0E3-728F-9673-57F0-24AD2F04D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897" y="4241445"/>
            <a:ext cx="2998518" cy="23750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004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92B6-9497-0ED1-0842-728718B34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351" y="538348"/>
            <a:ext cx="9875520" cy="124295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Cold Chain</a:t>
            </a:r>
            <a:endParaRPr lang="en-IN" sz="48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75DDA-AAA7-208C-D2DE-ECF14EAD2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03169"/>
            <a:ext cx="9872871" cy="480950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System of transport, storage, and handling of vaccines, starting at the manufacturer level and ending with the site of administration of the vaccine to the client.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Optimum temperature: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Refrigerated vaccines -between +2°C and +8°C.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Frozen vaccines - -15°C or lower.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6758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Vaccine Cold Chain Facilitating Distribution - Cole-Parmer India">
            <a:extLst>
              <a:ext uri="{FF2B5EF4-FFF2-40B4-BE49-F238E27FC236}">
                <a16:creationId xmlns:a16="http://schemas.microsoft.com/office/drawing/2014/main" id="{63A44684-6AF9-23AF-EE47-CEF54DB69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67" y="332509"/>
            <a:ext cx="11519065" cy="600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6213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F8119-4CE5-A420-4F8F-325D95384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Protection from light is a necessary condition for some vaccines.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Improper cold chain maintenance is one of the most common causes of vaccine failure; especially oral polio vaccine which is the most sensitive vaccine to heat; must be stored at - 20</a:t>
            </a:r>
            <a:r>
              <a:rPr lang="en-US" sz="28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0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1F76BF-73BF-7553-DFB9-06C5C06B1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93569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Cold Chain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171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4F33-F655-8D5B-D029-CBDE1D3A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Vaccine Vial Monitor (VVM)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73780-C92E-80CB-B9BC-D5CF5D225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Tool to monitor the stability/potency of a vaccine and to check the efficiency of cold chain.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It is heat sensitive label lining the vaccine vial. 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Contains an outer blue circle and an inner white square.</a:t>
            </a:r>
          </a:p>
          <a:p>
            <a:pPr algn="just">
              <a:lnSpc>
                <a:spcPct val="20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2916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AEE3C-8E68-4D76-2563-CF2978C06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36" y="1852551"/>
            <a:ext cx="9510354" cy="42434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With increase in Time and Temperature, the inner square changes its color gradually from white towards blue, whereas the outer circle is not heat sensitive; it remains blue throughout.</a:t>
            </a: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9E4DAF3-E0B2-9AE6-DE12-D1492550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Vaccine Vial Monitor (VVM)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481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6383"/>
          <a:stretch/>
        </p:blipFill>
        <p:spPr>
          <a:xfrm>
            <a:off x="1769422" y="2057399"/>
            <a:ext cx="4144489" cy="31133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50" name="Picture 2" descr="my Consider Re-shoot vaccine vial monitor - thehangmanslament.com">
            <a:extLst>
              <a:ext uri="{FF2B5EF4-FFF2-40B4-BE49-F238E27FC236}">
                <a16:creationId xmlns:a16="http://schemas.microsoft.com/office/drawing/2014/main" id="{2361A23F-ADA4-7F42-D062-56DB134514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5" t="2263" r="60146" b="21577"/>
          <a:stretch/>
        </p:blipFill>
        <p:spPr bwMode="auto">
          <a:xfrm>
            <a:off x="237506" y="2057401"/>
            <a:ext cx="1496612" cy="311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945850"/>
              </p:ext>
            </p:extLst>
          </p:nvPr>
        </p:nvGraphicFramePr>
        <p:xfrm>
          <a:off x="5949215" y="3072744"/>
          <a:ext cx="6040584" cy="338209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510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0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01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264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140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1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Inner square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Outer circle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000" dirty="0">
                          <a:effectLst/>
                          <a:latin typeface="Comic Sans MS" panose="030F0702030302020204" pitchFamily="66" charset="0"/>
                        </a:rPr>
                        <a:t>Vaccine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64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Stage-1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White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Blue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0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</a:rPr>
                        <a:t>CAN BE USED</a:t>
                      </a:r>
                      <a:endParaRPr lang="en-US" sz="2000" b="1" dirty="0">
                        <a:solidFill>
                          <a:srgbClr val="00B05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64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Stage-2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Light blue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Blue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0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</a:rPr>
                        <a:t>CAN BE USED</a:t>
                      </a:r>
                      <a:endParaRPr lang="en-US" sz="2000" b="1" dirty="0">
                        <a:solidFill>
                          <a:srgbClr val="00B05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64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Stage-3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Blue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Blue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DISCARD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64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>
                          <a:effectLst/>
                          <a:latin typeface="Comic Sans MS" panose="030F0702030302020204" pitchFamily="66" charset="0"/>
                        </a:rPr>
                        <a:t>Stage-4</a:t>
                      </a:r>
                      <a:endParaRPr lang="en-US" sz="240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Dark blue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effectLst/>
                          <a:latin typeface="Comic Sans MS" panose="030F0702030302020204" pitchFamily="66" charset="0"/>
                        </a:rPr>
                        <a:t>Blue</a:t>
                      </a:r>
                      <a:endParaRPr lang="en-US" sz="24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IN" sz="2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DISCARD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07283C33-CEBC-384B-41AF-FA40F582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Vaccine Vial Monitor (VVM)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437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B16A5-A499-18F4-0914-F5A0EB322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309550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PASSIVE IMMUNOPROPHYLAXIS </a:t>
            </a:r>
            <a:b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(IMMUNOGLOBULINS)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649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4FFCC-086A-86B6-56BB-CC60FE004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PASSIVE IMMUNOPROPHYLAXIS </a:t>
            </a:r>
            <a:b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(IMMUNOGLOBULINS)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B09D3-77F3-96DC-B729-94277C1A9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899" y="2192581"/>
            <a:ext cx="10267725" cy="437447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Given in the form of readymade </a:t>
            </a:r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IMMUNOGLOBULINS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prepared against the pathogenic microorganism. </a:t>
            </a:r>
          </a:p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Unlike vaccines,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IMMUNOGLOBULINS ACT FASTER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,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WITHOUT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involvement of host immune apparatus</a:t>
            </a:r>
            <a:r>
              <a:rPr lang="en-US" sz="2800" i="1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20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5087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2847D-5B73-7DF2-41FD-09A675B60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438403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Useful in the following circumstances: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For immunocompromised individuals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For post exposure prophylaxis of HIV infection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For the treatment of toxin mediated diseases:- Antibiotics cannot neutralize the toxin; hence they cannot be used for the treatment of toxin mediated diseases.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5B1271E-40D3-F837-A881-1A62A0647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PASSIVE IMMUNOPROPHYLAXIS </a:t>
            </a:r>
            <a:b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(IMMUNOGLOBULINS)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0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9946009"/>
              </p:ext>
            </p:extLst>
          </p:nvPr>
        </p:nvGraphicFramePr>
        <p:xfrm>
          <a:off x="437408" y="2223654"/>
          <a:ext cx="11317184" cy="41910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0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5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53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IMMUNOGLOBULIN PREPARATIONS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INDICATIONS 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53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Diphtheria antitoxin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Treatment of respiratory diphtheria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98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Tetanus immune globulin</a:t>
                      </a:r>
                      <a:r>
                        <a:rPr lang="en-US" sz="2000" b="0" cap="all" dirty="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(TIG)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Treatment of tetanus as PEP, for people not adequately immunized with tetanus toxoid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98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Botulinum antitoxin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Treatment of botulism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98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Varicella-zoster immune globulin (VZIG)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PEP for immunosuppressed contacts of acute cases or new born contacts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98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Cytomegalovirus immune globulin (CMV-IG)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PEP in hematopoietic stem cell and kidney transplant recipients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986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Rabies immune globulin</a:t>
                      </a:r>
                      <a:r>
                        <a:rPr lang="en-US" sz="2000" b="0" cap="all" dirty="0"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(RIG)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Treatment of rabies &amp; PEP in people not previously immunized with rabies vaccine 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9845F881-5F44-0FC7-D269-8E466B3D5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PASSIVE IMMUNOPROPHYLAXIS </a:t>
            </a:r>
            <a:b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(IMMUNOGLOBULINS)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1979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9159309"/>
              </p:ext>
            </p:extLst>
          </p:nvPr>
        </p:nvGraphicFramePr>
        <p:xfrm>
          <a:off x="700644" y="2057400"/>
          <a:ext cx="10865922" cy="442887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643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2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75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IMMUNOGLOBULIN PREPARATIONS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INDICATIONS 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85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Hepatitis B immunoglobulin (HBIG)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PEP for- Percutaneous or mucosal or sexual exposure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Newborn of mother with HBsAg +</a:t>
                      </a:r>
                      <a:r>
                        <a:rPr lang="en-US" sz="2000" dirty="0" err="1">
                          <a:effectLst/>
                          <a:latin typeface="Comic Sans MS" panose="030F0702030302020204" pitchFamily="66" charset="0"/>
                        </a:rPr>
                        <a:t>ve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785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Hepatitis A  immunoglobulin (HAIG)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Post exposure prophylaxis for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Family contacts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Travelers 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755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Rubella 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Women exposed during early pregnancy 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90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Measles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Infants or immunosuppressed contacts of acute cases  exposed &lt;6 days previously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90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Rh-</a:t>
                      </a:r>
                      <a:r>
                        <a:rPr lang="en-US" sz="2000" b="0" dirty="0" err="1">
                          <a:effectLst/>
                          <a:latin typeface="Comic Sans MS" panose="030F0702030302020204" pitchFamily="66" charset="0"/>
                        </a:rPr>
                        <a:t>isoimmunization</a:t>
                      </a: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 (</a:t>
                      </a:r>
                      <a:r>
                        <a:rPr lang="en-US" sz="2000" b="0" dirty="0" err="1">
                          <a:effectLst/>
                          <a:latin typeface="Comic Sans MS" panose="030F0702030302020204" pitchFamily="66" charset="0"/>
                        </a:rPr>
                        <a:t>RhIG</a:t>
                      </a:r>
                      <a:r>
                        <a:rPr lang="en-US" sz="2000" b="0" dirty="0">
                          <a:effectLst/>
                          <a:latin typeface="Comic Sans MS" panose="030F0702030302020204" pitchFamily="66" charset="0"/>
                        </a:rPr>
                        <a:t>)</a:t>
                      </a:r>
                      <a:endParaRPr lang="en-US" sz="2000" b="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As treatment:– Rh-</a:t>
                      </a:r>
                      <a:r>
                        <a:rPr lang="en-US" sz="2000" dirty="0" err="1">
                          <a:effectLst/>
                          <a:latin typeface="Comic Sans MS" panose="030F0702030302020204" pitchFamily="66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 mother on delivery of a </a:t>
                      </a:r>
                      <a:r>
                        <a:rPr lang="en-US" sz="2000" dirty="0" err="1">
                          <a:effectLst/>
                          <a:latin typeface="Comic Sans MS" panose="030F0702030302020204" pitchFamily="66" charset="0"/>
                        </a:rPr>
                        <a:t>Rh+ve</a:t>
                      </a: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</a:rPr>
                        <a:t> baby</a:t>
                      </a:r>
                      <a:endParaRPr lang="en-US" sz="2000" dirty="0"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38567" marR="3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AE8541C2-76F3-1285-652B-604150F93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PASSIVE IMMUNOPROPHYLAXIS </a:t>
            </a:r>
            <a:b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</a:br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(IMMUNOGLOBULINS)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8939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elson Mandela on Vaccines - VAXOPEDIA">
            <a:extLst>
              <a:ext uri="{FF2B5EF4-FFF2-40B4-BE49-F238E27FC236}">
                <a16:creationId xmlns:a16="http://schemas.microsoft.com/office/drawing/2014/main" id="{033A9041-C052-4F54-F2FD-4584692B3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31" y="237506"/>
            <a:ext cx="11738264" cy="641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0153560-B384-4089-53C5-0B78DA1D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745" y="5343896"/>
            <a:ext cx="3920836" cy="1306286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Comic Sans MS" panose="030F0702030302020204" pitchFamily="66" charset="0"/>
              </a:rPr>
              <a:t>Thank you!</a:t>
            </a:r>
            <a:endParaRPr lang="en-IN" sz="5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84480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395</TotalTime>
  <Words>1708</Words>
  <Application>Microsoft Office PowerPoint</Application>
  <PresentationFormat>Widescreen</PresentationFormat>
  <Paragraphs>298</Paragraphs>
  <Slides>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Calibri</vt:lpstr>
      <vt:lpstr>Comic Sans MS</vt:lpstr>
      <vt:lpstr>Corbel</vt:lpstr>
      <vt:lpstr>Wingdings</vt:lpstr>
      <vt:lpstr>Basis</vt:lpstr>
      <vt:lpstr>immunoprophylaxis</vt:lpstr>
      <vt:lpstr>IMMUNOPROPHYLAXIS</vt:lpstr>
      <vt:lpstr>VACCINATION (ACTIVE IMMUNOPROPHYLAXIS)</vt:lpstr>
      <vt:lpstr>VACCINATION</vt:lpstr>
      <vt:lpstr>VACCINATION</vt:lpstr>
      <vt:lpstr>VACCINATION</vt:lpstr>
      <vt:lpstr>VACCINATION</vt:lpstr>
      <vt:lpstr>VACCINATION</vt:lpstr>
      <vt:lpstr>PowerPoint Presentation</vt:lpstr>
      <vt:lpstr>Live Attenuated Vaccine</vt:lpstr>
      <vt:lpstr>Live Attenuated Vaccine</vt:lpstr>
      <vt:lpstr>Advantages of live attenuated vaccines</vt:lpstr>
      <vt:lpstr>Precautions While Using Live Attenuated Vaccines</vt:lpstr>
      <vt:lpstr>Precautions While Using Live Attenuated Vaccines</vt:lpstr>
      <vt:lpstr>PowerPoint Presentation</vt:lpstr>
      <vt:lpstr>Inactivated or Killed Vaccine</vt:lpstr>
      <vt:lpstr>PowerPoint Presentation</vt:lpstr>
      <vt:lpstr>PowerPoint Presentation</vt:lpstr>
      <vt:lpstr>PowerPoint Presentation</vt:lpstr>
      <vt:lpstr>PowerPoint Presentation</vt:lpstr>
      <vt:lpstr>Extracted or Cellular Fractions Vaccine</vt:lpstr>
      <vt:lpstr>Extracted or Cellular Fractions Vaccine</vt:lpstr>
      <vt:lpstr>Toxoid Vaccine </vt:lpstr>
      <vt:lpstr>Toxoid Vaccine </vt:lpstr>
      <vt:lpstr>Toxoid Vaccine </vt:lpstr>
      <vt:lpstr>Subunit Vaccines</vt:lpstr>
      <vt:lpstr>Subunit Vaccines</vt:lpstr>
      <vt:lpstr>Subunit Vaccines</vt:lpstr>
      <vt:lpstr>Combinations</vt:lpstr>
      <vt:lpstr>Combinations</vt:lpstr>
      <vt:lpstr>Newer Vaccine Approaches </vt:lpstr>
      <vt:lpstr>“DNA Vaccine”</vt:lpstr>
      <vt:lpstr>PowerPoint Presentation</vt:lpstr>
      <vt:lpstr>“DNA Vaccine”</vt:lpstr>
      <vt:lpstr>“Edible Vaccine”</vt:lpstr>
      <vt:lpstr>“Edible Vaccine” </vt:lpstr>
      <vt:lpstr>“Edible Vaccine”</vt:lpstr>
      <vt:lpstr>PowerPoint Presentation</vt:lpstr>
      <vt:lpstr>“Edible Vaccine”</vt:lpstr>
      <vt:lpstr>“Edible Vaccine”</vt:lpstr>
      <vt:lpstr>Cold Chain</vt:lpstr>
      <vt:lpstr>Cold Chain</vt:lpstr>
      <vt:lpstr>PowerPoint Presentation</vt:lpstr>
      <vt:lpstr>Cold Chain</vt:lpstr>
      <vt:lpstr>Vaccine Vial Monitor (VVM)</vt:lpstr>
      <vt:lpstr>Vaccine Vial Monitor (VVM)</vt:lpstr>
      <vt:lpstr>Vaccine Vial Monitor (VVM)</vt:lpstr>
      <vt:lpstr>PASSIVE IMMUNOPROPHYLAXIS  (IMMUNOGLOBULINS)</vt:lpstr>
      <vt:lpstr>PASSIVE IMMUNOPROPHYLAXIS  (IMMUNOGLOBULINS)</vt:lpstr>
      <vt:lpstr>PASSIVE IMMUNOPROPHYLAXIS  (IMMUNOGLOBULINS)</vt:lpstr>
      <vt:lpstr>PASSIVE IMMUNOPROPHYLAXIS  (IMMUNOGLOBULINS)</vt:lpstr>
      <vt:lpstr>PASSIVE IMMUNOPROPHYLAXIS  (IMMUNOGLOBULINS)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immunoprophylaxis</dc:title>
  <dc:creator>HP</dc:creator>
  <cp:lastModifiedBy>HP</cp:lastModifiedBy>
  <cp:revision>36</cp:revision>
  <dcterms:created xsi:type="dcterms:W3CDTF">2024-02-09T04:37:32Z</dcterms:created>
  <dcterms:modified xsi:type="dcterms:W3CDTF">2024-02-10T09:09:08Z</dcterms:modified>
</cp:coreProperties>
</file>