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7" r:id="rId3"/>
    <p:sldId id="258" r:id="rId4"/>
    <p:sldId id="290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300" r:id="rId17"/>
    <p:sldId id="274" r:id="rId18"/>
    <p:sldId id="275" r:id="rId19"/>
    <p:sldId id="299" r:id="rId20"/>
    <p:sldId id="276" r:id="rId21"/>
    <p:sldId id="277" r:id="rId22"/>
    <p:sldId id="278" r:id="rId23"/>
    <p:sldId id="279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91" r:id="rId32"/>
    <p:sldId id="288" r:id="rId33"/>
    <p:sldId id="292" r:id="rId34"/>
    <p:sldId id="293" r:id="rId35"/>
    <p:sldId id="294" r:id="rId36"/>
    <p:sldId id="295" r:id="rId37"/>
    <p:sldId id="296" r:id="rId38"/>
    <p:sldId id="297" r:id="rId39"/>
    <p:sldId id="298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960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87973-DE7E-49FD-87EE-4510257FD7DC}" type="datetimeFigureOut">
              <a:rPr lang="en-IN" smtClean="0"/>
              <a:t>27-10-2023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282E-D2C4-4381-A899-55B784B840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606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87973-DE7E-49FD-87EE-4510257FD7DC}" type="datetimeFigureOut">
              <a:rPr lang="en-IN" smtClean="0"/>
              <a:t>27-10-2023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282E-D2C4-4381-A899-55B784B840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1839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87973-DE7E-49FD-87EE-4510257FD7DC}" type="datetimeFigureOut">
              <a:rPr lang="en-IN" smtClean="0"/>
              <a:t>27-10-2023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282E-D2C4-4381-A899-55B784B840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5598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87973-DE7E-49FD-87EE-4510257FD7DC}" type="datetimeFigureOut">
              <a:rPr lang="en-IN" smtClean="0"/>
              <a:t>27-10-2023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282E-D2C4-4381-A899-55B784B840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8745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87973-DE7E-49FD-87EE-4510257FD7DC}" type="datetimeFigureOut">
              <a:rPr lang="en-IN" smtClean="0"/>
              <a:t>27-10-2023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282E-D2C4-4381-A899-55B784B840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7038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87973-DE7E-49FD-87EE-4510257FD7DC}" type="datetimeFigureOut">
              <a:rPr lang="en-IN" smtClean="0"/>
              <a:t>27-10-2023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282E-D2C4-4381-A899-55B784B840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7895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87973-DE7E-49FD-87EE-4510257FD7DC}" type="datetimeFigureOut">
              <a:rPr lang="en-IN" smtClean="0"/>
              <a:t>27-10-2023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282E-D2C4-4381-A899-55B784B840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1424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87973-DE7E-49FD-87EE-4510257FD7DC}" type="datetimeFigureOut">
              <a:rPr lang="en-IN" smtClean="0"/>
              <a:t>27-10-2023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282E-D2C4-4381-A899-55B784B840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7689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87973-DE7E-49FD-87EE-4510257FD7DC}" type="datetimeFigureOut">
              <a:rPr lang="en-IN" smtClean="0"/>
              <a:t>27-10-2023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282E-D2C4-4381-A899-55B784B840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7787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87973-DE7E-49FD-87EE-4510257FD7DC}" type="datetimeFigureOut">
              <a:rPr lang="en-IN" smtClean="0"/>
              <a:t>27-10-2023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282E-D2C4-4381-A899-55B784B840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5760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87973-DE7E-49FD-87EE-4510257FD7DC}" type="datetimeFigureOut">
              <a:rPr lang="en-IN" smtClean="0"/>
              <a:t>27-10-2023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282E-D2C4-4381-A899-55B784B84007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8192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87973-DE7E-49FD-87EE-4510257FD7DC}" type="datetimeFigureOut">
              <a:rPr lang="en-IN" smtClean="0"/>
              <a:t>27-10-2023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282E-D2C4-4381-A899-55B784B840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5972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87973-DE7E-49FD-87EE-4510257FD7DC}" type="datetimeFigureOut">
              <a:rPr lang="en-IN" smtClean="0"/>
              <a:t>27-10-2023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282E-D2C4-4381-A899-55B784B84007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742573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87973-DE7E-49FD-87EE-4510257FD7DC}" type="datetimeFigureOut">
              <a:rPr lang="en-IN" smtClean="0"/>
              <a:t>27-10-2023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282E-D2C4-4381-A899-55B784B840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28076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87973-DE7E-49FD-87EE-4510257FD7DC}" type="datetimeFigureOut">
              <a:rPr lang="en-IN" smtClean="0"/>
              <a:t>27-10-2023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282E-D2C4-4381-A899-55B784B840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51897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87973-DE7E-49FD-87EE-4510257FD7DC}" type="datetimeFigureOut">
              <a:rPr lang="en-IN" smtClean="0"/>
              <a:t>27-10-2023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282E-D2C4-4381-A899-55B784B840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1407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87973-DE7E-49FD-87EE-4510257FD7DC}" type="datetimeFigureOut">
              <a:rPr lang="en-IN" smtClean="0"/>
              <a:t>27-10-2023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9A2282E-D2C4-4381-A899-55B784B840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8363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70EC8-7AE1-2183-F959-509645A566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7169" y="2743200"/>
            <a:ext cx="5453743" cy="137160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60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HOOKWORM</a:t>
            </a:r>
            <a:endParaRPr lang="en-IN" sz="6000" b="1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72DABD-2D37-1575-017E-39D66926CA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94081" y="5640148"/>
            <a:ext cx="5826719" cy="1096899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Dr. Priyanka Chaturvedi</a:t>
            </a: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Assistant Professor</a:t>
            </a: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Dept. of Microbiology</a:t>
            </a:r>
            <a:endParaRPr lang="en-IN" b="1" dirty="0">
              <a:solidFill>
                <a:schemeClr val="tx2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3074" name="Picture 2" descr="380+ Dog Hookworm Stock Photos, Pictures &amp; Royalty-Free Images - iStock">
            <a:extLst>
              <a:ext uri="{FF2B5EF4-FFF2-40B4-BE49-F238E27FC236}">
                <a16:creationId xmlns:a16="http://schemas.microsoft.com/office/drawing/2014/main" id="{411912CE-B5ED-7479-267E-E1CB7EF59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618" y="315686"/>
            <a:ext cx="5110843" cy="2503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7692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99B11-1B6B-7334-B02D-1EF7DBE9C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5" y="609600"/>
            <a:ext cx="7641772" cy="1320800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Classification based on Habitat</a:t>
            </a:r>
            <a:endParaRPr lang="en-IN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286211-5B98-EE7E-23B4-0B4C1CBE6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2160590"/>
            <a:ext cx="7173687" cy="38807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dirty="0">
                <a:latin typeface="Comic Sans MS" panose="030F0702030302020204" pitchFamily="66" charset="0"/>
              </a:rPr>
              <a:t>Intestinal nematodes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latin typeface="Comic Sans MS" panose="030F0702030302020204" pitchFamily="66" charset="0"/>
              </a:rPr>
              <a:t>Tissue or somatic nematodes</a:t>
            </a:r>
          </a:p>
          <a:p>
            <a:endParaRPr lang="en-IN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6784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EBFBE-0883-0D94-5381-C8EAB940C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Intestinal Nematodes</a:t>
            </a:r>
            <a:endParaRPr lang="en-IN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6F958-6892-486B-1562-57AE6208D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799" y="1930400"/>
            <a:ext cx="7772401" cy="4492171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3200" dirty="0">
                <a:latin typeface="Comic Sans MS" panose="030F0702030302020204" pitchFamily="66" charset="0"/>
              </a:rPr>
              <a:t>Small intestinal nematodes: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3200" i="1" dirty="0">
                <a:latin typeface="Comic Sans MS" panose="030F0702030302020204" pitchFamily="66" charset="0"/>
              </a:rPr>
              <a:t>Ascaris, Strongyloides and </a:t>
            </a:r>
            <a:r>
              <a:rPr lang="en-US" sz="3200" b="1" i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H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ookworm</a:t>
            </a:r>
            <a:endParaRPr lang="en-US" sz="3200" i="1" dirty="0"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US" sz="3200" dirty="0">
                <a:latin typeface="Comic Sans MS" panose="030F0702030302020204" pitchFamily="66" charset="0"/>
              </a:rPr>
              <a:t>Large intestinal nematodes: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3200" i="1" dirty="0">
                <a:latin typeface="Comic Sans MS" panose="030F0702030302020204" pitchFamily="66" charset="0"/>
              </a:rPr>
              <a:t>Trichuris </a:t>
            </a:r>
            <a:r>
              <a:rPr lang="en-US" sz="3200" dirty="0">
                <a:latin typeface="Comic Sans MS" panose="030F0702030302020204" pitchFamily="66" charset="0"/>
              </a:rPr>
              <a:t>and </a:t>
            </a:r>
            <a:r>
              <a:rPr lang="en-US" sz="3200" i="1" dirty="0">
                <a:latin typeface="Comic Sans MS" panose="030F0702030302020204" pitchFamily="66" charset="0"/>
              </a:rPr>
              <a:t>Enterobius</a:t>
            </a:r>
            <a:r>
              <a:rPr lang="en-US" sz="3200" dirty="0">
                <a:latin typeface="Comic Sans MS" panose="030F0702030302020204" pitchFamily="66" charset="0"/>
              </a:rPr>
              <a:t>.</a:t>
            </a:r>
            <a:endParaRPr lang="en-US" sz="3200" i="1" dirty="0"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endParaRPr lang="en-IN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151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D1343-5656-A0DC-C584-5EE247EA4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84" y="141514"/>
            <a:ext cx="8741230" cy="707572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Classification based on they Lay Egg or Larva</a:t>
            </a:r>
            <a:endParaRPr lang="en-IN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04F166A-6F5D-56CA-A29F-FBFB0A9F56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3431882"/>
              </p:ext>
            </p:extLst>
          </p:nvPr>
        </p:nvGraphicFramePr>
        <p:xfrm>
          <a:off x="370114" y="1382486"/>
          <a:ext cx="8458200" cy="4722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>
                  <a:extLst>
                    <a:ext uri="{9D8B030D-6E8A-4147-A177-3AD203B41FA5}">
                      <a16:colId xmlns:a16="http://schemas.microsoft.com/office/drawing/2014/main" val="3493434273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3960917244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741216991"/>
                    </a:ext>
                  </a:extLst>
                </a:gridCol>
              </a:tblGrid>
              <a:tr h="607300">
                <a:tc>
                  <a:txBody>
                    <a:bodyPr/>
                    <a:lstStyle/>
                    <a:p>
                      <a:r>
                        <a:rPr lang="en-US" dirty="0"/>
                        <a:t>oviparous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viviparous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ovoviviparous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117984"/>
                  </a:ext>
                </a:extLst>
              </a:tr>
              <a:tr h="607300">
                <a:tc>
                  <a:txBody>
                    <a:bodyPr/>
                    <a:lstStyle/>
                    <a:p>
                      <a:r>
                        <a:rPr lang="en-US" dirty="0"/>
                        <a:t>Following fertilization, the female worms produce eggs that take some time to hatch out to form larvae in the environment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Female worms directly give birth to larvae; there is no egg stage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Female worms lay eggs containing larvae; which immediately hatch out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377191"/>
                  </a:ext>
                </a:extLst>
              </a:tr>
              <a:tr h="6073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hookworm, </a:t>
                      </a:r>
                      <a:r>
                        <a:rPr lang="en-US" i="1" dirty="0"/>
                        <a:t>Ascaris</a:t>
                      </a:r>
                      <a:r>
                        <a:rPr lang="en-US" dirty="0"/>
                        <a:t>, </a:t>
                      </a:r>
                      <a:r>
                        <a:rPr lang="en-US" i="1" dirty="0"/>
                        <a:t>Trichuris</a:t>
                      </a:r>
                      <a:r>
                        <a:rPr lang="en-US" dirty="0"/>
                        <a:t>, </a:t>
                      </a:r>
                      <a:r>
                        <a:rPr lang="en-US" i="1" dirty="0"/>
                        <a:t>Enterobius, </a:t>
                      </a:r>
                      <a:r>
                        <a:rPr lang="en-US" dirty="0"/>
                        <a:t>etc.</a:t>
                      </a:r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filarial worms, </a:t>
                      </a:r>
                      <a:r>
                        <a:rPr lang="en-US" i="1" dirty="0"/>
                        <a:t>Trichinella </a:t>
                      </a:r>
                      <a:r>
                        <a:rPr lang="en-US" dirty="0"/>
                        <a:t>and </a:t>
                      </a:r>
                      <a:r>
                        <a:rPr lang="en-US" i="1" dirty="0"/>
                        <a:t>Dracunculus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Strongyloides </a:t>
                      </a:r>
                      <a:r>
                        <a:rPr lang="en-US" dirty="0"/>
                        <a:t>species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322634"/>
                  </a:ext>
                </a:extLst>
              </a:tr>
              <a:tr h="607300">
                <a:tc>
                  <a:txBody>
                    <a:bodyPr/>
                    <a:lstStyle/>
                    <a:p>
                      <a:r>
                        <a:rPr lang="en-US" dirty="0"/>
                        <a:t>Diagnosis is made by detection of eggs in feces.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Diagnosis is made by detection of larvae in tissues or blood.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Larvae - diagnostic form detected in stool examination.</a:t>
                      </a:r>
                      <a:endParaRPr lang="en-US" i="1" dirty="0"/>
                    </a:p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987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4307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4B418-692F-CB68-F6E9-054CA8F01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Morphology (Nematodes)</a:t>
            </a:r>
            <a:endParaRPr lang="en-IN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471874C-4AF5-07C7-B423-B398BEF175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0697" y="1395995"/>
            <a:ext cx="6347713" cy="413394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7EF90AF-F6AD-2804-FD44-030CCC52C43D}"/>
              </a:ext>
            </a:extLst>
          </p:cNvPr>
          <p:cNvSpPr/>
          <p:nvPr/>
        </p:nvSpPr>
        <p:spPr>
          <a:xfrm>
            <a:off x="1654980" y="6017567"/>
            <a:ext cx="55034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Comic Sans MS" panose="030F0702030302020204" pitchFamily="66" charset="0"/>
                <a:ea typeface="Roboto Condensed Light" panose="020B0604020202020204" charset="0"/>
              </a:rPr>
              <a:t>Developmental stages of nematodes</a:t>
            </a:r>
          </a:p>
        </p:txBody>
      </p:sp>
    </p:spTree>
    <p:extLst>
      <p:ext uri="{BB962C8B-B14F-4D97-AF65-F5344CB8AC3E}">
        <p14:creationId xmlns:p14="http://schemas.microsoft.com/office/powerpoint/2010/main" val="2036709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99D45-E795-D86D-B6A3-EE69BE48D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250372"/>
            <a:ext cx="6347713" cy="1320800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Adult Worm</a:t>
            </a:r>
            <a:endParaRPr lang="en-IN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9653971-E9D9-56EA-CDAD-53C51605CE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9640" y="1017815"/>
            <a:ext cx="6607630" cy="482237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087FB12-A06B-D7BB-6DA6-961BF4DC8CFD}"/>
              </a:ext>
            </a:extLst>
          </p:cNvPr>
          <p:cNvSpPr/>
          <p:nvPr/>
        </p:nvSpPr>
        <p:spPr>
          <a:xfrm>
            <a:off x="3158679" y="6386079"/>
            <a:ext cx="40783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Comic Sans MS" panose="030F0702030302020204" pitchFamily="66" charset="0"/>
                <a:ea typeface="Roboto Condensed Light" panose="020B0604020202020204" charset="0"/>
              </a:rPr>
              <a:t>Adult male and female nematode</a:t>
            </a:r>
          </a:p>
        </p:txBody>
      </p:sp>
    </p:spTree>
    <p:extLst>
      <p:ext uri="{BB962C8B-B14F-4D97-AF65-F5344CB8AC3E}">
        <p14:creationId xmlns:p14="http://schemas.microsoft.com/office/powerpoint/2010/main" val="2133307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A3DA4-8DA1-6003-21B3-0EDD1FFDA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28" y="2286000"/>
            <a:ext cx="6347713" cy="132080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HOOKWORM INFECTION</a:t>
            </a:r>
            <a:endParaRPr lang="en-IN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360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770D-AA39-34C6-F499-46F86E56F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HOOKWORM INFECTION</a:t>
            </a:r>
            <a:endParaRPr lang="en-IN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56DC4-B208-2F0D-FF0E-6E87A4648F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628" y="2028371"/>
            <a:ext cx="7652658" cy="346165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dirty="0">
                <a:latin typeface="Comic Sans MS" panose="030F0702030302020204" pitchFamily="66" charset="0"/>
              </a:rPr>
              <a:t>Hookworm - one of the important causes of iron deficiency anemia .</a:t>
            </a:r>
          </a:p>
          <a:p>
            <a:pPr marL="0" indent="0">
              <a:buNone/>
            </a:pPr>
            <a:endParaRPr lang="en-IN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142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49AF2-47B4-FD6E-8592-3746BA51E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mic Sans MS" panose="030F0702030302020204" pitchFamily="66" charset="0"/>
                <a:ea typeface="Roboto Condensed Light" panose="020B0604020202020204" charset="0"/>
              </a:rPr>
              <a:t>Classification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B3CED-3E0A-46D1-9E66-9BCE6D8A6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743" y="1719943"/>
            <a:ext cx="8643257" cy="3984172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800" i="1" dirty="0" err="1">
                <a:latin typeface="Comic Sans MS" panose="030F0702030302020204" pitchFamily="66" charset="0"/>
              </a:rPr>
              <a:t>Ancylostoma</a:t>
            </a:r>
            <a:r>
              <a:rPr lang="en-US" sz="2800" i="1" dirty="0">
                <a:latin typeface="Comic Sans MS" panose="030F0702030302020204" pitchFamily="66" charset="0"/>
              </a:rPr>
              <a:t> duodenale </a:t>
            </a:r>
            <a: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or </a:t>
            </a:r>
            <a:r>
              <a:rPr lang="en-US" sz="2800" dirty="0">
                <a:latin typeface="Comic Sans MS" panose="030F0702030302020204" pitchFamily="66" charset="0"/>
              </a:rPr>
              <a:t>old world hookworm</a:t>
            </a:r>
          </a:p>
          <a:p>
            <a:pPr algn="just">
              <a:lnSpc>
                <a:spcPct val="200000"/>
              </a:lnSpc>
            </a:pPr>
            <a:r>
              <a:rPr lang="en-US" sz="2800" i="1" dirty="0" err="1">
                <a:latin typeface="Comic Sans MS" panose="030F0702030302020204" pitchFamily="66" charset="0"/>
              </a:rPr>
              <a:t>Necator</a:t>
            </a:r>
            <a:r>
              <a:rPr lang="en-US" sz="2800" i="1" dirty="0">
                <a:latin typeface="Comic Sans MS" panose="030F0702030302020204" pitchFamily="66" charset="0"/>
              </a:rPr>
              <a:t> americanus </a:t>
            </a:r>
            <a: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or</a:t>
            </a:r>
            <a:r>
              <a:rPr lang="en-US" sz="2800" dirty="0">
                <a:latin typeface="Comic Sans MS" panose="030F0702030302020204" pitchFamily="66" charset="0"/>
              </a:rPr>
              <a:t> new world hookworm </a:t>
            </a:r>
            <a: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or</a:t>
            </a:r>
            <a:r>
              <a:rPr lang="en-US" sz="2800" dirty="0">
                <a:latin typeface="Comic Sans MS" panose="030F0702030302020204" pitchFamily="66" charset="0"/>
              </a:rPr>
              <a:t> American hookworm.</a:t>
            </a:r>
          </a:p>
        </p:txBody>
      </p:sp>
    </p:spTree>
    <p:extLst>
      <p:ext uri="{BB962C8B-B14F-4D97-AF65-F5344CB8AC3E}">
        <p14:creationId xmlns:p14="http://schemas.microsoft.com/office/powerpoint/2010/main" val="2874766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B85D1-6638-FE16-DC57-D20ABE408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Epidemiology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4B2AA-D44F-45FA-C657-AFD49EADE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488614"/>
            <a:ext cx="8066316" cy="506458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latin typeface="Comic Sans MS" panose="030F0702030302020204" pitchFamily="66" charset="0"/>
              </a:rPr>
              <a:t>World: </a:t>
            </a:r>
            <a:r>
              <a:rPr lang="en-US" sz="2800" dirty="0">
                <a:latin typeface="Comic Sans MS" panose="030F0702030302020204" pitchFamily="66" charset="0"/>
              </a:rPr>
              <a:t>Hookworm infection is widespread. 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latin typeface="Comic Sans MS" panose="030F0702030302020204" pitchFamily="66" charset="0"/>
              </a:rPr>
              <a:t>India: </a:t>
            </a:r>
            <a:r>
              <a:rPr lang="en-US" sz="2800" dirty="0">
                <a:latin typeface="Comic Sans MS" panose="030F0702030302020204" pitchFamily="66" charset="0"/>
              </a:rPr>
              <a:t>Hookworm infection is widely prevalent in India.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i="1" dirty="0">
                <a:latin typeface="Comic Sans MS" panose="030F0702030302020204" pitchFamily="66" charset="0"/>
              </a:rPr>
              <a:t>N. americanus </a:t>
            </a:r>
            <a:r>
              <a:rPr lang="en-US" sz="2800" dirty="0">
                <a:latin typeface="Comic Sans MS" panose="030F0702030302020204" pitchFamily="66" charset="0"/>
              </a:rPr>
              <a:t>- predominant in South India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i="1" dirty="0">
                <a:latin typeface="Comic Sans MS" panose="030F0702030302020204" pitchFamily="66" charset="0"/>
              </a:rPr>
              <a:t>A. duodenale </a:t>
            </a:r>
            <a:r>
              <a:rPr lang="en-US" sz="2800" dirty="0">
                <a:latin typeface="Comic Sans MS" panose="030F0702030302020204" pitchFamily="66" charset="0"/>
              </a:rPr>
              <a:t>- North India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IN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272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C2B81-5734-9C75-E0DB-13E08AEC2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Epidemiology</a:t>
            </a:r>
            <a:endParaRPr lang="en-IN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A0551-D846-39D7-3A95-3F1D6725B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228" y="1725162"/>
            <a:ext cx="7707086" cy="464298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latin typeface="Comic Sans MS" panose="030F0702030302020204" pitchFamily="66" charset="0"/>
              </a:rPr>
              <a:t>Endemic index: </a:t>
            </a:r>
            <a:r>
              <a:rPr lang="en-US" sz="2800" dirty="0">
                <a:solidFill>
                  <a:srgbClr val="C00000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Chandler’s index </a:t>
            </a:r>
            <a:r>
              <a:rPr lang="en-US" sz="2800" dirty="0">
                <a:latin typeface="Comic Sans MS" panose="030F0702030302020204" pitchFamily="66" charset="0"/>
              </a:rPr>
              <a:t>- used to estimate the morbidity and mortality in the community </a:t>
            </a:r>
            <a:r>
              <a:rPr lang="en-US" sz="2800" dirty="0">
                <a:highlight>
                  <a:srgbClr val="FFFF00"/>
                </a:highlight>
                <a:latin typeface="Comic Sans MS" panose="030F0702030302020204" pitchFamily="66" charset="0"/>
              </a:rPr>
              <a:t>due to hookworm infection</a:t>
            </a:r>
            <a:r>
              <a:rPr lang="en-US" sz="2800" dirty="0">
                <a:latin typeface="Comic Sans MS" panose="030F0702030302020204" pitchFamily="66" charset="0"/>
              </a:rPr>
              <a:t> (depends much upon the worm load).</a:t>
            </a:r>
            <a:endParaRPr lang="en-US" sz="2800" i="1" dirty="0">
              <a:latin typeface="Comic Sans MS" panose="030F0702030302020204" pitchFamily="66" charset="0"/>
            </a:endParaRPr>
          </a:p>
          <a:p>
            <a:pPr algn="just"/>
            <a:endParaRPr lang="en-IN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229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4B1D7-1519-06A5-5F20-04F6C234E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Morphology</a:t>
            </a:r>
            <a:endParaRPr lang="en-IN" b="1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03AB1-6E71-A687-17C8-9FF6A36B7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7" y="1488613"/>
            <a:ext cx="7924803" cy="4835987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Three morphological forms: 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800" dirty="0">
                <a:latin typeface="Comic Sans MS" panose="030F0702030302020204" pitchFamily="66" charset="0"/>
              </a:rPr>
              <a:t>Adult 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800" dirty="0">
                <a:latin typeface="Comic Sans MS" panose="030F0702030302020204" pitchFamily="66" charset="0"/>
              </a:rPr>
              <a:t>Larvae (four stages) 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800" dirty="0">
                <a:latin typeface="Comic Sans MS" panose="030F0702030302020204" pitchFamily="66" charset="0"/>
              </a:rPr>
              <a:t>Egg</a:t>
            </a:r>
          </a:p>
          <a:p>
            <a:pPr algn="just">
              <a:lnSpc>
                <a:spcPct val="150000"/>
              </a:lnSpc>
            </a:pPr>
            <a:r>
              <a:rPr lang="en-US" sz="2800" i="1" dirty="0" err="1">
                <a:latin typeface="Comic Sans MS" panose="030F0702030302020204" pitchFamily="66" charset="0"/>
              </a:rPr>
              <a:t>Ancylostoma</a:t>
            </a:r>
            <a:r>
              <a:rPr lang="en-US" sz="2800" i="1" dirty="0">
                <a:latin typeface="Comic Sans MS" panose="030F0702030302020204" pitchFamily="66" charset="0"/>
              </a:rPr>
              <a:t> </a:t>
            </a:r>
            <a:r>
              <a:rPr lang="en-US" sz="2800" dirty="0">
                <a:latin typeface="Comic Sans MS" panose="030F0702030302020204" pitchFamily="66" charset="0"/>
              </a:rPr>
              <a:t>and </a:t>
            </a:r>
            <a:r>
              <a:rPr lang="en-US" sz="2800" i="1" dirty="0" err="1">
                <a:latin typeface="Comic Sans MS" panose="030F0702030302020204" pitchFamily="66" charset="0"/>
              </a:rPr>
              <a:t>Necator</a:t>
            </a:r>
            <a:r>
              <a:rPr lang="en-US" sz="2800" i="1" dirty="0">
                <a:latin typeface="Comic Sans MS" panose="030F0702030302020204" pitchFamily="66" charset="0"/>
              </a:rPr>
              <a:t> </a:t>
            </a:r>
            <a:r>
              <a:rPr lang="en-US" sz="2800" dirty="0">
                <a:latin typeface="Comic Sans MS" panose="030F0702030302020204" pitchFamily="66" charset="0"/>
              </a:rPr>
              <a:t>- </a:t>
            </a:r>
            <a:r>
              <a:rPr lang="en-US" sz="2800" dirty="0">
                <a:highlight>
                  <a:srgbClr val="FFFF00"/>
                </a:highlight>
                <a:latin typeface="Comic Sans MS" panose="030F0702030302020204" pitchFamily="66" charset="0"/>
              </a:rPr>
              <a:t>differentiated by </a:t>
            </a:r>
            <a:r>
              <a:rPr lang="en-US" sz="2800" dirty="0">
                <a:latin typeface="Comic Sans MS" panose="030F0702030302020204" pitchFamily="66" charset="0"/>
              </a:rPr>
              <a:t>the morphology of </a:t>
            </a:r>
            <a:r>
              <a:rPr lang="en-US" sz="2800" dirty="0">
                <a:highlight>
                  <a:srgbClr val="FFFF00"/>
                </a:highlight>
                <a:latin typeface="Comic Sans MS" panose="030F0702030302020204" pitchFamily="66" charset="0"/>
              </a:rPr>
              <a:t>adult worm and third stage larva</a:t>
            </a:r>
            <a:r>
              <a:rPr lang="en-US" sz="2800" dirty="0">
                <a:latin typeface="Comic Sans MS" panose="030F070203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34889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A775B-9C66-755B-8D89-A8E0E6216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8" y="1488613"/>
            <a:ext cx="7707087" cy="492307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latin typeface="Comic Sans MS" panose="030F0702030302020204" pitchFamily="66" charset="0"/>
              </a:rPr>
              <a:t>Adult worm is small and has a bent in the anterior end (hence called as hookworm)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latin typeface="Comic Sans MS" panose="030F0702030302020204" pitchFamily="66" charset="0"/>
              </a:rPr>
              <a:t>The adult worm - differentiated by buccal capsule with teeth or cutting plate (present in the anterior end) and copulatory bursa (present in the posterior end)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latin typeface="Comic Sans MS" panose="030F0702030302020204" pitchFamily="66" charset="0"/>
              </a:rPr>
              <a:t>L1 larva - Rhabditiform larva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latin typeface="Comic Sans MS" panose="030F0702030302020204" pitchFamily="66" charset="0"/>
              </a:rPr>
              <a:t>L3 larva - Filariform larva</a:t>
            </a:r>
            <a:endParaRPr lang="en-US" sz="2400" i="1" dirty="0">
              <a:latin typeface="Comic Sans MS" panose="030F0702030302020204" pitchFamily="66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6B68909-B646-51A2-342F-7D97C92484B9}"/>
              </a:ext>
            </a:extLst>
          </p:cNvPr>
          <p:cNvSpPr txBox="1">
            <a:spLocks/>
          </p:cNvSpPr>
          <p:nvPr/>
        </p:nvSpPr>
        <p:spPr>
          <a:xfrm>
            <a:off x="761999" y="7620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Morphology</a:t>
            </a:r>
            <a:endParaRPr lang="en-IN" b="1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3310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991F0-1970-57C2-D80D-9E98B8488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8143" y="381001"/>
            <a:ext cx="6347713" cy="729342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Life Cycle</a:t>
            </a:r>
            <a:endParaRPr lang="en-IN" b="1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3C19770-122F-EAEE-D3B4-CC01A88E7C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833" t="-1" r="-1" b="-1"/>
          <a:stretch/>
        </p:blipFill>
        <p:spPr>
          <a:xfrm>
            <a:off x="-38100" y="1201058"/>
            <a:ext cx="9220199" cy="556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0401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C49CE-9DB4-0518-372A-F64B5DB87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Pathogenicity</a:t>
            </a:r>
            <a:endParaRPr lang="en-IN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BF5DC-5124-8751-3E92-AD6B42E97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229" y="1488613"/>
            <a:ext cx="8784771" cy="5369387"/>
          </a:xfrm>
        </p:spPr>
        <p:txBody>
          <a:bodyPr>
            <a:normAutofit/>
          </a:bodyPr>
          <a:lstStyle/>
          <a:p>
            <a:pPr marL="76200" indent="0" algn="just">
              <a:lnSpc>
                <a:spcPct val="150000"/>
              </a:lnSpc>
              <a:buNone/>
            </a:pPr>
            <a:r>
              <a:rPr lang="en-US" sz="2400" dirty="0">
                <a:latin typeface="Comic Sans MS" panose="030F0702030302020204" pitchFamily="66" charset="0"/>
              </a:rPr>
              <a:t>Hookworm has ability to suck blood from the intestinal vessels, which occurs by several ways: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Attaching and making cuts in the intestinal wall by </a:t>
            </a:r>
            <a:r>
              <a:rPr lang="en-US" sz="2400" dirty="0">
                <a:highlight>
                  <a:srgbClr val="FFFF00"/>
                </a:highlight>
                <a:latin typeface="Comic Sans MS" panose="030F0702030302020204" pitchFamily="66" charset="0"/>
              </a:rPr>
              <a:t>buccal capsule and teeth </a:t>
            </a:r>
            <a:r>
              <a:rPr lang="en-US" sz="2400" dirty="0">
                <a:latin typeface="Comic Sans MS" panose="030F0702030302020204" pitchFamily="66" charset="0"/>
              </a:rPr>
              <a:t>followed by sucking the blood through contraction of their muscular esophagus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Secreting </a:t>
            </a:r>
            <a:r>
              <a:rPr lang="en-US" sz="2400" dirty="0">
                <a:highlight>
                  <a:srgbClr val="FFFF00"/>
                </a:highlight>
                <a:latin typeface="Comic Sans MS" panose="030F0702030302020204" pitchFamily="66" charset="0"/>
              </a:rPr>
              <a:t>hydrolytic enzymes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highlight>
                  <a:srgbClr val="FFFF00"/>
                </a:highlight>
                <a:latin typeface="Comic Sans MS" panose="030F0702030302020204" pitchFamily="66" charset="0"/>
              </a:rPr>
              <a:t>Releasing anticoagulants </a:t>
            </a:r>
            <a:r>
              <a:rPr lang="en-US" sz="2400" dirty="0">
                <a:latin typeface="Comic Sans MS" panose="030F0702030302020204" pitchFamily="66" charset="0"/>
              </a:rPr>
              <a:t>– maintain continuous oozing of blood from the attachment site.</a:t>
            </a:r>
            <a:endParaRPr lang="en-US" sz="2400" i="1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281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C49CE-9DB4-0518-372A-F64B5DB87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Pathogenicity</a:t>
            </a:r>
            <a:endParaRPr lang="en-IN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2050" name="Picture 2" descr="Hookworm - Wikipedia">
            <a:extLst>
              <a:ext uri="{FF2B5EF4-FFF2-40B4-BE49-F238E27FC236}">
                <a16:creationId xmlns:a16="http://schemas.microsoft.com/office/drawing/2014/main" id="{EEAD14CA-3CAE-3066-BDF1-4984B9253BF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02" y="1270000"/>
            <a:ext cx="8028299" cy="536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82889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E9B73-9B6B-EAAF-6449-2C4E237A0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mic Sans MS" panose="030F0702030302020204" pitchFamily="66" charset="0"/>
                <a:ea typeface="Roboto Condensed Light" panose="020B0604020202020204" charset="0"/>
              </a:rPr>
              <a:t>Pathogenicity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955D7-0169-AFAC-BD83-A4B310F19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757" y="1930400"/>
            <a:ext cx="8240486" cy="424815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i="1" dirty="0" err="1">
                <a:latin typeface="Comic Sans MS" panose="030F0702030302020204" pitchFamily="66" charset="0"/>
              </a:rPr>
              <a:t>Ancylostoma</a:t>
            </a:r>
            <a:r>
              <a:rPr lang="en-US" sz="2400" i="1" dirty="0">
                <a:latin typeface="Comic Sans MS" panose="030F0702030302020204" pitchFamily="66" charset="0"/>
              </a:rPr>
              <a:t> </a:t>
            </a:r>
            <a:r>
              <a:rPr lang="en-US" sz="2400" dirty="0">
                <a:latin typeface="Comic Sans MS" panose="030F0702030302020204" pitchFamily="66" charset="0"/>
              </a:rPr>
              <a:t>is more pathogenic than </a:t>
            </a:r>
            <a:r>
              <a:rPr lang="en-US" sz="2400" i="1" dirty="0" err="1">
                <a:latin typeface="Comic Sans MS" panose="030F0702030302020204" pitchFamily="66" charset="0"/>
              </a:rPr>
              <a:t>Necator</a:t>
            </a:r>
            <a:r>
              <a:rPr lang="en-US" sz="2400" i="1" dirty="0">
                <a:latin typeface="Comic Sans MS" panose="030F0702030302020204" pitchFamily="66" charset="0"/>
              </a:rPr>
              <a:t> - </a:t>
            </a:r>
            <a:r>
              <a:rPr lang="en-US" sz="2400" dirty="0">
                <a:latin typeface="Comic Sans MS" panose="030F0702030302020204" pitchFamily="66" charset="0"/>
              </a:rPr>
              <a:t>because of its larger size, armed with teeth and more migratory.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Blood loss in </a:t>
            </a:r>
            <a:r>
              <a:rPr lang="en-US" sz="2400" i="1" dirty="0" err="1">
                <a:latin typeface="Comic Sans MS" panose="030F0702030302020204" pitchFamily="66" charset="0"/>
              </a:rPr>
              <a:t>Ancylostoma</a:t>
            </a:r>
            <a:r>
              <a:rPr lang="en-US" sz="2400" i="1" dirty="0">
                <a:latin typeface="Comic Sans MS" panose="030F0702030302020204" pitchFamily="66" charset="0"/>
              </a:rPr>
              <a:t> </a:t>
            </a:r>
            <a:r>
              <a:rPr lang="en-US" sz="2400" dirty="0">
                <a:latin typeface="Comic Sans MS" panose="030F0702030302020204" pitchFamily="66" charset="0"/>
              </a:rPr>
              <a:t>infection is 0.15–0.26 mL/worm/day, compared to </a:t>
            </a:r>
            <a:r>
              <a:rPr lang="en-US" sz="2400" i="1" dirty="0" err="1">
                <a:latin typeface="Comic Sans MS" panose="030F0702030302020204" pitchFamily="66" charset="0"/>
              </a:rPr>
              <a:t>Necator</a:t>
            </a:r>
            <a:r>
              <a:rPr lang="en-US" sz="2400" i="1" dirty="0">
                <a:latin typeface="Comic Sans MS" panose="030F0702030302020204" pitchFamily="66" charset="0"/>
              </a:rPr>
              <a:t> </a:t>
            </a:r>
            <a:r>
              <a:rPr lang="en-US" sz="2400" dirty="0">
                <a:latin typeface="Comic Sans MS" panose="030F0702030302020204" pitchFamily="66" charset="0"/>
              </a:rPr>
              <a:t>(0.03 mL/worm/ day).</a:t>
            </a:r>
          </a:p>
        </p:txBody>
      </p:sp>
    </p:spTree>
    <p:extLst>
      <p:ext uri="{BB962C8B-B14F-4D97-AF65-F5344CB8AC3E}">
        <p14:creationId xmlns:p14="http://schemas.microsoft.com/office/powerpoint/2010/main" val="1630843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3787C-A7E9-461E-5BD5-8F42734EA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7750630" cy="1320800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  <a:ea typeface="Roboto Condensed Light" panose="020B0604020202020204" charset="0"/>
              </a:rPr>
              <a:t>Clinical Features - Affect due to Migrating Larva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F9009-B706-8C02-C622-CC130CABA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160590"/>
            <a:ext cx="8207830" cy="424021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Cutaneous lesions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Comic Sans MS" panose="030F0702030302020204" pitchFamily="66" charset="0"/>
              </a:rPr>
              <a:t>Ground itch - </a:t>
            </a:r>
            <a:r>
              <a:rPr lang="en-US" sz="2400" dirty="0">
                <a:latin typeface="Comic Sans MS" panose="030F0702030302020204" pitchFamily="66" charset="0"/>
              </a:rPr>
              <a:t>at the site of skin penetration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Comic Sans MS" panose="030F0702030302020204" pitchFamily="66" charset="0"/>
              </a:rPr>
              <a:t>Serpiginous tracks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Mild transient pneumonitis</a:t>
            </a:r>
          </a:p>
          <a:p>
            <a:pPr algn="just"/>
            <a:endParaRPr lang="en-IN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0758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3787C-A7E9-461E-5BD5-8F42734EA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7750630" cy="1320800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  <a:ea typeface="Roboto Condensed Light" panose="020B0604020202020204" charset="0"/>
              </a:rPr>
              <a:t>Clinical Features - Affect due to Migrating Larva</a:t>
            </a:r>
            <a:endParaRPr lang="en-IN" dirty="0">
              <a:latin typeface="Comic Sans MS" panose="030F0702030302020204" pitchFamily="66" charset="0"/>
            </a:endParaRPr>
          </a:p>
        </p:txBody>
      </p:sp>
      <p:pic>
        <p:nvPicPr>
          <p:cNvPr id="1026" name="Picture 2" descr="Foot Showing Hookworm | Wellcome Collection">
            <a:extLst>
              <a:ext uri="{FF2B5EF4-FFF2-40B4-BE49-F238E27FC236}">
                <a16:creationId xmlns:a16="http://schemas.microsoft.com/office/drawing/2014/main" id="{8D67617E-7DF0-54EB-F008-BF2BE2579F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1930400"/>
            <a:ext cx="4839807" cy="3418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6551BD7-F737-DD8E-9308-1C48EC36CA76}"/>
              </a:ext>
            </a:extLst>
          </p:cNvPr>
          <p:cNvSpPr txBox="1"/>
          <p:nvPr/>
        </p:nvSpPr>
        <p:spPr>
          <a:xfrm>
            <a:off x="1053192" y="5587485"/>
            <a:ext cx="4588328" cy="5850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Serpiginous tracks</a:t>
            </a:r>
          </a:p>
        </p:txBody>
      </p:sp>
    </p:spTree>
    <p:extLst>
      <p:ext uri="{BB962C8B-B14F-4D97-AF65-F5344CB8AC3E}">
        <p14:creationId xmlns:p14="http://schemas.microsoft.com/office/powerpoint/2010/main" val="12072580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B368B-EBC7-CF7C-F557-8EFB61395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7892144" cy="1320800"/>
          </a:xfrm>
        </p:spPr>
        <p:txBody>
          <a:bodyPr>
            <a:normAutofit/>
          </a:bodyPr>
          <a:lstStyle/>
          <a:p>
            <a:r>
              <a:rPr lang="en-US" dirty="0">
                <a:latin typeface="Comic Sans MS" panose="030F0702030302020204" pitchFamily="66" charset="0"/>
                <a:ea typeface="Roboto Condensed Light" panose="020B0604020202020204" charset="0"/>
              </a:rPr>
              <a:t>Clinical Features - Affect due to Adult Worm in Intestine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5A0D7-6EBA-FCAB-A6CF-7B58B73ED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2160590"/>
            <a:ext cx="8077201" cy="446881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Asymptomatic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Early intestinal phase (less worm load)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Late intestinal phase (chronic infection with heavy worm load)</a:t>
            </a:r>
          </a:p>
        </p:txBody>
      </p:sp>
    </p:spTree>
    <p:extLst>
      <p:ext uri="{BB962C8B-B14F-4D97-AF65-F5344CB8AC3E}">
        <p14:creationId xmlns:p14="http://schemas.microsoft.com/office/powerpoint/2010/main" val="31579596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94648-9483-5DF0-FFE5-84AFED15C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8066315" cy="1320800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  <a:ea typeface="Roboto Condensed Light" panose="020B0604020202020204" charset="0"/>
              </a:rPr>
              <a:t>Laboratory Diagnosis - Stool Microscopy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CC387-3A9D-52A2-6010-180A8915A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930399"/>
            <a:ext cx="6498772" cy="475342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Sample: Stool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Stool concentration procedures - required to detect lighter infections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In a stool sample that is not fresh, the eggs may hatch out to release rhabditiform larvae - which need to be differentiated from that of </a:t>
            </a:r>
            <a:r>
              <a:rPr lang="en-US" sz="2400" i="1" dirty="0">
                <a:latin typeface="Comic Sans MS" panose="030F0702030302020204" pitchFamily="66" charset="0"/>
              </a:rPr>
              <a:t>Strongyloides</a:t>
            </a:r>
            <a:endParaRPr lang="en-IN" sz="2400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E39DD0-240F-5D7D-9F81-1DEDA7E20A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557" r="5444"/>
          <a:stretch/>
        </p:blipFill>
        <p:spPr>
          <a:xfrm>
            <a:off x="5127799" y="1115141"/>
            <a:ext cx="2546001" cy="163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0582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8C79B-2766-CEAB-A645-5942E2A9E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7946572" cy="1320800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  <a:ea typeface="Roboto Condensed Light" panose="020B0604020202020204" charset="0"/>
              </a:rPr>
              <a:t>Laboratory Diagnosis - Stool Microscopy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63022-734E-0FA5-5FE2-F60B08D1FE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322286"/>
            <a:ext cx="7565571" cy="43942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Egg counting: </a:t>
            </a:r>
            <a:r>
              <a:rPr lang="en-US" sz="2400" dirty="0">
                <a:latin typeface="Comic Sans MS" panose="030F0702030302020204" pitchFamily="66" charset="0"/>
              </a:rPr>
              <a:t>To estimate the disease burden in the individual as well as in the community. </a:t>
            </a:r>
          </a:p>
        </p:txBody>
      </p:sp>
    </p:spTree>
    <p:extLst>
      <p:ext uri="{BB962C8B-B14F-4D97-AF65-F5344CB8AC3E}">
        <p14:creationId xmlns:p14="http://schemas.microsoft.com/office/powerpoint/2010/main" val="5167669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F8A4B-FB11-05F2-8F48-9585EDF42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7968344" cy="1320800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  <a:ea typeface="Roboto Condensed Light" panose="020B0604020202020204" charset="0"/>
              </a:rPr>
              <a:t>Laboratory Diagnosis - Stool Microscopy</a:t>
            </a:r>
            <a:endParaRPr lang="en-IN" dirty="0">
              <a:latin typeface="Comic Sans MS" panose="030F0702030302020204" pitchFamily="66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678E432-485D-B781-A8AB-801920DCC8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5055"/>
          <a:stretch/>
        </p:blipFill>
        <p:spPr>
          <a:xfrm>
            <a:off x="761402" y="1930400"/>
            <a:ext cx="6542913" cy="21082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2612566-18CF-0C9D-E2DC-7BD538AC9D0A}"/>
              </a:ext>
            </a:extLst>
          </p:cNvPr>
          <p:cNvSpPr/>
          <p:nvPr/>
        </p:nvSpPr>
        <p:spPr>
          <a:xfrm>
            <a:off x="761402" y="4419770"/>
            <a:ext cx="71633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lphaUcPeriod"/>
            </a:pPr>
            <a:r>
              <a:rPr lang="en-US" sz="2000" dirty="0">
                <a:latin typeface="Comic Sans MS" panose="030F0702030302020204" pitchFamily="66" charset="0"/>
                <a:ea typeface="Roboto Condensed Light" panose="020B0604020202020204" charset="0"/>
              </a:rPr>
              <a:t>Egg with four blastomeres; </a:t>
            </a:r>
          </a:p>
          <a:p>
            <a:pPr marL="457200" indent="-457200">
              <a:buAutoNum type="alphaUcPeriod"/>
            </a:pPr>
            <a:r>
              <a:rPr lang="en-US" sz="2000" dirty="0">
                <a:latin typeface="Comic Sans MS" panose="030F0702030302020204" pitchFamily="66" charset="0"/>
                <a:ea typeface="Roboto Condensed Light" panose="020B0604020202020204" charset="0"/>
              </a:rPr>
              <a:t>Egg with many blastomeres; </a:t>
            </a:r>
            <a:endParaRPr lang="en-US" sz="2000" b="1" dirty="0">
              <a:latin typeface="Comic Sans MS" panose="030F0702030302020204" pitchFamily="66" charset="0"/>
              <a:ea typeface="Roboto Condensed Light" panose="020B0604020202020204" charset="0"/>
            </a:endParaRPr>
          </a:p>
          <a:p>
            <a:pPr marL="457200" indent="-457200">
              <a:buAutoNum type="alphaUcPeriod"/>
            </a:pPr>
            <a:r>
              <a:rPr lang="en-US" sz="2000" dirty="0">
                <a:latin typeface="Comic Sans MS" panose="030F0702030302020204" pitchFamily="66" charset="0"/>
                <a:ea typeface="Roboto Condensed Light" panose="020B0604020202020204" charset="0"/>
              </a:rPr>
              <a:t>Rhabditiform larva.</a:t>
            </a:r>
          </a:p>
        </p:txBody>
      </p:sp>
    </p:spTree>
    <p:extLst>
      <p:ext uri="{BB962C8B-B14F-4D97-AF65-F5344CB8AC3E}">
        <p14:creationId xmlns:p14="http://schemas.microsoft.com/office/powerpoint/2010/main" val="26719756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D4C4F-F176-CCE8-1D84-EC2E50784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8109858" cy="1320800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  <a:ea typeface="Roboto Condensed Light" panose="020B0604020202020204" charset="0"/>
              </a:rPr>
              <a:t>Laboratory Diagnosis – Stool Culture 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1BC6E8-4A57-F096-A8FD-F11EF644F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313" y="1583647"/>
            <a:ext cx="7892143" cy="5023982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Freshly passed stool samples - cultured - eggs hatch out to develop to L3 stage filariform larvae in 5–7 days</a:t>
            </a:r>
            <a:endParaRPr lang="en-US" sz="2400" i="1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Various culture techniques used are: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Harada-Mori filter paper tube method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Baermann funnel technique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Charcoal culture method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Agar plate technique (more sensitive).</a:t>
            </a: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911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79E0D-F3D4-4FD0-70F5-6A196781A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7924801" cy="1320800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  <a:ea typeface="Roboto Condensed Light" panose="020B0604020202020204" charset="0"/>
              </a:rPr>
              <a:t>Laboratory Diagnosis - Molecular Diagnosis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1C816-6C80-CBC7-C200-246FBDE41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160590"/>
            <a:ext cx="7924800" cy="4272867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PCR and real-time PCR - mitochondrial cytochrome oxidase genes. </a:t>
            </a:r>
          </a:p>
          <a:p>
            <a:pPr marL="76200" indent="0" algn="just">
              <a:lnSpc>
                <a:spcPct val="150000"/>
              </a:lnSpc>
              <a:buNone/>
            </a:pPr>
            <a:r>
              <a:rPr lang="en-US" sz="2400" dirty="0">
                <a:latin typeface="Comic Sans MS" panose="030F0702030302020204" pitchFamily="66" charset="0"/>
              </a:rPr>
              <a:t>Molecular methods have the advantages such as: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Species specific; can differentiate between </a:t>
            </a:r>
            <a:r>
              <a:rPr lang="en-US" sz="2400" i="1" dirty="0" err="1">
                <a:latin typeface="Comic Sans MS" panose="030F0702030302020204" pitchFamily="66" charset="0"/>
              </a:rPr>
              <a:t>Ancylostoma</a:t>
            </a:r>
            <a:r>
              <a:rPr lang="en-US" sz="2400" i="1" dirty="0">
                <a:latin typeface="Comic Sans MS" panose="030F0702030302020204" pitchFamily="66" charset="0"/>
              </a:rPr>
              <a:t> </a:t>
            </a:r>
            <a:r>
              <a:rPr lang="en-US" sz="2400" dirty="0">
                <a:latin typeface="Comic Sans MS" panose="030F0702030302020204" pitchFamily="66" charset="0"/>
              </a:rPr>
              <a:t>and </a:t>
            </a:r>
            <a:r>
              <a:rPr lang="en-US" sz="2400" i="1" dirty="0" err="1">
                <a:latin typeface="Comic Sans MS" panose="030F0702030302020204" pitchFamily="66" charset="0"/>
              </a:rPr>
              <a:t>Necator</a:t>
            </a:r>
            <a:endParaRPr lang="en-US" sz="2400" i="1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More sensitive, can detect as low as one copy per 200 mg of stool.</a:t>
            </a:r>
            <a:endParaRPr lang="en-US" sz="2400" i="1" dirty="0">
              <a:latin typeface="Comic Sans MS" panose="030F0702030302020204" pitchFamily="66" charset="0"/>
            </a:endParaRPr>
          </a:p>
          <a:p>
            <a:pPr algn="just"/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3410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7C713-76BE-98FC-7D1F-DA502F6EF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7271658" cy="1320800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  <a:ea typeface="Roboto Condensed Light" panose="020B0604020202020204" charset="0"/>
              </a:rPr>
              <a:t>Treatment of Hookworm disease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FDFCC-E416-4270-8EBA-3A2079103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38076"/>
            <a:ext cx="8055430" cy="4773610"/>
          </a:xfrm>
        </p:spPr>
        <p:txBody>
          <a:bodyPr>
            <a:normAutofit/>
          </a:bodyPr>
          <a:lstStyle/>
          <a:p>
            <a:pPr marL="76200" indent="0" algn="just">
              <a:lnSpc>
                <a:spcPct val="150000"/>
              </a:lnSpc>
              <a:buNone/>
            </a:pPr>
            <a:r>
              <a:rPr lang="en-US" sz="28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Antiparasitic: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Antiparasitic drugs: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Albendazole (400 mg once) 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Mebendazole (500 mg once)</a:t>
            </a:r>
          </a:p>
        </p:txBody>
      </p:sp>
    </p:spTree>
    <p:extLst>
      <p:ext uri="{BB962C8B-B14F-4D97-AF65-F5344CB8AC3E}">
        <p14:creationId xmlns:p14="http://schemas.microsoft.com/office/powerpoint/2010/main" val="34022257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C4B23-45C6-2173-F4F4-A153B57F6A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156" y="1767114"/>
            <a:ext cx="7935687" cy="4414381"/>
          </a:xfrm>
        </p:spPr>
        <p:txBody>
          <a:bodyPr>
            <a:normAutofit/>
          </a:bodyPr>
          <a:lstStyle/>
          <a:p>
            <a:pPr marL="76200" indent="0" algn="just">
              <a:lnSpc>
                <a:spcPct val="150000"/>
              </a:lnSpc>
              <a:buNone/>
            </a:pPr>
            <a:r>
              <a:rPr lang="en-US" sz="24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Symptomatic treatment: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Mild iron-deficiency anemia - treated with oral iron and folic acid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Severe hookworm disease with protein loss and malabsorption - nutritional support and oral or parenteral iron replacement</a:t>
            </a:r>
            <a:endParaRPr lang="en-US" sz="2400" i="1" dirty="0">
              <a:latin typeface="Comic Sans MS" panose="030F0702030302020204" pitchFamily="66" charset="0"/>
            </a:endParaRPr>
          </a:p>
          <a:p>
            <a:pPr algn="just"/>
            <a:endParaRPr lang="en-IN" sz="2400" dirty="0">
              <a:latin typeface="Comic Sans MS" panose="030F0702030302020204" pitchFamily="66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999AE35-C45E-C72A-E6D5-12428B837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8" y="446314"/>
            <a:ext cx="7271658" cy="1320800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  <a:ea typeface="Roboto Condensed Light" panose="020B0604020202020204" charset="0"/>
              </a:rPr>
              <a:t>Treatment of Hookworm disease</a:t>
            </a:r>
            <a:endParaRPr lang="en-IN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74696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8D7B4-F900-6BFF-EE73-7A230960A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mic Sans MS" panose="030F0702030302020204" pitchFamily="66" charset="0"/>
                <a:ea typeface="Roboto Condensed Light" panose="020B0604020202020204" charset="0"/>
              </a:rPr>
              <a:t>Prevention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8519C-2BC7-6E54-07B9-1A747B4A6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48961"/>
            <a:ext cx="7260772" cy="388077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Improved personal hygiene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Proper disposal of feces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Improved nutrition with dietary iron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Treatment of infected persons</a:t>
            </a: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8551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F5D49-3F37-AF6E-6D37-6B2240E9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7696201" cy="1320800"/>
          </a:xfrm>
        </p:spPr>
        <p:txBody>
          <a:bodyPr/>
          <a:lstStyle/>
          <a:p>
            <a:r>
              <a:rPr lang="en-US" b="1" dirty="0">
                <a:latin typeface="Comic Sans MS" panose="030F0702030302020204" pitchFamily="66" charset="0"/>
                <a:ea typeface="Roboto Condensed Light" panose="020B0604020202020204" charset="0"/>
              </a:rPr>
              <a:t>Soil-transmitted helminth infection</a:t>
            </a:r>
            <a:endParaRPr lang="en-IN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C50185-2D1F-C321-1BEA-4AF4BC61B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160590"/>
            <a:ext cx="7598230" cy="424021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800" dirty="0">
                <a:latin typeface="Comic Sans MS" panose="030F0702030302020204" pitchFamily="66" charset="0"/>
              </a:rPr>
              <a:t>Soil-transmitted helminth (STH) infections – intestinal worms infecting humans - transmitted through contaminated soil - </a:t>
            </a:r>
            <a:r>
              <a:rPr lang="en-US" sz="2800" i="1" dirty="0">
                <a:latin typeface="Comic Sans MS" panose="030F0702030302020204" pitchFamily="66" charset="0"/>
              </a:rPr>
              <a:t>Ascaris</a:t>
            </a:r>
            <a:r>
              <a:rPr lang="en-US" sz="2800" dirty="0">
                <a:latin typeface="Comic Sans MS" panose="030F0702030302020204" pitchFamily="66" charset="0"/>
              </a:rPr>
              <a:t>, </a:t>
            </a:r>
            <a:r>
              <a:rPr lang="en-US" sz="2800" i="1" dirty="0">
                <a:latin typeface="Comic Sans MS" panose="030F0702030302020204" pitchFamily="66" charset="0"/>
              </a:rPr>
              <a:t>Trichuris </a:t>
            </a:r>
            <a:r>
              <a:rPr lang="en-US" sz="2800" dirty="0">
                <a:latin typeface="Comic Sans MS" panose="030F0702030302020204" pitchFamily="66" charset="0"/>
              </a:rPr>
              <a:t>and hookworm.</a:t>
            </a:r>
          </a:p>
        </p:txBody>
      </p:sp>
    </p:spTree>
    <p:extLst>
      <p:ext uri="{BB962C8B-B14F-4D97-AF65-F5344CB8AC3E}">
        <p14:creationId xmlns:p14="http://schemas.microsoft.com/office/powerpoint/2010/main" val="19792066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69A65E-017F-5638-840F-59D61C2AEC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160590"/>
            <a:ext cx="7587344" cy="388077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High-risk group - </a:t>
            </a:r>
            <a:r>
              <a:rPr lang="en-US" sz="2400" dirty="0">
                <a:latin typeface="Comic Sans MS" panose="030F0702030302020204" pitchFamily="66" charset="0"/>
              </a:rPr>
              <a:t>preschool children, school-age children, women of childbearing age (including pregnant women) and adults in certain high-risk occupations - tea-pickers or miners</a:t>
            </a:r>
          </a:p>
          <a:p>
            <a:pPr marL="0" indent="0" algn="just">
              <a:buNone/>
            </a:pPr>
            <a:endParaRPr lang="en-IN" sz="2400" dirty="0">
              <a:latin typeface="Comic Sans MS" panose="030F0702030302020204" pitchFamily="66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763D035-DB16-8669-65E6-64B3287A7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7696201" cy="1320800"/>
          </a:xfrm>
        </p:spPr>
        <p:txBody>
          <a:bodyPr/>
          <a:lstStyle/>
          <a:p>
            <a:r>
              <a:rPr lang="en-US" b="1" dirty="0">
                <a:latin typeface="Comic Sans MS" panose="030F0702030302020204" pitchFamily="66" charset="0"/>
                <a:ea typeface="Roboto Condensed Light" panose="020B0604020202020204" charset="0"/>
              </a:rPr>
              <a:t>Soil-transmitted helminth infection</a:t>
            </a:r>
            <a:endParaRPr lang="en-IN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1699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69A65E-017F-5638-840F-59D61C2AEC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160590"/>
            <a:ext cx="7587344" cy="388077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Presentation: </a:t>
            </a:r>
            <a:r>
              <a:rPr lang="en-US" sz="2400" dirty="0">
                <a:latin typeface="Comic Sans MS" panose="030F0702030302020204" pitchFamily="66" charset="0"/>
              </a:rPr>
              <a:t>Infected children - nutritionally, intellectually and physically impaired - suffer from malabsorption of nutrients, anemia, diarrhea and dysentery - depending upon the type of helminths infected</a:t>
            </a:r>
            <a:endParaRPr lang="en-US" sz="2400" i="1" dirty="0">
              <a:latin typeface="Comic Sans MS" panose="030F0702030302020204" pitchFamily="66" charset="0"/>
            </a:endParaRPr>
          </a:p>
          <a:p>
            <a:pPr algn="just"/>
            <a:endParaRPr lang="en-IN" sz="2400" dirty="0">
              <a:latin typeface="Comic Sans MS" panose="030F0702030302020204" pitchFamily="66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763D035-DB16-8669-65E6-64B3287A7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7696201" cy="1320800"/>
          </a:xfrm>
        </p:spPr>
        <p:txBody>
          <a:bodyPr/>
          <a:lstStyle/>
          <a:p>
            <a:r>
              <a:rPr lang="en-US" b="1" dirty="0">
                <a:latin typeface="Comic Sans MS" panose="030F0702030302020204" pitchFamily="66" charset="0"/>
                <a:ea typeface="Roboto Condensed Light" panose="020B0604020202020204" charset="0"/>
              </a:rPr>
              <a:t>Soil-transmitted helminth infection</a:t>
            </a:r>
            <a:endParaRPr lang="en-IN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6087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D9718D-DE2D-A826-95E5-7259FD830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930400"/>
            <a:ext cx="8338458" cy="4457924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Deworming: </a:t>
            </a:r>
            <a:r>
              <a:rPr lang="en-US" sz="2400" dirty="0">
                <a:latin typeface="Comic Sans MS" panose="030F0702030302020204" pitchFamily="66" charset="0"/>
              </a:rPr>
              <a:t>Periodic prophylactic measure to prevent high-risk people from worm infestation; initiated by World Health Organization (WHO)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b="1" dirty="0">
                <a:latin typeface="Comic Sans MS" panose="030F0702030302020204" pitchFamily="66" charset="0"/>
              </a:rPr>
              <a:t>The National Deworming Day: </a:t>
            </a:r>
            <a:r>
              <a:rPr lang="en-US" sz="2400" dirty="0">
                <a:latin typeface="Comic Sans MS" panose="030F0702030302020204" pitchFamily="66" charset="0"/>
              </a:rPr>
              <a:t>Every year, 10</a:t>
            </a:r>
            <a:r>
              <a:rPr lang="en-US" sz="2400" baseline="30000" dirty="0">
                <a:latin typeface="Comic Sans MS" panose="030F0702030302020204" pitchFamily="66" charset="0"/>
              </a:rPr>
              <a:t>th</a:t>
            </a:r>
            <a:r>
              <a:rPr lang="en-US" sz="2400" dirty="0">
                <a:latin typeface="Comic Sans MS" panose="030F0702030302020204" pitchFamily="66" charset="0"/>
              </a:rPr>
              <a:t> February and 10th August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Deworming - once in a year if the prevalence of STH infection is &gt;20% in the community and twice a year if &gt;50%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In this day, single-dose albendazole (400 mg) - all children aged 1–19 years.</a:t>
            </a:r>
            <a:endParaRPr lang="en-US" sz="2400" i="1" dirty="0">
              <a:latin typeface="Comic Sans MS" panose="030F0702030302020204" pitchFamily="66" charset="0"/>
            </a:endParaRPr>
          </a:p>
          <a:p>
            <a:endParaRPr lang="en-IN" sz="2800" dirty="0">
              <a:latin typeface="Comic Sans MS" panose="030F0702030302020204" pitchFamily="66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1BA26B9-83A0-613C-152B-CD0C8CC36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7696201" cy="1320800"/>
          </a:xfrm>
        </p:spPr>
        <p:txBody>
          <a:bodyPr/>
          <a:lstStyle/>
          <a:p>
            <a:r>
              <a:rPr lang="en-US" b="1" dirty="0">
                <a:latin typeface="Comic Sans MS" panose="030F0702030302020204" pitchFamily="66" charset="0"/>
                <a:ea typeface="Roboto Condensed Light" panose="020B0604020202020204" charset="0"/>
              </a:rPr>
              <a:t>Soil-transmitted helminth infection</a:t>
            </a:r>
            <a:endParaRPr lang="en-IN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1021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8E051-7094-14B0-FF58-FCD42A582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525486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latin typeface="Comic Sans MS" panose="030F0702030302020204" pitchFamily="66" charset="0"/>
              </a:rPr>
              <a:t>MCQs</a:t>
            </a:r>
            <a:endParaRPr lang="en-IN" sz="48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3860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9410C-DF38-E41A-1A30-6DB243A50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Which of the following is not a nematode: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ADA2A-38A6-D2AC-70EE-3D0D551CA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A) Ascaris lumbricoides</a:t>
            </a:r>
          </a:p>
          <a:p>
            <a:r>
              <a:rPr lang="en-US" dirty="0"/>
              <a:t>B) Taenia </a:t>
            </a:r>
            <a:r>
              <a:rPr lang="en-US" dirty="0" err="1"/>
              <a:t>solium</a:t>
            </a:r>
            <a:endParaRPr lang="en-US" dirty="0"/>
          </a:p>
          <a:p>
            <a:r>
              <a:rPr lang="en-US" dirty="0"/>
              <a:t>C)Trichuris </a:t>
            </a:r>
            <a:r>
              <a:rPr lang="en-US" dirty="0" err="1"/>
              <a:t>trichura</a:t>
            </a:r>
            <a:endParaRPr lang="en-US" dirty="0"/>
          </a:p>
          <a:p>
            <a:r>
              <a:rPr lang="en-US" dirty="0"/>
              <a:t>D) </a:t>
            </a:r>
            <a:r>
              <a:rPr lang="en-US" dirty="0" err="1"/>
              <a:t>Ancystoma</a:t>
            </a:r>
            <a:r>
              <a:rPr lang="en-US" dirty="0"/>
              <a:t> duodenale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005872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9410C-DF38-E41A-1A30-6DB243A50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Which of the following is not a hookworm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ADA2A-38A6-D2AC-70EE-3D0D551CA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A) </a:t>
            </a:r>
            <a:r>
              <a:rPr lang="en-US" dirty="0" err="1"/>
              <a:t>Ancystoma</a:t>
            </a:r>
            <a:r>
              <a:rPr lang="en-US" dirty="0"/>
              <a:t> duodenale</a:t>
            </a:r>
          </a:p>
          <a:p>
            <a:r>
              <a:rPr lang="en-US" dirty="0"/>
              <a:t>B) </a:t>
            </a:r>
            <a:r>
              <a:rPr lang="en-US" dirty="0" err="1"/>
              <a:t>Necator</a:t>
            </a:r>
            <a:r>
              <a:rPr lang="en-US" dirty="0"/>
              <a:t> americanus</a:t>
            </a:r>
          </a:p>
          <a:p>
            <a:r>
              <a:rPr lang="en-US" dirty="0"/>
              <a:t>C)Trichuris </a:t>
            </a:r>
            <a:r>
              <a:rPr lang="en-US" dirty="0" err="1"/>
              <a:t>trichura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9918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9410C-DF38-E41A-1A30-6DB243A50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7837715" cy="1320800"/>
          </a:xfrm>
        </p:spPr>
        <p:txBody>
          <a:bodyPr>
            <a:normAutofit/>
          </a:bodyPr>
          <a:lstStyle/>
          <a:p>
            <a:r>
              <a:rPr lang="en-US" dirty="0"/>
              <a:t>3. Which helminth is not transmitted through skin penetration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ADA2A-38A6-D2AC-70EE-3D0D551CA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A) </a:t>
            </a:r>
            <a:r>
              <a:rPr lang="en-US" dirty="0" err="1"/>
              <a:t>Ancystoma</a:t>
            </a:r>
            <a:r>
              <a:rPr lang="en-US" dirty="0"/>
              <a:t> duodenale</a:t>
            </a:r>
          </a:p>
          <a:p>
            <a:r>
              <a:rPr lang="en-US" dirty="0"/>
              <a:t>B) </a:t>
            </a:r>
            <a:r>
              <a:rPr lang="en-US" dirty="0" err="1"/>
              <a:t>Necator</a:t>
            </a:r>
            <a:r>
              <a:rPr lang="en-US" dirty="0"/>
              <a:t> americanus</a:t>
            </a:r>
          </a:p>
          <a:p>
            <a:r>
              <a:rPr lang="en-US" dirty="0"/>
              <a:t>C) </a:t>
            </a:r>
            <a:r>
              <a:rPr lang="en-US" dirty="0" err="1"/>
              <a:t>Strongyloides</a:t>
            </a:r>
            <a:endParaRPr lang="en-US" dirty="0"/>
          </a:p>
          <a:p>
            <a:r>
              <a:rPr lang="en-US" dirty="0"/>
              <a:t>D) Trichuris </a:t>
            </a:r>
            <a:r>
              <a:rPr lang="en-US" dirty="0" err="1"/>
              <a:t>trichura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5183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9410C-DF38-E41A-1A30-6DB243A50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7576458" cy="1320800"/>
          </a:xfrm>
        </p:spPr>
        <p:txBody>
          <a:bodyPr>
            <a:normAutofit/>
          </a:bodyPr>
          <a:lstStyle/>
          <a:p>
            <a:r>
              <a:rPr lang="en-US" dirty="0"/>
              <a:t>4. Which of the following is not oviparous nematodes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ADA2A-38A6-D2AC-70EE-3D0D551CA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A) </a:t>
            </a:r>
            <a:r>
              <a:rPr lang="en-US" dirty="0" err="1"/>
              <a:t>Ancystoma</a:t>
            </a:r>
            <a:r>
              <a:rPr lang="en-US" dirty="0"/>
              <a:t> duodenale</a:t>
            </a:r>
          </a:p>
          <a:p>
            <a:r>
              <a:rPr lang="en-US" dirty="0"/>
              <a:t>B) Ascaris lumbricoides</a:t>
            </a:r>
          </a:p>
          <a:p>
            <a:r>
              <a:rPr lang="en-US" dirty="0"/>
              <a:t>C) </a:t>
            </a:r>
            <a:r>
              <a:rPr lang="en-US" dirty="0" err="1"/>
              <a:t>Strongyloides</a:t>
            </a:r>
            <a:endParaRPr lang="en-US" dirty="0"/>
          </a:p>
          <a:p>
            <a:r>
              <a:rPr lang="en-US" dirty="0"/>
              <a:t>D) Trichuris </a:t>
            </a:r>
            <a:r>
              <a:rPr lang="en-US" dirty="0" err="1"/>
              <a:t>trichura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8054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9410C-DF38-E41A-1A30-6DB243A50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7576458" cy="1320800"/>
          </a:xfrm>
        </p:spPr>
        <p:txBody>
          <a:bodyPr>
            <a:normAutofit/>
          </a:bodyPr>
          <a:lstStyle/>
          <a:p>
            <a:r>
              <a:rPr lang="en-US" dirty="0"/>
              <a:t>5. Which of the following hookworm is common in India?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ADA2A-38A6-D2AC-70EE-3D0D551CA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A) </a:t>
            </a:r>
            <a:r>
              <a:rPr lang="en-US" dirty="0" err="1"/>
              <a:t>Ancystoma</a:t>
            </a:r>
            <a:r>
              <a:rPr lang="en-US" dirty="0"/>
              <a:t> duodenale</a:t>
            </a:r>
          </a:p>
          <a:p>
            <a:r>
              <a:rPr lang="en-US" dirty="0"/>
              <a:t>B) </a:t>
            </a:r>
            <a:r>
              <a:rPr lang="en-US" dirty="0" err="1"/>
              <a:t>Necator</a:t>
            </a:r>
            <a:r>
              <a:rPr lang="en-US" dirty="0"/>
              <a:t> americanus</a:t>
            </a:r>
          </a:p>
          <a:p>
            <a:r>
              <a:rPr lang="en-US" dirty="0"/>
              <a:t>C) Both</a:t>
            </a:r>
          </a:p>
          <a:p>
            <a:r>
              <a:rPr lang="en-US" dirty="0"/>
              <a:t>D) Trichuris </a:t>
            </a:r>
            <a:r>
              <a:rPr lang="en-US" dirty="0" err="1"/>
              <a:t>trichura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7073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9410C-DF38-E41A-1A30-6DB243A50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056" y="2623457"/>
            <a:ext cx="7576458" cy="13208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latin typeface="Comic Sans MS" panose="030F0702030302020204" pitchFamily="66" charset="0"/>
              </a:rPr>
              <a:t>Thank you</a:t>
            </a:r>
            <a:endParaRPr lang="en-IN" sz="48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86077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116</TotalTime>
  <Words>1068</Words>
  <Application>Microsoft Office PowerPoint</Application>
  <PresentationFormat>On-screen Show (4:3)</PresentationFormat>
  <Paragraphs>147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6" baseType="lpstr">
      <vt:lpstr>Arial</vt:lpstr>
      <vt:lpstr>Comic Sans MS</vt:lpstr>
      <vt:lpstr>Roboto Condensed Light</vt:lpstr>
      <vt:lpstr>Trebuchet MS</vt:lpstr>
      <vt:lpstr>Wingdings</vt:lpstr>
      <vt:lpstr>Wingdings 3</vt:lpstr>
      <vt:lpstr>Facet</vt:lpstr>
      <vt:lpstr>HOOKWORM</vt:lpstr>
      <vt:lpstr>Classification based on Habitat</vt:lpstr>
      <vt:lpstr>Intestinal Nematodes</vt:lpstr>
      <vt:lpstr>Classification based on they Lay Egg or Larva</vt:lpstr>
      <vt:lpstr>Morphology (Nematodes)</vt:lpstr>
      <vt:lpstr>Adult Worm</vt:lpstr>
      <vt:lpstr>HOOKWORM INFECTION</vt:lpstr>
      <vt:lpstr>HOOKWORM INFECTION</vt:lpstr>
      <vt:lpstr>Classification</vt:lpstr>
      <vt:lpstr>Epidemiology</vt:lpstr>
      <vt:lpstr>Epidemiology</vt:lpstr>
      <vt:lpstr>Morphology</vt:lpstr>
      <vt:lpstr>PowerPoint Presentation</vt:lpstr>
      <vt:lpstr>Life Cycle</vt:lpstr>
      <vt:lpstr>Pathogenicity</vt:lpstr>
      <vt:lpstr>Pathogenicity</vt:lpstr>
      <vt:lpstr>Pathogenicity</vt:lpstr>
      <vt:lpstr>Clinical Features - Affect due to Migrating Larva</vt:lpstr>
      <vt:lpstr>Clinical Features - Affect due to Migrating Larva</vt:lpstr>
      <vt:lpstr>Clinical Features - Affect due to Adult Worm in Intestine</vt:lpstr>
      <vt:lpstr>Laboratory Diagnosis - Stool Microscopy</vt:lpstr>
      <vt:lpstr>Laboratory Diagnosis - Stool Microscopy</vt:lpstr>
      <vt:lpstr>Laboratory Diagnosis - Stool Microscopy</vt:lpstr>
      <vt:lpstr>Laboratory Diagnosis – Stool Culture </vt:lpstr>
      <vt:lpstr>Laboratory Diagnosis - Molecular Diagnosis</vt:lpstr>
      <vt:lpstr>Treatment of Hookworm disease</vt:lpstr>
      <vt:lpstr>Treatment of Hookworm disease</vt:lpstr>
      <vt:lpstr>Prevention</vt:lpstr>
      <vt:lpstr>Soil-transmitted helminth infection</vt:lpstr>
      <vt:lpstr>Soil-transmitted helminth infection</vt:lpstr>
      <vt:lpstr>Soil-transmitted helminth infection</vt:lpstr>
      <vt:lpstr>Soil-transmitted helminth infection</vt:lpstr>
      <vt:lpstr>MCQs</vt:lpstr>
      <vt:lpstr>1. Which of the following is not a nematode:</vt:lpstr>
      <vt:lpstr>2. Which of the following is not a hookworm</vt:lpstr>
      <vt:lpstr>3. Which helminth is not transmitted through skin penetration </vt:lpstr>
      <vt:lpstr>4. Which of the following is not oviparous nematodes</vt:lpstr>
      <vt:lpstr>5. Which of the following hookworm is common in India?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INTESTINAL NEMATODE INFECTIONS</dc:title>
  <dc:creator>HP</dc:creator>
  <cp:lastModifiedBy>HP</cp:lastModifiedBy>
  <cp:revision>26</cp:revision>
  <dcterms:created xsi:type="dcterms:W3CDTF">2023-10-27T09:03:53Z</dcterms:created>
  <dcterms:modified xsi:type="dcterms:W3CDTF">2023-10-27T17:57:23Z</dcterms:modified>
</cp:coreProperties>
</file>