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4"/>
  </p:notesMasterIdLst>
  <p:sldIdLst>
    <p:sldId id="256" r:id="rId2"/>
    <p:sldId id="278" r:id="rId3"/>
    <p:sldId id="283" r:id="rId4"/>
    <p:sldId id="284" r:id="rId5"/>
    <p:sldId id="285" r:id="rId6"/>
    <p:sldId id="286" r:id="rId7"/>
    <p:sldId id="287" r:id="rId8"/>
    <p:sldId id="335" r:id="rId9"/>
    <p:sldId id="290" r:id="rId10"/>
    <p:sldId id="336" r:id="rId11"/>
    <p:sldId id="337" r:id="rId12"/>
    <p:sldId id="338" r:id="rId13"/>
    <p:sldId id="294" r:id="rId14"/>
    <p:sldId id="340" r:id="rId15"/>
    <p:sldId id="342" r:id="rId16"/>
    <p:sldId id="343" r:id="rId17"/>
    <p:sldId id="344" r:id="rId18"/>
    <p:sldId id="345" r:id="rId19"/>
    <p:sldId id="346" r:id="rId20"/>
    <p:sldId id="347" r:id="rId21"/>
    <p:sldId id="434" r:id="rId22"/>
    <p:sldId id="435" r:id="rId23"/>
    <p:sldId id="349" r:id="rId24"/>
    <p:sldId id="350" r:id="rId25"/>
    <p:sldId id="352" r:id="rId26"/>
    <p:sldId id="446" r:id="rId27"/>
    <p:sldId id="436" r:id="rId28"/>
    <p:sldId id="353" r:id="rId29"/>
    <p:sldId id="443" r:id="rId30"/>
    <p:sldId id="445" r:id="rId31"/>
    <p:sldId id="444" r:id="rId32"/>
    <p:sldId id="354" r:id="rId33"/>
    <p:sldId id="355" r:id="rId34"/>
    <p:sldId id="357" r:id="rId35"/>
    <p:sldId id="437" r:id="rId36"/>
    <p:sldId id="438" r:id="rId37"/>
    <p:sldId id="439" r:id="rId38"/>
    <p:sldId id="359" r:id="rId39"/>
    <p:sldId id="360" r:id="rId40"/>
    <p:sldId id="361" r:id="rId41"/>
    <p:sldId id="440" r:id="rId42"/>
    <p:sldId id="441" r:id="rId43"/>
    <p:sldId id="442" r:id="rId44"/>
    <p:sldId id="362" r:id="rId45"/>
    <p:sldId id="364" r:id="rId46"/>
    <p:sldId id="366" r:id="rId47"/>
    <p:sldId id="509" r:id="rId48"/>
    <p:sldId id="339" r:id="rId49"/>
    <p:sldId id="510" r:id="rId50"/>
    <p:sldId id="512" r:id="rId51"/>
    <p:sldId id="507" r:id="rId52"/>
    <p:sldId id="494" r:id="rId53"/>
    <p:sldId id="481" r:id="rId54"/>
    <p:sldId id="508" r:id="rId55"/>
    <p:sldId id="495" r:id="rId56"/>
    <p:sldId id="496" r:id="rId57"/>
    <p:sldId id="498" r:id="rId58"/>
    <p:sldId id="499" r:id="rId59"/>
    <p:sldId id="513" r:id="rId60"/>
    <p:sldId id="514" r:id="rId61"/>
    <p:sldId id="449" r:id="rId62"/>
    <p:sldId id="515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3399"/>
    <a:srgbClr val="00CC00"/>
    <a:srgbClr val="FFCCCC"/>
    <a:srgbClr val="33CCFF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4660"/>
  </p:normalViewPr>
  <p:slideViewPr>
    <p:cSldViewPr snapToGrid="0">
      <p:cViewPr varScale="1">
        <p:scale>
          <a:sx n="54" d="100"/>
          <a:sy n="54" d="100"/>
        </p:scale>
        <p:origin x="7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10A11-C40D-4A80-B610-6322BE5DF20A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32135-9066-4561-830E-B95387029D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0050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60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479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06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1820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0066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127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01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7313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659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82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434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3FF7C70-7C56-4D57-837F-F6C586706732}" type="datetimeFigureOut">
              <a:rPr lang="en-IN" smtClean="0"/>
              <a:t>23-03-2024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323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48D8-4686-F7F6-0D89-8990A39E88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HIV-2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BF9D2-C3F3-BE7B-0E2F-ABE0DF66E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3314" y="5320145"/>
            <a:ext cx="4266596" cy="887680"/>
          </a:xfrm>
        </p:spPr>
        <p:txBody>
          <a:bodyPr>
            <a:norm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Dr. Priyanka Chaturvedi</a:t>
            </a:r>
          </a:p>
          <a:p>
            <a:r>
              <a:rPr lang="en-US" dirty="0">
                <a:latin typeface="Comic Sans MS" panose="030F0702030302020204" pitchFamily="66" charset="0"/>
              </a:rPr>
              <a:t>Assistant professor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4688C4A-A867-BDB4-57BE-0D470FF16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0" t="9930" r="21680" b="16904"/>
          <a:stretch>
            <a:fillRect/>
          </a:stretch>
        </p:blipFill>
        <p:spPr bwMode="auto">
          <a:xfrm>
            <a:off x="8001495" y="2006929"/>
            <a:ext cx="1581892" cy="1578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462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F75FC-D8E0-9861-2338-B4AF67EE4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10352314" cy="910442"/>
          </a:xfrm>
        </p:spPr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Natural Course (Typical Progressors)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50992"/>
          <a:stretch/>
        </p:blipFill>
        <p:spPr>
          <a:xfrm>
            <a:off x="593767" y="1520042"/>
            <a:ext cx="10901548" cy="48091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17C0F7-F5E9-48E9-A03A-31A7DB1DBC59}"/>
              </a:ext>
            </a:extLst>
          </p:cNvPr>
          <p:cNvSpPr txBox="1"/>
          <p:nvPr/>
        </p:nvSpPr>
        <p:spPr>
          <a:xfrm>
            <a:off x="4130804" y="6329241"/>
            <a:ext cx="4376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Natural course of HIV infection</a:t>
            </a:r>
          </a:p>
        </p:txBody>
      </p:sp>
    </p:spTree>
    <p:extLst>
      <p:ext uri="{BB962C8B-B14F-4D97-AF65-F5344CB8AC3E}">
        <p14:creationId xmlns:p14="http://schemas.microsoft.com/office/powerpoint/2010/main" val="177232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B9A6-49B7-CD20-12CB-943EAA7D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609600"/>
            <a:ext cx="11447813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Persistent Generalized Lymphadenopathy (PGL)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1026A-D464-B43E-F39D-5EBFAAE8F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026" y="2057400"/>
            <a:ext cx="10065845" cy="4038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As a result of HIV replication in lymph nodes, infected people, develop lymphadenopathy. </a:t>
            </a:r>
          </a:p>
          <a:p>
            <a:pPr algn="just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PGL is defined as </a:t>
            </a:r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ENLARGED LYMPH NODES OF  &gt;1cm  SIZE IN TWO OR MORE NON-CONTIGUOUS SITES THAT PERSIST FOR AT LEAST 3 MONTHS. </a:t>
            </a:r>
          </a:p>
        </p:txBody>
      </p:sp>
    </p:spTree>
    <p:extLst>
      <p:ext uri="{BB962C8B-B14F-4D97-AF65-F5344CB8AC3E}">
        <p14:creationId xmlns:p14="http://schemas.microsoft.com/office/powerpoint/2010/main" val="293599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78F9F-7E93-CB9E-3670-E64B53770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247" y="490846"/>
            <a:ext cx="9875520" cy="12667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Symptomatic HIV Infection (AIDS-related Complex)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D0F1C-5B5D-5796-540E-145FE203C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662" y="2301833"/>
            <a:ext cx="10984676" cy="39564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Patients develop </a:t>
            </a:r>
            <a:r>
              <a:rPr lang="en-US" sz="2600" b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CONSTITUTIONAL SYMPTOMS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such as: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Unexplained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diarrhoea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for &gt;1 month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Weight loss &gt;10% of body weight, fatigue malaise, and night sweat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Mild opportunistic infections such as oral thrush</a:t>
            </a:r>
          </a:p>
        </p:txBody>
      </p:sp>
    </p:spTree>
    <p:extLst>
      <p:ext uri="{BB962C8B-B14F-4D97-AF65-F5344CB8AC3E}">
        <p14:creationId xmlns:p14="http://schemas.microsoft.com/office/powerpoint/2010/main" val="819220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F584F-FC61-F704-A2CF-D913B7039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195449"/>
          </a:xfrm>
        </p:spPr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Roboto Condensed Light" panose="020B0604020202020204" charset="0"/>
              </a:rPr>
              <a:t>AIDS</a:t>
            </a:r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- 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</a:t>
            </a:r>
            <a:r>
              <a:rPr lang="en-US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dvanced end stage </a:t>
            </a:r>
            <a:endParaRPr lang="en-IN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51E2-4D80-574B-7AB2-7D0A2F244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403" y="1686295"/>
            <a:ext cx="10770919" cy="494013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Rapid fall in CD4 T cell count (usually less than 200 cells/µl)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High virus load</a:t>
            </a:r>
          </a:p>
          <a:p>
            <a:pPr algn="just"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Lymphoid tissue is totally destroyed and replaced by fibrous tissue.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Opportunistic infections set in secondary to profound immune suppression.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Development of neoplasia (e.g. CNS lymphoma)</a:t>
            </a:r>
          </a:p>
        </p:txBody>
      </p:sp>
    </p:spTree>
    <p:extLst>
      <p:ext uri="{BB962C8B-B14F-4D97-AF65-F5344CB8AC3E}">
        <p14:creationId xmlns:p14="http://schemas.microsoft.com/office/powerpoint/2010/main" val="230482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AD3A1B-21D6-4B4D-8214-6319EC89A6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070"/>
          <a:stretch/>
        </p:blipFill>
        <p:spPr>
          <a:xfrm>
            <a:off x="297997" y="1733797"/>
            <a:ext cx="11577328" cy="47996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AB7949-B3AF-DA0E-7737-260328F58DA4}"/>
              </a:ext>
            </a:extLst>
          </p:cNvPr>
          <p:cNvSpPr txBox="1"/>
          <p:nvPr/>
        </p:nvSpPr>
        <p:spPr>
          <a:xfrm>
            <a:off x="7445829" y="414624"/>
            <a:ext cx="42632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000" b="0" i="0" u="none" strike="noStrike" baseline="0" dirty="0">
                <a:latin typeface="Comic Sans MS" panose="030F0702030302020204" pitchFamily="66" charset="0"/>
                <a:ea typeface="Roboto Condensed" panose="020B0604020202020204" charset="0"/>
              </a:rPr>
              <a:t>Opportunistic infections associated with HIV infection and correlation with </a:t>
            </a:r>
            <a:r>
              <a:rPr lang="en-IN" sz="2000" b="0" i="0" u="none" strike="noStrike" baseline="0" dirty="0" err="1">
                <a:latin typeface="Comic Sans MS" panose="030F0702030302020204" pitchFamily="66" charset="0"/>
                <a:ea typeface="Roboto Condensed" panose="020B0604020202020204" charset="0"/>
              </a:rPr>
              <a:t>CD4</a:t>
            </a:r>
            <a:r>
              <a:rPr lang="en-IN" sz="2000" b="0" i="0" u="none" strike="noStrike" baseline="0" dirty="0">
                <a:latin typeface="Comic Sans MS" panose="030F0702030302020204" pitchFamily="66" charset="0"/>
                <a:ea typeface="Roboto Condensed" panose="020B0604020202020204" charset="0"/>
              </a:rPr>
              <a:t> T cell counts</a:t>
            </a:r>
            <a:endParaRPr lang="en-IN" sz="2000" dirty="0">
              <a:latin typeface="Comic Sans MS" panose="030F0702030302020204" pitchFamily="66" charset="0"/>
              <a:ea typeface="Roboto Condensed" panose="020B060402020202020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AF9597-2150-976E-C47B-60A2399BA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85" y="324592"/>
            <a:ext cx="7219944" cy="1147948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AIDS - </a:t>
            </a:r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advanced end stage 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053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209E4-0C14-3FC3-3462-6A0F85AE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557153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DIAGNOSIS</a:t>
            </a:r>
            <a:endParaRPr lang="en-IN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309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1E04-CFF7-86A4-CED4-AB062800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DIAGNOSIS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6BABD-F994-FC60-D7E8-D36BA51FD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65960"/>
            <a:ext cx="9872871" cy="42824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Two such systems are in use worldwide: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CDC classification system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WHO clinical staging of HIV/AIDS for adults</a:t>
            </a:r>
          </a:p>
        </p:txBody>
      </p:sp>
    </p:spTree>
    <p:extLst>
      <p:ext uri="{BB962C8B-B14F-4D97-AF65-F5344CB8AC3E}">
        <p14:creationId xmlns:p14="http://schemas.microsoft.com/office/powerpoint/2010/main" val="2562958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0B82-C66E-30F5-F963-FB8A9931C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48" y="609600"/>
            <a:ext cx="10830296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WHO clinical staging of HIV/AIDS for adults: </a:t>
            </a:r>
            <a:r>
              <a:rPr lang="en-US" sz="4400" b="1" dirty="0">
                <a:solidFill>
                  <a:srgbClr val="FF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4 clinical stages</a:t>
            </a:r>
            <a:endParaRPr lang="en-IN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20E4973-5BD9-AF9B-D998-4060ECE0E9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165249"/>
              </p:ext>
            </p:extLst>
          </p:nvPr>
        </p:nvGraphicFramePr>
        <p:xfrm>
          <a:off x="1068779" y="1965960"/>
          <a:ext cx="10604665" cy="439921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604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384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1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05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Asymptomatic HIV infection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Persistent generalized lymphadenopathy (PGL)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84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2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221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Unexplained moderate weight loss (&gt;10%)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Recurrent respiratory tract infections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Herpes zoster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Angular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cheilitis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Recurrent oral ulcers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Papular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pruritic eruptions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Seborrheic dermatitis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Fungal nail infection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929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0B82-C66E-30F5-F963-FB8A9931C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48" y="609600"/>
            <a:ext cx="10830296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WHO clinical staging of HIV/AIDS for adults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2706302"/>
              </p:ext>
            </p:extLst>
          </p:nvPr>
        </p:nvGraphicFramePr>
        <p:xfrm>
          <a:off x="1143000" y="1891149"/>
          <a:ext cx="9872870" cy="468592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872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023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3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077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Unexplained severe weight loss (&gt;10%)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Unexplained chronic diarrhea: &gt;1 month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Unexplained persistent fever: 1 month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Oral candidiasis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Oral hairy leukoplakia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Pulmonary tuberculosis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Severe bacterial infections (pneumonia, empyema, etc.)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Acute necrotizing ulcerative stomatitis, gingivitis, and periodontitis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Unexplained anemia, neutropenia or chronic thrombocytopenia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532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0B82-C66E-30F5-F963-FB8A9931C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48" y="609600"/>
            <a:ext cx="10830296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WHO clinical staging of HIV/AIDS for adults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7319035"/>
              </p:ext>
            </p:extLst>
          </p:nvPr>
        </p:nvGraphicFramePr>
        <p:xfrm>
          <a:off x="1460664" y="1965960"/>
          <a:ext cx="10034649" cy="447046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034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2628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4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46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</a:rPr>
                        <a:t>HIV wasting syndrome (Slim disease):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Characterized by profound weight loss (&gt;10%), chronic diarrhea (&gt;1 month), prolonged unexplained fever (1 month)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5705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Bacterial opportunistic infections: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Recurrent severe bacterial infections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Extra-pulmonary tuberculosis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Disseminated non-tubercular mycobacterial infection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Recurrent septicemia (including non-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typhoidal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salmonellosis)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0886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Viral opportunistic infections: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Chronic HSV infection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Progressive multifocal leukoencephalopathy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CMV (retinitis, or infection of other organs)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904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0B82-C66E-30F5-F963-FB8A9931C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48" y="609600"/>
            <a:ext cx="10830296" cy="111232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WHO clinical staging of HIV/AIDS for adults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02C8C866-5A66-A57A-C56A-DC26AE551F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4102597"/>
              </p:ext>
            </p:extLst>
          </p:nvPr>
        </p:nvGraphicFramePr>
        <p:xfrm>
          <a:off x="843149" y="1721922"/>
          <a:ext cx="10675916" cy="50596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675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2647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4</a:t>
                      </a:r>
                      <a:endParaRPr lang="en-US" sz="2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0966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Fungal opportunistic infections: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200" i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Pneumocystis </a:t>
                      </a:r>
                      <a:r>
                        <a:rPr lang="en-US" sz="2200" i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jirovecii</a:t>
                      </a:r>
                      <a:r>
                        <a:rPr lang="en-US" sz="2200" i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pneumonia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Esophageal candidiasis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Extra-pulmonary cryptococcosis (meningitis)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Disseminated mycoses (histoplasmosis and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coccidioidomycoses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)</a:t>
                      </a:r>
                      <a:endParaRPr lang="en-US" sz="2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8887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Parasitic opportunistic infections: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Toxoplasma encephalitis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Chronic intestinal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cystoisosporiasis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(&gt;1 month)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Atypical disseminated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leishmaniasis</a:t>
                      </a:r>
                      <a:endParaRPr lang="en-US" sz="2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8887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Neoplasia: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Kaposi’s sarcoma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Invasive cervical cancer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Lymphoma (cerebral, B-cell and non-Hodgkin)</a:t>
                      </a:r>
                      <a:endParaRPr lang="en-US" sz="2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676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11506-B859-1A13-E9EF-47B872435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WHO clinical staging of HIV/AIDS for adults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625931"/>
              </p:ext>
            </p:extLst>
          </p:nvPr>
        </p:nvGraphicFramePr>
        <p:xfrm>
          <a:off x="1143000" y="2057400"/>
          <a:ext cx="9616044" cy="244334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616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8997">
                <a:tc>
                  <a:txBody>
                    <a:bodyPr/>
                    <a:lstStyle/>
                    <a:p>
                      <a:r>
                        <a:rPr lang="en-US" sz="2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4</a:t>
                      </a:r>
                      <a:endParaRPr lang="en-US" sz="26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4351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Other conditions (direct HIV induced):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HIV encephalopathy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Symptomatic HIV-associated nephropathy or cardiomyopathy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538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413CC-202D-5E25-FB7D-136135FD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746" y="2367148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637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0EADC-862E-6E29-38D5-5114A797F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205BF-36A4-D1BC-6FBB-CCE45B95B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28800"/>
            <a:ext cx="9872871" cy="42672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Global prevalence: 0.8% in adults.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HIV prevalence in India : 0.22% in adults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Northeast states - Mizoram (2%), Manipur &amp; Nagaland have highest prevalence</a:t>
            </a:r>
          </a:p>
        </p:txBody>
      </p:sp>
    </p:spTree>
    <p:extLst>
      <p:ext uri="{BB962C8B-B14F-4D97-AF65-F5344CB8AC3E}">
        <p14:creationId xmlns:p14="http://schemas.microsoft.com/office/powerpoint/2010/main" val="378808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D86E5-2A3A-DC8E-0514-0776C0BC0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Reservoir: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Infected people (both symptomatic as well as asymptomatic) are the only reservoir host.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Once infected, they harbor the virus for life.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1CAA13-3AA0-9D21-771C-E2842ABBF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33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EE789-8C94-D4C6-89CC-1B4461D44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High-risk Groups 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3F30A-54C9-E153-37D8-C62AD26F7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Extremely high-risk group: 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Female sex workers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Men who have sex with men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Transgenders 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IV drug abuser group</a:t>
            </a: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108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07E0A-3AA3-A286-236C-5EE5073D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High-risk Groups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6B21C-4DF9-2477-C3BE-394371E97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Moderately high-risk group: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Health care workers (via needle pricks or splashes injury)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Hemophiliacs and other recipients of blood products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People with other STIs (sexually-transmitted infections).</a:t>
            </a:r>
          </a:p>
          <a:p>
            <a:pPr algn="just"/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965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E443A-83F3-10BB-1567-CA88BDDA3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Opportunistic Infections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C6C03-16B7-DA31-DAED-EF17C8379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50671"/>
            <a:ext cx="9872871" cy="4738254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Globally including India,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tuberculosis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is the most common OI that occurs in HIV infected people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Common fungal infections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are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candidiasis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(oral thrush) and </a:t>
            </a:r>
            <a:r>
              <a:rPr lang="en-IN" sz="2800" b="1" i="1" dirty="0">
                <a:solidFill>
                  <a:srgbClr val="C00000"/>
                </a:solidFill>
                <a:latin typeface="Comic Sans MS" panose="030F0702030302020204" pitchFamily="66" charset="0"/>
              </a:rPr>
              <a:t>Pneumocystis </a:t>
            </a:r>
            <a:r>
              <a:rPr lang="en-IN" sz="2800" b="1" i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jirovecii</a:t>
            </a:r>
            <a:endParaRPr 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Frequent viral infections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are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herpes simplex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mucosal lesions and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CMV retinitis </a:t>
            </a:r>
            <a:endParaRPr 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Common parasitic infections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are </a:t>
            </a:r>
            <a:r>
              <a:rPr lang="en-IN" sz="2800" b="1" i="1" dirty="0">
                <a:solidFill>
                  <a:srgbClr val="C00000"/>
                </a:solidFill>
                <a:latin typeface="Comic Sans MS" panose="030F0702030302020204" pitchFamily="66" charset="0"/>
              </a:rPr>
              <a:t>Cryptosporidium parvum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diarrhoea and </a:t>
            </a:r>
            <a:r>
              <a:rPr lang="en-IN" sz="2800" b="1" i="1" dirty="0">
                <a:solidFill>
                  <a:srgbClr val="C00000"/>
                </a:solidFill>
                <a:latin typeface="Comic Sans MS" panose="030F0702030302020204" pitchFamily="66" charset="0"/>
              </a:rPr>
              <a:t>Toxoplasma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encephalitis</a:t>
            </a: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411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68702-6F16-A72B-F9D5-B1AF67F9C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AIDS Control Organizations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B2E95-148A-BB0A-845F-E3460C54F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UNAIDS: The Joint United Nations Program on HIV and AIDS (UNAIDS)</a:t>
            </a:r>
          </a:p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rgbClr val="FF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NACO-National AIDS Control Organisation (NACO) </a:t>
            </a: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SACS-State AIDS Prevention and Control Societies (SACS)</a:t>
            </a: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National Strategic Plan for HIV/AIDS and STI (2017–2024)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57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7C7F6-8A93-49C2-F307-321150978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10364190" cy="1356360"/>
          </a:xfrm>
        </p:spPr>
        <p:txBody>
          <a:bodyPr/>
          <a:lstStyle/>
          <a:p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KINETICS OF IMMUNE RESPONSE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14D8D-E86E-73A4-9164-B48FC78AE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268187"/>
            <a:ext cx="10364190" cy="4298867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Window period-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3 to 12 weeks.</a:t>
            </a:r>
          </a:p>
          <a:p>
            <a:pPr lvl="0" algn="just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Antibodies to </a:t>
            </a:r>
            <a:r>
              <a:rPr lang="en-US" sz="26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gag</a:t>
            </a: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 protein (p24 and p55) usually first to appear.</a:t>
            </a:r>
            <a:endParaRPr lang="en-US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Antibodies to </a:t>
            </a:r>
            <a:r>
              <a:rPr lang="en-US" sz="2600" i="1" dirty="0">
                <a:solidFill>
                  <a:schemeClr val="tx1"/>
                </a:solidFill>
                <a:latin typeface="Comic Sans MS" panose="030F0702030302020204" pitchFamily="66" charset="0"/>
              </a:rPr>
              <a:t>env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proteins persist throughout the infection.</a:t>
            </a:r>
          </a:p>
        </p:txBody>
      </p:sp>
    </p:spTree>
    <p:extLst>
      <p:ext uri="{BB962C8B-B14F-4D97-AF65-F5344CB8AC3E}">
        <p14:creationId xmlns:p14="http://schemas.microsoft.com/office/powerpoint/2010/main" val="3372846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7C7F6-8A93-49C2-F307-321150978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10245436" cy="1356360"/>
          </a:xfrm>
        </p:spPr>
        <p:txBody>
          <a:bodyPr/>
          <a:lstStyle/>
          <a:p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KINETICS OF IMMUNE RESPONSE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14D8D-E86E-73A4-9164-B48FC78AE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101932"/>
            <a:ext cx="9872871" cy="3994068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Anti-HIV antibodies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: All IgA, IgM and IgG are produced, but IgG response is consistent and long lasting. </a:t>
            </a:r>
          </a:p>
          <a:p>
            <a:pPr lvl="0"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Most currently available assays detect IgG antibodies. </a:t>
            </a:r>
          </a:p>
        </p:txBody>
      </p:sp>
    </p:spTree>
    <p:extLst>
      <p:ext uri="{BB962C8B-B14F-4D97-AF65-F5344CB8AC3E}">
        <p14:creationId xmlns:p14="http://schemas.microsoft.com/office/powerpoint/2010/main" val="2601332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4AE52-F3AA-2940-0649-3E368E65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22" y="2367148"/>
            <a:ext cx="10519756" cy="252548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sz="4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479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8BF05-41D2-385E-CE2F-6C9C60683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602AF-2189-4F32-57D7-6AF7CB00F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393" y="2057399"/>
            <a:ext cx="10889672" cy="4355275"/>
          </a:xfrm>
        </p:spPr>
        <p:txBody>
          <a:bodyPr>
            <a:noAutofit/>
          </a:bodyPr>
          <a:lstStyle/>
          <a:p>
            <a:pPr marL="101600" lvl="0" indent="0" algn="just">
              <a:lnSpc>
                <a:spcPct val="100000"/>
              </a:lnSpc>
              <a:buNone/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3Cs while performing the test for HIV.</a:t>
            </a:r>
          </a:p>
          <a:p>
            <a:pPr algn="just">
              <a:lnSpc>
                <a:spcPct val="100000"/>
              </a:lnSpc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Consent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in written </a:t>
            </a:r>
            <a:r>
              <a:rPr lang="en-IN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bingual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format should be taken before the test is done. </a:t>
            </a:r>
          </a:p>
          <a:p>
            <a:pPr lvl="0" algn="just">
              <a:lnSpc>
                <a:spcPct val="100000"/>
              </a:lnSpc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Confidentiality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of a </a:t>
            </a:r>
            <a:r>
              <a:rPr lang="en-IN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POSITIVE TEST RESULT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is a must. Patient name or the word “HIV positive” </a:t>
            </a:r>
            <a:r>
              <a:rPr lang="en-IN" sz="2600" b="1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SHOULD NOT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be written on the report form</a:t>
            </a:r>
          </a:p>
          <a:p>
            <a:pPr lvl="0" algn="just">
              <a:lnSpc>
                <a:spcPct val="100000"/>
              </a:lnSpc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Counselling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should be provided to motivate the individual to tell the spouse/family and induce behavioural change</a:t>
            </a:r>
          </a:p>
        </p:txBody>
      </p:sp>
    </p:spTree>
    <p:extLst>
      <p:ext uri="{BB962C8B-B14F-4D97-AF65-F5344CB8AC3E}">
        <p14:creationId xmlns:p14="http://schemas.microsoft.com/office/powerpoint/2010/main" val="292395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1C22C-5CCD-19BB-57EA-7509E36C9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CEFB9-67BE-A592-0CCE-8AB3F54CD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894" y="2185059"/>
            <a:ext cx="11032176" cy="4191989"/>
          </a:xfrm>
        </p:spPr>
        <p:txBody>
          <a:bodyPr>
            <a:noAutofit/>
          </a:bodyPr>
          <a:lstStyle/>
          <a:p>
            <a:pPr marL="615950" lvl="0" indent="-514350">
              <a:lnSpc>
                <a:spcPct val="150000"/>
              </a:lnSpc>
              <a:buAutoNum type="alphaUcPeriod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ANTIBODY DETECTION</a:t>
            </a:r>
          </a:p>
          <a:p>
            <a:pPr marL="615950" lvl="0" indent="-514350">
              <a:lnSpc>
                <a:spcPct val="150000"/>
              </a:lnSpc>
              <a:buAutoNum type="alphaUcPeriod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ANTIGEN DETECTION</a:t>
            </a:r>
          </a:p>
          <a:p>
            <a:pPr marL="615950" lvl="0" indent="-514350">
              <a:lnSpc>
                <a:spcPct val="150000"/>
              </a:lnSpc>
              <a:buAutoNum type="alphaUcPeriod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GENOME DETECTION</a:t>
            </a:r>
          </a:p>
          <a:p>
            <a:pPr marL="615950" lvl="0" indent="-514350">
              <a:lnSpc>
                <a:spcPct val="150000"/>
              </a:lnSpc>
              <a:buAutoNum type="alphaLcPeriod"/>
            </a:pP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799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1C22C-5CCD-19BB-57EA-7509E36C9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CEFB9-67BE-A592-0CCE-8AB3F54CD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894" y="2009899"/>
            <a:ext cx="11032176" cy="4367150"/>
          </a:xfrm>
        </p:spPr>
        <p:txBody>
          <a:bodyPr>
            <a:noAutofit/>
          </a:bodyPr>
          <a:lstStyle/>
          <a:p>
            <a:pPr marL="101600" lvl="0" indent="0" algn="ctr">
              <a:lnSpc>
                <a:spcPct val="150000"/>
              </a:lnSpc>
              <a:buNone/>
            </a:pPr>
            <a:r>
              <a:rPr lang="en-US" sz="2600" b="1" u="sng" dirty="0">
                <a:solidFill>
                  <a:srgbClr val="7030A0"/>
                </a:solidFill>
                <a:latin typeface="Comic Sans MS" panose="030F0702030302020204" pitchFamily="66" charset="0"/>
              </a:rPr>
              <a:t>ANTIBODY DETECTION</a:t>
            </a:r>
            <a:r>
              <a:rPr lang="en-US" sz="2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:</a:t>
            </a:r>
          </a:p>
          <a:p>
            <a:pPr marL="101600" lvl="0" indent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1. SCREENING TESTS</a:t>
            </a:r>
          </a:p>
          <a:p>
            <a:pPr>
              <a:lnSpc>
                <a:spcPct val="100000"/>
              </a:lnSpc>
            </a:pPr>
            <a:r>
              <a:rPr lang="en-IN" sz="2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Take less time</a:t>
            </a: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</a:pPr>
            <a:r>
              <a:rPr lang="en-IN" sz="2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Highly sensitivity</a:t>
            </a:r>
          </a:p>
          <a:p>
            <a:pPr>
              <a:lnSpc>
                <a:spcPct val="100000"/>
              </a:lnSpc>
            </a:pPr>
            <a:r>
              <a:rPr lang="en-IN" sz="2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Should be confirmed: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Results of a single screening test should never be used as the final interpretation of HIV status as false positive results or technical errors can occur. </a:t>
            </a:r>
          </a:p>
        </p:txBody>
      </p:sp>
    </p:spTree>
    <p:extLst>
      <p:ext uri="{BB962C8B-B14F-4D97-AF65-F5344CB8AC3E}">
        <p14:creationId xmlns:p14="http://schemas.microsoft.com/office/powerpoint/2010/main" val="794283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3668-666F-F85A-CF25-5DE4F4713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BFE61-2AEE-DA28-26BB-A63CFCA6B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912" y="1463633"/>
            <a:ext cx="11032176" cy="4545281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1. </a:t>
            </a:r>
            <a:r>
              <a:rPr lang="en-IN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Rapid/Simple Test</a:t>
            </a:r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Easy &amp; quick (&lt; 30 mins) </a:t>
            </a:r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600" b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MOST COMMONLY USED TESTS IN INDIA:-</a:t>
            </a: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2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Dot blot assays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(or </a:t>
            </a:r>
            <a:r>
              <a:rPr lang="en-IN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Immunoconcentration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or flow through method, e.g. </a:t>
            </a:r>
            <a:r>
              <a:rPr lang="en-IN" sz="2600" dirty="0" err="1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Tridot</a:t>
            </a:r>
            <a:r>
              <a:rPr lang="en-IN" sz="26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 test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</a:p>
          <a:p>
            <a:pPr lvl="2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Immunochromatography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(or ICT, </a:t>
            </a:r>
            <a:r>
              <a:rPr lang="en-IN" sz="26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lateral flow assay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</a:p>
          <a:p>
            <a:pPr lvl="2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600" b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Dip stick/Comb tests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(Enzyme immune assay-based tests).</a:t>
            </a:r>
          </a:p>
          <a:p>
            <a:pPr algn="just">
              <a:lnSpc>
                <a:spcPct val="150000"/>
              </a:lnSpc>
            </a:pP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929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BFE61-2AEE-DA28-26BB-A63CFCA6B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61" y="2398816"/>
            <a:ext cx="11388436" cy="3683334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2. </a:t>
            </a:r>
            <a:r>
              <a:rPr lang="en-IN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ELISA</a:t>
            </a: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 –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Most common performed screening test at blood banks and tertiary care sites.</a:t>
            </a:r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Sensitive, specific, and cost effective.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318842-78CA-D21D-254C-0D1CF7AB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632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3668-666F-F85A-CF25-5DE4F4713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Application and Interpretation of Antibody-based Rapid Test Kits in the  Context of Laboratory Diagnosis of COVID-19">
            <a:extLst>
              <a:ext uri="{FF2B5EF4-FFF2-40B4-BE49-F238E27FC236}">
                <a16:creationId xmlns:a16="http://schemas.microsoft.com/office/drawing/2014/main" id="{1B9A11A6-83AC-AC83-5199-14681DD7CF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24" y="2174340"/>
            <a:ext cx="3063240" cy="25045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9CC2469-8845-1049-0337-665D3BB82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216" y="2067757"/>
            <a:ext cx="2845784" cy="27177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ab Test Hindi : Hepatitis C ( HCV ) Test कैसे करते है">
            <a:extLst>
              <a:ext uri="{FF2B5EF4-FFF2-40B4-BE49-F238E27FC236}">
                <a16:creationId xmlns:a16="http://schemas.microsoft.com/office/drawing/2014/main" id="{B5B8361E-B4F8-9012-8E6B-74C338629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3472816"/>
            <a:ext cx="2971800" cy="28384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893175-86D9-76BE-40FA-53913E3D36D1}"/>
              </a:ext>
            </a:extLst>
          </p:cNvPr>
          <p:cNvSpPr txBox="1"/>
          <p:nvPr/>
        </p:nvSpPr>
        <p:spPr>
          <a:xfrm>
            <a:off x="4542649" y="2396222"/>
            <a:ext cx="36577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TRIDOT TEST</a:t>
            </a:r>
          </a:p>
        </p:txBody>
      </p:sp>
    </p:spTree>
    <p:extLst>
      <p:ext uri="{BB962C8B-B14F-4D97-AF65-F5344CB8AC3E}">
        <p14:creationId xmlns:p14="http://schemas.microsoft.com/office/powerpoint/2010/main" val="3549132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3668-666F-F85A-CF25-5DE4F4713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893175-86D9-76BE-40FA-53913E3D36D1}"/>
              </a:ext>
            </a:extLst>
          </p:cNvPr>
          <p:cNvSpPr txBox="1"/>
          <p:nvPr/>
        </p:nvSpPr>
        <p:spPr>
          <a:xfrm>
            <a:off x="3443845" y="1960616"/>
            <a:ext cx="5647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LATERAL FLOW ASSAY</a:t>
            </a:r>
          </a:p>
        </p:txBody>
      </p:sp>
      <p:pic>
        <p:nvPicPr>
          <p:cNvPr id="3074" name="Picture 2" descr="What is the difference between coomb's test and hiv antibodies test? - Quora">
            <a:extLst>
              <a:ext uri="{FF2B5EF4-FFF2-40B4-BE49-F238E27FC236}">
                <a16:creationId xmlns:a16="http://schemas.microsoft.com/office/drawing/2014/main" id="{2F57DFCF-92C6-1638-7397-05611CDC8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2914223"/>
            <a:ext cx="5734050" cy="28453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826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3668-666F-F85A-CF25-5DE4F4713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893175-86D9-76BE-40FA-53913E3D36D1}"/>
              </a:ext>
            </a:extLst>
          </p:cNvPr>
          <p:cNvSpPr txBox="1"/>
          <p:nvPr/>
        </p:nvSpPr>
        <p:spPr>
          <a:xfrm>
            <a:off x="4669713" y="1871238"/>
            <a:ext cx="36577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COMB TESTS</a:t>
            </a:r>
          </a:p>
        </p:txBody>
      </p:sp>
      <p:pic>
        <p:nvPicPr>
          <p:cNvPr id="2052" name="Picture 4" descr="New Trends in Detection of Early HIV infection">
            <a:extLst>
              <a:ext uri="{FF2B5EF4-FFF2-40B4-BE49-F238E27FC236}">
                <a16:creationId xmlns:a16="http://schemas.microsoft.com/office/drawing/2014/main" id="{59A89C03-4D59-6C3D-62F1-4F8D09A12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59" y="2517569"/>
            <a:ext cx="11424062" cy="40257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578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C0B13-72FE-7BC8-FF23-FCF0E202E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2196934"/>
            <a:ext cx="10628415" cy="3899065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IN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2. SUPPLEMENTAL TESTS</a:t>
            </a:r>
          </a:p>
          <a:p>
            <a:pPr marL="558800" indent="-457200" algn="just">
              <a:lnSpc>
                <a:spcPct val="150000"/>
              </a:lnSpc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Highly specific and is used for validation of positive results of screening tests. </a:t>
            </a:r>
          </a:p>
          <a:p>
            <a:pPr marL="558800" indent="-457200" algn="just">
              <a:lnSpc>
                <a:spcPct val="150000"/>
              </a:lnSpc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They are expensive, labour intensive, need expertise to interpret.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FD6F23-FD01-5C9C-536E-A68F5C2CB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810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2AAEC-AF5F-A0EF-0613-47797FDC8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051" y="1965960"/>
            <a:ext cx="10364183" cy="4469470"/>
          </a:xfrm>
        </p:spPr>
        <p:txBody>
          <a:bodyPr>
            <a:no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IN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WESTERN BLOT </a:t>
            </a:r>
            <a:r>
              <a:rPr lang="en-IN" sz="24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M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ost commonly used supplemental test available and is also recommended by NACO.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It detects individual antibodies in serum separately against various antigenic fragments of HIV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Presence of at least two envelope bands (out of gp120, gp160 or gp41) with or without gag or pol bands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985F245-C2AE-C25B-B7CF-DFA223D69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28AB31-59AE-4DA1-80CC-06C0E8C99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274136" y="2980700"/>
            <a:ext cx="6012859" cy="127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4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DB14-F25F-8F6B-3B2F-F1AEB2F3F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64" y="2244436"/>
            <a:ext cx="9872871" cy="3600104"/>
          </a:xfrm>
        </p:spPr>
        <p:txBody>
          <a:bodyPr>
            <a:normAutofit/>
          </a:bodyPr>
          <a:lstStyle/>
          <a:p>
            <a:pPr marL="101600" indent="0" algn="ctr">
              <a:lnSpc>
                <a:spcPct val="150000"/>
              </a:lnSpc>
              <a:buNone/>
            </a:pPr>
            <a:r>
              <a:rPr lang="en-IN" sz="2600" b="1" u="sng" dirty="0">
                <a:solidFill>
                  <a:srgbClr val="7030A0"/>
                </a:solidFill>
                <a:latin typeface="Comic Sans MS" panose="030F0702030302020204" pitchFamily="66" charset="0"/>
              </a:rPr>
              <a:t>ANTIGEN DETECTION</a:t>
            </a:r>
          </a:p>
          <a:p>
            <a:pPr marL="101600" indent="0" algn="just">
              <a:lnSpc>
                <a:spcPct val="150000"/>
              </a:lnSpc>
              <a:buNone/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Detection of p24 Core Antigen </a:t>
            </a:r>
          </a:p>
          <a:p>
            <a:pPr algn="just">
              <a:lnSpc>
                <a:spcPct val="150000"/>
              </a:lnSpc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p24 antigen becomes detectable after 12–26 days of infection and lasts for 3–4 weeks thereafter.</a:t>
            </a:r>
          </a:p>
          <a:p>
            <a:pPr algn="just">
              <a:lnSpc>
                <a:spcPct val="150000"/>
              </a:lnSpc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p24 Ag is detected by 4th generation ELISA </a:t>
            </a:r>
          </a:p>
          <a:p>
            <a:pPr marL="45720" indent="0" algn="just">
              <a:buNone/>
            </a:pP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F37225-076C-29A5-0F2E-72E959577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2999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DB14-F25F-8F6B-3B2F-F1AEB2F3F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268187"/>
            <a:ext cx="9872871" cy="38238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Uses of p24 antigen detection test: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For </a:t>
            </a:r>
            <a:r>
              <a:rPr lang="en-IN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confirmation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of diagnosis of HIV/AIDS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Diagnosis of HIV during the window period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Diagnosis of </a:t>
            </a:r>
            <a:r>
              <a:rPr lang="en-IN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HIV in infants 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Monitoring the progress of HIV infection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1868ED-57E6-4A46-28F7-49C1623BF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76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DB14-F25F-8F6B-3B2F-F1AEB2F3F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873" y="2244436"/>
            <a:ext cx="9872871" cy="3823854"/>
          </a:xfrm>
        </p:spPr>
        <p:txBody>
          <a:bodyPr>
            <a:noAutofit/>
          </a:bodyPr>
          <a:lstStyle/>
          <a:p>
            <a:pPr marL="45720" indent="0" algn="ctr">
              <a:lnSpc>
                <a:spcPct val="150000"/>
              </a:lnSpc>
              <a:buNone/>
            </a:pPr>
            <a:r>
              <a:rPr lang="en-US" sz="2400" b="1" u="sng" dirty="0">
                <a:solidFill>
                  <a:srgbClr val="7030A0"/>
                </a:solidFill>
                <a:latin typeface="Comic Sans MS" panose="030F0702030302020204" pitchFamily="66" charset="0"/>
              </a:rPr>
              <a:t>GENOME DETECTION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HIV RNA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(best confirmatory method) - detected 10 -14 days after infection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HIV DNA detection: Useful for diagnosis of pediatric HIV</a:t>
            </a:r>
            <a:endParaRPr lang="en-IN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86A5A78-8945-76CB-D550-BEC64444C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7045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DB14-F25F-8F6B-3B2F-F1AEB2F3F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Other tests:-</a:t>
            </a:r>
            <a:endParaRPr lang="en-US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Low CD4 T-cell count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Hypergammaglobulinemia: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Neopterin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l-GR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β2-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macroglobulin 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Altered CD4: CD8 T-cell ratio</a:t>
            </a: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ACFC17-1DA8-E56F-E87E-BAE0647DC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4222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04C6D-2AAA-D1D6-B952-1D4B4233F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NACO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(National AIDS Control Organization, India) has formulated a strategic plan for HIV diagnosis. </a:t>
            </a:r>
            <a:endParaRPr lang="en-US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Depending on the situation/condition, for which the test is done, the positive result of the first screening test should be either considered as such or confirmed by another one or two screening tests</a:t>
            </a:r>
            <a:endParaRPr lang="en-US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1819AEC-0AF8-0C02-4D34-C8B7D8928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nb-NO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NACO Strategy for HIV Diagnosis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6126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C50F5-0231-3BDE-580D-80E065C9F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557156"/>
          </a:xfrm>
        </p:spPr>
        <p:txBody>
          <a:bodyPr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First screening test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should be </a:t>
            </a: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highly sensitive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whereas the </a:t>
            </a: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second and third screening tests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should have </a:t>
            </a:r>
            <a:r>
              <a:rPr lang="en-IN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high specificity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endParaRPr lang="en-US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Three screening tests should use different principles or different antigens. </a:t>
            </a: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The same kit should not be used again.</a:t>
            </a:r>
          </a:p>
          <a:p>
            <a:pPr lvl="0"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Supplemental or confirmatory tests should be used only when the screening test(s) result equivocal/intermediate.</a:t>
            </a:r>
          </a:p>
          <a:p>
            <a:pPr algn="just"/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5A21B1-B699-A162-6949-0F12631C9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nb-NO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NACO Strategy for HIV Diagnosis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5304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A081-1128-25F1-3542-9376910E3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NACO Strategy for HIV Diagnosis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3422" r="55090" b="65778"/>
          <a:stretch>
            <a:fillRect/>
          </a:stretch>
        </p:blipFill>
        <p:spPr>
          <a:xfrm>
            <a:off x="1173481" y="1745673"/>
            <a:ext cx="9845040" cy="473825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770635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A081-1128-25F1-3542-9376910E3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NACO Strategy for HIV Diagnosis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0" y="1828801"/>
            <a:ext cx="9476508" cy="46195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42227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A081-1128-25F1-3542-9376910E3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NACO Strategy for HIV Diagnosis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36801" r="55090"/>
          <a:stretch>
            <a:fillRect/>
          </a:stretch>
        </p:blipFill>
        <p:spPr>
          <a:xfrm>
            <a:off x="1246909" y="1686297"/>
            <a:ext cx="9642764" cy="47620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762805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A081-1128-25F1-3542-9376910E3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NACO Strategy for HIV Diagnosis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398" y="1710047"/>
            <a:ext cx="10248602" cy="473825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955948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6B268-B5C2-7DBF-4931-AEF5FCC17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05839"/>
            <a:ext cx="9875520" cy="135636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Prognosis/monitoring of HIV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25F13-4731-0B9B-30C0-0D47235C9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997" y="1781298"/>
            <a:ext cx="9872871" cy="4203866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CD4 T cell count – most commonly used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HIV RNA load– most consistent and best tool at present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p24 antigen detection</a:t>
            </a:r>
          </a:p>
          <a:p>
            <a:pPr>
              <a:lnSpc>
                <a:spcPct val="150000"/>
              </a:lnSpc>
            </a:pP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2442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02A68-F72B-8E56-9F0A-744BE5B6B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10209810" cy="1356360"/>
          </a:xfrm>
        </p:spPr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Diagnosis of pediatric HIV infection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BC8A7-CAC4-1B50-C1D3-7A4FBC52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The recommended methods for diagnosis of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paediatric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HIV include-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HIV DNA detection-most recommended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HIV RNA detection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p24  antigen detection                                 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IgG ELISA-only after 18 months of age </a:t>
            </a:r>
          </a:p>
          <a:p>
            <a:pPr algn="just"/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5617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447B2-5928-08DE-B8EE-0BD3E994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Diagnosis of HIV in Window Period</a:t>
            </a:r>
            <a:endParaRPr lang="en-IN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C19EA-B1B5-6CCC-8D7C-5E3AEA19C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76301"/>
            <a:ext cx="10150434" cy="4524499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HIV RNA detection (by RT-PCR) is the best method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- detects HIV RNA around 10–14 days after infection.</a:t>
            </a:r>
          </a:p>
          <a:p>
            <a:pPr algn="just"/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8152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BF1E-FF66-5D95-C771-45EF37AA2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124" y="2072640"/>
            <a:ext cx="10518569" cy="135636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Few Thoughts….regarding HIV/AIDS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4953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BA795-5D9D-9093-AA97-2F9923C74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488" y="5122223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NO</a:t>
            </a:r>
            <a:endParaRPr lang="en-IN" sz="5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327336A2-414D-F1AB-7941-1DC8970F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008" y="379417"/>
            <a:ext cx="9144000" cy="465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74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D4A7F-B858-25FA-16F7-4111921DF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pic>
        <p:nvPicPr>
          <p:cNvPr id="9219" name="Content Placeholder 4">
            <a:extLst>
              <a:ext uri="{FF2B5EF4-FFF2-40B4-BE49-F238E27FC236}">
                <a16:creationId xmlns:a16="http://schemas.microsoft.com/office/drawing/2014/main" id="{69D93E6A-8AA3-3B75-0D75-3579E23B9B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904166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EDA1A-35BA-66B2-B683-0CB057BB1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8D5AC-D942-218A-9431-5B1759232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C32EB1C-427E-984B-CA54-436205ECB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48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BE82B-7AB5-DBA5-D01E-3D0B8F99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pic>
        <p:nvPicPr>
          <p:cNvPr id="31747" name="Content Placeholder 4">
            <a:extLst>
              <a:ext uri="{FF2B5EF4-FFF2-40B4-BE49-F238E27FC236}">
                <a16:creationId xmlns:a16="http://schemas.microsoft.com/office/drawing/2014/main" id="{F9100C80-CD7B-14B6-988B-5F0EC598DB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E4AA-A334-FB05-0C70-F1F2E226A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pic>
        <p:nvPicPr>
          <p:cNvPr id="29699" name="Content Placeholder 4">
            <a:extLst>
              <a:ext uri="{FF2B5EF4-FFF2-40B4-BE49-F238E27FC236}">
                <a16:creationId xmlns:a16="http://schemas.microsoft.com/office/drawing/2014/main" id="{892251CC-89E3-65BA-929E-E6EA7BFB71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108E65-150B-88B8-CE07-85A32514A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20675"/>
            <a:ext cx="7848600" cy="1203326"/>
          </a:xfrm>
        </p:spPr>
        <p:txBody>
          <a:bodyPr/>
          <a:lstStyle/>
          <a:p>
            <a:pPr algn="ctr">
              <a:defRPr/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HIV CANNOT be transmitted from the following</a:t>
            </a:r>
            <a:endParaRPr lang="en-IN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32771" name="Picture 3" descr="C:\Users\Anita\Desktop\2.png">
            <a:extLst>
              <a:ext uri="{FF2B5EF4-FFF2-40B4-BE49-F238E27FC236}">
                <a16:creationId xmlns:a16="http://schemas.microsoft.com/office/drawing/2014/main" id="{FF8482F2-AA91-8AF4-9EEE-3358A432B4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467" y="1736725"/>
            <a:ext cx="11519065" cy="4800600"/>
          </a:xfr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97EC-3918-59F1-51DA-C5802B83C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pic>
        <p:nvPicPr>
          <p:cNvPr id="33795" name="Content Placeholder 4">
            <a:extLst>
              <a:ext uri="{FF2B5EF4-FFF2-40B4-BE49-F238E27FC236}">
                <a16:creationId xmlns:a16="http://schemas.microsoft.com/office/drawing/2014/main" id="{B8794846-AFFE-CF67-6EFD-3DC84E3EC8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D22E9-5F82-413E-1114-88B7F585E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pic>
        <p:nvPicPr>
          <p:cNvPr id="45059" name="Content Placeholder 4">
            <a:extLst>
              <a:ext uri="{FF2B5EF4-FFF2-40B4-BE49-F238E27FC236}">
                <a16:creationId xmlns:a16="http://schemas.microsoft.com/office/drawing/2014/main" id="{2C55ACB5-4D85-68D6-A377-737EFD3B8F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00B11-585C-2C5D-BFEF-883B805E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pic>
        <p:nvPicPr>
          <p:cNvPr id="46083" name="Content Placeholder 4">
            <a:extLst>
              <a:ext uri="{FF2B5EF4-FFF2-40B4-BE49-F238E27FC236}">
                <a16:creationId xmlns:a16="http://schemas.microsoft.com/office/drawing/2014/main" id="{21A1FC43-FD50-6B3A-E9BB-215510A095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1422-C3BA-3766-EBBF-FF48DF4AD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pic>
        <p:nvPicPr>
          <p:cNvPr id="47107" name="Content Placeholder 4">
            <a:extLst>
              <a:ext uri="{FF2B5EF4-FFF2-40B4-BE49-F238E27FC236}">
                <a16:creationId xmlns:a16="http://schemas.microsoft.com/office/drawing/2014/main" id="{18141A5C-C06B-F901-5282-4A370587BB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9BB1D-E19D-4994-736E-A89A8304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pic>
        <p:nvPicPr>
          <p:cNvPr id="48131" name="Content Placeholder 4">
            <a:extLst>
              <a:ext uri="{FF2B5EF4-FFF2-40B4-BE49-F238E27FC236}">
                <a16:creationId xmlns:a16="http://schemas.microsoft.com/office/drawing/2014/main" id="{FEB04422-62F7-49B0-9549-09EABA702C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52C22-BA25-C407-600A-10E5B73C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4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RED RIBBON SYMBOLIZE?</a:t>
            </a:r>
            <a:endParaRPr lang="en-IN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7EC64-780C-2114-1E54-116203E54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IN" sz="2600" dirty="0">
                <a:solidFill>
                  <a:schemeClr val="tx1"/>
                </a:solidFill>
                <a:latin typeface="Comic Sans MS" pitchFamily="66" charset="0"/>
              </a:rPr>
              <a:t>It is an internationally recognized symbol for A</a:t>
            </a:r>
            <a:r>
              <a:rPr lang="en-IN" sz="2600" b="1" dirty="0">
                <a:solidFill>
                  <a:schemeClr val="tx1"/>
                </a:solidFill>
                <a:latin typeface="Comic Sans MS" pitchFamily="66" charset="0"/>
              </a:rPr>
              <a:t>IDS awareness</a:t>
            </a:r>
            <a:r>
              <a:rPr lang="en-IN" sz="2600" dirty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IN" sz="2600" dirty="0">
                <a:solidFill>
                  <a:schemeClr val="tx1"/>
                </a:solidFill>
                <a:latin typeface="Comic Sans MS" pitchFamily="66" charset="0"/>
              </a:rPr>
              <a:t>Worn by people in support of people living with                 HIV and in remembrance of those who have died of AIDS.</a:t>
            </a:r>
            <a:endParaRPr lang="en-IN" sz="2600" dirty="0">
              <a:solidFill>
                <a:schemeClr val="tx1"/>
              </a:solidFill>
              <a:latin typeface="Comic Sans MS" pitchFamily="66" charset="0"/>
              <a:cs typeface="Times New Roman" pitchFamily="18" charset="0"/>
            </a:endParaRP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IN" sz="2600" dirty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The Red Ribbon Express (RRE) campaign launched       </a:t>
            </a:r>
          </a:p>
          <a:p>
            <a:pPr marL="0" indent="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IN" sz="2600" dirty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   in India on World AIDS Day. </a:t>
            </a:r>
          </a:p>
        </p:txBody>
      </p:sp>
      <p:pic>
        <p:nvPicPr>
          <p:cNvPr id="49156" name="Picture 4">
            <a:extLst>
              <a:ext uri="{FF2B5EF4-FFF2-40B4-BE49-F238E27FC236}">
                <a16:creationId xmlns:a16="http://schemas.microsoft.com/office/drawing/2014/main" id="{2C9AC078-B3C1-2FEF-124F-A9746E670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0" t="9930" r="21680" b="16904"/>
          <a:stretch>
            <a:fillRect/>
          </a:stretch>
        </p:blipFill>
        <p:spPr bwMode="auto">
          <a:xfrm>
            <a:off x="10020300" y="344384"/>
            <a:ext cx="1581892" cy="1578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8345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2F683-21D5-CD58-1128-FC67AF81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14AB7-24DF-1BFA-68F1-0FC3B7FF5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Anita\Desktop\rr.jpg">
            <a:extLst>
              <a:ext uri="{FF2B5EF4-FFF2-40B4-BE49-F238E27FC236}">
                <a16:creationId xmlns:a16="http://schemas.microsoft.com/office/drawing/2014/main" id="{372877B9-32F4-49F5-DEBE-97D9E8F92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599" y="296882"/>
            <a:ext cx="5737761" cy="6341423"/>
          </a:xfrm>
          <a:prstGeom prst="rect">
            <a:avLst/>
          </a:prstGeom>
          <a:noFill/>
        </p:spPr>
      </p:pic>
      <p:pic>
        <p:nvPicPr>
          <p:cNvPr id="5" name="Picture 3" descr="C:\Users\Anita\Desktop\rr1.jpg">
            <a:extLst>
              <a:ext uri="{FF2B5EF4-FFF2-40B4-BE49-F238E27FC236}">
                <a16:creationId xmlns:a16="http://schemas.microsoft.com/office/drawing/2014/main" id="{8BAEE703-6280-12DD-A813-59EAFE49F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6361" y="296883"/>
            <a:ext cx="5963910" cy="61632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80691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Anita\Desktop\HIV_AIDS.jpg">
            <a:extLst>
              <a:ext uri="{FF2B5EF4-FFF2-40B4-BE49-F238E27FC236}">
                <a16:creationId xmlns:a16="http://schemas.microsoft.com/office/drawing/2014/main" id="{AA7F1C50-81FC-256E-F238-176AF7E6E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124200"/>
            <a:ext cx="7772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2">
            <a:extLst>
              <a:ext uri="{FF2B5EF4-FFF2-40B4-BE49-F238E27FC236}">
                <a16:creationId xmlns:a16="http://schemas.microsoft.com/office/drawing/2014/main" id="{58936677-38E7-861C-5528-BD2F905E4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57201"/>
            <a:ext cx="8229600" cy="2492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HERMANN" pitchFamily="2" charset="0"/>
              </a:rPr>
              <a:t>THANK YOU!!!</a:t>
            </a:r>
          </a:p>
          <a:p>
            <a:pPr algn="ctr" eaLnBrk="1" hangingPunct="1">
              <a:defRPr/>
            </a:pPr>
            <a:r>
              <a:rPr lang="en-IN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Let all of us JOIN OUR HANDS TO FIGHT AGAINST HIV/AIDS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IDS -SONG">
            <a:hlinkClick r:id="" action="ppaction://media"/>
            <a:extLst>
              <a:ext uri="{FF2B5EF4-FFF2-40B4-BE49-F238E27FC236}">
                <a16:creationId xmlns:a16="http://schemas.microsoft.com/office/drawing/2014/main" id="{CE4F8D13-3809-E7DE-4F60-1729CA502C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5" y="92075"/>
            <a:ext cx="11949504" cy="642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9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1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sis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576</TotalTime>
  <Words>1542</Words>
  <Application>Microsoft Office PowerPoint</Application>
  <PresentationFormat>Widescreen</PresentationFormat>
  <Paragraphs>214</Paragraphs>
  <Slides>62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AR HERMANN</vt:lpstr>
      <vt:lpstr>Calibri</vt:lpstr>
      <vt:lpstr>Comic Sans MS</vt:lpstr>
      <vt:lpstr>Corbel</vt:lpstr>
      <vt:lpstr>Courier New</vt:lpstr>
      <vt:lpstr>Wingdings</vt:lpstr>
      <vt:lpstr>Wingdings 2</vt:lpstr>
      <vt:lpstr>Basis</vt:lpstr>
      <vt:lpstr>HIV-2</vt:lpstr>
      <vt:lpstr>Natural Course (Typical Progressors)</vt:lpstr>
      <vt:lpstr>Persistent Generalized Lymphadenopathy (PGL)</vt:lpstr>
      <vt:lpstr>Symptomatic HIV Infection (AIDS-related Complex)</vt:lpstr>
      <vt:lpstr>AIDS - Advanced end stage </vt:lpstr>
      <vt:lpstr>AIDS - advanced end stage </vt:lpstr>
      <vt:lpstr>CLINICAL DIAGNOSIS</vt:lpstr>
      <vt:lpstr>CLINICAL DIAGNOSIS</vt:lpstr>
      <vt:lpstr>WHO clinical staging of HIV/AIDS for adults: 4 clinical stages</vt:lpstr>
      <vt:lpstr>WHO clinical staging of HIV/AIDS for adults</vt:lpstr>
      <vt:lpstr>WHO clinical staging of HIV/AIDS for adults</vt:lpstr>
      <vt:lpstr>WHO clinical staging of HIV/AIDS for adults</vt:lpstr>
      <vt:lpstr>WHO clinical staging of HIV/AIDS for adults</vt:lpstr>
      <vt:lpstr>EPIDEMIOLOGY</vt:lpstr>
      <vt:lpstr>EPIDEMIOLOGY</vt:lpstr>
      <vt:lpstr>EPIDEMIOLOGY</vt:lpstr>
      <vt:lpstr>High-risk Groups </vt:lpstr>
      <vt:lpstr>High-risk Groups</vt:lpstr>
      <vt:lpstr>Opportunistic Infections</vt:lpstr>
      <vt:lpstr>AIDS Control Organizations</vt:lpstr>
      <vt:lpstr>KINETICS OF IMMUNE RESPONSE</vt:lpstr>
      <vt:lpstr>KINETICS OF IMMUNE RESPONSE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LABORATORY DIAGNOSIS HIV INFECTION</vt:lpstr>
      <vt:lpstr>NACO Strategy for HIV Diagnosis</vt:lpstr>
      <vt:lpstr>NACO Strategy for HIV Diagnosis</vt:lpstr>
      <vt:lpstr>NACO Strategy for HIV Diagnosis</vt:lpstr>
      <vt:lpstr>NACO Strategy for HIV Diagnosis</vt:lpstr>
      <vt:lpstr>NACO Strategy for HIV Diagnosis</vt:lpstr>
      <vt:lpstr>NACO Strategy for HIV Diagnosis</vt:lpstr>
      <vt:lpstr>Prognosis/monitoring of HIV</vt:lpstr>
      <vt:lpstr>Diagnosis of pediatric HIV infection</vt:lpstr>
      <vt:lpstr>Diagnosis of HIV in Window Period</vt:lpstr>
      <vt:lpstr>Few Thoughts….regarding HIV/AIDS</vt:lpstr>
      <vt:lpstr>NO</vt:lpstr>
      <vt:lpstr>PowerPoint Presentation</vt:lpstr>
      <vt:lpstr>PowerPoint Presentation</vt:lpstr>
      <vt:lpstr>PowerPoint Presentation</vt:lpstr>
      <vt:lpstr>PowerPoint Presentation</vt:lpstr>
      <vt:lpstr>HIV CANNOT be transmitted from the following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RED RIBBON SYMBOLIZE?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HIV-1</dc:title>
  <dc:creator>HP</dc:creator>
  <cp:lastModifiedBy>HP</cp:lastModifiedBy>
  <cp:revision>45</cp:revision>
  <dcterms:created xsi:type="dcterms:W3CDTF">2024-03-21T08:07:22Z</dcterms:created>
  <dcterms:modified xsi:type="dcterms:W3CDTF">2024-03-23T09:03:39Z</dcterms:modified>
</cp:coreProperties>
</file>