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330" r:id="rId6"/>
    <p:sldId id="260" r:id="rId7"/>
    <p:sldId id="261" r:id="rId8"/>
    <p:sldId id="331" r:id="rId9"/>
    <p:sldId id="262" r:id="rId10"/>
    <p:sldId id="263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332" r:id="rId22"/>
    <p:sldId id="277" r:id="rId23"/>
    <p:sldId id="333" r:id="rId24"/>
    <p:sldId id="278" r:id="rId25"/>
    <p:sldId id="279" r:id="rId26"/>
    <p:sldId id="334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335" r:id="rId36"/>
    <p:sldId id="290" r:id="rId37"/>
    <p:sldId id="336" r:id="rId38"/>
    <p:sldId id="337" r:id="rId39"/>
    <p:sldId id="338" r:id="rId40"/>
    <p:sldId id="294" r:id="rId41"/>
    <p:sldId id="304" r:id="rId42"/>
    <p:sldId id="339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3399"/>
    <a:srgbClr val="00CC00"/>
    <a:srgbClr val="FFCCCC"/>
    <a:srgbClr val="33CCFF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4660"/>
  </p:normalViewPr>
  <p:slideViewPr>
    <p:cSldViewPr snapToGrid="0">
      <p:cViewPr varScale="1">
        <p:scale>
          <a:sx n="54" d="100"/>
          <a:sy n="54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3FF7C70-7C56-4D57-837F-F6C586706732}" type="datetimeFigureOut">
              <a:rPr lang="en-IN" smtClean="0"/>
              <a:t>21-03-2024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609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21-03-2024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479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21-03-2024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06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21-03-2024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1820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21-03-2024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0066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21-03-2024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1278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21-03-2024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3012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21-03-2024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7313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21-03-2024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9659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21-03-2024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8822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7C70-7C56-4D57-837F-F6C586706732}" type="datetimeFigureOut">
              <a:rPr lang="en-IN" smtClean="0"/>
              <a:t>21-03-2024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434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3FF7C70-7C56-4D57-837F-F6C586706732}" type="datetimeFigureOut">
              <a:rPr lang="en-IN" smtClean="0"/>
              <a:t>21-03-2024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8435829-C7EA-4E66-88D3-92448679A2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323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848D8-4686-F7F6-0D89-8990A39E88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HIV-1</a:t>
            </a:r>
            <a:endParaRPr lang="en-IN" dirty="0">
              <a:latin typeface="Comic Sans MS" panose="030F07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BF9D2-C3F3-BE7B-0E2F-ABE0DF66E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23314" y="5320145"/>
            <a:ext cx="4266596" cy="887680"/>
          </a:xfrm>
        </p:spPr>
        <p:txBody>
          <a:bodyPr>
            <a:norm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Dr. Priyanka Chaturvedi</a:t>
            </a:r>
          </a:p>
          <a:p>
            <a:r>
              <a:rPr lang="en-US" dirty="0">
                <a:latin typeface="Comic Sans MS" panose="030F0702030302020204" pitchFamily="66" charset="0"/>
              </a:rPr>
              <a:t>Assistant professor</a:t>
            </a:r>
            <a:endParaRPr lang="en-IN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462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2A7C5-C473-85B4-38CB-80D6F4DF5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115" y="1757548"/>
            <a:ext cx="10265822" cy="2838203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6600" b="1" dirty="0">
                <a:solidFill>
                  <a:srgbClr val="00CC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INTRODUCTION</a:t>
            </a:r>
            <a:endParaRPr lang="en-IN" sz="5400" b="1" dirty="0">
              <a:solidFill>
                <a:srgbClr val="00CC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125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2A7C5-C473-85B4-38CB-80D6F4DF5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183574"/>
          </a:xfrm>
        </p:spPr>
        <p:txBody>
          <a:bodyPr/>
          <a:lstStyle/>
          <a:p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INTRODUCTION</a:t>
            </a:r>
            <a:endParaRPr lang="en-IN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A44F5-CDCD-0F91-71A0-9B78C55E2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0352" y="1686297"/>
            <a:ext cx="10022453" cy="4762004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Retroviruses -  A group of RNA viruses that possess a unique enzyme 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‘reverse transcriptase’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that directs the synthesis of DNA from the viral RNA after infection into a host cell.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Genus </a:t>
            </a:r>
            <a:r>
              <a:rPr lang="en-US" sz="2800" b="1" i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Lentivirus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 –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contains  Human Immunodeficiency Virus (HIV)- 1 &amp; 2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Genus </a:t>
            </a:r>
            <a:r>
              <a:rPr lang="en-US" sz="2800" b="1" i="1" dirty="0" err="1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Deltaretrovirus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 –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contains Human T cell Lymphotropic Virus-1 (HTLV-1).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90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F67AD-9862-6EFF-EE50-63DF8C743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HISTORY OF AIDS 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EA2C1-DD6F-A5E7-4EA2-1E811C884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98171"/>
            <a:ext cx="9872871" cy="4678878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The first case of AIDS was from New York (USA) in 1981.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Discovery &amp; isolation of HIV-1 from Pasteur Institute, Paris in 1983.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HIV in humans is believed to be acquired from chimpanzee by the cross species infections of simian counterpart of HIV (simian immunodeficiency virus or 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SIVcpz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) in rural Africa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  <a:ea typeface="Roboto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058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3276A-88DE-498E-2D36-573EE579E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506" y="2355272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00CC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IN" sz="6000" dirty="0"/>
          </a:p>
        </p:txBody>
      </p:sp>
    </p:spTree>
    <p:extLst>
      <p:ext uri="{BB962C8B-B14F-4D97-AF65-F5344CB8AC3E}">
        <p14:creationId xmlns:p14="http://schemas.microsoft.com/office/powerpoint/2010/main" val="2466322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4A652-352C-FC8B-34A5-C62061B92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351" y="336467"/>
            <a:ext cx="9875520" cy="1088571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D4A0D-93BD-DC1D-A179-C29A97EE3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223159"/>
            <a:ext cx="10364190" cy="5142016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Spherical, 80–110 nm in size, 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Enveloped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virus.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Envelope is made up of-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Lipid part is host cell membrane derived.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Protein part has two components - 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Glycoprotein-120(gp120) are projected as knoblike spikes on the surface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Glycoprotein- 41(gp41)- They form anchoring transmembrane pedicles.</a:t>
            </a:r>
          </a:p>
        </p:txBody>
      </p:sp>
    </p:spTree>
    <p:extLst>
      <p:ext uri="{BB962C8B-B14F-4D97-AF65-F5344CB8AC3E}">
        <p14:creationId xmlns:p14="http://schemas.microsoft.com/office/powerpoint/2010/main" val="4043775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78037-F4DE-97E0-E476-1FA8E93AC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1638795"/>
            <a:ext cx="10494818" cy="4738254"/>
          </a:xfrm>
          <a:ln>
            <a:noFill/>
          </a:ln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Nucleocapsid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- Capsid is </a:t>
            </a:r>
            <a:r>
              <a:rPr lang="en-US" sz="28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ICOSAHEDRAL IN SYMMETRY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Inner core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encloses-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RNA- Two identical copies of </a:t>
            </a: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SINGLE-STRANDED POSITIVE SENSE LINEAR RNA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Viral enzymes such as 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REVERSE TRANSCRIPTASE, INTEGRASE and PROTEASES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E584685-F203-01EC-C0AA-2474A52C4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351" y="336467"/>
            <a:ext cx="9875520" cy="1088571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15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25" y="213756"/>
            <a:ext cx="11658601" cy="6400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14A652-352C-FC8B-34A5-C62061B92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189" y="338447"/>
            <a:ext cx="5637811" cy="48095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Morphology of HIV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019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547F6-8BAC-69A4-B73F-E04826CF0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HIV Genes and Antigens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C2C90-8908-F10F-45A9-ED65AA1AD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Three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structural genes—</a:t>
            </a:r>
            <a:r>
              <a:rPr lang="en-US" sz="2800" b="1" i="1" dirty="0">
                <a:ln>
                  <a:solidFill>
                    <a:sysClr val="windowText" lastClr="000000"/>
                  </a:solidFill>
                </a:ln>
                <a:solidFill>
                  <a:srgbClr val="FF3399"/>
                </a:solidFill>
                <a:latin typeface="Comic Sans MS" panose="030F0702030302020204" pitchFamily="66" charset="0"/>
              </a:rPr>
              <a:t>gag, pol, </a:t>
            </a: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FF3399"/>
                </a:solidFill>
                <a:latin typeface="Comic Sans MS" panose="030F0702030302020204" pitchFamily="66" charset="0"/>
              </a:rPr>
              <a:t>and </a:t>
            </a:r>
            <a:r>
              <a:rPr lang="en-US" sz="2800" b="1" i="1" dirty="0">
                <a:ln>
                  <a:solidFill>
                    <a:sysClr val="windowText" lastClr="000000"/>
                  </a:solidFill>
                </a:ln>
                <a:solidFill>
                  <a:srgbClr val="FF3399"/>
                </a:solidFill>
                <a:latin typeface="Comic Sans MS" panose="030F0702030302020204" pitchFamily="66" charset="0"/>
              </a:rPr>
              <a:t>env</a:t>
            </a: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FF3399"/>
                </a:solidFill>
                <a:latin typeface="Comic Sans MS" panose="030F0702030302020204" pitchFamily="66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Six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non-structural or regulatory genes.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  <a:ea typeface="Roboto Condensed Light" panose="020B0604020202020204" charset="0"/>
            </a:endParaRP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108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EBEAD-D624-6DBD-A966-78B2DCD67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129" y="407720"/>
            <a:ext cx="9875520" cy="1356360"/>
          </a:xfrm>
        </p:spPr>
        <p:txBody>
          <a:bodyPr/>
          <a:lstStyle/>
          <a:p>
            <a:pPr algn="just"/>
            <a:r>
              <a:rPr lang="en-US" sz="4400" b="1" dirty="0">
                <a:solidFill>
                  <a:srgbClr val="FF3399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Structural Genes</a:t>
            </a:r>
            <a:endParaRPr lang="en-IN" b="1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AFE8A-F007-5964-03D8-0B8859A9D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31917"/>
            <a:ext cx="9872871" cy="4564083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i="1" dirty="0">
                <a:solidFill>
                  <a:srgbClr val="C00000"/>
                </a:solidFill>
                <a:latin typeface="Comic Sans MS" panose="030F0702030302020204" pitchFamily="66" charset="0"/>
              </a:rPr>
              <a:t>gag</a:t>
            </a: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gene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codes for the core and shell of the virus.</a:t>
            </a:r>
          </a:p>
          <a:p>
            <a:pPr algn="just">
              <a:lnSpc>
                <a:spcPct val="150000"/>
              </a:lnSpc>
            </a:pPr>
            <a:r>
              <a:rPr lang="en-IN" sz="2800" b="1" i="1" dirty="0">
                <a:solidFill>
                  <a:srgbClr val="002060"/>
                </a:solidFill>
                <a:latin typeface="Comic Sans MS" panose="030F0702030302020204" pitchFamily="66" charset="0"/>
              </a:rPr>
              <a:t>pol </a:t>
            </a:r>
            <a:r>
              <a:rPr lang="en-IN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gene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codes for viral enzymes.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b="1" i="1" dirty="0">
                <a:solidFill>
                  <a:srgbClr val="00B050"/>
                </a:solidFill>
                <a:latin typeface="Comic Sans MS" panose="030F0702030302020204" pitchFamily="66" charset="0"/>
              </a:rPr>
              <a:t>env </a:t>
            </a:r>
            <a:r>
              <a:rPr lang="en-IN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gene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codes for the envelope glycoprotein (gp160), which is cleaved into two components: 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gp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120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gp41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319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F636D-6590-7579-8F52-661352E42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351" y="397824"/>
            <a:ext cx="9875520" cy="1356360"/>
          </a:xfrm>
        </p:spPr>
        <p:txBody>
          <a:bodyPr/>
          <a:lstStyle/>
          <a:p>
            <a:r>
              <a:rPr lang="en-US" sz="4400" b="1" dirty="0">
                <a:solidFill>
                  <a:srgbClr val="0070C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Non-structural Genes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B0C55-6922-0C03-752B-D695A2BE9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413164"/>
            <a:ext cx="10150434" cy="483325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Non-structural genes regulate viral replication.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They can be grouped into: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Essential regulatory genes: </a:t>
            </a:r>
            <a:r>
              <a:rPr lang="en-US" sz="2800" b="1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tat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(transcriptional 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transactivator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), </a:t>
            </a:r>
            <a:r>
              <a:rPr lang="en-US" sz="2800" b="1" i="1" dirty="0" err="1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nef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(negative factor) and </a:t>
            </a:r>
            <a:r>
              <a:rPr lang="en-US" sz="2800" b="1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rev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genes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Accessory regulatory genes: </a:t>
            </a:r>
            <a:r>
              <a:rPr lang="en-US" sz="2800" b="1" i="1" dirty="0" err="1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vif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(viral infectivity factor), </a:t>
            </a:r>
            <a:r>
              <a:rPr lang="en-US" sz="2800" b="1" i="1" dirty="0" err="1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vpr</a:t>
            </a:r>
            <a:r>
              <a:rPr lang="en-US" sz="2800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and </a:t>
            </a:r>
            <a:r>
              <a:rPr lang="en-US" sz="2800" b="1" i="1" dirty="0" err="1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vpu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genes</a:t>
            </a:r>
          </a:p>
        </p:txBody>
      </p:sp>
    </p:spTree>
    <p:extLst>
      <p:ext uri="{BB962C8B-B14F-4D97-AF65-F5344CB8AC3E}">
        <p14:creationId xmlns:p14="http://schemas.microsoft.com/office/powerpoint/2010/main" val="920292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9A63E-60B7-5981-D1EC-37049695A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2822"/>
            <a:ext cx="9875520" cy="1229095"/>
          </a:xfrm>
        </p:spPr>
        <p:txBody>
          <a:bodyPr/>
          <a:lstStyle/>
          <a:p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Antigenic Variation and Diversity 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B2BA3-907A-4438-0224-A615E9BFF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276" y="1531917"/>
            <a:ext cx="10735294" cy="502326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HIV shows extensive antigenic diversity</a:t>
            </a:r>
            <a:r>
              <a:rPr lang="en-US" sz="2400" b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: Most notably - </a:t>
            </a:r>
            <a:r>
              <a:rPr lang="en-US" sz="2400" b="1" i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env </a:t>
            </a:r>
            <a:r>
              <a:rPr lang="en-US" sz="2400" b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gene.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High rates of mutation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Due to the error-prone nature of reverse transcriptase enzyme.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Envelope proteins - major target against which antibodies are produced.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Hence mutations in </a:t>
            </a:r>
            <a:r>
              <a:rPr lang="en-US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env</a:t>
            </a: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 gene are the main reason which explains why-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HIV evades the host’s immune response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Vaccination against HIV is extremely difficult.</a:t>
            </a:r>
          </a:p>
        </p:txBody>
      </p:sp>
    </p:spTree>
    <p:extLst>
      <p:ext uri="{BB962C8B-B14F-4D97-AF65-F5344CB8AC3E}">
        <p14:creationId xmlns:p14="http://schemas.microsoft.com/office/powerpoint/2010/main" val="2183826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F15DF-98F9-4709-E7B8-7620F9C6C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74816"/>
          </a:xfrm>
        </p:spPr>
        <p:txBody>
          <a:bodyPr/>
          <a:lstStyle/>
          <a:p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HIV Serotyping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97517-9BCF-B4A7-862E-1C290D7C5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1591294"/>
            <a:ext cx="10411690" cy="4880758"/>
          </a:xfrm>
        </p:spPr>
        <p:txBody>
          <a:bodyPr>
            <a:normAutofit/>
          </a:bodyPr>
          <a:lstStyle/>
          <a:p>
            <a:pPr marL="101600" indent="0" algn="just">
              <a:lnSpc>
                <a:spcPct val="150000"/>
              </a:lnSpc>
              <a:buNone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Based on </a:t>
            </a:r>
            <a:r>
              <a:rPr lang="en-US" sz="2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env gene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, HIV comprises of two serotypes -</a:t>
            </a: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HIV 1 &amp; 2 </a:t>
            </a:r>
          </a:p>
          <a:p>
            <a:pPr algn="just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HIV-1- 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divided into three distinct groups (M, N, &amp;O). 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‘M’ is the m/c group worldwide (10 subtypes or "clades" A-J)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Subtype C – m/c in India, and China)</a:t>
            </a:r>
          </a:p>
          <a:p>
            <a:pPr algn="just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HIV-2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comprises of eight groups (A–H) (A is m/c)</a:t>
            </a: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329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D19A9-B122-3763-AC83-6556483D1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753" y="2319647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7030A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PATHOGENESIS</a:t>
            </a:r>
            <a:endParaRPr lang="en-IN" sz="6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492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F7D7C-189C-F84C-2659-763D2F6D0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122" y="389314"/>
            <a:ext cx="987552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Transmission of HIV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204321"/>
              </p:ext>
            </p:extLst>
          </p:nvPr>
        </p:nvGraphicFramePr>
        <p:xfrm>
          <a:off x="439387" y="1745674"/>
          <a:ext cx="11376562" cy="412073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50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3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2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6799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Route of transmission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Risk of transmission (</a:t>
                      </a:r>
                      <a:r>
                        <a:rPr lang="en-IN" sz="2000" b="1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</a:t>
                      </a: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orld</a:t>
                      </a:r>
                      <a:r>
                        <a:rPr lang="en-IN" sz="2000" b="1" spc="-11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wide, %)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% of total transmission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677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2000" b="1" spc="-2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</a:t>
                      </a: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orld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India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834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Blood transfusion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&gt;90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834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Parent to child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sym typeface="Arial"/>
                        </a:rPr>
                        <a:t>13–40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5.4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84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Sexual intercourse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0.1-1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75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88.9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878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Injection drug abuse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0.5-1.0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1.6%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5852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Needle stick exposure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0.3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0.1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7884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Unknown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3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7894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F1660-9566-C1C5-779E-4A15873EB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Mode of Transmission</a:t>
            </a:r>
            <a:endParaRPr lang="en-IN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48B57-C8CC-E158-DA35-E5D14757E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Viral load is maximum in blood, genital secretions and CSF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Variable in breast milk and saliva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Zero to minimal in other body fluids or urine.</a:t>
            </a:r>
          </a:p>
          <a:p>
            <a:pPr marL="45720" indent="0" algn="just">
              <a:buNone/>
            </a:pP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202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5A640-1B25-4303-167F-8AFFCF2B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Receptor Attachment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B0CEF-4EF9-165A-E017-8B330EDA0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98171"/>
            <a:ext cx="9872871" cy="477388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Main receptor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- HIV enters into the target cells by binding its </a:t>
            </a:r>
            <a:r>
              <a:rPr lang="en-US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gp120 to the CD4 receptor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on host cell surface.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A second co-receptor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- chemokine receptors act as co- receptors for HIV :-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CXCR4 molecules present on T lymphocytes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CCR5 molecules present on cells of macrophage lineage</a:t>
            </a:r>
          </a:p>
          <a:p>
            <a:pPr algn="just"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62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2CEE8-22BA-3C01-B0F6-9330DDFA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00CC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Receptor Attachment</a:t>
            </a:r>
            <a:endParaRPr lang="en-IN" b="1" dirty="0">
              <a:solidFill>
                <a:srgbClr val="00CC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AA54B-2AE5-9BF1-EA37-6A006C42A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DC-SIGN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- </a:t>
            </a:r>
            <a:r>
              <a:rPr lang="en-IN" sz="2800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dendritic cell-specific lectin receptor 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facilitate </a:t>
            </a:r>
            <a:r>
              <a:rPr lang="en-IN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transport of HIV by dendritic cells to lymphoid organs </a:t>
            </a:r>
            <a:r>
              <a:rPr lang="en-IN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where HIV replicates further in T cells.</a:t>
            </a:r>
            <a:endParaRPr lang="en-US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321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0ED99-1A5C-50C1-DB77-4FF9C255A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10494818" cy="1356360"/>
          </a:xfrm>
        </p:spPr>
        <p:txBody>
          <a:bodyPr/>
          <a:lstStyle/>
          <a:p>
            <a:r>
              <a:rPr lang="sv-SE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Mutation in CCR5 (delta 32 mutation) 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5E5B0-D2F8-B5D7-23C7-A2A2B1E1A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Mutation in CCR5, results in blockade of HIV entry into the cells. 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FF3399"/>
                </a:solidFill>
                <a:latin typeface="Comic Sans MS" panose="030F0702030302020204" pitchFamily="66" charset="0"/>
              </a:rPr>
              <a:t>Observed in some lucky people of Europe and Western Asia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who are either: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Completely resistant to HIV infection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Susceptible, but progression to AIDS is VERY LATE.</a:t>
            </a:r>
          </a:p>
          <a:p>
            <a:pPr algn="just"/>
            <a:endParaRPr lang="en-IN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207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8D84E-2070-D6F3-EBEE-9FC5205E2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8348"/>
            <a:ext cx="9875520" cy="1356360"/>
          </a:xfrm>
        </p:spPr>
        <p:txBody>
          <a:bodyPr/>
          <a:lstStyle/>
          <a:p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Replication of HIV in host cell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B228E-4A01-F55B-8D26-5052D79A2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50671"/>
            <a:ext cx="9872871" cy="49163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Fusion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Penetration &amp; uncoating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Reverse transcription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Pre-integration complex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Integration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Latency</a:t>
            </a:r>
          </a:p>
          <a:p>
            <a:endParaRPr lang="en-IN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14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374CF-735E-C2C2-AD00-86C117208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902E6B1-81C4-4616-CB84-7721771F7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2" r="18460"/>
          <a:stretch/>
        </p:blipFill>
        <p:spPr>
          <a:xfrm>
            <a:off x="389906" y="347353"/>
            <a:ext cx="11412187" cy="6163293"/>
          </a:xfrm>
        </p:spPr>
      </p:pic>
    </p:spTree>
    <p:extLst>
      <p:ext uri="{BB962C8B-B14F-4D97-AF65-F5344CB8AC3E}">
        <p14:creationId xmlns:p14="http://schemas.microsoft.com/office/powerpoint/2010/main" val="3366989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B7F19-C73A-2589-0CEA-35A042515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39" y="390193"/>
            <a:ext cx="9875520" cy="1100447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Disease Progression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495310"/>
              </p:ext>
            </p:extLst>
          </p:nvPr>
        </p:nvGraphicFramePr>
        <p:xfrm>
          <a:off x="787729" y="1353787"/>
          <a:ext cx="10838213" cy="4839012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505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3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94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56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Progressors</a:t>
                      </a:r>
                      <a:endParaRPr lang="en-US" sz="2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Develops into AIDS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% of PLHA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64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Typical Progressor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Within 10 years.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80-90%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564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Rapid Progressor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Within 2-3 years.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5-10%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1973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Long-term Non-</a:t>
                      </a:r>
                      <a:r>
                        <a:rPr lang="en-IN" sz="2400" b="0" dirty="0" err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progressor</a:t>
                      </a:r>
                      <a:r>
                        <a:rPr lang="en-IN" sz="24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(LTNP)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After long time (10-30 years) without ART.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They show &lt;5000 HIV RNA copies /ml.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Usually associated with CCR5 mutation.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5%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2479"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Elite Controller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b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(subset of LNTP)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After long time (10-30 years) without ART.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They show &lt;50 RNA copies /ml (below detectable level). 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&lt;1%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119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F75FC-D8E0-9861-2338-B4AF67EE4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10352314" cy="1356360"/>
          </a:xfrm>
        </p:spPr>
        <p:txBody>
          <a:bodyPr/>
          <a:lstStyle/>
          <a:p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Natural Course (Typical Progressors)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BF67C-784D-7547-96F0-E1BFEB1F2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About 80–90% of HIV, infected individuals are “typical progressors,” with a median survival time of approximately 10 years.</a:t>
            </a:r>
          </a:p>
          <a:p>
            <a:pPr algn="just">
              <a:lnSpc>
                <a:spcPct val="150000"/>
              </a:lnSpc>
            </a:pP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245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F75FC-D8E0-9861-2338-B4AF67EE4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10352314" cy="910442"/>
          </a:xfrm>
        </p:spPr>
        <p:txBody>
          <a:bodyPr/>
          <a:lstStyle/>
          <a:p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Natural Course (Typical Progressors)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50992"/>
          <a:stretch/>
        </p:blipFill>
        <p:spPr>
          <a:xfrm>
            <a:off x="593767" y="1520042"/>
            <a:ext cx="10901548" cy="48091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217C0F7-F5E9-48E9-A03A-31A7DB1DBC59}"/>
              </a:ext>
            </a:extLst>
          </p:cNvPr>
          <p:cNvSpPr txBox="1"/>
          <p:nvPr/>
        </p:nvSpPr>
        <p:spPr>
          <a:xfrm>
            <a:off x="4130804" y="6329241"/>
            <a:ext cx="43767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Natural course of HIV infection</a:t>
            </a:r>
          </a:p>
        </p:txBody>
      </p:sp>
    </p:spTree>
    <p:extLst>
      <p:ext uri="{BB962C8B-B14F-4D97-AF65-F5344CB8AC3E}">
        <p14:creationId xmlns:p14="http://schemas.microsoft.com/office/powerpoint/2010/main" val="1772322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E14A6-B241-B989-2DF8-9D9E9E31C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522" y="609600"/>
            <a:ext cx="1097280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Acute HIV Disease/Acute Retroviral Syndrome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574CB-D467-860A-E68A-0FFB2446E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Following infection, HIV is carried to the lymph nodes and other lymphoid tissues where further multiplication occurs in T cells. 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Initially, HIV destroys the infected T cells and spills over into blood stream to cause </a:t>
            </a:r>
            <a:r>
              <a:rPr lang="en-US" sz="2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PRIMARY VIREMIA 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(or acute mononucleosis-like syndrome)</a:t>
            </a:r>
          </a:p>
          <a:p>
            <a:pPr algn="just"/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4693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E14A6-B241-B989-2DF8-9D9E9E31C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522" y="609600"/>
            <a:ext cx="10972800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Acute HIV Disease/Acute Retroviral Syndrome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574CB-D467-860A-E68A-0FFB2446E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This coincides with an 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initial flu like illness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that occurs in many patients (50-75%) 3-6 weeks after the primary infection.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There is a </a:t>
            </a:r>
            <a:r>
              <a:rPr 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significant drop in numbers of circulating CD4 T cells</a:t>
            </a: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at this stage.</a:t>
            </a:r>
          </a:p>
          <a:p>
            <a:pPr algn="just"/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0421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96086-833C-461F-9CBF-1D4252FF0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10649197" cy="1356360"/>
          </a:xfrm>
        </p:spPr>
        <p:txBody>
          <a:bodyPr/>
          <a:lstStyle/>
          <a:p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Asymptomatic Stage (Clinical Latency)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29A23-6D02-FE68-CCED-423173EBF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Adequate immune response develops within 1-months in most of the patients. </a:t>
            </a:r>
          </a:p>
          <a:p>
            <a:pPr algn="just">
              <a:lnSpc>
                <a:spcPct val="10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Both effective CMI response (HIV specific CD8 T cells) and humoral response (HIV specific neutralizing antibodies) comes into play.  </a:t>
            </a:r>
          </a:p>
          <a:p>
            <a:pPr algn="just">
              <a:lnSpc>
                <a:spcPct val="10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Viremia drops down and CD4 T cell count becomes normal.</a:t>
            </a:r>
          </a:p>
          <a:p>
            <a:pPr algn="just">
              <a:lnSpc>
                <a:spcPct val="10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State of clinical latency, but </a:t>
            </a:r>
            <a:r>
              <a:rPr lang="en-US" sz="2600" b="1" dirty="0">
                <a:solidFill>
                  <a:srgbClr val="C00000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NOT MICROBIOLOGICAL LATENCY.</a:t>
            </a:r>
          </a:p>
          <a:p>
            <a:pPr algn="just">
              <a:lnSpc>
                <a:spcPct val="100000"/>
              </a:lnSpc>
            </a:pPr>
            <a:endParaRPr lang="en-IN" sz="2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1037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CEDD5-6A9D-F02A-EE6B-2D46BC3A7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10744200" cy="1356360"/>
          </a:xfrm>
        </p:spPr>
        <p:txBody>
          <a:bodyPr/>
          <a:lstStyle/>
          <a:p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Asymptomatic Stage (Clinical Latency)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C54E9-A000-63E6-56AB-6ACA1F205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26919"/>
            <a:ext cx="10031681" cy="4621481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Immune response cannot clear the infection completely, HIV-infected cells persist in the LN, and there is a high level of ongoing viral replication.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May last for 10 years</a:t>
            </a:r>
          </a:p>
          <a:p>
            <a:pPr algn="just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Once the latency is broken, the disease progresses rapidly 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and death usually occurs within 2 years if left untreated.</a:t>
            </a:r>
          </a:p>
        </p:txBody>
      </p:sp>
    </p:spTree>
    <p:extLst>
      <p:ext uri="{BB962C8B-B14F-4D97-AF65-F5344CB8AC3E}">
        <p14:creationId xmlns:p14="http://schemas.microsoft.com/office/powerpoint/2010/main" val="6110243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B9A6-49B7-CD20-12CB-943EAA7DD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609600"/>
            <a:ext cx="11115303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Persistent Generalized Lymphadenopathy (PGL)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1026A-D464-B43E-F39D-5EBFAAE8F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026" y="2057400"/>
            <a:ext cx="10065845" cy="4038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As a result of HIV replication in lymph nodes, infected people, develop lymphadenopathy. </a:t>
            </a:r>
          </a:p>
          <a:p>
            <a:pPr algn="just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PGL is defined as enlarged lymph nodes of  &gt;1cm size in two or more non-contiguous sites that persist for at least 3 months. </a:t>
            </a:r>
          </a:p>
        </p:txBody>
      </p:sp>
    </p:spTree>
    <p:extLst>
      <p:ext uri="{BB962C8B-B14F-4D97-AF65-F5344CB8AC3E}">
        <p14:creationId xmlns:p14="http://schemas.microsoft.com/office/powerpoint/2010/main" val="2935997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78F9F-7E93-CB9E-3670-E64B53770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247" y="490846"/>
            <a:ext cx="9875520" cy="12667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Symptomatic HIV Infection (AIDS-related Complex)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D0F1C-5B5D-5796-540E-145FE203C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896" y="1757547"/>
            <a:ext cx="10984676" cy="485700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After variable period of clinical latency, the CD4 T cell level starts falling.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Eventually patients develop </a:t>
            </a:r>
            <a:r>
              <a:rPr lang="en-US" sz="2600" b="1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CONSTITUTIONAL SYMPTOMS 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such as: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Unexplained </a:t>
            </a:r>
            <a:r>
              <a:rPr lang="en-US" sz="2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diarrhoea</a:t>
            </a: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 lasting for &gt;1 month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Weight loss &gt;10% of body weight, fatigue malaise, and night sweat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Mild opportunistic infections such as oral thrush</a:t>
            </a:r>
          </a:p>
        </p:txBody>
      </p:sp>
    </p:spTree>
    <p:extLst>
      <p:ext uri="{BB962C8B-B14F-4D97-AF65-F5344CB8AC3E}">
        <p14:creationId xmlns:p14="http://schemas.microsoft.com/office/powerpoint/2010/main" val="8192202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F584F-FC61-F704-A2CF-D913B7039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AIDS - </a:t>
            </a:r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advanced end stage 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51E2-4D80-574B-7AB2-7D0A2F244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149434"/>
            <a:ext cx="10637322" cy="4453246"/>
          </a:xfrm>
        </p:spPr>
        <p:txBody>
          <a:bodyPr>
            <a:noAutofit/>
          </a:bodyPr>
          <a:lstStyle/>
          <a:p>
            <a:pPr algn="just"/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Rapid fall in CD4 T cell count (usually less than 200 cells/µl)</a:t>
            </a:r>
          </a:p>
          <a:p>
            <a:pPr algn="just"/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High virus load</a:t>
            </a:r>
          </a:p>
          <a:p>
            <a:pPr algn="just"/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Lymphoid tissue is totally destroyed and replaced by fibrous tissue.</a:t>
            </a:r>
          </a:p>
          <a:p>
            <a:pPr algn="just"/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Opportunistic infections set in secondary to profound immune suppression.</a:t>
            </a:r>
          </a:p>
          <a:p>
            <a:pPr algn="just"/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Development of neoplasia (e.g. CNS lymphoma)</a:t>
            </a:r>
          </a:p>
          <a:p>
            <a:pPr algn="just"/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Development of direct HIV induced manifestations such as HIV encephalopathy</a:t>
            </a:r>
          </a:p>
        </p:txBody>
      </p:sp>
    </p:spTree>
    <p:extLst>
      <p:ext uri="{BB962C8B-B14F-4D97-AF65-F5344CB8AC3E}">
        <p14:creationId xmlns:p14="http://schemas.microsoft.com/office/powerpoint/2010/main" val="2304825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AD3A1B-21D6-4B4D-8214-6319EC89A6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9070"/>
          <a:stretch/>
        </p:blipFill>
        <p:spPr>
          <a:xfrm>
            <a:off x="297997" y="1733797"/>
            <a:ext cx="11577328" cy="479961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AB7949-B3AF-DA0E-7737-260328F58DA4}"/>
              </a:ext>
            </a:extLst>
          </p:cNvPr>
          <p:cNvSpPr txBox="1"/>
          <p:nvPr/>
        </p:nvSpPr>
        <p:spPr>
          <a:xfrm>
            <a:off x="7445829" y="414624"/>
            <a:ext cx="42632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1800" b="0" i="0" u="none" strike="noStrike" baseline="0" dirty="0">
                <a:latin typeface="Comic Sans MS" panose="030F0702030302020204" pitchFamily="66" charset="0"/>
                <a:ea typeface="Roboto Condensed" panose="020B0604020202020204" charset="0"/>
              </a:rPr>
              <a:t>Opportunistic infections associated with HIV infection and correlation with </a:t>
            </a:r>
            <a:r>
              <a:rPr lang="en-IN" sz="1800" b="0" i="0" u="none" strike="noStrike" baseline="0" dirty="0" err="1">
                <a:latin typeface="Comic Sans MS" panose="030F0702030302020204" pitchFamily="66" charset="0"/>
                <a:ea typeface="Roboto Condensed" panose="020B0604020202020204" charset="0"/>
              </a:rPr>
              <a:t>CD4</a:t>
            </a:r>
            <a:r>
              <a:rPr lang="en-IN" sz="1800" b="0" i="0" u="none" strike="noStrike" baseline="0" dirty="0">
                <a:latin typeface="Comic Sans MS" panose="030F0702030302020204" pitchFamily="66" charset="0"/>
                <a:ea typeface="Roboto Condensed" panose="020B0604020202020204" charset="0"/>
              </a:rPr>
              <a:t> T cell counts</a:t>
            </a:r>
            <a:endParaRPr lang="en-IN" sz="1800" dirty="0">
              <a:latin typeface="Comic Sans MS" panose="030F0702030302020204" pitchFamily="66" charset="0"/>
              <a:ea typeface="Roboto Condensed" panose="020B060402020202020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2AF9597-2150-976E-C47B-60A2399BA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885" y="324592"/>
            <a:ext cx="7219944" cy="1147948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AIDS - </a:t>
            </a:r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advanced end stage 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0531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209E4-0C14-3FC3-3462-6A0F85AE2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557153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DIAGNOSIS</a:t>
            </a:r>
            <a:endParaRPr lang="en-IN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3095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E1E04-CFF7-86A4-CED4-AB062800A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DIAGNOSIS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6BABD-F994-FC60-D7E8-D36BA51FD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Classification systems for HIV disease have been developed - useful for tracking and monitoring the HIV epidemic, for providing clinicians and patients with important information about HIV disease stage and clinical management. </a:t>
            </a:r>
          </a:p>
        </p:txBody>
      </p:sp>
    </p:spTree>
    <p:extLst>
      <p:ext uri="{BB962C8B-B14F-4D97-AF65-F5344CB8AC3E}">
        <p14:creationId xmlns:p14="http://schemas.microsoft.com/office/powerpoint/2010/main" val="4174519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E1E04-CFF7-86A4-CED4-AB062800A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CLINICAL DIAGNOSIS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6BABD-F994-FC60-D7E8-D36BA51FD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65960"/>
            <a:ext cx="9872871" cy="428244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Two such systems are currently in use worldwide: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CDC classification system  (Centers for Disease Control and Prevention, revised 1993)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WHO clinical staging of HIV/AIDS for adults (World Health Organization, revised 2007) </a:t>
            </a:r>
          </a:p>
        </p:txBody>
      </p:sp>
    </p:spTree>
    <p:extLst>
      <p:ext uri="{BB962C8B-B14F-4D97-AF65-F5344CB8AC3E}">
        <p14:creationId xmlns:p14="http://schemas.microsoft.com/office/powerpoint/2010/main" val="2562958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F0B82-C66E-30F5-F963-FB8A9931C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148" y="609600"/>
            <a:ext cx="10830296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WHO clinical staging of HIV/AIDS for adults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20E4973-5BD9-AF9B-D998-4060ECE0E9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6125029"/>
              </p:ext>
            </p:extLst>
          </p:nvPr>
        </p:nvGraphicFramePr>
        <p:xfrm>
          <a:off x="1068779" y="1965960"/>
          <a:ext cx="10604665" cy="439921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604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3844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Clinical Stage 1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05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Asymptomatic HIV infection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Persistent generalized lymphadenopathy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844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Clinical Stage 2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221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Unexplained moderate weight loss (&lt;10%)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Recurrent respiratory tract infections (sinusitis, tonsillitis, otitis media, pharyngitis)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Herpes zoster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Angular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cheilitis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Recurrent oral ulcers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Papular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pruritic eruptions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Seborrheic dermatitis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Fungal nail infection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9297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F0B82-C66E-30F5-F963-FB8A9931C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148" y="609600"/>
            <a:ext cx="10830296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WHO clinical staging of HIV/AIDS for adults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2706302"/>
              </p:ext>
            </p:extLst>
          </p:nvPr>
        </p:nvGraphicFramePr>
        <p:xfrm>
          <a:off x="1143000" y="1891149"/>
          <a:ext cx="9872870" cy="468592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872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023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Clinical Stage 3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077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Unexplained severe weight loss (&gt;10%)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Unexplained chronic diarrhea: &gt;1 month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Unexplained persistent fever: 1 month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Oral candidiasis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Oral hairy leukoplakia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Pulmonary tuberculosis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Severe bacterial infections (pneumonia, empyema, etc.)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Acute necrotizing ulcerative stomatitis, gingivitis, and periodontitis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Unexplained anemia, neutropenia or chronic thrombocytopenia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35328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F0B82-C66E-30F5-F963-FB8A9931C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148" y="609600"/>
            <a:ext cx="10830296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WHO clinical staging of HIV/AIDS for adults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4328394"/>
              </p:ext>
            </p:extLst>
          </p:nvPr>
        </p:nvGraphicFramePr>
        <p:xfrm>
          <a:off x="1460664" y="1965960"/>
          <a:ext cx="10034649" cy="447046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034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2628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Clinical Stage 4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46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HIV wasting syndrome (Slim disease):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Characterized by profound weight loss (&gt;10%), chronic diarrhea (&gt;1 month), prolonged unexplained fever (1 month)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5705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Bacterial opportunistic infections: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Recurrent severe bacterial infections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Extrapulmonary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tuberculosis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Disseminated non-tubercular mycobacterial infection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Recurrent septicemia (including non-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typhoidal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salmonellosis)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0886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Viral opportunistic infections: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Chronic HSV infection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Progressive multifocal leukoencephalopathy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CMV (retinitis, or infection of other organs)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9048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F0B82-C66E-30F5-F963-FB8A9931C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148" y="609600"/>
            <a:ext cx="10830296" cy="135636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WHO clinical staging of HIV/AIDS for adults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02C8C866-5A66-A57A-C56A-DC26AE551F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271353"/>
              </p:ext>
            </p:extLst>
          </p:nvPr>
        </p:nvGraphicFramePr>
        <p:xfrm>
          <a:off x="843149" y="1950524"/>
          <a:ext cx="10675916" cy="463296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675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4562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Clinical Stage 4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7177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Fungal opportunistic infections: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Pneumocystis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jirovecii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pneumonia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Esophageal candidiasis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Extrapulmonary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cryptococcosis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(meningitis)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Disseminated mycoses (histoplasmosis and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coccidioidomycoses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2706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Parasitic opportunistic infections: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Toxoplasma encephalitis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Chronic intestinal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cystoisosporiasis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(&gt;1 month)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Atypical disseminated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leishmaniasis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2706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Neoplasia: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Kaposi’s sarcoma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Invasive cervical cancer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Lymphoma (cerebral, B-cell and non-Hodgkin)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16762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11506-B859-1A13-E9EF-47B872435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solidFill>
                  <a:srgbClr val="00B05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WHO clinical staging of HIV/AIDS for adults</a:t>
            </a:r>
            <a:endParaRPr lang="en-IN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3140687"/>
              </p:ext>
            </p:extLst>
          </p:nvPr>
        </p:nvGraphicFramePr>
        <p:xfrm>
          <a:off x="1143000" y="2057400"/>
          <a:ext cx="9616044" cy="244334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616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5899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Clinical Stage 4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4351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Other conditions (direct HIV induced):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HIV encephalopathy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Symptomatic HIV-associated nephropathy or cardiomyopathy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25389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08F2B-8D09-809F-E347-07A6790CB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27" y="609600"/>
            <a:ext cx="10497787" cy="1356360"/>
          </a:xfrm>
        </p:spPr>
        <p:txBody>
          <a:bodyPr>
            <a:normAutofit fontScale="90000"/>
          </a:bodyPr>
          <a:lstStyle/>
          <a:p>
            <a:pPr algn="just"/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Fast-track strategy ending the AIDS epidemic by 2030 by UNAIDS (United Nations </a:t>
            </a:r>
            <a:r>
              <a:rPr lang="en-US" b="1" dirty="0" err="1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Programme</a:t>
            </a:r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  <a:ea typeface="Roboto Condensed Light" panose="020B0604020202020204" charset="0"/>
              </a:rPr>
              <a:t> on HIV/AIDS)</a:t>
            </a:r>
            <a:endParaRPr lang="en-IN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03D3447-9B87-DAE9-688B-EA090AD536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7536957"/>
              </p:ext>
            </p:extLst>
          </p:nvPr>
        </p:nvGraphicFramePr>
        <p:xfrm>
          <a:off x="997527" y="2351314"/>
          <a:ext cx="10236530" cy="389708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8209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71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9514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Roboto Condensed Light" panose="020B0604020202020204" charset="0"/>
                        </a:rPr>
                        <a:t>Target indicators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 b="1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</a:rPr>
                        <a:t>By 2030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514">
                <a:tc>
                  <a:txBody>
                    <a:bodyPr/>
                    <a:lstStyle/>
                    <a:p>
                      <a:r>
                        <a:rPr lang="en-US" sz="2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% of infected people should know about their disease status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</a:rPr>
                        <a:t>95%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514">
                <a:tc>
                  <a:txBody>
                    <a:bodyPr/>
                    <a:lstStyle/>
                    <a:p>
                      <a:r>
                        <a:rPr lang="en-US" sz="2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% of infected people receiving antiretroviral treatment (ART) 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</a:rPr>
                        <a:t>95%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514">
                <a:tc>
                  <a:txBody>
                    <a:bodyPr/>
                    <a:lstStyle/>
                    <a:p>
                      <a:r>
                        <a:rPr lang="en-US" sz="2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% of people receiving ART have viral suppression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</a:rPr>
                        <a:t>95%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514">
                <a:tc>
                  <a:txBody>
                    <a:bodyPr/>
                    <a:lstStyle/>
                    <a:p>
                      <a:r>
                        <a:rPr lang="en-US" sz="2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New infection among adults 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</a:rPr>
                        <a:t>2 Lakh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514">
                <a:tc>
                  <a:txBody>
                    <a:bodyPr/>
                    <a:lstStyle/>
                    <a:p>
                      <a:r>
                        <a:rPr lang="en-US" sz="20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  <a:cs typeface="+mn-cs"/>
                          <a:sym typeface="Arial"/>
                        </a:rPr>
                        <a:t>To eliminate HIV-related stigma and discrimination</a:t>
                      </a:r>
                      <a:endParaRPr lang="en-US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Roboto Condensed Light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Roboto Condensed Light" panose="020B0604020202020204" charset="0"/>
                        </a:rPr>
                        <a:t>Zero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Roboto Condensed Light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06697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BA795-5D9D-9093-AA97-2F9923C74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748" y="1975262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Thank you!</a:t>
            </a:r>
            <a:endParaRPr lang="en-IN" sz="5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743468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185</TotalTime>
  <Words>1687</Words>
  <Application>Microsoft Office PowerPoint</Application>
  <PresentationFormat>Widescreen</PresentationFormat>
  <Paragraphs>243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Comic Sans MS</vt:lpstr>
      <vt:lpstr>Corbel</vt:lpstr>
      <vt:lpstr>Wingdings</vt:lpstr>
      <vt:lpstr>Basis</vt:lpstr>
      <vt:lpstr>HIV-1</vt:lpstr>
      <vt:lpstr>INTRODUCTION</vt:lpstr>
      <vt:lpstr>INTRODUCTION</vt:lpstr>
      <vt:lpstr>HISTORY OF AIDS </vt:lpstr>
      <vt:lpstr>MORPHOLOGY</vt:lpstr>
      <vt:lpstr>Morphology</vt:lpstr>
      <vt:lpstr>Morphology</vt:lpstr>
      <vt:lpstr>Morphology of HIV</vt:lpstr>
      <vt:lpstr>HIV Genes and Antigens</vt:lpstr>
      <vt:lpstr>Structural Genes</vt:lpstr>
      <vt:lpstr>Non-structural Genes</vt:lpstr>
      <vt:lpstr>Antigenic Variation and Diversity </vt:lpstr>
      <vt:lpstr>HIV Serotyping</vt:lpstr>
      <vt:lpstr>PATHOGENESIS</vt:lpstr>
      <vt:lpstr>Transmission of HIV</vt:lpstr>
      <vt:lpstr>Mode of Transmission</vt:lpstr>
      <vt:lpstr>Receptor Attachment</vt:lpstr>
      <vt:lpstr>Receptor Attachment</vt:lpstr>
      <vt:lpstr>Mutation in CCR5 (delta 32 mutation) </vt:lpstr>
      <vt:lpstr>Replication of HIV in host cell</vt:lpstr>
      <vt:lpstr>PowerPoint Presentation</vt:lpstr>
      <vt:lpstr>Disease Progression</vt:lpstr>
      <vt:lpstr>Natural Course (Typical Progressors)</vt:lpstr>
      <vt:lpstr>Natural Course (Typical Progressors)</vt:lpstr>
      <vt:lpstr>Acute HIV Disease/Acute Retroviral Syndrome</vt:lpstr>
      <vt:lpstr>Acute HIV Disease/Acute Retroviral Syndrome</vt:lpstr>
      <vt:lpstr>Asymptomatic Stage (Clinical Latency)</vt:lpstr>
      <vt:lpstr>Asymptomatic Stage (Clinical Latency)</vt:lpstr>
      <vt:lpstr>Persistent Generalized Lymphadenopathy (PGL)</vt:lpstr>
      <vt:lpstr>Symptomatic HIV Infection (AIDS-related Complex)</vt:lpstr>
      <vt:lpstr>AIDS - advanced end stage </vt:lpstr>
      <vt:lpstr>AIDS - advanced end stage </vt:lpstr>
      <vt:lpstr>CLINICAL DIAGNOSIS</vt:lpstr>
      <vt:lpstr>CLINICAL DIAGNOSIS</vt:lpstr>
      <vt:lpstr>CLINICAL DIAGNOSIS</vt:lpstr>
      <vt:lpstr>WHO clinical staging of HIV/AIDS for adults</vt:lpstr>
      <vt:lpstr>WHO clinical staging of HIV/AIDS for adults</vt:lpstr>
      <vt:lpstr>WHO clinical staging of HIV/AIDS for adults</vt:lpstr>
      <vt:lpstr>WHO clinical staging of HIV/AIDS for adults</vt:lpstr>
      <vt:lpstr>WHO clinical staging of HIV/AIDS for adults</vt:lpstr>
      <vt:lpstr>Fast-track strategy ending the AIDS epidemic by 2030 by UNAIDS (United Nations Programme on HIV/AIDS)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HIV-1</dc:title>
  <dc:creator>HP</dc:creator>
  <cp:lastModifiedBy>HP</cp:lastModifiedBy>
  <cp:revision>23</cp:revision>
  <dcterms:created xsi:type="dcterms:W3CDTF">2024-03-21T08:07:22Z</dcterms:created>
  <dcterms:modified xsi:type="dcterms:W3CDTF">2024-03-21T14:42:24Z</dcterms:modified>
</cp:coreProperties>
</file>