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4"/>
  </p:notesMasterIdLst>
  <p:sldIdLst>
    <p:sldId id="256" r:id="rId2"/>
    <p:sldId id="458" r:id="rId3"/>
    <p:sldId id="258" r:id="rId4"/>
    <p:sldId id="259" r:id="rId5"/>
    <p:sldId id="457" r:id="rId6"/>
    <p:sldId id="260" r:id="rId7"/>
    <p:sldId id="262" r:id="rId8"/>
    <p:sldId id="459" r:id="rId9"/>
    <p:sldId id="378" r:id="rId10"/>
    <p:sldId id="561" r:id="rId11"/>
    <p:sldId id="430" r:id="rId12"/>
    <p:sldId id="423" r:id="rId13"/>
    <p:sldId id="559" r:id="rId14"/>
    <p:sldId id="606" r:id="rId15"/>
    <p:sldId id="257" r:id="rId16"/>
    <p:sldId id="604" r:id="rId17"/>
    <p:sldId id="605" r:id="rId18"/>
    <p:sldId id="593" r:id="rId19"/>
    <p:sldId id="594" r:id="rId20"/>
    <p:sldId id="596" r:id="rId21"/>
    <p:sldId id="601" r:id="rId22"/>
    <p:sldId id="603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6572"/>
    <a:srgbClr val="FF0000"/>
    <a:srgbClr val="FF9966"/>
    <a:srgbClr val="FF7C80"/>
    <a:srgbClr val="FF66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197" autoAdjust="0"/>
  </p:normalViewPr>
  <p:slideViewPr>
    <p:cSldViewPr snapToGrid="0">
      <p:cViewPr varScale="1">
        <p:scale>
          <a:sx n="58" d="100"/>
          <a:sy n="58" d="100"/>
        </p:scale>
        <p:origin x="14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ABD9C-D266-46C4-B18F-5F1CCCBAB188}" type="datetimeFigureOut">
              <a:rPr lang="en-IN" smtClean="0"/>
              <a:t>07-08-2023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DD6929-98BD-4A98-A6AE-885C3400EF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6620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EA0A1-A21E-45BA-B89D-063AD2708094}" type="datetimeFigureOut">
              <a:rPr lang="en-IN" smtClean="0"/>
              <a:t>07-08-2023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EB04-8D52-4C00-AE97-45745ABB16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1922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EA0A1-A21E-45BA-B89D-063AD2708094}" type="datetimeFigureOut">
              <a:rPr lang="en-IN" smtClean="0"/>
              <a:t>07-08-2023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EB04-8D52-4C00-AE97-45745ABB16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1659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EA0A1-A21E-45BA-B89D-063AD2708094}" type="datetimeFigureOut">
              <a:rPr lang="en-IN" smtClean="0"/>
              <a:t>07-08-2023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EB04-8D52-4C00-AE97-45745ABB16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7777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EA0A1-A21E-45BA-B89D-063AD2708094}" type="datetimeFigureOut">
              <a:rPr lang="en-IN" smtClean="0"/>
              <a:t>07-08-2023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EB04-8D52-4C00-AE97-45745ABB16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1473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EA0A1-A21E-45BA-B89D-063AD2708094}" type="datetimeFigureOut">
              <a:rPr lang="en-IN" smtClean="0"/>
              <a:t>07-08-2023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EB04-8D52-4C00-AE97-45745ABB16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7440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EA0A1-A21E-45BA-B89D-063AD2708094}" type="datetimeFigureOut">
              <a:rPr lang="en-IN" smtClean="0"/>
              <a:t>07-08-2023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EB04-8D52-4C00-AE97-45745ABB16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6286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EA0A1-A21E-45BA-B89D-063AD2708094}" type="datetimeFigureOut">
              <a:rPr lang="en-IN" smtClean="0"/>
              <a:t>07-08-2023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EB04-8D52-4C00-AE97-45745ABB16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867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EA0A1-A21E-45BA-B89D-063AD2708094}" type="datetimeFigureOut">
              <a:rPr lang="en-IN" smtClean="0"/>
              <a:t>07-08-2023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EB04-8D52-4C00-AE97-45745ABB16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0899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EA0A1-A21E-45BA-B89D-063AD2708094}" type="datetimeFigureOut">
              <a:rPr lang="en-IN" smtClean="0"/>
              <a:t>07-08-2023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EB04-8D52-4C00-AE97-45745ABB16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1916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EA0A1-A21E-45BA-B89D-063AD2708094}" type="datetimeFigureOut">
              <a:rPr lang="en-IN" smtClean="0"/>
              <a:t>07-08-2023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EB04-8D52-4C00-AE97-45745ABB16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9116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EA0A1-A21E-45BA-B89D-063AD2708094}" type="datetimeFigureOut">
              <a:rPr lang="en-IN" smtClean="0"/>
              <a:t>07-08-2023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EB04-8D52-4C00-AE97-45745ABB1637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869818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EA0A1-A21E-45BA-B89D-063AD2708094}" type="datetimeFigureOut">
              <a:rPr lang="en-IN" smtClean="0"/>
              <a:t>07-08-2023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EB04-8D52-4C00-AE97-45745ABB16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4334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EA0A1-A21E-45BA-B89D-063AD2708094}" type="datetimeFigureOut">
              <a:rPr lang="en-IN" smtClean="0"/>
              <a:t>07-08-2023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EB04-8D52-4C00-AE97-45745ABB1637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5728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EA0A1-A21E-45BA-B89D-063AD2708094}" type="datetimeFigureOut">
              <a:rPr lang="en-IN" smtClean="0"/>
              <a:t>07-08-2023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EB04-8D52-4C00-AE97-45745ABB16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1787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EA0A1-A21E-45BA-B89D-063AD2708094}" type="datetimeFigureOut">
              <a:rPr lang="en-IN" smtClean="0"/>
              <a:t>07-08-2023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EB04-8D52-4C00-AE97-45745ABB16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92797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EA0A1-A21E-45BA-B89D-063AD2708094}" type="datetimeFigureOut">
              <a:rPr lang="en-IN" smtClean="0"/>
              <a:t>07-08-2023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8EB04-8D52-4C00-AE97-45745ABB16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0528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0199C-7C6D-4142-9372-F24AF07F98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E91E2-762A-40D6-AA61-7EDF73BC67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D236607-5AD3-4CDC-B204-B8B705019B8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A9F648-3349-4985-8926-FB4F92C20840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869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066800" y="1676400"/>
            <a:ext cx="3810000" cy="4114800"/>
          </a:xfrm>
        </p:spPr>
        <p:txBody>
          <a:bodyPr/>
          <a:lstStyle/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0" y="16764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9CFEE-6264-4993-A7EA-5BE9548849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6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A1698C-846A-482E-AAB4-FF59EA411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05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DD03D6-74A2-4EF4-8F94-7A05D97D2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4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4D2D2B1-6A67-4E12-8195-73D25BA5AE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8005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9EA0A1-A21E-45BA-B89D-063AD2708094}" type="datetimeFigureOut">
              <a:rPr lang="en-IN" smtClean="0"/>
              <a:t>07-08-2023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858EB04-8D52-4C00-AE97-45745ABB16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3176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file:///F:\untitled6.jpg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5A545-CBDB-43F9-B619-88E0BB30B7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439" y="4344019"/>
            <a:ext cx="7932144" cy="770562"/>
          </a:xfrm>
        </p:spPr>
        <p:txBody>
          <a:bodyPr/>
          <a:lstStyle/>
          <a:p>
            <a:pPr algn="ctr"/>
            <a:r>
              <a:rPr lang="en-IN" sz="7200" b="1" dirty="0">
                <a:solidFill>
                  <a:srgbClr val="C00000"/>
                </a:solidFill>
                <a:latin typeface="Comic Sans MS" panose="030F0702030302020204" pitchFamily="66" charset="0"/>
              </a:rPr>
              <a:t>Hand Hygiene </a:t>
            </a:r>
            <a:br>
              <a:rPr lang="en-IN" sz="7200" b="1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en-IN" sz="7200" b="1" dirty="0">
                <a:solidFill>
                  <a:srgbClr val="C00000"/>
                </a:solidFill>
                <a:latin typeface="Comic Sans MS" panose="030F0702030302020204" pitchFamily="66" charset="0"/>
              </a:rPr>
              <a:t>&amp;</a:t>
            </a:r>
            <a:br>
              <a:rPr lang="en-IN" sz="7200" b="1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en-IN" sz="72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PPE</a:t>
            </a:r>
          </a:p>
        </p:txBody>
      </p:sp>
    </p:spTree>
    <p:extLst>
      <p:ext uri="{BB962C8B-B14F-4D97-AF65-F5344CB8AC3E}">
        <p14:creationId xmlns:p14="http://schemas.microsoft.com/office/powerpoint/2010/main" val="843360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3E8231-2A7C-4F86-87D1-8D71C7677906}"/>
              </a:ext>
            </a:extLst>
          </p:cNvPr>
          <p:cNvSpPr txBox="1"/>
          <p:nvPr/>
        </p:nvSpPr>
        <p:spPr>
          <a:xfrm>
            <a:off x="1674687" y="639461"/>
            <a:ext cx="5794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CHAIN OF INFECTION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0D9BD9-65F6-4D4A-98D4-EF8A2057EA02}"/>
              </a:ext>
            </a:extLst>
          </p:cNvPr>
          <p:cNvSpPr txBox="1"/>
          <p:nvPr/>
        </p:nvSpPr>
        <p:spPr>
          <a:xfrm>
            <a:off x="1834557" y="5466252"/>
            <a:ext cx="5933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YOU HAVE TO BREAK THIS CHAIN</a:t>
            </a:r>
            <a:endParaRPr lang="en-IN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DD2912-C83F-4491-A79A-2540E0AB7E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832" t="31461" r="27276" b="25993"/>
          <a:stretch/>
        </p:blipFill>
        <p:spPr>
          <a:xfrm>
            <a:off x="577171" y="1391748"/>
            <a:ext cx="7839715" cy="3618831"/>
          </a:xfrm>
          <a:prstGeom prst="rect">
            <a:avLst/>
          </a:prstGeom>
        </p:spPr>
      </p:pic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04CEDB8E-76D7-43F3-8AC7-3D6B0757E8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59" t="23687" r="30973" b="26239"/>
          <a:stretch/>
        </p:blipFill>
        <p:spPr bwMode="auto">
          <a:xfrm>
            <a:off x="0" y="20183"/>
            <a:ext cx="1339703" cy="1251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869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1C2613-B7C8-44B1-ABF8-660DB82FB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397" y="1452845"/>
            <a:ext cx="8206484" cy="421271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3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INFECTION CONTROL PRACTICES</a:t>
            </a:r>
          </a:p>
          <a:p>
            <a:pPr marL="0" indent="0" algn="ctr">
              <a:buNone/>
            </a:pPr>
            <a:endParaRPr lang="en-IN" sz="3000" dirty="0">
              <a:latin typeface="Comic Sans MS" panose="030F0702030302020204" pitchFamily="66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3000" dirty="0">
                <a:solidFill>
                  <a:srgbClr val="3C4245"/>
                </a:solidFill>
                <a:latin typeface="Comic Sans MS" panose="030F0702030302020204" pitchFamily="66" charset="0"/>
              </a:rPr>
              <a:t>A practical approach which prevents </a:t>
            </a:r>
            <a:r>
              <a:rPr lang="en-US" sz="3000" dirty="0">
                <a:solidFill>
                  <a:srgbClr val="C00000"/>
                </a:solidFill>
                <a:latin typeface="Comic Sans MS" panose="030F0702030302020204" pitchFamily="66" charset="0"/>
              </a:rPr>
              <a:t>patients</a:t>
            </a:r>
            <a:r>
              <a:rPr lang="en-US" sz="3000" dirty="0">
                <a:solidFill>
                  <a:srgbClr val="3C4245"/>
                </a:solidFill>
                <a:latin typeface="Comic Sans MS" panose="030F0702030302020204" pitchFamily="66" charset="0"/>
              </a:rPr>
              <a:t> and </a:t>
            </a:r>
            <a:r>
              <a:rPr lang="en-US" sz="3000" dirty="0">
                <a:solidFill>
                  <a:srgbClr val="C00000"/>
                </a:solidFill>
                <a:latin typeface="Comic Sans MS" panose="030F0702030302020204" pitchFamily="66" charset="0"/>
              </a:rPr>
              <a:t>health-care workers </a:t>
            </a:r>
            <a:r>
              <a:rPr lang="en-US" sz="3000" dirty="0">
                <a:solidFill>
                  <a:srgbClr val="3C4245"/>
                </a:solidFill>
                <a:latin typeface="Comic Sans MS" panose="030F0702030302020204" pitchFamily="66" charset="0"/>
              </a:rPr>
              <a:t>from being harmed by avoidable infection and as a result of antimicrobial resistance.</a:t>
            </a:r>
            <a:endParaRPr lang="en-IN" sz="3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826033FB-D60C-4FFB-9E4C-854D3A3DB5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71" t="24963" r="32354" b="25601"/>
          <a:stretch/>
        </p:blipFill>
        <p:spPr bwMode="auto">
          <a:xfrm>
            <a:off x="1" y="30979"/>
            <a:ext cx="1148315" cy="114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46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e the source image">
            <a:extLst>
              <a:ext uri="{FF2B5EF4-FFF2-40B4-BE49-F238E27FC236}">
                <a16:creationId xmlns:a16="http://schemas.microsoft.com/office/drawing/2014/main" id="{E955096C-E0CD-4B21-846B-1FC55A4512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2" t="2256" r="23853"/>
          <a:stretch/>
        </p:blipFill>
        <p:spPr bwMode="auto">
          <a:xfrm>
            <a:off x="3670728" y="2296275"/>
            <a:ext cx="1286839" cy="1710647"/>
          </a:xfrm>
          <a:prstGeom prst="rect">
            <a:avLst/>
          </a:prstGeom>
          <a:noFill/>
          <a:ln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loud 5">
            <a:extLst>
              <a:ext uri="{FF2B5EF4-FFF2-40B4-BE49-F238E27FC236}">
                <a16:creationId xmlns:a16="http://schemas.microsoft.com/office/drawing/2014/main" id="{0C23D2F0-5B6F-4646-95A1-F2CF80848B1D}"/>
              </a:ext>
            </a:extLst>
          </p:cNvPr>
          <p:cNvSpPr/>
          <p:nvPr/>
        </p:nvSpPr>
        <p:spPr>
          <a:xfrm>
            <a:off x="285108" y="1314844"/>
            <a:ext cx="2905018" cy="1317661"/>
          </a:xfrm>
          <a:prstGeom prst="cloud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WHAT</a:t>
            </a: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7CF0B0E7-FA3C-4953-9507-CDFFCE702598}"/>
              </a:ext>
            </a:extLst>
          </p:cNvPr>
          <p:cNvSpPr/>
          <p:nvPr/>
        </p:nvSpPr>
        <p:spPr>
          <a:xfrm>
            <a:off x="2919145" y="4185888"/>
            <a:ext cx="2905018" cy="1317661"/>
          </a:xfrm>
          <a:prstGeom prst="cloud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HOW 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900E7C1B-7561-4B21-B442-24E14BEAFAF5}"/>
              </a:ext>
            </a:extLst>
          </p:cNvPr>
          <p:cNvSpPr/>
          <p:nvPr/>
        </p:nvSpPr>
        <p:spPr>
          <a:xfrm>
            <a:off x="5369532" y="1314843"/>
            <a:ext cx="2905018" cy="1317661"/>
          </a:xfrm>
          <a:prstGeom prst="cloud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WHO</a:t>
            </a:r>
            <a:r>
              <a:rPr lang="en-IN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8771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3864E-6615-4AAB-BB2C-E4764E444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17" y="2376112"/>
            <a:ext cx="7151384" cy="326632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IN" altLang="en-US" sz="2100" b="1" dirty="0">
                <a:latin typeface="Comic Sans MS" panose="030F0702030302020204" pitchFamily="66" charset="0"/>
              </a:rPr>
              <a:t>Hand Hygiene</a:t>
            </a:r>
          </a:p>
          <a:p>
            <a:pPr>
              <a:lnSpc>
                <a:spcPct val="200000"/>
              </a:lnSpc>
            </a:pPr>
            <a:r>
              <a:rPr lang="en-IN" altLang="en-US" sz="2100" b="1" dirty="0">
                <a:latin typeface="Comic Sans MS" panose="030F0702030302020204" pitchFamily="66" charset="0"/>
              </a:rPr>
              <a:t>BMWM</a:t>
            </a:r>
          </a:p>
          <a:p>
            <a:pPr>
              <a:lnSpc>
                <a:spcPct val="200000"/>
              </a:lnSpc>
            </a:pPr>
            <a:r>
              <a:rPr lang="en-IN" altLang="en-US" sz="2100" b="1" dirty="0">
                <a:latin typeface="Comic Sans MS" panose="030F0702030302020204" pitchFamily="66" charset="0"/>
              </a:rPr>
              <a:t>Appropriate use of PPE </a:t>
            </a:r>
          </a:p>
          <a:p>
            <a:pPr>
              <a:lnSpc>
                <a:spcPct val="200000"/>
              </a:lnSpc>
            </a:pPr>
            <a:r>
              <a:rPr lang="en-IN" altLang="en-US" sz="2100" b="1" dirty="0">
                <a:latin typeface="Comic Sans MS" panose="030F0702030302020204" pitchFamily="66" charset="0"/>
              </a:rPr>
              <a:t>NSI/SI: its management &amp; PEP</a:t>
            </a:r>
          </a:p>
          <a:p>
            <a:pPr marL="0" indent="0">
              <a:buNone/>
            </a:pPr>
            <a:endParaRPr lang="en-IN" sz="1500" b="1" dirty="0"/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939BBA68-1E5D-4AB5-91A1-A7BF8F8E5677}"/>
              </a:ext>
            </a:extLst>
          </p:cNvPr>
          <p:cNvSpPr/>
          <p:nvPr/>
        </p:nvSpPr>
        <p:spPr>
          <a:xfrm>
            <a:off x="2450387" y="1058452"/>
            <a:ext cx="3259477" cy="131766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WHAT</a:t>
            </a:r>
          </a:p>
        </p:txBody>
      </p:sp>
    </p:spTree>
    <p:extLst>
      <p:ext uri="{BB962C8B-B14F-4D97-AF65-F5344CB8AC3E}">
        <p14:creationId xmlns:p14="http://schemas.microsoft.com/office/powerpoint/2010/main" val="841205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1C7DC-009C-4552-8E0A-1F2928D04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640" y="3053352"/>
            <a:ext cx="3244067" cy="624155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ALL OF US</a:t>
            </a:r>
          </a:p>
          <a:p>
            <a:pPr marL="0" indent="0" algn="ctr">
              <a:buNone/>
              <a:defRPr/>
            </a:pPr>
            <a:endParaRPr lang="en-US" sz="24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ü"/>
              <a:defRPr/>
            </a:pPr>
            <a:endParaRPr lang="en-US" sz="2400" dirty="0"/>
          </a:p>
          <a:p>
            <a:pPr marL="0" indent="0">
              <a:buNone/>
            </a:pPr>
            <a:endParaRPr lang="en-IN" sz="2400" dirty="0"/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B660A144-5851-4145-93DF-7E6EF417445C}"/>
              </a:ext>
            </a:extLst>
          </p:cNvPr>
          <p:cNvSpPr/>
          <p:nvPr/>
        </p:nvSpPr>
        <p:spPr>
          <a:xfrm>
            <a:off x="278687" y="970114"/>
            <a:ext cx="3430284" cy="1469051"/>
          </a:xfrm>
          <a:prstGeom prst="cloud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WHO</a:t>
            </a:r>
            <a:r>
              <a:rPr lang="en-IN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927F12-51C2-46AB-ABCF-7AEBE067E7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66" t="32861" r="3208" b="3883"/>
          <a:stretch/>
        </p:blipFill>
        <p:spPr>
          <a:xfrm>
            <a:off x="3845104" y="857250"/>
            <a:ext cx="529889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47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9A4A5-4536-4225-A86F-03A4CC4DE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814" y="2668071"/>
            <a:ext cx="8453063" cy="3155639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GATEWAY TO INFECTION CONTROL PRACTICES: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3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STANDARD PRECAUTIONS</a:t>
            </a:r>
            <a:endParaRPr lang="en-IN" sz="3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56F2E1C1-51E0-47AF-BCDC-CCC661A23F0F}"/>
              </a:ext>
            </a:extLst>
          </p:cNvPr>
          <p:cNvSpPr/>
          <p:nvPr/>
        </p:nvSpPr>
        <p:spPr>
          <a:xfrm>
            <a:off x="2558266" y="1034290"/>
            <a:ext cx="3683285" cy="1387201"/>
          </a:xfrm>
          <a:prstGeom prst="cloud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HOW </a:t>
            </a:r>
          </a:p>
        </p:txBody>
      </p:sp>
    </p:spTree>
    <p:extLst>
      <p:ext uri="{BB962C8B-B14F-4D97-AF65-F5344CB8AC3E}">
        <p14:creationId xmlns:p14="http://schemas.microsoft.com/office/powerpoint/2010/main" val="2036211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">
            <a:extLst>
              <a:ext uri="{FF2B5EF4-FFF2-40B4-BE49-F238E27FC236}">
                <a16:creationId xmlns:a16="http://schemas.microsoft.com/office/drawing/2014/main" id="{3C367CBB-993E-4066-82DF-B43A00B5D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198" y="880366"/>
            <a:ext cx="6073378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itchFamily="18" charset="0"/>
              </a:rPr>
              <a:t>Hand Hygiene</a:t>
            </a:r>
            <a:endParaRPr lang="en-IN" sz="4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itchFamily="18" charset="0"/>
            </a:endParaRPr>
          </a:p>
        </p:txBody>
      </p:sp>
      <p:pic>
        <p:nvPicPr>
          <p:cNvPr id="10242" name="Picture 2" descr="See the source image">
            <a:extLst>
              <a:ext uri="{FF2B5EF4-FFF2-40B4-BE49-F238E27FC236}">
                <a16:creationId xmlns:a16="http://schemas.microsoft.com/office/drawing/2014/main" id="{6860A665-816D-4081-8465-FBE292962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502" y="1619250"/>
            <a:ext cx="6411074" cy="415309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0920E-8265-4C63-B44D-6ABEDCB52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445" y="627962"/>
            <a:ext cx="7867745" cy="1231020"/>
          </a:xfrm>
        </p:spPr>
        <p:txBody>
          <a:bodyPr>
            <a:normAutofit/>
          </a:bodyPr>
          <a:lstStyle/>
          <a:p>
            <a:pPr algn="ctr"/>
            <a:r>
              <a:rPr lang="en-US" sz="3300" b="1" dirty="0">
                <a:solidFill>
                  <a:schemeClr val="tx1"/>
                </a:solidFill>
                <a:latin typeface="Comic Sans MS" panose="030F0702030302020204" pitchFamily="66" charset="0"/>
              </a:rPr>
              <a:t>WHY HAND HYGIENE?</a:t>
            </a:r>
            <a:br>
              <a:rPr lang="en-US" sz="3300" b="1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endParaRPr lang="en-US" sz="33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26627" name="Text Placeholder 2">
            <a:extLst>
              <a:ext uri="{FF2B5EF4-FFF2-40B4-BE49-F238E27FC236}">
                <a16:creationId xmlns:a16="http://schemas.microsoft.com/office/drawing/2014/main" id="{8E2DA5D4-8A8E-41B6-9621-1AE6FA718B0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315930" y="2934676"/>
            <a:ext cx="3721172" cy="3212735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Resident Flora</a:t>
            </a:r>
          </a:p>
          <a:p>
            <a:pPr algn="ctr">
              <a:defRPr/>
            </a:pPr>
            <a:endParaRPr lang="en-US" sz="2400" dirty="0">
              <a:latin typeface="Comic Sans MS" panose="030F0702030302020204" pitchFamily="66" charset="0"/>
            </a:endParaRPr>
          </a:p>
          <a:p>
            <a:pPr marL="0" indent="0" algn="ctr">
              <a:buNone/>
              <a:defRPr/>
            </a:pPr>
            <a:r>
              <a:rPr lang="en-US" sz="2400" dirty="0">
                <a:latin typeface="Comic Sans MS" panose="030F0702030302020204" pitchFamily="66" charset="0"/>
              </a:rPr>
              <a:t>Normal flora &amp; has negligible pathogenic potential</a:t>
            </a:r>
          </a:p>
          <a:p>
            <a:pPr algn="ctr">
              <a:defRPr/>
            </a:pPr>
            <a:endParaRPr lang="en-US" sz="2400" dirty="0">
              <a:latin typeface="Comic Sans MS" panose="030F0702030302020204" pitchFamily="66" charset="0"/>
            </a:endParaRPr>
          </a:p>
        </p:txBody>
      </p:sp>
      <p:sp>
        <p:nvSpPr>
          <p:cNvPr id="26628" name="Content Placeholder 3">
            <a:extLst>
              <a:ext uri="{FF2B5EF4-FFF2-40B4-BE49-F238E27FC236}">
                <a16:creationId xmlns:a16="http://schemas.microsoft.com/office/drawing/2014/main" id="{ADE4597B-5BFC-4AAD-B4CD-7DA9EACC7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02370" y="2890610"/>
            <a:ext cx="4212820" cy="2937313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Transient Flora</a:t>
            </a:r>
          </a:p>
          <a:p>
            <a:pPr marL="0" indent="0" algn="ctr">
              <a:buNone/>
              <a:defRPr/>
            </a:pPr>
            <a:r>
              <a:rPr lang="en-US" sz="2400" dirty="0">
                <a:latin typeface="Comic Sans MS" panose="030F0702030302020204" pitchFamily="66" charset="0"/>
              </a:rPr>
              <a:t>Carried on hands  due to handling of patients, equipments or environment.</a:t>
            </a:r>
          </a:p>
          <a:p>
            <a:pPr marL="0" indent="0" algn="ctr">
              <a:buNone/>
              <a:defRPr/>
            </a:pPr>
            <a: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 Responsible for Cross infection</a:t>
            </a:r>
            <a:endParaRPr lang="en-US" sz="2400" dirty="0">
              <a:latin typeface="Comic Sans MS" panose="030F0702030302020204" pitchFamily="66" charset="0"/>
            </a:endParaRPr>
          </a:p>
        </p:txBody>
      </p:sp>
      <p:sp>
        <p:nvSpPr>
          <p:cNvPr id="5" name="&quot;Not Allowed&quot; Symbol 4">
            <a:extLst>
              <a:ext uri="{FF2B5EF4-FFF2-40B4-BE49-F238E27FC236}">
                <a16:creationId xmlns:a16="http://schemas.microsoft.com/office/drawing/2014/main" id="{92A99AE5-E1C3-455B-B4C7-28233C837647}"/>
              </a:ext>
            </a:extLst>
          </p:cNvPr>
          <p:cNvSpPr/>
          <p:nvPr/>
        </p:nvSpPr>
        <p:spPr>
          <a:xfrm>
            <a:off x="4941468" y="3110480"/>
            <a:ext cx="2419564" cy="1939013"/>
          </a:xfrm>
          <a:prstGeom prst="noSmoking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D9E304-DDA0-4D42-8DA7-FE17463405F9}"/>
              </a:ext>
            </a:extLst>
          </p:cNvPr>
          <p:cNvSpPr txBox="1"/>
          <p:nvPr/>
        </p:nvSpPr>
        <p:spPr>
          <a:xfrm>
            <a:off x="315930" y="1663353"/>
            <a:ext cx="8442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omic Sans MS" panose="030F0702030302020204" pitchFamily="66" charset="0"/>
              </a:rPr>
              <a:t>Hands are the main pathways of</a:t>
            </a:r>
            <a:br>
              <a:rPr lang="en-US" sz="2400" dirty="0">
                <a:latin typeface="Comic Sans MS" panose="030F0702030302020204" pitchFamily="66" charset="0"/>
              </a:rPr>
            </a:br>
            <a:r>
              <a:rPr lang="en-US" sz="2400" dirty="0">
                <a:latin typeface="Comic Sans MS" panose="030F0702030302020204" pitchFamily="66" charset="0"/>
              </a:rPr>
              <a:t> transmission of microorganism in health care</a:t>
            </a:r>
            <a:endParaRPr lang="en-IN" sz="2400" dirty="0">
              <a:latin typeface="Comic Sans MS" panose="030F07020303020202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FFF82A-8BE2-41F8-A9BC-173884F54B96}"/>
              </a:ext>
            </a:extLst>
          </p:cNvPr>
          <p:cNvSpPr txBox="1"/>
          <p:nvPr/>
        </p:nvSpPr>
        <p:spPr>
          <a:xfrm>
            <a:off x="4783419" y="5680741"/>
            <a:ext cx="3089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REMOVED BY HAND HYGIENE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0D7BE9-B257-433A-9455-9E22D27266E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892639" y="550843"/>
            <a:ext cx="4038600" cy="276835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HAND WASH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When visibly dirty or soiled with blood or other body fluids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SOAP &amp; WATER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60 SECONDS</a:t>
            </a:r>
          </a:p>
          <a:p>
            <a:pPr marL="0" indent="0" algn="ctr">
              <a:buNone/>
            </a:pP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614BE4-5D03-4F9F-BF9D-DB25B9A66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0745" y="550843"/>
            <a:ext cx="4038600" cy="276835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400" b="1" dirty="0">
                <a:latin typeface="Comic Sans MS" panose="030F0702030302020204" pitchFamily="66" charset="0"/>
              </a:rPr>
              <a:t>HAND RUB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n-IN" sz="2400" b="1" dirty="0">
                <a:latin typeface="Comic Sans MS" panose="030F0702030302020204" pitchFamily="66" charset="0"/>
              </a:rPr>
              <a:t>After routine activity like after daily rounds 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n-IN" sz="2400" b="1" dirty="0">
                <a:latin typeface="Comic Sans MS" panose="030F0702030302020204" pitchFamily="66" charset="0"/>
              </a:rPr>
              <a:t>Alcohol Based Hand Rub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en-IN" sz="2400" b="1" dirty="0">
                <a:latin typeface="Comic Sans MS" panose="030F0702030302020204" pitchFamily="66" charset="0"/>
              </a:rPr>
              <a:t>30 seconds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11A54F-F1B5-4E37-977F-AE369BE320F9}"/>
              </a:ext>
            </a:extLst>
          </p:cNvPr>
          <p:cNvSpPr txBox="1"/>
          <p:nvPr/>
        </p:nvSpPr>
        <p:spPr>
          <a:xfrm>
            <a:off x="2404153" y="3771121"/>
            <a:ext cx="4230384" cy="26776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HAND SCRUB</a:t>
            </a:r>
          </a:p>
          <a:p>
            <a:pPr algn="ctr"/>
            <a:endParaRPr lang="en-IN" sz="24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257175" indent="-257175" algn="ctr">
              <a:buFont typeface="Wingdings" panose="05000000000000000000" pitchFamily="2" charset="2"/>
              <a:buChar char="ü"/>
            </a:pPr>
            <a:r>
              <a:rPr lang="en-IN" sz="2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Before surgery</a:t>
            </a:r>
          </a:p>
          <a:p>
            <a:pPr marL="257175" indent="-257175" algn="ctr">
              <a:buFont typeface="Wingdings" panose="05000000000000000000" pitchFamily="2" charset="2"/>
              <a:buChar char="ü"/>
            </a:pPr>
            <a:r>
              <a:rPr lang="en-IN" sz="2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Povidone iodine</a:t>
            </a:r>
          </a:p>
          <a:p>
            <a:pPr marL="257175" indent="-257175" algn="ctr">
              <a:buFont typeface="Wingdings" panose="05000000000000000000" pitchFamily="2" charset="2"/>
              <a:buChar char="ü"/>
            </a:pPr>
            <a:r>
              <a:rPr lang="en-IN" sz="2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3-5 minutes</a:t>
            </a:r>
          </a:p>
          <a:p>
            <a:pPr algn="ctr"/>
            <a:endParaRPr lang="en-IN" sz="24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ctr"/>
            <a:endParaRPr lang="en-IN" sz="24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498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E5AD049-490B-4170-A4D4-1A7F458FF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526" y="1065611"/>
            <a:ext cx="5024063" cy="54679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Alcohol based Hand Rub</a:t>
            </a:r>
            <a:br>
              <a:rPr lang="en-US" sz="3000" b="1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endParaRPr lang="en-US" sz="3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6630" name="Rectangle 9">
            <a:extLst>
              <a:ext uri="{FF2B5EF4-FFF2-40B4-BE49-F238E27FC236}">
                <a16:creationId xmlns:a16="http://schemas.microsoft.com/office/drawing/2014/main" id="{91A0DE15-DFB1-4575-B0FA-3A57851255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7385" y="2132304"/>
            <a:ext cx="3888407" cy="3124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en-US" altLang="en-US" sz="2400" b="1" dirty="0">
                <a:latin typeface="Comic Sans MS" panose="030F0702030302020204" pitchFamily="66" charset="0"/>
              </a:rPr>
              <a:t>70%  Alcohol &amp;</a:t>
            </a:r>
          </a:p>
          <a:p>
            <a:pPr eaLnBrk="1" hangingPunct="1">
              <a:lnSpc>
                <a:spcPct val="200000"/>
              </a:lnSpc>
            </a:pPr>
            <a:r>
              <a:rPr lang="en-US" altLang="en-US" sz="2400" b="1" dirty="0">
                <a:latin typeface="Comic Sans MS" panose="030F0702030302020204" pitchFamily="66" charset="0"/>
              </a:rPr>
              <a:t>0.5% Chlorhexidine</a:t>
            </a:r>
          </a:p>
          <a:p>
            <a:pPr eaLnBrk="1" hangingPunct="1">
              <a:lnSpc>
                <a:spcPct val="200000"/>
              </a:lnSpc>
            </a:pPr>
            <a:r>
              <a:rPr lang="en-US" alt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Point of care</a:t>
            </a:r>
            <a:endParaRPr lang="en-US" alt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just" eaLnBrk="1" hangingPunct="1">
              <a:lnSpc>
                <a:spcPct val="200000"/>
              </a:lnSpc>
            </a:pPr>
            <a:endParaRPr lang="en-US" altLang="en-US" sz="2400" dirty="0">
              <a:latin typeface="Comic Sans MS" panose="030F0702030302020204" pitchFamily="66" charset="0"/>
            </a:endParaRPr>
          </a:p>
        </p:txBody>
      </p:sp>
      <p:pic>
        <p:nvPicPr>
          <p:cNvPr id="6146" name="Picture 2" descr="See the source image">
            <a:extLst>
              <a:ext uri="{FF2B5EF4-FFF2-40B4-BE49-F238E27FC236}">
                <a16:creationId xmlns:a16="http://schemas.microsoft.com/office/drawing/2014/main" id="{DDA4BD8B-7398-48AD-8F66-2987B37FF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01" y="1970486"/>
            <a:ext cx="3571875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45003B99-3516-477A-833A-BC228E73FB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6 STEPS  of HAND HYGIENE </a:t>
            </a:r>
          </a:p>
        </p:txBody>
      </p:sp>
      <p:pic>
        <p:nvPicPr>
          <p:cNvPr id="27651" name="Picture 7" descr="F:\untitled6.jpg">
            <a:extLst>
              <a:ext uri="{FF2B5EF4-FFF2-40B4-BE49-F238E27FC236}">
                <a16:creationId xmlns:a16="http://schemas.microsoft.com/office/drawing/2014/main" id="{F4AE5A02-9449-4036-9D99-0BAB0CE0CB52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2024"/>
            <a:ext cx="9143999" cy="5535976"/>
          </a:xfrm>
        </p:spPr>
      </p:pic>
      <p:sp>
        <p:nvSpPr>
          <p:cNvPr id="27653" name="Rectangle 5">
            <a:extLst>
              <a:ext uri="{FF2B5EF4-FFF2-40B4-BE49-F238E27FC236}">
                <a16:creationId xmlns:a16="http://schemas.microsoft.com/office/drawing/2014/main" id="{372EF3CC-C62F-4ED1-9388-179636160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3143250"/>
            <a:ext cx="120015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sz="3300">
              <a:solidFill>
                <a:schemeClr val="tx2"/>
              </a:solidFill>
            </a:endParaRPr>
          </a:p>
        </p:txBody>
      </p:sp>
      <p:pic>
        <p:nvPicPr>
          <p:cNvPr id="3074" name="Picture 2" descr="See the source image">
            <a:extLst>
              <a:ext uri="{FF2B5EF4-FFF2-40B4-BE49-F238E27FC236}">
                <a16:creationId xmlns:a16="http://schemas.microsoft.com/office/drawing/2014/main" id="{06AF836A-7FA8-45CD-A9C1-EB6DBB3CA8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71" t="24644" r="33390" b="25601"/>
          <a:stretch/>
        </p:blipFill>
        <p:spPr bwMode="auto">
          <a:xfrm>
            <a:off x="0" y="0"/>
            <a:ext cx="1200150" cy="1244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e the source image">
            <a:extLst>
              <a:ext uri="{FF2B5EF4-FFF2-40B4-BE49-F238E27FC236}">
                <a16:creationId xmlns:a16="http://schemas.microsoft.com/office/drawing/2014/main" id="{AB454285-B132-41E8-87CC-2059C5076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See the source image">
            <a:extLst>
              <a:ext uri="{FF2B5EF4-FFF2-40B4-BE49-F238E27FC236}">
                <a16:creationId xmlns:a16="http://schemas.microsoft.com/office/drawing/2014/main" id="{24F12904-B135-45F2-B238-9F377D0BF4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71" t="24644" r="33390" b="25601"/>
          <a:stretch/>
        </p:blipFill>
        <p:spPr bwMode="auto">
          <a:xfrm>
            <a:off x="0" y="0"/>
            <a:ext cx="1200150" cy="1244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740A1-E0AC-BCC4-BCBA-53528AD9C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220" y="190959"/>
            <a:ext cx="7972541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>
                <a:solidFill>
                  <a:srgbClr val="C00000"/>
                </a:solidFill>
                <a:latin typeface="Comic Sans MS" panose="030F0702030302020204" pitchFamily="66" charset="0"/>
              </a:rPr>
              <a:t>MY 5 MOMENTS OF HAND HYGIENE</a:t>
            </a:r>
            <a:br>
              <a:rPr lang="en-IN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en-IN" dirty="0">
                <a:solidFill>
                  <a:srgbClr val="C00000"/>
                </a:solidFill>
                <a:latin typeface="Comic Sans MS" panose="030F0702030302020204" pitchFamily="66" charset="0"/>
              </a:rPr>
              <a:t>(According to WHO)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BDD28-47A6-C272-A7FF-15C679887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639" y="1511759"/>
            <a:ext cx="8295701" cy="5321146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en-IN" sz="3600" b="1" dirty="0">
                <a:solidFill>
                  <a:srgbClr val="00B0F0"/>
                </a:solidFill>
                <a:latin typeface="Comic Sans MS" panose="030F0702030302020204" pitchFamily="66" charset="0"/>
              </a:rPr>
              <a:t>Before</a:t>
            </a:r>
            <a:r>
              <a:rPr lang="en-IN" sz="3600" b="1" dirty="0">
                <a:latin typeface="Comic Sans MS" panose="030F0702030302020204" pitchFamily="66" charset="0"/>
              </a:rPr>
              <a:t> touching the patient</a:t>
            </a: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en-IN" sz="3600" b="1" dirty="0">
                <a:solidFill>
                  <a:srgbClr val="00B0F0"/>
                </a:solidFill>
                <a:latin typeface="Comic Sans MS" panose="030F0702030302020204" pitchFamily="66" charset="0"/>
              </a:rPr>
              <a:t>Before</a:t>
            </a:r>
            <a:r>
              <a:rPr lang="en-IN" sz="3600" b="1" dirty="0">
                <a:latin typeface="Comic Sans MS" panose="030F0702030302020204" pitchFamily="66" charset="0"/>
              </a:rPr>
              <a:t> doing any aseptic procedure</a:t>
            </a: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en-IN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After</a:t>
            </a:r>
            <a:r>
              <a:rPr lang="en-IN" sz="3600" b="1" dirty="0">
                <a:latin typeface="Comic Sans MS" panose="030F0702030302020204" pitchFamily="66" charset="0"/>
              </a:rPr>
              <a:t> body fluid exposure risk</a:t>
            </a: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en-IN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After</a:t>
            </a:r>
            <a:r>
              <a:rPr lang="en-IN" sz="3600" b="1" dirty="0">
                <a:latin typeface="Comic Sans MS" panose="030F0702030302020204" pitchFamily="66" charset="0"/>
              </a:rPr>
              <a:t> </a:t>
            </a:r>
            <a:r>
              <a:rPr lang="en-IN" sz="3600" b="1" dirty="0" err="1">
                <a:latin typeface="Comic Sans MS" panose="030F0702030302020204" pitchFamily="66" charset="0"/>
              </a:rPr>
              <a:t>toucjing</a:t>
            </a:r>
            <a:r>
              <a:rPr lang="en-IN" sz="3600" b="1" dirty="0">
                <a:latin typeface="Comic Sans MS" panose="030F0702030302020204" pitchFamily="66" charset="0"/>
              </a:rPr>
              <a:t> the patient</a:t>
            </a: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en-IN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After </a:t>
            </a:r>
            <a:r>
              <a:rPr lang="en-IN" sz="3600" b="1" dirty="0">
                <a:latin typeface="Comic Sans MS" panose="030F0702030302020204" pitchFamily="66" charset="0"/>
              </a:rPr>
              <a:t>touching </a:t>
            </a:r>
            <a:r>
              <a:rPr lang="en-IN" sz="3600" b="1" dirty="0" err="1">
                <a:latin typeface="Comic Sans MS" panose="030F0702030302020204" pitchFamily="66" charset="0"/>
              </a:rPr>
              <a:t>paetint’s</a:t>
            </a:r>
            <a:r>
              <a:rPr lang="en-IN" sz="3600" b="1" dirty="0">
                <a:latin typeface="Comic Sans MS" panose="030F0702030302020204" pitchFamily="66" charset="0"/>
              </a:rPr>
              <a:t> surrounding</a:t>
            </a:r>
          </a:p>
        </p:txBody>
      </p:sp>
    </p:spTree>
    <p:extLst>
      <p:ext uri="{BB962C8B-B14F-4D97-AF65-F5344CB8AC3E}">
        <p14:creationId xmlns:p14="http://schemas.microsoft.com/office/powerpoint/2010/main" val="2246316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438CE-A80A-F0E9-B55A-A06551E5F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C00000"/>
                </a:solidFill>
                <a:latin typeface="Comic Sans MS" panose="030F0702030302020204" pitchFamily="66" charset="0"/>
              </a:rPr>
              <a:t>SCENARIO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69E79-82FF-7BD9-1FE1-A33AB6983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692" y="2226469"/>
            <a:ext cx="8352890" cy="4240432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250000"/>
              </a:lnSpc>
              <a:buNone/>
            </a:pPr>
            <a:r>
              <a:rPr lang="en-IN" sz="2800" dirty="0">
                <a:latin typeface="Comic Sans MS" panose="030F0702030302020204" pitchFamily="66" charset="0"/>
              </a:rPr>
              <a:t>A </a:t>
            </a:r>
            <a:r>
              <a:rPr lang="en-IN" sz="2800" dirty="0">
                <a:solidFill>
                  <a:srgbClr val="C00000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Nurse</a:t>
            </a:r>
            <a:r>
              <a:rPr lang="en-IN" sz="2800" dirty="0">
                <a:latin typeface="Comic Sans MS" panose="030F0702030302020204" pitchFamily="66" charset="0"/>
              </a:rPr>
              <a:t> working in an Intensive care unit goes to </a:t>
            </a:r>
            <a:r>
              <a:rPr lang="en-IN" sz="2800" dirty="0">
                <a:solidFill>
                  <a:srgbClr val="C00000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Patient A</a:t>
            </a:r>
            <a:r>
              <a:rPr lang="en-IN" sz="2800" dirty="0">
                <a:latin typeface="Comic Sans MS" panose="030F0702030302020204" pitchFamily="66" charset="0"/>
              </a:rPr>
              <a:t>, </a:t>
            </a:r>
            <a:r>
              <a:rPr lang="en-IN" sz="2800" u="sng" dirty="0">
                <a:latin typeface="Comic Sans MS" panose="030F0702030302020204" pitchFamily="66" charset="0"/>
              </a:rPr>
              <a:t>checks the pulse</a:t>
            </a:r>
            <a:r>
              <a:rPr lang="en-IN" sz="2800" dirty="0">
                <a:latin typeface="Comic Sans MS" panose="030F0702030302020204" pitchFamily="66" charset="0"/>
              </a:rPr>
              <a:t>, performs hand rub and then she adjusts </a:t>
            </a:r>
            <a:r>
              <a:rPr lang="en-IN" sz="2800" u="sng" dirty="0">
                <a:latin typeface="Comic Sans MS" panose="030F0702030302020204" pitchFamily="66" charset="0"/>
              </a:rPr>
              <a:t>the drip flow</a:t>
            </a:r>
            <a:r>
              <a:rPr lang="en-IN" sz="2800" dirty="0">
                <a:latin typeface="Comic Sans MS" panose="030F0702030302020204" pitchFamily="66" charset="0"/>
              </a:rPr>
              <a:t>. She informs the doctor about the patient.</a:t>
            </a:r>
          </a:p>
          <a:p>
            <a:pPr algn="just">
              <a:lnSpc>
                <a:spcPct val="250000"/>
              </a:lnSpc>
            </a:pPr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698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438CE-A80A-F0E9-B55A-A06551E5F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300" y="931777"/>
            <a:ext cx="7886700" cy="994172"/>
          </a:xfrm>
        </p:spPr>
        <p:txBody>
          <a:bodyPr/>
          <a:lstStyle/>
          <a:p>
            <a:pPr algn="ctr"/>
            <a:r>
              <a:rPr lang="en-IN" b="1" dirty="0">
                <a:solidFill>
                  <a:srgbClr val="C00000"/>
                </a:solidFill>
                <a:latin typeface="Comic Sans MS" panose="030F0702030302020204" pitchFamily="66" charset="0"/>
              </a:rPr>
              <a:t>SCENARIO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69E79-82FF-7BD9-1FE1-A33AB6983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580" y="1789629"/>
            <a:ext cx="8707349" cy="460015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50000"/>
              </a:lnSpc>
              <a:buNone/>
            </a:pPr>
            <a:r>
              <a:rPr lang="en-IN" sz="2400" dirty="0">
                <a:latin typeface="Comic Sans MS" panose="030F0702030302020204" pitchFamily="66" charset="0"/>
              </a:rPr>
              <a:t>The </a:t>
            </a:r>
            <a:r>
              <a:rPr lang="en-IN" sz="2400" dirty="0">
                <a:solidFill>
                  <a:srgbClr val="C00000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Doctor</a:t>
            </a:r>
            <a:r>
              <a:rPr lang="en-IN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IN" sz="2400" dirty="0">
                <a:latin typeface="Comic Sans MS" panose="030F0702030302020204" pitchFamily="66" charset="0"/>
              </a:rPr>
              <a:t>decides to see the </a:t>
            </a:r>
            <a:r>
              <a:rPr lang="en-IN" sz="2400" dirty="0">
                <a:solidFill>
                  <a:srgbClr val="C00000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Patient A.</a:t>
            </a:r>
            <a:r>
              <a:rPr lang="en-IN" sz="2400" dirty="0">
                <a:latin typeface="Comic Sans MS" panose="030F0702030302020204" pitchFamily="66" charset="0"/>
              </a:rPr>
              <a:t> She talks to the patient-A while </a:t>
            </a:r>
            <a:r>
              <a:rPr lang="en-IN" sz="2400" u="sng" dirty="0">
                <a:latin typeface="Comic Sans MS" panose="030F0702030302020204" pitchFamily="66" charset="0"/>
              </a:rPr>
              <a:t>feeling for the pulse</a:t>
            </a:r>
            <a:r>
              <a:rPr lang="en-IN" sz="2400" dirty="0">
                <a:latin typeface="Comic Sans MS" panose="030F0702030302020204" pitchFamily="66" charset="0"/>
              </a:rPr>
              <a:t>. The doctor wears a pair of gloves and then </a:t>
            </a:r>
            <a:r>
              <a:rPr lang="en-IN" sz="2400" u="sng" dirty="0">
                <a:latin typeface="Comic Sans MS" panose="030F0702030302020204" pitchFamily="66" charset="0"/>
              </a:rPr>
              <a:t>draws the blood sample</a:t>
            </a:r>
            <a:r>
              <a:rPr lang="en-IN" sz="2400" dirty="0">
                <a:latin typeface="Comic Sans MS" panose="030F0702030302020204" pitchFamily="66" charset="0"/>
              </a:rPr>
              <a:t>. After drawing blood , she removes the gloves and performs hand rub.</a:t>
            </a:r>
          </a:p>
        </p:txBody>
      </p:sp>
    </p:spTree>
    <p:extLst>
      <p:ext uri="{BB962C8B-B14F-4D97-AF65-F5344CB8AC3E}">
        <p14:creationId xmlns:p14="http://schemas.microsoft.com/office/powerpoint/2010/main" val="1530957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438CE-A80A-F0E9-B55A-A06551E5F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904" y="336014"/>
            <a:ext cx="7886700" cy="994172"/>
          </a:xfrm>
        </p:spPr>
        <p:txBody>
          <a:bodyPr/>
          <a:lstStyle/>
          <a:p>
            <a:pPr algn="ctr"/>
            <a:r>
              <a:rPr lang="en-IN" b="1" dirty="0">
                <a:solidFill>
                  <a:srgbClr val="C00000"/>
                </a:solidFill>
                <a:latin typeface="Comic Sans MS" panose="030F0702030302020204" pitchFamily="66" charset="0"/>
              </a:rPr>
              <a:t>SCENARIO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69E79-82FF-7BD9-1FE1-A33AB6983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749" y="1062822"/>
            <a:ext cx="8707349" cy="5360012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250000"/>
              </a:lnSpc>
              <a:buNone/>
            </a:pPr>
            <a:r>
              <a:rPr lang="en-US" sz="2400" dirty="0">
                <a:latin typeface="Comic Sans MS" panose="030F0702030302020204" pitchFamily="66" charset="0"/>
              </a:rPr>
              <a:t>After some time, the  </a:t>
            </a:r>
            <a:r>
              <a:rPr lang="en-US" sz="2400" dirty="0">
                <a:solidFill>
                  <a:srgbClr val="C00000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Nurse</a:t>
            </a:r>
            <a:r>
              <a:rPr lang="en-US" sz="2400" dirty="0">
                <a:latin typeface="Comic Sans MS" panose="030F0702030302020204" pitchFamily="66" charset="0"/>
              </a:rPr>
              <a:t> finds the </a:t>
            </a:r>
            <a:r>
              <a:rPr lang="en-US" sz="2400" dirty="0" err="1">
                <a:latin typeface="Comic Sans MS" panose="030F0702030302020204" pitchFamily="66" charset="0"/>
              </a:rPr>
              <a:t>urobag</a:t>
            </a:r>
            <a:r>
              <a:rPr lang="en-US" sz="2400" dirty="0">
                <a:latin typeface="Comic Sans MS" panose="030F0702030302020204" pitchFamily="66" charset="0"/>
              </a:rPr>
              <a:t> of </a:t>
            </a:r>
            <a:r>
              <a:rPr lang="en-US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Patient-B</a:t>
            </a:r>
            <a:r>
              <a:rPr lang="en-US" sz="2400" dirty="0">
                <a:latin typeface="Comic Sans MS" panose="030F0702030302020204" pitchFamily="66" charset="0"/>
              </a:rPr>
              <a:t> full and she </a:t>
            </a:r>
            <a:r>
              <a:rPr lang="en-US" sz="2400" u="sng" dirty="0">
                <a:latin typeface="Comic Sans MS" panose="030F0702030302020204" pitchFamily="66" charset="0"/>
              </a:rPr>
              <a:t>decants the bag</a:t>
            </a:r>
            <a:r>
              <a:rPr lang="en-US" sz="2400" dirty="0">
                <a:latin typeface="Comic Sans MS" panose="030F0702030302020204" pitchFamily="66" charset="0"/>
              </a:rPr>
              <a:t>. The nurse then goes to </a:t>
            </a:r>
            <a:r>
              <a:rPr lang="en-US" sz="2400" u="sng" dirty="0">
                <a:latin typeface="Comic Sans MS" panose="030F0702030302020204" pitchFamily="66" charset="0"/>
              </a:rPr>
              <a:t>check the pulse </a:t>
            </a:r>
            <a:r>
              <a:rPr lang="en-US" sz="2400" dirty="0">
                <a:latin typeface="Comic Sans MS" panose="030F0702030302020204" pitchFamily="66" charset="0"/>
              </a:rPr>
              <a:t>of </a:t>
            </a:r>
            <a:r>
              <a:rPr lang="en-US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Patient-C</a:t>
            </a:r>
            <a:r>
              <a:rPr lang="en-US" sz="2400" dirty="0">
                <a:latin typeface="Comic Sans MS" panose="030F0702030302020204" pitchFamily="66" charset="0"/>
              </a:rPr>
              <a:t>, the she </a:t>
            </a:r>
            <a:r>
              <a:rPr lang="en-US" sz="2400" u="sng" dirty="0">
                <a:latin typeface="Comic Sans MS" panose="030F0702030302020204" pitchFamily="66" charset="0"/>
              </a:rPr>
              <a:t>records the pulse on the case sheet</a:t>
            </a:r>
            <a:r>
              <a:rPr lang="en-US" sz="2400" dirty="0">
                <a:latin typeface="Comic Sans MS" panose="030F0702030302020204" pitchFamily="66" charset="0"/>
              </a:rPr>
              <a:t>. Then she goes to </a:t>
            </a:r>
            <a:r>
              <a:rPr lang="en-US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Patient D</a:t>
            </a:r>
            <a:r>
              <a:rPr lang="en-US" sz="2400" dirty="0">
                <a:latin typeface="Comic Sans MS" panose="030F0702030302020204" pitchFamily="66" charset="0"/>
              </a:rPr>
              <a:t>, </a:t>
            </a:r>
            <a:r>
              <a:rPr lang="en-US" sz="2400" u="sng" dirty="0">
                <a:latin typeface="Comic Sans MS" panose="030F0702030302020204" pitchFamily="66" charset="0"/>
              </a:rPr>
              <a:t>checks the pulse </a:t>
            </a:r>
            <a:r>
              <a:rPr lang="en-US" sz="2400" dirty="0">
                <a:latin typeface="Comic Sans MS" panose="030F0702030302020204" pitchFamily="66" charset="0"/>
              </a:rPr>
              <a:t>following which she performs hand rub. After </a:t>
            </a:r>
            <a:r>
              <a:rPr lang="en-US" sz="2400" u="sng" dirty="0">
                <a:latin typeface="Comic Sans MS" panose="030F0702030302020204" pitchFamily="66" charset="0"/>
              </a:rPr>
              <a:t>noting down the pulse rate on the case sheet </a:t>
            </a:r>
            <a:r>
              <a:rPr lang="en-US" sz="2400" dirty="0">
                <a:latin typeface="Comic Sans MS" panose="030F0702030302020204" pitchFamily="66" charset="0"/>
              </a:rPr>
              <a:t>she performs hand hygiene.</a:t>
            </a: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1405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owchart: Terminator 10">
            <a:extLst>
              <a:ext uri="{FF2B5EF4-FFF2-40B4-BE49-F238E27FC236}">
                <a16:creationId xmlns:a16="http://schemas.microsoft.com/office/drawing/2014/main" id="{108185ED-28A2-4012-85C5-60F762A491B6}"/>
              </a:ext>
            </a:extLst>
          </p:cNvPr>
          <p:cNvSpPr/>
          <p:nvPr/>
        </p:nvSpPr>
        <p:spPr>
          <a:xfrm>
            <a:off x="2031040" y="1121957"/>
            <a:ext cx="5239193" cy="853263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3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SAFETY FIRST</a:t>
            </a:r>
            <a:endParaRPr lang="en-IN" sz="33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82E0E89C-F294-4703-B54F-6A0F4D99C2FA}"/>
              </a:ext>
            </a:extLst>
          </p:cNvPr>
          <p:cNvSpPr/>
          <p:nvPr/>
        </p:nvSpPr>
        <p:spPr>
          <a:xfrm>
            <a:off x="4209718" y="2445060"/>
            <a:ext cx="1044649" cy="121186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7" name="Flowchart: Terminator 16">
            <a:extLst>
              <a:ext uri="{FF2B5EF4-FFF2-40B4-BE49-F238E27FC236}">
                <a16:creationId xmlns:a16="http://schemas.microsoft.com/office/drawing/2014/main" id="{82684A0C-0244-416B-B220-2D6C8F21B903}"/>
              </a:ext>
            </a:extLst>
          </p:cNvPr>
          <p:cNvSpPr/>
          <p:nvPr/>
        </p:nvSpPr>
        <p:spPr>
          <a:xfrm>
            <a:off x="2128062" y="4129197"/>
            <a:ext cx="6100430" cy="980854"/>
          </a:xfrm>
          <a:prstGeom prst="flowChartTerminato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PERSONAL PROTECTIVE EQUIPEMENTS</a:t>
            </a:r>
          </a:p>
        </p:txBody>
      </p:sp>
      <p:pic>
        <p:nvPicPr>
          <p:cNvPr id="18" name="Picture 2" descr="See the source image">
            <a:extLst>
              <a:ext uri="{FF2B5EF4-FFF2-40B4-BE49-F238E27FC236}">
                <a16:creationId xmlns:a16="http://schemas.microsoft.com/office/drawing/2014/main" id="{F7DE6C4B-9CC3-441A-8814-4EC60B508F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3" t="1184" r="-42599" b="1182"/>
          <a:stretch/>
        </p:blipFill>
        <p:spPr bwMode="auto">
          <a:xfrm>
            <a:off x="91706" y="910951"/>
            <a:ext cx="4118012" cy="508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74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E37DBFFD-4E25-4100-BC71-12DE061EF8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0" r="3916" b="5635"/>
          <a:stretch/>
        </p:blipFill>
        <p:spPr bwMode="auto">
          <a:xfrm>
            <a:off x="103667" y="857250"/>
            <a:ext cx="6953250" cy="364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4307E0-0BC7-4B48-B8F6-E9BA64737626}"/>
              </a:ext>
            </a:extLst>
          </p:cNvPr>
          <p:cNvSpPr txBox="1"/>
          <p:nvPr/>
        </p:nvSpPr>
        <p:spPr>
          <a:xfrm>
            <a:off x="647700" y="4772025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700" b="1" dirty="0">
                <a:solidFill>
                  <a:srgbClr val="C00000"/>
                </a:solidFill>
                <a:latin typeface="Comic Sans MS" panose="030F0702030302020204" pitchFamily="66" charset="0"/>
              </a:rPr>
              <a:t>GLOVES        </a:t>
            </a:r>
            <a:r>
              <a:rPr lang="en-IN" sz="2700" b="1" dirty="0">
                <a:latin typeface="Comic Sans MS" panose="030F0702030302020204" pitchFamily="66" charset="0"/>
              </a:rPr>
              <a:t>GOWN</a:t>
            </a:r>
            <a:r>
              <a:rPr lang="en-IN" sz="27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      </a:t>
            </a:r>
            <a:r>
              <a:rPr lang="en-IN" sz="2700" b="1" dirty="0">
                <a:latin typeface="Comic Sans MS" panose="030F0702030302020204" pitchFamily="66" charset="0"/>
              </a:rPr>
              <a:t>MASK </a:t>
            </a:r>
            <a:r>
              <a:rPr lang="en-IN" sz="2700" b="1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en-IN" sz="27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  </a:t>
            </a:r>
          </a:p>
          <a:p>
            <a:pPr algn="ctr"/>
            <a:r>
              <a:rPr lang="en-IN" sz="27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SHOE COVER           </a:t>
            </a:r>
            <a:r>
              <a:rPr lang="en-IN" sz="2700" b="1" dirty="0">
                <a:latin typeface="Comic Sans MS" panose="030F0702030302020204" pitchFamily="66" charset="0"/>
              </a:rPr>
              <a:t>GOGGLES</a:t>
            </a:r>
          </a:p>
        </p:txBody>
      </p:sp>
      <p:sp>
        <p:nvSpPr>
          <p:cNvPr id="8" name="Callout: Down Arrow 7">
            <a:extLst>
              <a:ext uri="{FF2B5EF4-FFF2-40B4-BE49-F238E27FC236}">
                <a16:creationId xmlns:a16="http://schemas.microsoft.com/office/drawing/2014/main" id="{53125EED-CA85-4971-B762-80FCDCC33E16}"/>
              </a:ext>
            </a:extLst>
          </p:cNvPr>
          <p:cNvSpPr/>
          <p:nvPr/>
        </p:nvSpPr>
        <p:spPr>
          <a:xfrm>
            <a:off x="1150753" y="3009900"/>
            <a:ext cx="2371725" cy="1762125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MOST IMPORTANT PPE</a:t>
            </a:r>
          </a:p>
        </p:txBody>
      </p:sp>
    </p:spTree>
    <p:extLst>
      <p:ext uri="{BB962C8B-B14F-4D97-AF65-F5344CB8AC3E}">
        <p14:creationId xmlns:p14="http://schemas.microsoft.com/office/powerpoint/2010/main" val="134150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5A52AD-7418-4154-B7FF-DAC8A6B06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1050" y="1143000"/>
            <a:ext cx="3467100" cy="701871"/>
          </a:xfrm>
        </p:spPr>
        <p:txBody>
          <a:bodyPr/>
          <a:lstStyle/>
          <a:p>
            <a:pPr algn="ctr"/>
            <a:r>
              <a:rPr lang="en-IN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DONNING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B41A19-8A85-4247-8A68-740917A8C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68759" y="1990726"/>
            <a:ext cx="3139217" cy="339754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IN" sz="3000" b="1" dirty="0">
                <a:solidFill>
                  <a:schemeClr val="tx1"/>
                </a:solidFill>
                <a:latin typeface="Comic Sans MS" panose="030F0702030302020204" pitchFamily="66" charset="0"/>
              </a:rPr>
              <a:t>SHOE COVER</a:t>
            </a:r>
          </a:p>
          <a:p>
            <a:pPr marL="0" indent="0" algn="ctr">
              <a:buNone/>
            </a:pPr>
            <a:r>
              <a:rPr lang="en-IN" sz="3000" b="1" dirty="0">
                <a:solidFill>
                  <a:schemeClr val="tx1"/>
                </a:solidFill>
                <a:latin typeface="Comic Sans MS" panose="030F0702030302020204" pitchFamily="66" charset="0"/>
              </a:rPr>
              <a:t>GOWN</a:t>
            </a:r>
          </a:p>
          <a:p>
            <a:pPr marL="0" indent="0" algn="ctr">
              <a:buNone/>
            </a:pPr>
            <a:r>
              <a:rPr lang="en-IN" sz="3000" b="1" dirty="0">
                <a:solidFill>
                  <a:schemeClr val="tx1"/>
                </a:solidFill>
                <a:latin typeface="Comic Sans MS" panose="030F0702030302020204" pitchFamily="66" charset="0"/>
              </a:rPr>
              <a:t>MASK</a:t>
            </a:r>
          </a:p>
          <a:p>
            <a:pPr marL="0" indent="0" algn="ctr">
              <a:buNone/>
            </a:pPr>
            <a:r>
              <a:rPr lang="en-IN" sz="3000" b="1" dirty="0">
                <a:solidFill>
                  <a:schemeClr val="tx1"/>
                </a:solidFill>
                <a:latin typeface="Comic Sans MS" panose="030F0702030302020204" pitchFamily="66" charset="0"/>
              </a:rPr>
              <a:t>GOGGLES</a:t>
            </a:r>
          </a:p>
          <a:p>
            <a:pPr marL="0" indent="0" algn="ctr">
              <a:buNone/>
            </a:pPr>
            <a:r>
              <a:rPr lang="en-IN" sz="3000" b="1" dirty="0">
                <a:solidFill>
                  <a:schemeClr val="tx1"/>
                </a:solidFill>
                <a:latin typeface="Comic Sans MS" panose="030F0702030302020204" pitchFamily="66" charset="0"/>
              </a:rPr>
              <a:t>HEAD CAP</a:t>
            </a:r>
          </a:p>
          <a:p>
            <a:pPr marL="0" indent="0" algn="ctr">
              <a:buNone/>
            </a:pPr>
            <a:r>
              <a:rPr lang="en-IN" sz="3000" b="1" dirty="0">
                <a:solidFill>
                  <a:schemeClr val="tx1"/>
                </a:solidFill>
                <a:latin typeface="Comic Sans MS" panose="030F0702030302020204" pitchFamily="66" charset="0"/>
              </a:rPr>
              <a:t>GLOVES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6C07B0-FCCE-4079-A093-57DCF75C55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333500"/>
            <a:ext cx="3295650" cy="511371"/>
          </a:xfrm>
        </p:spPr>
        <p:txBody>
          <a:bodyPr/>
          <a:lstStyle/>
          <a:p>
            <a:pPr algn="ctr"/>
            <a:r>
              <a:rPr lang="en-IN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DOFFING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030837-0E4D-4742-9320-E3F32A011A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72000" y="1990726"/>
            <a:ext cx="3139213" cy="339754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IN" sz="3000" b="1" dirty="0">
                <a:latin typeface="Comic Sans MS" panose="030F0702030302020204" pitchFamily="66" charset="0"/>
              </a:rPr>
              <a:t>GLOVES</a:t>
            </a:r>
          </a:p>
          <a:p>
            <a:pPr marL="0" indent="0" algn="ctr">
              <a:buNone/>
            </a:pPr>
            <a:r>
              <a:rPr lang="en-IN" sz="3000" b="1" dirty="0">
                <a:latin typeface="Comic Sans MS" panose="030F0702030302020204" pitchFamily="66" charset="0"/>
              </a:rPr>
              <a:t>GOWN</a:t>
            </a:r>
          </a:p>
          <a:p>
            <a:pPr marL="0" indent="0" algn="ctr">
              <a:buNone/>
            </a:pPr>
            <a:r>
              <a:rPr lang="en-IN" sz="3000" b="1" dirty="0">
                <a:latin typeface="Comic Sans MS" panose="030F0702030302020204" pitchFamily="66" charset="0"/>
              </a:rPr>
              <a:t>SHOE COVER</a:t>
            </a:r>
          </a:p>
          <a:p>
            <a:pPr marL="0" indent="0" algn="ctr">
              <a:buNone/>
            </a:pPr>
            <a:r>
              <a:rPr lang="en-IN" sz="3000" b="1" dirty="0">
                <a:latin typeface="Comic Sans MS" panose="030F0702030302020204" pitchFamily="66" charset="0"/>
              </a:rPr>
              <a:t>HEAD CAP </a:t>
            </a:r>
          </a:p>
          <a:p>
            <a:pPr marL="0" indent="0" algn="ctr">
              <a:buNone/>
            </a:pPr>
            <a:r>
              <a:rPr lang="en-IN" sz="3000" b="1" dirty="0">
                <a:latin typeface="Comic Sans MS" panose="030F0702030302020204" pitchFamily="66" charset="0"/>
              </a:rPr>
              <a:t>GOGGLES</a:t>
            </a:r>
          </a:p>
          <a:p>
            <a:pPr marL="0" indent="0" algn="ctr">
              <a:buNone/>
            </a:pPr>
            <a:r>
              <a:rPr lang="en-IN" sz="3000" b="1" dirty="0">
                <a:latin typeface="Comic Sans MS" panose="030F0702030302020204" pitchFamily="66" charset="0"/>
              </a:rPr>
              <a:t>MASK</a:t>
            </a:r>
          </a:p>
        </p:txBody>
      </p:sp>
      <p:pic>
        <p:nvPicPr>
          <p:cNvPr id="4098" name="Picture 2" descr="See the source image">
            <a:extLst>
              <a:ext uri="{FF2B5EF4-FFF2-40B4-BE49-F238E27FC236}">
                <a16:creationId xmlns:a16="http://schemas.microsoft.com/office/drawing/2014/main" id="{B8A0A828-4058-4511-944F-C2A3E91B6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8" y="940267"/>
            <a:ext cx="1351913" cy="1297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4857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9F77E-0ABE-47B2-B546-925D09E4F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798" y="1172017"/>
            <a:ext cx="6447501" cy="59542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Comic Sans MS" panose="030F0702030302020204" pitchFamily="66" charset="0"/>
              </a:rPr>
              <a:t>TAKE HOME MESSAGE</a:t>
            </a:r>
            <a:endParaRPr lang="en-IN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929BD-7C20-4844-8B30-3708F729C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2240" y="1909873"/>
            <a:ext cx="6570920" cy="377611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Practice Standard  Precautions</a:t>
            </a:r>
          </a:p>
          <a:p>
            <a:pPr algn="ctr" eaLnBrk="1" hangingPunct="1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Hand hygiene</a:t>
            </a:r>
          </a:p>
          <a:p>
            <a:pPr algn="ctr" eaLnBrk="1" hangingPunct="1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PPE</a:t>
            </a:r>
          </a:p>
          <a:p>
            <a:pPr algn="ctr" eaLnBrk="1" hangingPunct="1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NSI/PEP</a:t>
            </a:r>
          </a:p>
          <a:p>
            <a:pPr algn="ctr" eaLnBrk="1" hangingPunct="1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BMW</a:t>
            </a:r>
          </a:p>
        </p:txBody>
      </p:sp>
    </p:spTree>
    <p:extLst>
      <p:ext uri="{BB962C8B-B14F-4D97-AF65-F5344CB8AC3E}">
        <p14:creationId xmlns:p14="http://schemas.microsoft.com/office/powerpoint/2010/main" val="2507853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527549-B746-B30C-CE0E-DC5DAAB3B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1" y="1567839"/>
            <a:ext cx="7779438" cy="3820433"/>
          </a:xfrm>
        </p:spPr>
        <p:txBody>
          <a:bodyPr/>
          <a:lstStyle/>
          <a:p>
            <a:pPr marL="0" indent="0" algn="ctr">
              <a:buNone/>
            </a:pPr>
            <a:endParaRPr lang="en-IN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IN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IN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IN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IN" sz="3300" b="1" dirty="0">
                <a:solidFill>
                  <a:srgbClr val="C00000"/>
                </a:solidFill>
                <a:latin typeface="Comic Sans MS" panose="030F0702030302020204" pitchFamily="66" charset="0"/>
              </a:rPr>
              <a:t>THANK YOU!!</a:t>
            </a:r>
          </a:p>
        </p:txBody>
      </p:sp>
    </p:spTree>
    <p:extLst>
      <p:ext uri="{BB962C8B-B14F-4D97-AF65-F5344CB8AC3E}">
        <p14:creationId xmlns:p14="http://schemas.microsoft.com/office/powerpoint/2010/main" val="520494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1268</TotalTime>
  <Words>431</Words>
  <Application>Microsoft Office PowerPoint</Application>
  <PresentationFormat>On-screen Show (4:3)</PresentationFormat>
  <Paragraphs>90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Comic Sans MS</vt:lpstr>
      <vt:lpstr>Trebuchet MS</vt:lpstr>
      <vt:lpstr>Wingdings</vt:lpstr>
      <vt:lpstr>Wingdings 3</vt:lpstr>
      <vt:lpstr>Facet</vt:lpstr>
      <vt:lpstr>Hand Hygiene  &amp;  PPE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HAND HYGIENE? </vt:lpstr>
      <vt:lpstr>PowerPoint Presentation</vt:lpstr>
      <vt:lpstr>Alcohol based Hand Rub </vt:lpstr>
      <vt:lpstr>6 STEPS  of HAND HYGIENE </vt:lpstr>
      <vt:lpstr>PowerPoint Presentation</vt:lpstr>
      <vt:lpstr>MY 5 MOMENTS OF HAND HYGIENE (According to WHO)</vt:lpstr>
      <vt:lpstr>SCENARIO 1</vt:lpstr>
      <vt:lpstr>SCENARIO 2</vt:lpstr>
      <vt:lpstr>SCENARIO 3</vt:lpstr>
      <vt:lpstr>PowerPoint Presentation</vt:lpstr>
      <vt:lpstr>PowerPoint Presentation</vt:lpstr>
      <vt:lpstr>PowerPoint Presentation</vt:lpstr>
      <vt:lpstr>TAKE HOME MESSAGE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consultdrpriyanka20@gmail.com</cp:lastModifiedBy>
  <cp:revision>53</cp:revision>
  <dcterms:created xsi:type="dcterms:W3CDTF">2022-04-07T09:35:18Z</dcterms:created>
  <dcterms:modified xsi:type="dcterms:W3CDTF">2023-08-07T09:05:29Z</dcterms:modified>
</cp:coreProperties>
</file>