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1839" r:id="rId2"/>
    <p:sldId id="1900" r:id="rId3"/>
    <p:sldId id="1841" r:id="rId4"/>
    <p:sldId id="1842" r:id="rId5"/>
    <p:sldId id="1892" r:id="rId6"/>
    <p:sldId id="1846" r:id="rId7"/>
    <p:sldId id="1847" r:id="rId8"/>
    <p:sldId id="1849" r:id="rId9"/>
    <p:sldId id="1851" r:id="rId10"/>
    <p:sldId id="1850" r:id="rId11"/>
    <p:sldId id="1852" r:id="rId12"/>
    <p:sldId id="1853" r:id="rId13"/>
    <p:sldId id="1854" r:id="rId14"/>
    <p:sldId id="1856" r:id="rId15"/>
    <p:sldId id="1859" r:id="rId16"/>
    <p:sldId id="1861" r:id="rId17"/>
    <p:sldId id="1862" r:id="rId18"/>
    <p:sldId id="1863" r:id="rId19"/>
    <p:sldId id="1864" r:id="rId20"/>
    <p:sldId id="1865" r:id="rId21"/>
    <p:sldId id="1894" r:id="rId22"/>
    <p:sldId id="1895" r:id="rId23"/>
    <p:sldId id="1874" r:id="rId24"/>
    <p:sldId id="1875" r:id="rId25"/>
    <p:sldId id="1876" r:id="rId26"/>
    <p:sldId id="1877" r:id="rId27"/>
    <p:sldId id="1888" r:id="rId28"/>
    <p:sldId id="1739" r:id="rId29"/>
    <p:sldId id="1738" r:id="rId30"/>
    <p:sldId id="1740" r:id="rId31"/>
    <p:sldId id="1782" r:id="rId32"/>
    <p:sldId id="1781" r:id="rId33"/>
    <p:sldId id="1785" r:id="rId34"/>
    <p:sldId id="1787" r:id="rId35"/>
    <p:sldId id="1789" r:id="rId36"/>
    <p:sldId id="1791" r:id="rId37"/>
    <p:sldId id="1790" r:id="rId38"/>
    <p:sldId id="1793" r:id="rId39"/>
    <p:sldId id="1795" r:id="rId40"/>
    <p:sldId id="1797" r:id="rId41"/>
    <p:sldId id="1798" r:id="rId42"/>
    <p:sldId id="1799" r:id="rId43"/>
    <p:sldId id="1802" r:id="rId44"/>
    <p:sldId id="1810" r:id="rId45"/>
    <p:sldId id="189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50583-8846-4319-B618-804F0AB9AAF2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8D55F-36C8-4BE9-9642-7B0D726DCE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365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5838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5616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1479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828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916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56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0022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7567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5730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490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5271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6477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9736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6418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440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2950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900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850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757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4721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9394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4187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6421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467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21814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1172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1870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765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13731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9848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21905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2844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6444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15168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37823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01589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9783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96672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48150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3518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54619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79609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215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710565" y="4862195"/>
            <a:ext cx="5684520" cy="4606290"/>
          </a:xfrm>
          <a:prstGeom prst="rect">
            <a:avLst/>
          </a:prstGeom>
        </p:spPr>
        <p:txBody>
          <a:bodyPr spcFirstLastPara="1" wrap="square" lIns="99077" tIns="99077" rIns="99077" bIns="9907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050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279D-8A31-0C71-F67E-E4B95BF54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F6498-3D82-EF0D-AE03-9487B9C2C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2CB62-0BDA-04A2-4F89-3CF611263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6515-B34D-4E74-4B7A-1A575B33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DE76-2AE4-174E-A080-4F688D7B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534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1441D-5BC9-3508-6287-078551A2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9F3EE-196F-8FD5-F9D9-BF6D17384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6DB4B-4F78-34FE-BC44-78C6FF53E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A737A-908B-26B1-1513-68CB264B9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30A90-EEA7-C3F0-E2D8-D5D53C51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881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520F-C924-1C9D-C52E-076DEA7AE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9398C-D7F1-4592-CF3A-FC96F1E2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921D8-DFE9-55B7-2238-731A220A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6319-1E4A-BB4F-A358-54EA78A1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7D258-8FC4-7145-3EEA-6788D82A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80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06EA-342B-413C-EE55-3DF069FD8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81B9-9D66-D263-9F31-82A5C33CD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F4910-9766-294E-78C7-BF87DF3D4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C2FD9-A8D7-9DAE-3454-9FEA8026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0B728-ABE4-142B-F6FA-877C9E35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E152E-0B6D-5511-2749-4B3801BE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399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1121-2772-5C12-4166-2E85EBDA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726B7-AB42-20A1-5CF3-B4DA47CB4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57446-CEA5-10FF-5876-5006066EC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6442E-9927-00C1-4F3D-0C19749C1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102EFF-69B9-7F51-C107-4ABED12D1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A4E258-E0B3-5410-82E4-9C889EAE1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C65F95-F28B-AA82-C5DC-D528D4A0A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E1EB04-F7FF-255D-1B24-DD4CE38D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11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64E7-5846-A8DF-0CD5-B14D4967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45F62-A4C0-D7F0-51EB-5F60A8C20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E8B3A-3F4A-44EB-41A6-1E8746CE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A85E0-22DE-0FBB-4C5F-F04BC476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026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74D936-99F4-E761-7D50-AAE0321E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8F20D0-D6A9-A384-692A-08F23A1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591ED-AD29-E27E-C5A7-D35C8063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5094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D2E0-53F4-FE4B-1F78-628909E8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EDAC9-3C8E-7234-DDFE-0E6B8F310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B56C-1028-C3D2-76E0-D92412DD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82E64-BD87-9DD2-192A-14A2466EE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50409-D432-4ECB-4BE5-2ECB1D75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A2B4C-417F-EFF5-9735-FA3DD5993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80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AD83-B9B3-22CB-4513-4211A425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766F7-F6F5-05BB-9546-ACA617342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F8B1F-A6F8-3859-2BEB-3B6DD2601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9E4AE-EDA5-DEB7-1EA5-CEF8F82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AC3EF-814D-2732-4915-2A9CE55B5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04F3C-90D4-96A5-3B29-BE0330489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90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A6C6-ECF9-1584-8E05-A01519ED2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25114-59CA-59DB-8D77-E8CBE8586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5666A-6AF6-3700-01B5-A2ED70AA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F013F-2DF8-BD47-64B4-C8BC3AB6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9453F-EE3E-3FBC-A721-05CDB5F6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95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665781-554C-1467-50C6-36A46469E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BB82E0-CC9C-006A-9777-2228111D3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C7CC1-D680-F2C3-2917-88423495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763AE-B5DD-3F41-3225-86711C5BD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753DE-66B5-3821-63D7-0DF4B9EB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746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7596285" y="3514025"/>
            <a:ext cx="1185600" cy="395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9451"/>
            <a:ext cx="11548531" cy="6867451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3899768"/>
            <a:ext cx="8785449" cy="2703024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18033" y="3828197"/>
            <a:ext cx="5459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18033" y="5300599"/>
            <a:ext cx="5459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2pPr>
            <a:lvl3pPr lvl="2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3pPr>
            <a:lvl4pPr lvl="3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4pPr>
            <a:lvl5pPr lvl="4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5pPr>
            <a:lvl6pPr lvl="5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6pPr>
            <a:lvl7pPr lvl="6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7pPr>
            <a:lvl8pPr lvl="7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8pPr>
            <a:lvl9pPr lvl="8" rtl="0">
              <a:spcBef>
                <a:spcPts val="1333"/>
              </a:spcBef>
              <a:spcAft>
                <a:spcPts val="1333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93256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6" y="54"/>
            <a:ext cx="9429907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Essentials of Medical Microbiology</a:t>
            </a:r>
          </a:p>
        </p:txBody>
      </p:sp>
    </p:spTree>
    <p:extLst>
      <p:ext uri="{BB962C8B-B14F-4D97-AF65-F5344CB8AC3E}">
        <p14:creationId xmlns:p14="http://schemas.microsoft.com/office/powerpoint/2010/main" val="219122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415C9-833A-274C-D229-FD653A035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8E51D-D215-9539-7DFF-E7DAC362F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3342E-3C3A-3BD9-7897-BC20408EC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6B0E6-FA8A-4036-B4E8-F8DF5D6C5B43}" type="datetimeFigureOut">
              <a:rPr lang="en-IN" smtClean="0"/>
              <a:t>17-07-2023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25333-D82E-F8DB-5A70-061D90E3A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59E18-5B9C-9E13-8B53-3A3978686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B441C-12D5-4327-8E9B-E28F25052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51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283030" y="1173942"/>
            <a:ext cx="9775370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latin typeface="Comic Sans MS" panose="030F0702030302020204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HEALTHCARE-ASSOCIATED INFECTION-II</a:t>
            </a: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032445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026000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4800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VENTILATOR ASSOCIATED PNEUMONIA</a:t>
            </a:r>
            <a:endParaRPr lang="en-US" sz="48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304154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VENTILATOR ASSOCIATED PNEUMONIA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Second most common </a:t>
            </a:r>
            <a:r>
              <a:rPr lang="en-US" sz="2933" dirty="0"/>
              <a:t>nosocomial infection (after CAUTI)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Accounts for </a:t>
            </a:r>
            <a:r>
              <a:rPr lang="en-US" sz="2933" b="1" dirty="0"/>
              <a:t>15–20% </a:t>
            </a:r>
            <a:r>
              <a:rPr lang="en-US" sz="2933" dirty="0"/>
              <a:t>of the total HAIs.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Most common cause of death among HAIs.</a:t>
            </a:r>
            <a:endParaRPr lang="en-US" sz="2933" b="1" dirty="0"/>
          </a:p>
          <a:p>
            <a:pPr>
              <a:lnSpc>
                <a:spcPct val="150000"/>
              </a:lnSpc>
            </a:pPr>
            <a:r>
              <a:rPr lang="en-US" sz="2933" dirty="0"/>
              <a:t>Primary cause of death in ICUs.</a:t>
            </a:r>
          </a:p>
        </p:txBody>
      </p:sp>
    </p:spTree>
    <p:extLst>
      <p:ext uri="{BB962C8B-B14F-4D97-AF65-F5344CB8AC3E}">
        <p14:creationId xmlns:p14="http://schemas.microsoft.com/office/powerpoint/2010/main" val="1704379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Microbiological causes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9160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2933" b="1" dirty="0"/>
              <a:t>Early-onset VAP -</a:t>
            </a:r>
            <a:r>
              <a:rPr lang="en-US" sz="2933" dirty="0"/>
              <a:t> Occurs in first 4 days of MV</a:t>
            </a:r>
          </a:p>
          <a:p>
            <a:r>
              <a:rPr lang="en-US" sz="2933" b="1" dirty="0"/>
              <a:t>Late-onset VAP - </a:t>
            </a:r>
            <a:r>
              <a:rPr lang="en-US" sz="2933" dirty="0"/>
              <a:t> Develops ≥5 days after MV</a:t>
            </a:r>
          </a:p>
          <a:p>
            <a:pPr marL="745049" lvl="1" indent="0">
              <a:buNone/>
            </a:pPr>
            <a:r>
              <a:rPr lang="en-US" sz="2933" dirty="0"/>
              <a:t>Commonly caused by </a:t>
            </a:r>
          </a:p>
          <a:p>
            <a:pPr lvl="1"/>
            <a:r>
              <a:rPr lang="en-US" sz="2933" i="1" dirty="0"/>
              <a:t>P. aeruginosa</a:t>
            </a:r>
          </a:p>
          <a:p>
            <a:pPr lvl="1"/>
            <a:r>
              <a:rPr lang="en-US" sz="2933" i="1" dirty="0"/>
              <a:t>A. </a:t>
            </a:r>
            <a:r>
              <a:rPr lang="en-US" sz="2933" i="1" dirty="0" err="1"/>
              <a:t>baumannii</a:t>
            </a:r>
            <a:endParaRPr lang="en-US" sz="2933" i="1" dirty="0"/>
          </a:p>
          <a:p>
            <a:pPr lvl="1"/>
            <a:r>
              <a:rPr lang="en-US" sz="2933" i="1" dirty="0"/>
              <a:t>E.coli</a:t>
            </a:r>
          </a:p>
          <a:p>
            <a:pPr lvl="1"/>
            <a:r>
              <a:rPr lang="en-US" sz="2933" i="1" dirty="0"/>
              <a:t>Klebsiella</a:t>
            </a:r>
          </a:p>
          <a:p>
            <a:pPr lvl="1"/>
            <a:r>
              <a:rPr lang="en-US" sz="2933" dirty="0"/>
              <a:t>MRSA</a:t>
            </a:r>
          </a:p>
        </p:txBody>
      </p:sp>
    </p:spTree>
    <p:extLst>
      <p:ext uri="{BB962C8B-B14F-4D97-AF65-F5344CB8AC3E}">
        <p14:creationId xmlns:p14="http://schemas.microsoft.com/office/powerpoint/2010/main" val="3157232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545526" y="1880616"/>
            <a:ext cx="11100948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Colonization</a:t>
            </a:r>
            <a:r>
              <a:rPr lang="en-US" sz="2933" dirty="0"/>
              <a:t> – with hospital </a:t>
            </a:r>
            <a:r>
              <a:rPr lang="en-US" sz="2933" dirty="0" err="1"/>
              <a:t>MDROs</a:t>
            </a:r>
            <a:endParaRPr lang="en-US" sz="2933" dirty="0"/>
          </a:p>
          <a:p>
            <a:pPr>
              <a:lnSpc>
                <a:spcPct val="150000"/>
              </a:lnSpc>
            </a:pPr>
            <a:r>
              <a:rPr lang="en-US" sz="2933" b="1" dirty="0"/>
              <a:t>ET intubation </a:t>
            </a:r>
            <a:r>
              <a:rPr lang="en-US" sz="2933" dirty="0"/>
              <a:t>– disrupts normal defense mechanisms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Subglottic secretion </a:t>
            </a:r>
            <a:r>
              <a:rPr lang="en-US" sz="2933" dirty="0"/>
              <a:t>– </a:t>
            </a:r>
            <a:r>
              <a:rPr lang="en-US" sz="2933" dirty="0" err="1"/>
              <a:t>microaspiration</a:t>
            </a:r>
            <a:endParaRPr lang="en-US" sz="2933" dirty="0"/>
          </a:p>
          <a:p>
            <a:pPr>
              <a:lnSpc>
                <a:spcPct val="150000"/>
              </a:lnSpc>
            </a:pPr>
            <a:r>
              <a:rPr lang="en-US" sz="2933" b="1" dirty="0"/>
              <a:t>Critical illness with comorbidities</a:t>
            </a:r>
          </a:p>
        </p:txBody>
      </p:sp>
    </p:spTree>
    <p:extLst>
      <p:ext uri="{BB962C8B-B14F-4D97-AF65-F5344CB8AC3E}">
        <p14:creationId xmlns:p14="http://schemas.microsoft.com/office/powerpoint/2010/main" val="1296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Risk factors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523434"/>
              </p:ext>
            </p:extLst>
          </p:nvPr>
        </p:nvGraphicFramePr>
        <p:xfrm>
          <a:off x="149014" y="1921691"/>
          <a:ext cx="11893971" cy="386757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64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4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Device- or intervention-related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Patient-related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Healthcare personnel-related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3120">
                <a:tc>
                  <a:txBody>
                    <a:bodyPr/>
                    <a:lstStyle/>
                    <a:p>
                      <a:pPr algn="just"/>
                      <a:r>
                        <a:rPr lang="en-US" sz="2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Device-related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Duration of ventilation 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Failed subglottic aspiration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Intra-cuff pressure &lt;20 cm of H2O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Advanced age (&gt;60 years)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Patient position: Supine position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Critically-ill with comorbidities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Underlying condition such as COPD, ARDS, head trauma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Patients with coma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Immobilization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Improper adherence to aseptic techniques specially hand washing 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boto Condensed Light" panose="020B0604020202020204" charset="0"/>
                          <a:cs typeface="Times New Roman" panose="02020603050405020304" pitchFamily="18" charset="0"/>
                          <a:sym typeface="Arial"/>
                        </a:rPr>
                        <a:t>Contaminated environmental sources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162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Most popular and widely used criteria - </a:t>
            </a:r>
            <a:r>
              <a:rPr lang="en-US" b="1" dirty="0">
                <a:solidFill>
                  <a:srgbClr val="FF0000"/>
                </a:solidFill>
              </a:rPr>
              <a:t>CPIS system.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CPIS system - </a:t>
            </a:r>
            <a:r>
              <a:rPr lang="en-US" dirty="0"/>
              <a:t>based on six parameters (clinical, radiological and microbiological) with each parameter given a score scale ranging from 0 to 2.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Maximum score -</a:t>
            </a:r>
            <a:r>
              <a:rPr lang="en-US" dirty="0"/>
              <a:t>12 &amp; a score &gt;6 is diagnostic of </a:t>
            </a:r>
            <a:r>
              <a:rPr lang="en-US" dirty="0" err="1"/>
              <a:t>VAP</a:t>
            </a:r>
            <a:r>
              <a:rPr lang="en-US" dirty="0"/>
              <a:t>. </a:t>
            </a:r>
          </a:p>
          <a:p>
            <a:pPr marL="135464" indent="0">
              <a:lnSpc>
                <a:spcPct val="150000"/>
              </a:lnSpc>
              <a:buNone/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2734606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200" i="1" dirty="0">
                <a:latin typeface="Roboto Condensed Light" panose="020B0604020202020204" charset="0"/>
                <a:ea typeface="Roboto Condensed Light" panose="020B0604020202020204" charset="0"/>
              </a:rPr>
              <a:t>Modified Clinical Pulmonary Infection Score (CPIS)</a:t>
            </a:r>
            <a:endParaRPr lang="en-US" sz="3200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891985"/>
              </p:ext>
            </p:extLst>
          </p:nvPr>
        </p:nvGraphicFramePr>
        <p:xfrm>
          <a:off x="93467" y="1698907"/>
          <a:ext cx="12005066" cy="44466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7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7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9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CPIS points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Temperature (°C)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≥36.5°C and ≤38.4°C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≥38.5°C and ≤38.9°C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≥39°C or ≤36°C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Leukocyte count (per mm3)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4,000–11,000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&lt;4,000 or &gt;11,000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&lt;4,000 or &gt;11,000 + band forms ≥50%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Tracheal secretions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Rare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Non-purulent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Abundant + purulent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Oxygenation </a:t>
                      </a:r>
                      <a:r>
                        <a:rPr lang="en-US" sz="1900" b="0" u="none" strike="noStrike" cap="none" dirty="0" err="1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PaO</a:t>
                      </a:r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₂ /</a:t>
                      </a:r>
                      <a:r>
                        <a:rPr lang="en-US" sz="1900" b="0" u="none" strike="noStrike" cap="none" dirty="0" err="1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FiO</a:t>
                      </a:r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₂ mm Hg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&gt;240 with ARDS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≤240 and no ARDS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Chest radiograph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 infiltrate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Diffuse or patchy infiltrate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Localized infiltrate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Tracheal aspirate culture report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Light growth or no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growth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Moderate or heavy growth of pathogenic bacteria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Moderate or heavy growth of bacteria and presence of bacteria with similar 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morphology on Gram stain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30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Microbiological Criteria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Specimens - </a:t>
            </a:r>
            <a:r>
              <a:rPr lang="en-US" sz="2933" dirty="0"/>
              <a:t>Endotracheal aspirate (most common), BAL.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Gram staining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Culture</a:t>
            </a: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2275014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Radiological Criteria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Highly subjective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Most accepted -</a:t>
            </a:r>
            <a:r>
              <a:rPr lang="en-US" sz="2933" dirty="0"/>
              <a:t> chest X-ray or CT scan showing one of the following—infiltrate, consolidation or cavitation, in the absence of underlying pulmonary or cardiac disease.</a:t>
            </a:r>
          </a:p>
        </p:txBody>
      </p:sp>
    </p:spTree>
    <p:extLst>
      <p:ext uri="{BB962C8B-B14F-4D97-AF65-F5344CB8AC3E}">
        <p14:creationId xmlns:p14="http://schemas.microsoft.com/office/powerpoint/2010/main" val="1303772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491560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Empirical antimicrobial therapy once the clinical diagnosis of VAP is made - modified subsequently based on AST report. </a:t>
            </a:r>
          </a:p>
        </p:txBody>
      </p:sp>
    </p:spTree>
    <p:extLst>
      <p:ext uri="{BB962C8B-B14F-4D97-AF65-F5344CB8AC3E}">
        <p14:creationId xmlns:p14="http://schemas.microsoft.com/office/powerpoint/2010/main" val="1519684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3890533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333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SURGICAL SITE INFECTION</a:t>
            </a:r>
            <a:endParaRPr lang="en-US" sz="5333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913033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SURGICAL SITE INFECTION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Defined as infections that develop at the surgical site </a:t>
            </a:r>
            <a:r>
              <a:rPr lang="en-US" sz="2933" b="1" dirty="0"/>
              <a:t>within 30 days </a:t>
            </a:r>
            <a:r>
              <a:rPr lang="en-US" sz="2933" dirty="0"/>
              <a:t>of surgery (or within 90 days for some surgeries such as breast, cardiac and joint surgeries including implants).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Affects up </a:t>
            </a:r>
            <a:r>
              <a:rPr lang="en-US" sz="2933" b="1" dirty="0"/>
              <a:t>to one third of patients </a:t>
            </a:r>
            <a:r>
              <a:rPr lang="en-US" sz="2933" dirty="0"/>
              <a:t>who have undergone a surgical procedure.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In India: </a:t>
            </a:r>
            <a:r>
              <a:rPr lang="en-US" sz="2933" b="1" dirty="0"/>
              <a:t>4 to 11 per 100 surgeries.</a:t>
            </a:r>
          </a:p>
          <a:p>
            <a:pPr>
              <a:lnSpc>
                <a:spcPct val="150000"/>
              </a:lnSpc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2994015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Microbiology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The </a:t>
            </a:r>
            <a:r>
              <a:rPr lang="en-US" sz="2933" b="1" dirty="0"/>
              <a:t>site</a:t>
            </a:r>
            <a:r>
              <a:rPr lang="en-US" sz="2933" dirty="0"/>
              <a:t> of surgical procedure and the </a:t>
            </a:r>
            <a:r>
              <a:rPr lang="en-US" sz="2933" b="1" dirty="0"/>
              <a:t>source of infection </a:t>
            </a:r>
            <a:r>
              <a:rPr lang="en-US" sz="2933" dirty="0"/>
              <a:t>from which they are acquired.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Endogenous source – Patients own skin or mucosa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Exogenous source – Operative personnel or instruments </a:t>
            </a:r>
          </a:p>
          <a:p>
            <a:pPr marL="745049" lvl="1" indent="0">
              <a:lnSpc>
                <a:spcPct val="150000"/>
              </a:lnSpc>
              <a:buNone/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400416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Risk factors for development of SSI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281542"/>
              </p:ext>
            </p:extLst>
          </p:nvPr>
        </p:nvGraphicFramePr>
        <p:xfrm>
          <a:off x="685799" y="1874666"/>
          <a:ext cx="10548257" cy="4429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9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Patient-related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Procedure-related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Age &gt;60 years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Improper surgical scrub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Malnutrition, diabetes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Inadequate skin antisepsis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Immunosuppression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Prolonged operative time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Skin colonization at the time of surgery (e.g. MRSA carrier)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Inadequate antimicrobial prophylaxis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Duration of hospital stay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Poor perioperative glycemic control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Smoking, obesity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Emergency procedure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just"/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Preoperative shaving</a:t>
                      </a:r>
                      <a:endParaRPr lang="en-US" sz="3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126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Wound Class Type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625650"/>
            <a:ext cx="12140533" cy="47089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>
              <a:buNone/>
            </a:pPr>
            <a:r>
              <a:rPr lang="en-US" dirty="0"/>
              <a:t>Depending up on the degree of microbial contamination, wounds are classified as: </a:t>
            </a:r>
          </a:p>
          <a:p>
            <a:r>
              <a:rPr lang="en-US" b="1" dirty="0"/>
              <a:t>Class I, Clean Wound </a:t>
            </a:r>
            <a:r>
              <a:rPr lang="en-US" dirty="0"/>
              <a:t>–</a:t>
            </a:r>
            <a:r>
              <a:rPr lang="en-US" b="1" dirty="0"/>
              <a:t>  </a:t>
            </a:r>
            <a:r>
              <a:rPr lang="en-US" dirty="0"/>
              <a:t>uninfected, no inflammation and hollow viscus is not entered  </a:t>
            </a:r>
          </a:p>
          <a:p>
            <a:r>
              <a:rPr lang="en-US" b="1" dirty="0"/>
              <a:t>Class II, Clean-contaminated Wound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hollow viscus entered under controlled conditions and without unusual contamination</a:t>
            </a:r>
          </a:p>
          <a:p>
            <a:r>
              <a:rPr lang="en-US" b="1" dirty="0"/>
              <a:t>Class III, Contaminated Wound </a:t>
            </a:r>
            <a:r>
              <a:rPr lang="en-US" dirty="0"/>
              <a:t>– Open fresh accidental wounds, major break in sterile technique during surgeries, colonic surgeries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b="1" dirty="0"/>
              <a:t>Class III, Dirty/infected Wound </a:t>
            </a:r>
            <a:r>
              <a:rPr lang="en-US" dirty="0"/>
              <a:t>–Surgical procedure done when active infection already present</a:t>
            </a:r>
          </a:p>
        </p:txBody>
      </p:sp>
    </p:spTree>
    <p:extLst>
      <p:ext uri="{BB962C8B-B14F-4D97-AF65-F5344CB8AC3E}">
        <p14:creationId xmlns:p14="http://schemas.microsoft.com/office/powerpoint/2010/main" val="222095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Classification and Diagnosis of SSI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194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Superficial SSI—</a:t>
            </a:r>
            <a:r>
              <a:rPr lang="en-US" sz="2933" dirty="0"/>
              <a:t>develops at the level of superficial incisional site (skin and subcutaneous level) within 30 days regardless of type of surgery. 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Deep SSI—</a:t>
            </a:r>
            <a:r>
              <a:rPr lang="en-US" sz="2933" dirty="0"/>
              <a:t>develops at the level of deep incisional site (muscle and facial level) within 30 days for all surgeries except for breast, cardiac and implant surgeries (90 days)</a:t>
            </a:r>
          </a:p>
        </p:txBody>
      </p:sp>
    </p:spTree>
    <p:extLst>
      <p:ext uri="{BB962C8B-B14F-4D97-AF65-F5344CB8AC3E}">
        <p14:creationId xmlns:p14="http://schemas.microsoft.com/office/powerpoint/2010/main" val="891967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Classification and Diagnosis of SSI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194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Organ space SSI—</a:t>
            </a:r>
            <a:r>
              <a:rPr lang="en-US" sz="2933" dirty="0"/>
              <a:t>develops at the level of organ space site within 30 days for all surgeries except breast, cardiac and implant surgeries (90 days).</a:t>
            </a:r>
          </a:p>
        </p:txBody>
      </p:sp>
    </p:spTree>
    <p:extLst>
      <p:ext uri="{BB962C8B-B14F-4D97-AF65-F5344CB8AC3E}">
        <p14:creationId xmlns:p14="http://schemas.microsoft.com/office/powerpoint/2010/main" val="2831780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Treatment of SSI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194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Suture removal plus incision and drainage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Systemic antimicrobial therapy.</a:t>
            </a:r>
          </a:p>
        </p:txBody>
      </p:sp>
    </p:spTree>
    <p:extLst>
      <p:ext uri="{BB962C8B-B14F-4D97-AF65-F5344CB8AC3E}">
        <p14:creationId xmlns:p14="http://schemas.microsoft.com/office/powerpoint/2010/main" val="1459345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000" dirty="0">
                <a:latin typeface="Roboto Condensed Light" panose="020B0604020202020204" charset="0"/>
                <a:ea typeface="Roboto Condensed Light" panose="020B0604020202020204" charset="0"/>
              </a:rPr>
              <a:t>Prevention of surgical site infection (SSI)</a:t>
            </a:r>
            <a:endParaRPr lang="en-US" sz="4000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654915"/>
              </p:ext>
            </p:extLst>
          </p:nvPr>
        </p:nvGraphicFramePr>
        <p:xfrm>
          <a:off x="152400" y="1900670"/>
          <a:ext cx="11430000" cy="4702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8657">
                <a:tc>
                  <a:txBody>
                    <a:bodyPr/>
                    <a:lstStyle/>
                    <a:p>
                      <a:pPr algn="just"/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Preoperative measures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472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Preoperative bathing: 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with plain soap or an antimicrobial soap to reduce the bacterial load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For MRSA carriers: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 Decolonization with </a:t>
                      </a:r>
                      <a:r>
                        <a:rPr lang="en-US" sz="2400" b="1" u="none" strike="noStrike" cap="none" dirty="0">
                          <a:solidFill>
                            <a:srgbClr val="FF0000"/>
                          </a:solidFill>
                          <a:effectLst/>
                          <a:sym typeface="Arial"/>
                        </a:rPr>
                        <a:t>mupirocin ointment 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for patients</a:t>
                      </a:r>
                      <a:r>
                        <a:rPr lang="en-US" sz="2400" b="0" u="none" strike="noStrike" cap="none" baseline="0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 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undergoing surgery 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Hair removal:</a:t>
                      </a: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 should not be done or, if absolutely necessary, it should be removed only with a clipper. Shaving is strongly discouraged at all times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858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000" dirty="0">
                <a:latin typeface="Roboto Condensed Light" panose="020B0604020202020204" charset="0"/>
                <a:ea typeface="Roboto Condensed Light" panose="020B0604020202020204" charset="0"/>
              </a:rPr>
              <a:t>Prevention of surgical site infection (SSI)</a:t>
            </a:r>
            <a:endParaRPr lang="en-US" sz="4000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658768"/>
              </p:ext>
            </p:extLst>
          </p:nvPr>
        </p:nvGraphicFramePr>
        <p:xfrm>
          <a:off x="370114" y="1900671"/>
          <a:ext cx="11321143" cy="46089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2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0158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Intraoperative measures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8828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SAP: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60–120 minutes before incision.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Surgical hand disinfection: 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antimicrobial soap or with ABHR 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Surgical site preparation: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alcohol-based chlorhexidine antiseptic solution 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Perioperative maintenance of oxygenation,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temperature, blood glucose level (target level of &lt;200 mg/dL), adequate circulating volume and nutritional support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441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000" dirty="0">
                <a:latin typeface="Roboto Condensed Light" panose="020B0604020202020204" charset="0"/>
                <a:ea typeface="Roboto Condensed Light" panose="020B0604020202020204" charset="0"/>
              </a:rPr>
              <a:t>Prevention of surgical site infection (SSI)</a:t>
            </a:r>
            <a:endParaRPr lang="en-US" sz="4000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098580"/>
              </p:ext>
            </p:extLst>
          </p:nvPr>
        </p:nvGraphicFramePr>
        <p:xfrm>
          <a:off x="566056" y="1900671"/>
          <a:ext cx="10951029" cy="443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1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8019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Postoperative measures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877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Wound dressing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—Daily dressing and removal of any discharge present at the site 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OT disinfection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—Performed with a high level disinfectant in between cases and after the last case (terminal disinfection)</a:t>
                      </a:r>
                    </a:p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Periodic monitoring of the air quality of operation theater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SAP prolongation is not recommended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 any situation.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618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091977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333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HAI SURVEILLANCE</a:t>
            </a:r>
            <a:endParaRPr lang="en-US" sz="5333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19212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HAI SURVEILLANCE</a:t>
            </a:r>
            <a:endParaRPr lang="en-US" sz="4267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System that monitors the HAIs in a hospital. 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Main objectives</a:t>
            </a:r>
            <a:r>
              <a:rPr lang="en-US" sz="2933" dirty="0"/>
              <a:t>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/>
              <a:t>Provides baseline HAI rate and information on type of HAIs in the hospital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/>
              <a:t>Helps in comparing HAI rates within and between hospitals</a:t>
            </a:r>
          </a:p>
        </p:txBody>
      </p:sp>
    </p:spTree>
    <p:extLst>
      <p:ext uri="{BB962C8B-B14F-4D97-AF65-F5344CB8AC3E}">
        <p14:creationId xmlns:p14="http://schemas.microsoft.com/office/powerpoint/2010/main" val="2632888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HAI SURVEILLANCE </a:t>
            </a:r>
            <a:r>
              <a:rPr lang="en-US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/>
              <a:t>Identifies the problem </a:t>
            </a:r>
            <a:r>
              <a:rPr lang="en-US" sz="2933" dirty="0"/>
              <a:t>area; based on which </a:t>
            </a:r>
            <a:r>
              <a:rPr lang="en-US" sz="2933" b="1" dirty="0"/>
              <a:t>root cause analysis </a:t>
            </a:r>
            <a:r>
              <a:rPr lang="en-US" sz="2933" dirty="0"/>
              <a:t>can be conducted to find out the breakdowns in infection control measures and then the appropriate </a:t>
            </a:r>
            <a:r>
              <a:rPr lang="en-US" sz="2933" b="1" dirty="0"/>
              <a:t>corrective measures </a:t>
            </a:r>
            <a:r>
              <a:rPr lang="en-US" sz="2933" dirty="0"/>
              <a:t>are implemented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/>
              <a:t>Provides timely feedback to the clinicians; thus, reinforces them to adopt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3814895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Targeted Surveillance </a:t>
            </a:r>
            <a:endParaRPr lang="en-US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National Healthcare Safety Network division of CDC provides guidelines for the surveillance of HAIs.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/>
              <a:t>Where to conduct</a:t>
            </a:r>
            <a:r>
              <a:rPr lang="en-US" sz="2933" dirty="0"/>
              <a:t>: Only for </a:t>
            </a:r>
            <a:r>
              <a:rPr lang="en-US" sz="2933" b="1" dirty="0"/>
              <a:t>high-risk locations such as ICUs</a:t>
            </a:r>
            <a:r>
              <a:rPr lang="en-US" sz="2933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/>
              <a:t>What type of HAIs to be monitored</a:t>
            </a:r>
            <a:r>
              <a:rPr lang="en-US" sz="2933" dirty="0"/>
              <a:t>: CA-</a:t>
            </a:r>
            <a:r>
              <a:rPr lang="en-US" sz="2933" dirty="0" err="1"/>
              <a:t>UTI</a:t>
            </a:r>
            <a:r>
              <a:rPr lang="en-US" sz="2933" dirty="0"/>
              <a:t>, CLABSI, VAP and SSI.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b="1" dirty="0"/>
              <a:t>Who will conduct</a:t>
            </a:r>
            <a:r>
              <a:rPr lang="en-US" sz="2933" dirty="0"/>
              <a:t>: Infection Control Nurses under the supervision of the Hospital Infection Control Officer.</a:t>
            </a:r>
          </a:p>
        </p:txBody>
      </p:sp>
    </p:spTree>
    <p:extLst>
      <p:ext uri="{BB962C8B-B14F-4D97-AF65-F5344CB8AC3E}">
        <p14:creationId xmlns:p14="http://schemas.microsoft.com/office/powerpoint/2010/main" val="2505971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 Formulae of HAI infection rates</a:t>
            </a:r>
            <a:endParaRPr lang="en-US" sz="4267" i="1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27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353196"/>
              </p:ext>
            </p:extLst>
          </p:nvPr>
        </p:nvGraphicFramePr>
        <p:xfrm>
          <a:off x="348344" y="2250440"/>
          <a:ext cx="11166324" cy="3064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7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9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HAI infection rates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Formulae 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CAUTI 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No. of CA-UTI cases/ total no. of urinary catheter days × 1000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CLABSI 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No. of CLABSI cases/ total no. of central line days × 1000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VAE 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No. of VAE cases/ total no. of ventilator days × 1000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SSI Rate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No. of SSI/No. of surgeries done × 100</a:t>
                      </a:r>
                      <a:endParaRPr lang="en-US" sz="2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342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3917627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6400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OF HAIs</a:t>
            </a:r>
            <a:endParaRPr lang="en-US" sz="64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397635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OF HAIs</a:t>
            </a:r>
            <a:endParaRPr lang="en-US" dirty="0">
              <a:solidFill>
                <a:schemeClr val="bg1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The preventive measures for HAIs can be broadly categorized into: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/>
              <a:t>Standard precautions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/>
              <a:t>Transmission-based or specific precautions.</a:t>
            </a:r>
          </a:p>
        </p:txBody>
      </p:sp>
    </p:spTree>
    <p:extLst>
      <p:ext uri="{BB962C8B-B14F-4D97-AF65-F5344CB8AC3E}">
        <p14:creationId xmlns:p14="http://schemas.microsoft.com/office/powerpoint/2010/main" val="29729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STANDARD PRECAUTIONS</a:t>
            </a:r>
            <a:endParaRPr lang="en-US" dirty="0">
              <a:solidFill>
                <a:schemeClr val="bg1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46527"/>
            <a:ext cx="12140533" cy="420795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4" indent="0">
              <a:buNone/>
            </a:pPr>
            <a:r>
              <a:rPr lang="en-US" sz="2933" dirty="0"/>
              <a:t>IPC practices - to prevent transmission of diseases</a:t>
            </a:r>
          </a:p>
          <a:p>
            <a:r>
              <a:rPr lang="en-US" sz="2933" dirty="0"/>
              <a:t>Hand hygiene</a:t>
            </a:r>
          </a:p>
          <a:p>
            <a:r>
              <a:rPr lang="en-US" sz="2933" dirty="0"/>
              <a:t> Personal protective equipment</a:t>
            </a:r>
          </a:p>
          <a:p>
            <a:r>
              <a:rPr lang="en-US" sz="2933" dirty="0"/>
              <a:t> Biomedical waste management </a:t>
            </a:r>
          </a:p>
          <a:p>
            <a:r>
              <a:rPr lang="en-US" sz="2933" dirty="0"/>
              <a:t> Spillage cleaning</a:t>
            </a:r>
          </a:p>
          <a:p>
            <a:r>
              <a:rPr lang="en-US" sz="2933" dirty="0"/>
              <a:t> Disinfection of patient care items</a:t>
            </a:r>
          </a:p>
          <a:p>
            <a:r>
              <a:rPr lang="en-US" sz="2933" dirty="0"/>
              <a:t> Environmental cleaning</a:t>
            </a:r>
          </a:p>
          <a:p>
            <a:r>
              <a:rPr lang="en-US" sz="2933" dirty="0"/>
              <a:t> Respiratory hygiene and cough etiquette</a:t>
            </a:r>
          </a:p>
          <a:p>
            <a:r>
              <a:rPr lang="en-US" sz="2933" dirty="0"/>
              <a:t> Safe use and disposal of sharp </a:t>
            </a:r>
          </a:p>
        </p:txBody>
      </p:sp>
    </p:spTree>
    <p:extLst>
      <p:ext uri="{BB962C8B-B14F-4D97-AF65-F5344CB8AC3E}">
        <p14:creationId xmlns:p14="http://schemas.microsoft.com/office/powerpoint/2010/main" val="154677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432400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8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TRANSMISSION-BASED PRECAUTIONS</a:t>
            </a:r>
            <a:endParaRPr lang="en-US" sz="5867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505465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TRANSMISSION-BASED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805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Set of infection control practices which should be followed </a:t>
            </a:r>
            <a:r>
              <a:rPr lang="en-US" sz="2933" b="1" dirty="0"/>
              <a:t>over and above </a:t>
            </a:r>
            <a:r>
              <a:rPr lang="en-US" sz="2933" dirty="0"/>
              <a:t>standard precautions.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Should be practiced – handling patients infected with infectious agents having </a:t>
            </a:r>
            <a:r>
              <a:rPr lang="en-US" sz="2933" b="1" dirty="0"/>
              <a:t>specific mode of transmission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TBPs include - </a:t>
            </a:r>
            <a:r>
              <a:rPr lang="en-US" sz="2933" b="1" dirty="0"/>
              <a:t> </a:t>
            </a:r>
            <a:r>
              <a:rPr lang="en-US" sz="2933" b="1" dirty="0">
                <a:solidFill>
                  <a:srgbClr val="FF0000"/>
                </a:solidFill>
              </a:rPr>
              <a:t>CONTACT, DROPLET AND AIRBORNE</a:t>
            </a:r>
          </a:p>
          <a:p>
            <a:pPr>
              <a:lnSpc>
                <a:spcPct val="150000"/>
              </a:lnSpc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3047545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1. Contact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805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Direct transmission -</a:t>
            </a:r>
            <a:r>
              <a:rPr lang="en-US" dirty="0"/>
              <a:t> from one person to another person without a contaminated intermediate object or person. 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  <a:r>
              <a:rPr lang="en-US" b="1" dirty="0"/>
              <a:t>Indirect transmission</a:t>
            </a:r>
            <a:r>
              <a:rPr lang="en-US" dirty="0"/>
              <a:t> - through a contaminated intermediate object (clothes, patient-care devices, environmental surfaces, fomite) or person</a:t>
            </a:r>
          </a:p>
          <a:p>
            <a:pPr>
              <a:lnSpc>
                <a:spcPct val="150000"/>
              </a:lnSpc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3965891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Agents transmitted through contact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150234" y="9244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>
              <a:buNone/>
            </a:pPr>
            <a:endParaRPr lang="en-US" sz="2933" dirty="0"/>
          </a:p>
          <a:p>
            <a:pPr>
              <a:lnSpc>
                <a:spcPct val="150000"/>
              </a:lnSpc>
            </a:pPr>
            <a:r>
              <a:rPr lang="en-US" dirty="0" err="1"/>
              <a:t>MDROs</a:t>
            </a:r>
            <a:r>
              <a:rPr lang="en-US" dirty="0"/>
              <a:t> – MRSA, </a:t>
            </a:r>
            <a:r>
              <a:rPr lang="en-US" dirty="0" err="1"/>
              <a:t>CRE</a:t>
            </a:r>
            <a:r>
              <a:rPr lang="en-US" dirty="0"/>
              <a:t>, VRE, </a:t>
            </a:r>
            <a:r>
              <a:rPr lang="en-US" dirty="0" err="1"/>
              <a:t>MDR-NFGNB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Enterically transmitted hepatitis viruses (HAV and </a:t>
            </a:r>
            <a:r>
              <a:rPr lang="en-US" dirty="0" err="1"/>
              <a:t>HEV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</a:pPr>
            <a:r>
              <a:rPr lang="en-US" dirty="0"/>
              <a:t>Agents of conjunctivitis (e.g. adenovirus, gonococcus, </a:t>
            </a:r>
            <a:r>
              <a:rPr lang="en-US" i="1" dirty="0"/>
              <a:t>Chlamydia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</a:pPr>
            <a:r>
              <a:rPr lang="en-US" dirty="0"/>
              <a:t>Contagious skin lesions (abscess, infected ulcers) - GAS, </a:t>
            </a:r>
            <a:r>
              <a:rPr lang="en-US" i="1" dirty="0"/>
              <a:t>Staphylococcus</a:t>
            </a:r>
            <a:r>
              <a:rPr lang="en-US" dirty="0"/>
              <a:t>, </a:t>
            </a:r>
            <a:r>
              <a:rPr lang="en-US" dirty="0" err="1"/>
              <a:t>HSV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Agents of diarrhea such as rotavirus, cholera, </a:t>
            </a:r>
            <a:r>
              <a:rPr lang="en-US" i="1" dirty="0"/>
              <a:t>Clostridium difficile</a:t>
            </a:r>
          </a:p>
          <a:p>
            <a:pPr>
              <a:lnSpc>
                <a:spcPct val="150000"/>
              </a:lnSpc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2384907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IC Measures – Contact Precautions 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Hand hygiene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PPEs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Single use- patient dedicated equipment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Patient placement – single isolation room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Disinfection of the rooms</a:t>
            </a:r>
          </a:p>
          <a:p>
            <a:pPr marL="135464" indent="0">
              <a:lnSpc>
                <a:spcPct val="150000"/>
              </a:lnSpc>
              <a:buNone/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39585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2. Droplet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Prevent the spread of infectious agents - transmitted through droplet. 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Respiratory droplets - </a:t>
            </a:r>
            <a:r>
              <a:rPr lang="en-US" sz="2933" dirty="0"/>
              <a:t>large-particles </a:t>
            </a:r>
            <a:r>
              <a:rPr lang="en-US" sz="2933" dirty="0">
                <a:solidFill>
                  <a:srgbClr val="FF0000"/>
                </a:solidFill>
              </a:rPr>
              <a:t>(</a:t>
            </a:r>
            <a:r>
              <a:rPr lang="en-US" sz="2933" b="1" dirty="0">
                <a:solidFill>
                  <a:srgbClr val="FF0000"/>
                </a:solidFill>
              </a:rPr>
              <a:t>&gt;5 µm </a:t>
            </a:r>
            <a:r>
              <a:rPr lang="en-US" sz="2933" dirty="0">
                <a:solidFill>
                  <a:srgbClr val="FF0000"/>
                </a:solidFill>
              </a:rPr>
              <a:t>in size) </a:t>
            </a:r>
            <a:r>
              <a:rPr lang="en-US" sz="2933" dirty="0"/>
              <a:t>- generated by a patient who is coughing, sneezing or talking.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Transmission via large droplets </a:t>
            </a:r>
            <a:r>
              <a:rPr lang="en-US" sz="2933" b="1" dirty="0"/>
              <a:t>requires close contact </a:t>
            </a:r>
            <a:r>
              <a:rPr lang="en-US" sz="2933" dirty="0"/>
              <a:t>(&lt;3 feet) – do not remain suspended in the air - travel shorter distances.</a:t>
            </a:r>
          </a:p>
        </p:txBody>
      </p:sp>
    </p:spTree>
    <p:extLst>
      <p:ext uri="{BB962C8B-B14F-4D97-AF65-F5344CB8AC3E}">
        <p14:creationId xmlns:p14="http://schemas.microsoft.com/office/powerpoint/2010/main" val="31246192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Agents transmitted through droplets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Diphtheria, Hib, </a:t>
            </a:r>
            <a:r>
              <a:rPr lang="en-US" sz="2800" i="1" dirty="0"/>
              <a:t>N. meningitidis, </a:t>
            </a:r>
            <a:r>
              <a:rPr lang="en-US" sz="2800" dirty="0"/>
              <a:t>pertussis, pneumonic plague, </a:t>
            </a:r>
            <a:r>
              <a:rPr lang="en-US" sz="2800" i="1" dirty="0"/>
              <a:t>Mycoplasma pneumoniae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Influenza viruses, seasonal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SARS-</a:t>
            </a:r>
            <a:r>
              <a:rPr lang="en-US" sz="2800" dirty="0" err="1"/>
              <a:t>CoV2</a:t>
            </a:r>
            <a:r>
              <a:rPr lang="en-US" sz="2800" dirty="0"/>
              <a:t> (COVID-19)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Viral hemorrhagic fevers - Lassa, Ebola, Marburg viruses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Other viruses: Mumps, Parvovirus </a:t>
            </a:r>
            <a:r>
              <a:rPr lang="en-US" sz="2800" dirty="0" err="1"/>
              <a:t>B19</a:t>
            </a:r>
            <a:r>
              <a:rPr lang="en-US" sz="2800" dirty="0"/>
              <a:t>, Rhinovirus, Rubella, Adenovirus</a:t>
            </a:r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8090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IC Measures- Droplet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70887" y="1743516"/>
            <a:ext cx="7060016" cy="452260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933" dirty="0"/>
              <a:t>Hand hygiene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933" dirty="0"/>
              <a:t>PPEs – Surgical mask or N95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933" dirty="0"/>
              <a:t>Respiratory Hygiene/Cough Etiquette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933" dirty="0"/>
              <a:t>Patient placement – Single isolation room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933" dirty="0"/>
              <a:t>Disinfection of the rooms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9227BC-AC7C-4374-A86B-C83683828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433" y="2060852"/>
            <a:ext cx="4723385" cy="378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latin typeface="Roboto Condensed Light" panose="020B0604020202020204" charset="0"/>
                <a:ea typeface="Roboto Condensed Light" panose="020B0604020202020204" charset="0"/>
              </a:rPr>
              <a:t>3. Airborne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2"/>
            <a:ext cx="12140533" cy="49319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/>
              <a:t>Prevent the spread of infectious agents - transmitted through </a:t>
            </a:r>
            <a:r>
              <a:rPr lang="en-US" sz="2933" b="1" dirty="0"/>
              <a:t>aerosols.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Aerosols are small-particles (</a:t>
            </a:r>
            <a:r>
              <a:rPr lang="en-US" sz="2933" b="1" dirty="0"/>
              <a:t>&lt;5µm</a:t>
            </a:r>
            <a:r>
              <a:rPr lang="en-US" sz="2933" dirty="0"/>
              <a:t>) generated by an infectious person during certain aerosol generating procedures (e.g. intubation)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These smaller droplets </a:t>
            </a:r>
            <a:r>
              <a:rPr lang="en-US" sz="2933" b="1" dirty="0"/>
              <a:t>remain suspended in air for long periods </a:t>
            </a:r>
            <a:r>
              <a:rPr lang="en-US" sz="2933" dirty="0"/>
              <a:t>of time and may </a:t>
            </a:r>
            <a:r>
              <a:rPr lang="en-US" sz="2933" b="1" dirty="0"/>
              <a:t>disperse to a distant place along the air current.</a:t>
            </a:r>
          </a:p>
          <a:p>
            <a:pPr>
              <a:lnSpc>
                <a:spcPct val="150000"/>
              </a:lnSpc>
            </a:pPr>
            <a:endParaRPr lang="en-US" sz="2933" dirty="0"/>
          </a:p>
        </p:txBody>
      </p:sp>
    </p:spTree>
    <p:extLst>
      <p:ext uri="{BB962C8B-B14F-4D97-AF65-F5344CB8AC3E}">
        <p14:creationId xmlns:p14="http://schemas.microsoft.com/office/powerpoint/2010/main" val="2173711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Agents transmitted through aerosols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397520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i="1" dirty="0"/>
              <a:t>Mycobacterium tuberculosis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Measles virus 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Varicella (chickenpox and zoster disseminated or in an immunocompromised host)</a:t>
            </a:r>
          </a:p>
          <a:p>
            <a:pPr>
              <a:lnSpc>
                <a:spcPct val="150000"/>
              </a:lnSpc>
            </a:pPr>
            <a:r>
              <a:rPr lang="en-US" sz="2933" dirty="0"/>
              <a:t>Smallpox (</a:t>
            </a:r>
            <a:r>
              <a:rPr lang="en-US" sz="2933" dirty="0" err="1"/>
              <a:t>variola</a:t>
            </a:r>
            <a:r>
              <a:rPr lang="en-US" sz="2933" dirty="0"/>
              <a:t>) and </a:t>
            </a:r>
            <a:r>
              <a:rPr lang="en-US" sz="2933" dirty="0" err="1"/>
              <a:t>monkeypox</a:t>
            </a:r>
            <a:r>
              <a:rPr lang="en-US" sz="2933" dirty="0"/>
              <a:t> virus</a:t>
            </a:r>
          </a:p>
          <a:p>
            <a:pPr>
              <a:lnSpc>
                <a:spcPct val="150000"/>
              </a:lnSpc>
            </a:pPr>
            <a:r>
              <a:rPr lang="en-US" sz="2933" dirty="0" err="1"/>
              <a:t>Aerosolizable</a:t>
            </a:r>
            <a:r>
              <a:rPr lang="en-US" sz="2933" dirty="0"/>
              <a:t> spore-containing powders - </a:t>
            </a:r>
            <a:r>
              <a:rPr lang="en-US" sz="2933" i="1" dirty="0"/>
              <a:t>Bacillus anthracis </a:t>
            </a:r>
          </a:p>
          <a:p>
            <a:pPr>
              <a:lnSpc>
                <a:spcPct val="150000"/>
              </a:lnSpc>
            </a:pPr>
            <a:r>
              <a:rPr lang="en-US" sz="2933" i="1" dirty="0"/>
              <a:t>Aspergillus</a:t>
            </a:r>
            <a:r>
              <a:rPr lang="en-US" sz="2933" dirty="0"/>
              <a:t> (pulmonary aspergillosis)</a:t>
            </a:r>
          </a:p>
        </p:txBody>
      </p:sp>
    </p:spTree>
    <p:extLst>
      <p:ext uri="{BB962C8B-B14F-4D97-AF65-F5344CB8AC3E}">
        <p14:creationId xmlns:p14="http://schemas.microsoft.com/office/powerpoint/2010/main" val="4084069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Aerosol-generating Procedures (AGPs)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41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805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 err="1"/>
              <a:t>AGPs</a:t>
            </a:r>
            <a:r>
              <a:rPr lang="en-US" sz="2933" dirty="0"/>
              <a:t> - generate much higher concentrations of aerosols and are associated with </a:t>
            </a:r>
            <a:r>
              <a:rPr lang="en-US" sz="2933" b="1" dirty="0"/>
              <a:t>higher risk of pathogen transmission</a:t>
            </a:r>
            <a:r>
              <a:rPr lang="en-US" sz="2933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933" dirty="0"/>
              <a:t>Examples: Endotracheal intubation, open respiratory and airway suctioning, tracheostomy care, cardiopulmonary resuscitation, sputum induction and bronchoscopy</a:t>
            </a:r>
          </a:p>
        </p:txBody>
      </p:sp>
    </p:spTree>
    <p:extLst>
      <p:ext uri="{BB962C8B-B14F-4D97-AF65-F5344CB8AC3E}">
        <p14:creationId xmlns:p14="http://schemas.microsoft.com/office/powerpoint/2010/main" val="858618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IC Measures – Airborne precautions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805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/>
              <a:t>PPE</a:t>
            </a:r>
            <a:r>
              <a:rPr lang="en-US" sz="2933" dirty="0"/>
              <a:t> – </a:t>
            </a:r>
            <a:r>
              <a:rPr lang="en-US" sz="2933" dirty="0" err="1"/>
              <a:t>N95</a:t>
            </a:r>
            <a:r>
              <a:rPr lang="en-US" sz="2933" dirty="0"/>
              <a:t> respirator</a:t>
            </a:r>
          </a:p>
          <a:p>
            <a:pPr>
              <a:lnSpc>
                <a:spcPct val="150000"/>
              </a:lnSpc>
            </a:pPr>
            <a:r>
              <a:rPr lang="en-US" sz="2933" b="1" dirty="0"/>
              <a:t>Patient Placement </a:t>
            </a:r>
            <a:r>
              <a:rPr lang="en-US" sz="2933" dirty="0"/>
              <a:t>– Airborne isolation room (AIIR)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Transfer of Patients- </a:t>
            </a:r>
            <a:r>
              <a:rPr lang="en-US" sz="2800" dirty="0"/>
              <a:t>patient should wear surgical mask 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Respiratory Hygiene and Cough Etiquette 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Visitors and Staff </a:t>
            </a:r>
            <a:r>
              <a:rPr lang="en-US" sz="2800" dirty="0"/>
              <a:t>– restricted access</a:t>
            </a:r>
            <a:r>
              <a:rPr lang="en-US" sz="2933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192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432400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867" dirty="0">
                <a:solidFill>
                  <a:srgbClr val="FFFF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HOSPITAL INFECTION CONTROL COMMITTEE</a:t>
            </a:r>
            <a:endParaRPr lang="en-US" sz="5867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015159"/>
      </p:ext>
    </p:extLst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i="1" dirty="0">
                <a:latin typeface="Roboto Condensed Light" panose="020B0604020202020204" charset="0"/>
                <a:ea typeface="Roboto Condensed Light" panose="020B0604020202020204" charset="0"/>
              </a:rPr>
              <a:t>HICC Constitution</a:t>
            </a:r>
            <a:endParaRPr lang="en-US" sz="4267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2933" b="1" dirty="0"/>
              <a:t>Chairperson</a:t>
            </a:r>
            <a:r>
              <a:rPr lang="en-US" sz="2933" dirty="0"/>
              <a:t>, MS</a:t>
            </a:r>
          </a:p>
          <a:p>
            <a:r>
              <a:rPr lang="en-US" sz="2933" b="1" dirty="0"/>
              <a:t>Secretary</a:t>
            </a:r>
            <a:r>
              <a:rPr lang="en-US" sz="2933" dirty="0"/>
              <a:t>, HOD, Microbiology </a:t>
            </a:r>
          </a:p>
          <a:p>
            <a:r>
              <a:rPr lang="en-US" sz="2933" b="1" dirty="0" err="1"/>
              <a:t>HICO</a:t>
            </a:r>
            <a:r>
              <a:rPr lang="en-US" sz="2933" b="1" dirty="0"/>
              <a:t>,</a:t>
            </a:r>
            <a:r>
              <a:rPr lang="en-US" sz="2933" dirty="0"/>
              <a:t> representative from the Dept of Microbiology </a:t>
            </a:r>
          </a:p>
          <a:p>
            <a:r>
              <a:rPr lang="en-US" sz="2933" b="1" dirty="0" err="1"/>
              <a:t>HICN</a:t>
            </a:r>
            <a:r>
              <a:rPr lang="en-US" sz="2933" dirty="0"/>
              <a:t> - Hospital Infection Control Nurses </a:t>
            </a:r>
          </a:p>
          <a:p>
            <a:r>
              <a:rPr lang="en-US" sz="2933" dirty="0"/>
              <a:t>Head of all the clinical (all medical and all surgical) departments </a:t>
            </a:r>
          </a:p>
          <a:p>
            <a:r>
              <a:rPr lang="en-US" sz="2933" dirty="0"/>
              <a:t>Nursing Superintendent </a:t>
            </a:r>
          </a:p>
          <a:p>
            <a:r>
              <a:rPr lang="en-US" sz="2933" dirty="0"/>
              <a:t>Head of the staff clinic </a:t>
            </a:r>
          </a:p>
        </p:txBody>
      </p:sp>
    </p:spTree>
    <p:extLst>
      <p:ext uri="{BB962C8B-B14F-4D97-AF65-F5344CB8AC3E}">
        <p14:creationId xmlns:p14="http://schemas.microsoft.com/office/powerpoint/2010/main" val="538588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53471-E9B4-D1F0-25ED-41670974E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900" y="2918200"/>
            <a:ext cx="7011200" cy="1021600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56107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1837</Words>
  <Application>Microsoft Office PowerPoint</Application>
  <PresentationFormat>Widescreen</PresentationFormat>
  <Paragraphs>287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Arvo</vt:lpstr>
      <vt:lpstr>Calibri</vt:lpstr>
      <vt:lpstr>Calibri Light</vt:lpstr>
      <vt:lpstr>Comic Sans MS</vt:lpstr>
      <vt:lpstr>Roboto Condensed Light</vt:lpstr>
      <vt:lpstr>Times New Roman</vt:lpstr>
      <vt:lpstr>Wingdings</vt:lpstr>
      <vt:lpstr>Office Theme</vt:lpstr>
      <vt:lpstr>HEALTHCARE-ASSOCIATED INFECTION-II</vt:lpstr>
      <vt:lpstr>VENTILATOR ASSOCIATED PNEUMONIA</vt:lpstr>
      <vt:lpstr>VENTILATOR ASSOCIATED PNEUMONIA</vt:lpstr>
      <vt:lpstr>Microbiological causes</vt:lpstr>
      <vt:lpstr>Pathogenesis</vt:lpstr>
      <vt:lpstr>Risk factors</vt:lpstr>
      <vt:lpstr>Diagnosis</vt:lpstr>
      <vt:lpstr>Modified Clinical Pulmonary Infection Score (CPIS)</vt:lpstr>
      <vt:lpstr>Microbiological Criteria</vt:lpstr>
      <vt:lpstr>Radiological Criteria</vt:lpstr>
      <vt:lpstr>Treatment</vt:lpstr>
      <vt:lpstr>SURGICAL SITE INFECTION</vt:lpstr>
      <vt:lpstr>SURGICAL SITE INFECTION</vt:lpstr>
      <vt:lpstr>Microbiology</vt:lpstr>
      <vt:lpstr>Risk factors for development of SSI</vt:lpstr>
      <vt:lpstr>Wound Class Type</vt:lpstr>
      <vt:lpstr>Classification and Diagnosis of SSI</vt:lpstr>
      <vt:lpstr>Classification and Diagnosis of SSI (Cont..)</vt:lpstr>
      <vt:lpstr>Treatment of SSI</vt:lpstr>
      <vt:lpstr>Prevention of surgical site infection (SSI)</vt:lpstr>
      <vt:lpstr>Prevention of surgical site infection (SSI)</vt:lpstr>
      <vt:lpstr>Prevention of surgical site infection (SSI)</vt:lpstr>
      <vt:lpstr>HAI SURVEILLANCE</vt:lpstr>
      <vt:lpstr>HAI SURVEILLANCE</vt:lpstr>
      <vt:lpstr>HAI SURVEILLANCE (Cont..)</vt:lpstr>
      <vt:lpstr>Targeted Surveillance </vt:lpstr>
      <vt:lpstr> Formulae of HAI infection rates</vt:lpstr>
      <vt:lpstr>PREVENTION OF HAIs</vt:lpstr>
      <vt:lpstr>PREVENTION OF HAIs</vt:lpstr>
      <vt:lpstr>STANDARD PRECAUTIONS</vt:lpstr>
      <vt:lpstr>TRANSMISSION-BASED PRECAUTIONS</vt:lpstr>
      <vt:lpstr>TRANSMISSION-BASED PRECAUTIONS</vt:lpstr>
      <vt:lpstr>1. Contact Precautions</vt:lpstr>
      <vt:lpstr>Agents transmitted through contact</vt:lpstr>
      <vt:lpstr>IC Measures – Contact Precautions </vt:lpstr>
      <vt:lpstr>2. Droplet Precautions</vt:lpstr>
      <vt:lpstr>Agents transmitted through droplets</vt:lpstr>
      <vt:lpstr>IC Measures- Droplet Precautions</vt:lpstr>
      <vt:lpstr>3. Airborne Precautions</vt:lpstr>
      <vt:lpstr>Agents transmitted through aerosols</vt:lpstr>
      <vt:lpstr>Aerosol-generating Procedures (AGPs)</vt:lpstr>
      <vt:lpstr>IC Measures – Airborne precautions</vt:lpstr>
      <vt:lpstr>HOSPITAL INFECTION CONTROL COMMITTEE</vt:lpstr>
      <vt:lpstr>HICC Constitution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consultdrpriyanka20@gmail.com</dc:creator>
  <cp:lastModifiedBy>consultdrpriyanka20@gmail.com</cp:lastModifiedBy>
  <cp:revision>37</cp:revision>
  <dcterms:created xsi:type="dcterms:W3CDTF">2023-07-13T07:16:54Z</dcterms:created>
  <dcterms:modified xsi:type="dcterms:W3CDTF">2023-07-17T09:19:56Z</dcterms:modified>
</cp:coreProperties>
</file>