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678" r:id="rId3"/>
    <p:sldId id="1730" r:id="rId4"/>
    <p:sldId id="1731" r:id="rId5"/>
    <p:sldId id="1732" r:id="rId6"/>
    <p:sldId id="1733" r:id="rId7"/>
    <p:sldId id="1734" r:id="rId8"/>
    <p:sldId id="1737" r:id="rId9"/>
    <p:sldId id="1735" r:id="rId10"/>
    <p:sldId id="1897" r:id="rId11"/>
    <p:sldId id="1736" r:id="rId12"/>
    <p:sldId id="377" r:id="rId13"/>
    <p:sldId id="1815" r:id="rId14"/>
    <p:sldId id="1816" r:id="rId15"/>
    <p:sldId id="1817" r:id="rId16"/>
    <p:sldId id="1818" r:id="rId17"/>
    <p:sldId id="1819" r:id="rId18"/>
    <p:sldId id="1820" r:id="rId19"/>
    <p:sldId id="1821" r:id="rId20"/>
    <p:sldId id="1891" r:id="rId21"/>
    <p:sldId id="1822" r:id="rId22"/>
    <p:sldId id="1823" r:id="rId23"/>
    <p:sldId id="1824" r:id="rId24"/>
    <p:sldId id="1825" r:id="rId25"/>
    <p:sldId id="1827" r:id="rId26"/>
    <p:sldId id="1828" r:id="rId27"/>
    <p:sldId id="1829" r:id="rId28"/>
    <p:sldId id="1831" r:id="rId29"/>
    <p:sldId id="1832" r:id="rId30"/>
    <p:sldId id="1835" r:id="rId31"/>
    <p:sldId id="1833" r:id="rId32"/>
    <p:sldId id="1834" r:id="rId33"/>
    <p:sldId id="1837" r:id="rId34"/>
    <p:sldId id="1836" r:id="rId35"/>
    <p:sldId id="189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00DD8-BF50-4952-8A01-1BBF5CAAA750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2E5CA-BD26-4892-BF28-2B7BD0ED16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42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949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970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034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7753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914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2661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829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7083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1138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7083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7044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8775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8919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8782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8696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352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6827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675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87099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1314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194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66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8212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91665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1316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51010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48583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53919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85015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45224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2794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8287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72F4-A397-C8FA-50CF-6F84876BC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9E02C-8F45-C31F-D5D1-247757454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5F180-9278-C95C-C32B-B6234B34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2884B-2A24-5E66-6639-6ED1263F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9D25E-6757-2DCE-334C-7F81036B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671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B699-F47C-F4C4-98E4-30D20D9C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C77DA-5470-0E74-50E5-5A03946BF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4EC58-15E2-2839-F247-11F98AB6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2FB26-9033-88EE-AFB8-03814ED34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4A40B-33E2-9CFD-8A2C-142BCA8B6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141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B3EEA-F7AF-BA78-BD8B-CDCB6A9CD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E594F-D40E-E254-918B-B627DE433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59F2B-4339-EC95-DF49-CD9D67FD6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612C4-4AC3-3197-50DF-DBB42A2A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3456D-7A97-5A08-B0A0-31C1E69E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79D8-FA68-1D11-F060-DE4BED17E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29936-C8EF-99AB-F437-A8F6AC101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12B00-4823-B131-E6D0-733C637E8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E763C-7999-82A8-4983-085FA1D0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2AA2F-301F-FE1B-297C-D4D9C835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763BD-C6F6-BAAA-91C1-4A63A0A6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7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C9AE-5D3D-5831-C3AF-9E131A58F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E1523-7922-10AB-1EF6-E9EDE347B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CABED-D254-1770-F6BD-8687086A3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455AEA-95FC-4C2E-D308-F1B0279D6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E3DC7A-D876-DFC1-EEA9-EAFE278B35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2F7E08-B771-EA99-EFC8-4F5D4F03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4A6998-F3E7-75D5-7556-CB8CD31B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CEA7F-E307-365A-38CF-73821308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26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99D7-CBF1-3A24-2189-B0ACF43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70526-B93D-BE82-A3D7-1F2476886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6A1CE-5B65-5CAB-6EF1-CA27FC35E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71D94-039E-E13F-2B5F-5228AA0A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43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8F47CB-4FFE-F29A-27F3-15E0FAC30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D6A38-AB17-2DA5-F5E7-A847CD78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E87A6-7C87-79A8-9621-DBE37D7A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669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BA09-2CDE-32B1-D988-81B3A79B9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218A6-B353-3E81-A1DC-C8B0C3BA5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F8FC0-8743-BF05-EC2B-346EDCA23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41DED-BF7E-06FF-F0F5-7FE251AFD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29166-49DF-0CA8-5641-DA3038344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97B54-699E-A63C-A556-55D303F4C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546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BBAA3-B548-B07F-8E06-89111DF7F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5FC239-C413-B747-BF75-E71ED44E8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73C8C-2DEB-BD1F-6F47-1A9A7AB28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EAC1E-C6F7-44B2-8A39-7EAA6EB3E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CBA04-872E-8C95-EB31-93433509A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4151C-FE7F-2CF7-9D26-FF7A41AE3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218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C938-9ABE-92A7-F9D2-40E4AB34D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FA398-FEB7-442D-C02A-C8BEE7059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7A702-2F27-AE27-4FA2-895182176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C2BB-454F-4F35-BF42-57EFE5A28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C8C29-010A-3F45-AC87-EE42D05A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764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B517E1-22CA-992E-DEB5-1BD57792C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86BF4-1B0C-74CA-380B-D2BE68A68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BA9EE-5D25-53B0-B48F-4E11B9BA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DC0E9-F9FD-ECC7-BEC1-E64FD3A61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D20B6-4ECD-3016-28E6-ED699F38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9011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1" y="-9451"/>
            <a:ext cx="11548531" cy="6867451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3" y="1454351"/>
            <a:ext cx="11796669" cy="3949300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4902983" y="5704465"/>
            <a:ext cx="7307772" cy="577328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53300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6" y="56"/>
            <a:ext cx="9429907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9262457" y="5963634"/>
            <a:ext cx="2937107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74109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40" lvl="1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09" lvl="2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278" lvl="3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848" lvl="4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418" lvl="5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6987" lvl="6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557" lvl="7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126" lvl="8" indent="-474109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74109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40" lvl="1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09" lvl="2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278" lvl="3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848" lvl="4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418" lvl="5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6987" lvl="6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557" lvl="7" indent="-47410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126" lvl="8" indent="-474109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038600" y="6356353"/>
            <a:ext cx="41148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Essentials of Medical Microbiology</a:t>
            </a:r>
          </a:p>
        </p:txBody>
      </p:sp>
    </p:spTree>
    <p:extLst>
      <p:ext uri="{BB962C8B-B14F-4D97-AF65-F5344CB8AC3E}">
        <p14:creationId xmlns:p14="http://schemas.microsoft.com/office/powerpoint/2010/main" val="278651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7596285" y="3514025"/>
            <a:ext cx="1185600" cy="395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1" y="-9451"/>
            <a:ext cx="11548531" cy="6867451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1" y="3899768"/>
            <a:ext cx="8785449" cy="2703024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9262457" y="5963634"/>
            <a:ext cx="2937107" cy="894393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618033" y="3828197"/>
            <a:ext cx="54592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618033" y="5300599"/>
            <a:ext cx="54592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1pPr>
            <a:lvl2pPr lvl="1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2pPr>
            <a:lvl3pPr lvl="2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3pPr>
            <a:lvl4pPr lvl="3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4pPr>
            <a:lvl5pPr lvl="4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5pPr>
            <a:lvl6pPr lvl="5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6pPr>
            <a:lvl7pPr lvl="6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7pPr>
            <a:lvl8pPr lvl="7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8pPr>
            <a:lvl9pPr lvl="8" rtl="0">
              <a:spcBef>
                <a:spcPts val="1333"/>
              </a:spcBef>
              <a:spcAft>
                <a:spcPts val="1333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60365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698124-2209-9DD9-804D-D24E0C647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A1C64-7C31-638D-0A25-08F7C20F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752FF-E60F-18EB-7673-EA23E6256F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25D46-3B66-4DF2-9585-B0D109ED7885}" type="datetimeFigureOut">
              <a:rPr lang="en-IN" smtClean="0"/>
              <a:t>13-07-2023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FE172-77C4-13E9-D542-DE096AED5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DCD7-65D0-F6E2-BB22-073829030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8242E-AF68-41A5-BC6F-ED273DC66E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7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0" y="1440787"/>
            <a:ext cx="11484429" cy="394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Healthcare-associated Infections- 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HAI DEFINITION</a:t>
            </a:r>
            <a:endParaRPr lang="en-US" sz="4267" dirty="0">
              <a:solidFill>
                <a:schemeClr val="bg2">
                  <a:lumMod val="10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87167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Infections acquired in hospital by a patient - admitted for a reason </a:t>
            </a:r>
            <a:r>
              <a:rPr lang="en-US" sz="2933" b="1" dirty="0">
                <a:solidFill>
                  <a:srgbClr val="C00000"/>
                </a:solidFill>
                <a:latin typeface="Comic Sans MS" panose="030F0702030302020204" pitchFamily="66" charset="0"/>
              </a:rPr>
              <a:t>other than the infection.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Infection - </a:t>
            </a:r>
            <a:r>
              <a:rPr lang="en-US" sz="2933" b="1" dirty="0">
                <a:solidFill>
                  <a:srgbClr val="C00000"/>
                </a:solidFill>
                <a:latin typeface="Comic Sans MS" panose="030F0702030302020204" pitchFamily="66" charset="0"/>
              </a:rPr>
              <a:t>not present or incubating </a:t>
            </a:r>
            <a:r>
              <a:rPr lang="en-US" sz="2933" dirty="0">
                <a:latin typeface="Comic Sans MS" panose="030F0702030302020204" pitchFamily="66" charset="0"/>
              </a:rPr>
              <a:t>at the time of admission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Symptoms should appear at least </a:t>
            </a:r>
            <a:r>
              <a:rPr lang="en-US" sz="2933" b="1" dirty="0">
                <a:solidFill>
                  <a:srgbClr val="C00000"/>
                </a:solidFill>
                <a:latin typeface="Comic Sans MS" panose="030F0702030302020204" pitchFamily="66" charset="0"/>
              </a:rPr>
              <a:t>after 48 hours of admission. </a:t>
            </a:r>
          </a:p>
          <a:p>
            <a:pPr>
              <a:lnSpc>
                <a:spcPct val="150000"/>
              </a:lnSpc>
            </a:pPr>
            <a:endParaRPr lang="en-US" sz="2933" dirty="0">
              <a:latin typeface="Comic Sans MS" panose="030F0702030302020204" pitchFamily="66" charset="0"/>
            </a:endParaRP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933" dirty="0">
              <a:latin typeface="Comic Sans MS" panose="030F0702030302020204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933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33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51467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HAI DEFINITION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59" indent="0" algn="just">
              <a:lnSpc>
                <a:spcPct val="150000"/>
              </a:lnSpc>
              <a:buNone/>
            </a:pPr>
            <a:r>
              <a:rPr lang="en-US" sz="2933" dirty="0">
                <a:latin typeface="Comic Sans MS" panose="030F0702030302020204" pitchFamily="66" charset="0"/>
              </a:rPr>
              <a:t>Also include: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Infections acquired in the hospital but </a:t>
            </a:r>
            <a:r>
              <a:rPr lang="en-US" sz="2933" b="1" dirty="0">
                <a:solidFill>
                  <a:srgbClr val="C00000"/>
                </a:solidFill>
                <a:latin typeface="Comic Sans MS" panose="030F0702030302020204" pitchFamily="66" charset="0"/>
              </a:rPr>
              <a:t>symptoms appearing after discharge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Occupational infections among staff of the HCF (e.g. needle stick injury transmitted infections)</a:t>
            </a:r>
          </a:p>
          <a:p>
            <a:pPr algn="just">
              <a:lnSpc>
                <a:spcPct val="150000"/>
              </a:lnSpc>
            </a:pPr>
            <a:endParaRPr lang="en-US" sz="2933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933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933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65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Burden of HAI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According to WHO, on average: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7% of patients in developed countries and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10% in developing countries - acquire at least one HAI.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Mortality- 10% of affected patients. 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933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933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272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Factors Affecting HAIs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Immune status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Hospital environment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Hospital organisms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Diagnostic or therapeutic interventions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Transfusion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Poor hospital administration </a:t>
            </a:r>
          </a:p>
        </p:txBody>
      </p:sp>
    </p:spTree>
    <p:extLst>
      <p:ext uri="{BB962C8B-B14F-4D97-AF65-F5344CB8AC3E}">
        <p14:creationId xmlns:p14="http://schemas.microsoft.com/office/powerpoint/2010/main" val="65987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Sources of Infection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Endogenous source- </a:t>
            </a:r>
            <a:r>
              <a:rPr lang="en-US" sz="2933" dirty="0">
                <a:latin typeface="Comic Sans MS" panose="030F0702030302020204" pitchFamily="66" charset="0"/>
              </a:rPr>
              <a:t>involves patient’s own flora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Exogenous source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Environmental sources- Inanimate objects.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Health care workers- e.g. Hands of </a:t>
            </a:r>
            <a:r>
              <a:rPr lang="en-US" sz="2933" dirty="0" err="1">
                <a:latin typeface="Comic Sans MS" panose="030F0702030302020204" pitchFamily="66" charset="0"/>
              </a:rPr>
              <a:t>HCWs</a:t>
            </a:r>
            <a:r>
              <a:rPr lang="en-US" sz="2933" dirty="0">
                <a:latin typeface="Comic Sans MS" panose="030F0702030302020204" pitchFamily="66" charset="0"/>
              </a:rPr>
              <a:t> harboring MRSA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Other patients </a:t>
            </a:r>
          </a:p>
        </p:txBody>
      </p:sp>
    </p:spTree>
    <p:extLst>
      <p:ext uri="{BB962C8B-B14F-4D97-AF65-F5344CB8AC3E}">
        <p14:creationId xmlns:p14="http://schemas.microsoft.com/office/powerpoint/2010/main" val="384597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-87088" y="523433"/>
            <a:ext cx="9906000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Microorganisms Implicated in HAIs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The </a:t>
            </a:r>
            <a:r>
              <a:rPr lang="en-US" sz="2933" b="1" dirty="0">
                <a:latin typeface="Comic Sans MS" panose="030F0702030302020204" pitchFamily="66" charset="0"/>
              </a:rPr>
              <a:t>ESKAPE</a:t>
            </a:r>
            <a:r>
              <a:rPr lang="en-US" sz="2933" dirty="0">
                <a:latin typeface="Comic Sans MS" panose="030F0702030302020204" pitchFamily="66" charset="0"/>
              </a:rPr>
              <a:t> pathogens-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b="1" i="1" dirty="0">
                <a:latin typeface="Comic Sans MS" panose="030F0702030302020204" pitchFamily="66" charset="0"/>
              </a:rPr>
              <a:t>E</a:t>
            </a:r>
            <a:r>
              <a:rPr lang="en-US" sz="2933" i="1" dirty="0">
                <a:latin typeface="Comic Sans MS" panose="030F0702030302020204" pitchFamily="66" charset="0"/>
              </a:rPr>
              <a:t>nterococcus </a:t>
            </a:r>
            <a:r>
              <a:rPr lang="en-US" sz="2933" i="1" dirty="0" err="1">
                <a:latin typeface="Comic Sans MS" panose="030F0702030302020204" pitchFamily="66" charset="0"/>
              </a:rPr>
              <a:t>faecium</a:t>
            </a:r>
            <a:r>
              <a:rPr lang="en-US" sz="2933" i="1" dirty="0">
                <a:latin typeface="Comic Sans MS" panose="030F0702030302020204" pitchFamily="66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b="1" i="1" dirty="0">
                <a:latin typeface="Comic Sans MS" panose="030F0702030302020204" pitchFamily="66" charset="0"/>
              </a:rPr>
              <a:t>S</a:t>
            </a:r>
            <a:r>
              <a:rPr lang="en-US" sz="2933" i="1" dirty="0">
                <a:latin typeface="Comic Sans MS" panose="030F0702030302020204" pitchFamily="66" charset="0"/>
              </a:rPr>
              <a:t>taphylococcus aureus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b="1" i="1" dirty="0" err="1">
                <a:latin typeface="Comic Sans MS" panose="030F0702030302020204" pitchFamily="66" charset="0"/>
              </a:rPr>
              <a:t>K</a:t>
            </a:r>
            <a:r>
              <a:rPr lang="en-US" sz="2933" i="1" dirty="0" err="1">
                <a:latin typeface="Comic Sans MS" panose="030F0702030302020204" pitchFamily="66" charset="0"/>
              </a:rPr>
              <a:t>lebsiella</a:t>
            </a:r>
            <a:r>
              <a:rPr lang="en-US" sz="2933" i="1" dirty="0">
                <a:latin typeface="Comic Sans MS" panose="030F0702030302020204" pitchFamily="66" charset="0"/>
              </a:rPr>
              <a:t> pneumoniae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b="1" i="1" dirty="0">
                <a:latin typeface="Comic Sans MS" panose="030F0702030302020204" pitchFamily="66" charset="0"/>
              </a:rPr>
              <a:t>A</a:t>
            </a:r>
            <a:r>
              <a:rPr lang="en-US" sz="2933" i="1" dirty="0">
                <a:latin typeface="Comic Sans MS" panose="030F0702030302020204" pitchFamily="66" charset="0"/>
              </a:rPr>
              <a:t>cinetobacter </a:t>
            </a:r>
            <a:r>
              <a:rPr lang="en-US" sz="2933" i="1" dirty="0" err="1">
                <a:latin typeface="Comic Sans MS" panose="030F0702030302020204" pitchFamily="66" charset="0"/>
              </a:rPr>
              <a:t>baumannii</a:t>
            </a:r>
            <a:r>
              <a:rPr lang="en-US" sz="2933" i="1" dirty="0">
                <a:latin typeface="Comic Sans MS" panose="030F0702030302020204" pitchFamily="66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b="1" i="1" dirty="0">
                <a:latin typeface="Comic Sans MS" panose="030F0702030302020204" pitchFamily="66" charset="0"/>
              </a:rPr>
              <a:t>P</a:t>
            </a:r>
            <a:r>
              <a:rPr lang="en-US" sz="2933" i="1" dirty="0">
                <a:latin typeface="Comic Sans MS" panose="030F0702030302020204" pitchFamily="66" charset="0"/>
              </a:rPr>
              <a:t>seudomonas aeruginosa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b="1" i="1" dirty="0">
                <a:latin typeface="Comic Sans MS" panose="030F0702030302020204" pitchFamily="66" charset="0"/>
              </a:rPr>
              <a:t>E</a:t>
            </a:r>
            <a:r>
              <a:rPr lang="en-US" sz="2933" i="1" dirty="0">
                <a:latin typeface="Comic Sans MS" panose="030F0702030302020204" pitchFamily="66" charset="0"/>
              </a:rPr>
              <a:t>nterobacter </a:t>
            </a:r>
            <a:r>
              <a:rPr lang="en-US" sz="2933" dirty="0">
                <a:latin typeface="Comic Sans MS" panose="030F0702030302020204" pitchFamily="66" charset="0"/>
              </a:rPr>
              <a:t>species</a:t>
            </a:r>
          </a:p>
        </p:txBody>
      </p:sp>
    </p:spTree>
    <p:extLst>
      <p:ext uri="{BB962C8B-B14F-4D97-AF65-F5344CB8AC3E}">
        <p14:creationId xmlns:p14="http://schemas.microsoft.com/office/powerpoint/2010/main" val="82375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-119746" y="523433"/>
            <a:ext cx="9775371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Microorganisms Implicated in HAIs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4"/>
            <a:ext cx="12140533" cy="478953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Other infections that can spread in hospitals include: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i="1" dirty="0">
                <a:latin typeface="Comic Sans MS" panose="030F0702030302020204" pitchFamily="66" charset="0"/>
              </a:rPr>
              <a:t>Escherichia coli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SARS-CoV-2 (COVID-19)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 err="1">
                <a:latin typeface="Comic Sans MS" panose="030F0702030302020204" pitchFamily="66" charset="0"/>
              </a:rPr>
              <a:t>Nosocomially</a:t>
            </a:r>
            <a:r>
              <a:rPr lang="en-US" sz="2933" dirty="0">
                <a:latin typeface="Comic Sans MS" panose="030F0702030302020204" pitchFamily="66" charset="0"/>
              </a:rPr>
              <a:t>-acquired </a:t>
            </a:r>
            <a:r>
              <a:rPr lang="en-US" sz="2933" i="1" dirty="0">
                <a:latin typeface="Comic Sans MS" panose="030F0702030302020204" pitchFamily="66" charset="0"/>
              </a:rPr>
              <a:t>Mycobacterium tuberculosis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i="1" dirty="0">
                <a:latin typeface="Comic Sans MS" panose="030F0702030302020204" pitchFamily="66" charset="0"/>
              </a:rPr>
              <a:t>Legionella </a:t>
            </a:r>
            <a:r>
              <a:rPr lang="en-US" sz="2933" i="1" dirty="0" err="1">
                <a:latin typeface="Comic Sans MS" panose="030F0702030302020204" pitchFamily="66" charset="0"/>
              </a:rPr>
              <a:t>pneumophila</a:t>
            </a:r>
            <a:r>
              <a:rPr lang="en-US" sz="2933" dirty="0">
                <a:latin typeface="Comic Sans MS" panose="030F0702030302020204" pitchFamily="66" charset="0"/>
              </a:rPr>
              <a:t>, </a:t>
            </a:r>
            <a:r>
              <a:rPr lang="en-US" sz="2933" i="1" dirty="0">
                <a:latin typeface="Comic Sans MS" panose="030F0702030302020204" pitchFamily="66" charset="0"/>
              </a:rPr>
              <a:t>Candida </a:t>
            </a:r>
            <a:r>
              <a:rPr lang="en-US" sz="2933" i="1" dirty="0" err="1">
                <a:latin typeface="Comic Sans MS" panose="030F0702030302020204" pitchFamily="66" charset="0"/>
              </a:rPr>
              <a:t>albicans</a:t>
            </a:r>
            <a:r>
              <a:rPr lang="en-US" sz="2933" dirty="0">
                <a:latin typeface="Comic Sans MS" panose="030F0702030302020204" pitchFamily="66" charset="0"/>
              </a:rPr>
              <a:t>, </a:t>
            </a:r>
            <a:r>
              <a:rPr lang="en-US" sz="2933" i="1" dirty="0">
                <a:latin typeface="Comic Sans MS" panose="030F0702030302020204" pitchFamily="66" charset="0"/>
              </a:rPr>
              <a:t>Clostridium difficile </a:t>
            </a:r>
            <a:r>
              <a:rPr lang="en-US" sz="2933" dirty="0">
                <a:latin typeface="Comic Sans MS" panose="030F0702030302020204" pitchFamily="66" charset="0"/>
              </a:rPr>
              <a:t>diarrhea.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Blood-borne infections - HIV, hepatitis B and C viral infections.</a:t>
            </a:r>
          </a:p>
        </p:txBody>
      </p:sp>
    </p:spTree>
    <p:extLst>
      <p:ext uri="{BB962C8B-B14F-4D97-AF65-F5344CB8AC3E}">
        <p14:creationId xmlns:p14="http://schemas.microsoft.com/office/powerpoint/2010/main" val="390260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Modes of Transmission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Contact transmission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Droplet transmission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Airborne transmission</a:t>
            </a:r>
          </a:p>
        </p:txBody>
      </p:sp>
    </p:spTree>
    <p:extLst>
      <p:ext uri="{BB962C8B-B14F-4D97-AF65-F5344CB8AC3E}">
        <p14:creationId xmlns:p14="http://schemas.microsoft.com/office/powerpoint/2010/main" val="2510961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3917627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6400" dirty="0">
                <a:solidFill>
                  <a:srgbClr val="FF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MAJOR HAI TYPES</a:t>
            </a:r>
            <a:endParaRPr lang="en-US" sz="6400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737624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2" y="523433"/>
            <a:ext cx="982979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MAJOR HAI TYPES- 4 common types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Catheter-associated urinary tract infection (CAUTI, 35%)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Central line-associated blood stream infection (CLABSI, 15%)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Ventilator-associated pneumonia (VAP, 15%)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Surgical site infection (SSI, 35%).</a:t>
            </a:r>
          </a:p>
        </p:txBody>
      </p:sp>
    </p:spTree>
    <p:extLst>
      <p:ext uri="{BB962C8B-B14F-4D97-AF65-F5344CB8AC3E}">
        <p14:creationId xmlns:p14="http://schemas.microsoft.com/office/powerpoint/2010/main" val="3349701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63287" y="664030"/>
            <a:ext cx="8810172" cy="256902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267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CATHETER-ASSOCIATED URINARY TRACT INFECTION </a:t>
            </a:r>
            <a:r>
              <a:rPr lang="en-US" sz="4267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(CAUTI)</a:t>
            </a:r>
            <a:endParaRPr lang="en-US" sz="4267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915430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CAUTI</a:t>
            </a:r>
            <a:endParaRPr lang="en-US" b="1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Most common </a:t>
            </a:r>
            <a:r>
              <a:rPr lang="en-US" sz="2933" dirty="0">
                <a:latin typeface="Comic Sans MS" panose="030F0702030302020204" pitchFamily="66" charset="0"/>
              </a:rPr>
              <a:t>HAI worldwide.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Accounting : 35- 40% of nosocomial infections.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Attributable to the presence of an </a:t>
            </a:r>
            <a:r>
              <a:rPr lang="en-US" sz="2933" b="1" dirty="0">
                <a:latin typeface="Comic Sans MS" panose="030F0702030302020204" pitchFamily="66" charset="0"/>
              </a:rPr>
              <a:t>indwelling urinary catheter.</a:t>
            </a:r>
          </a:p>
          <a:p>
            <a:pPr marL="0" indent="0">
              <a:buNone/>
            </a:pPr>
            <a:endParaRPr lang="en-US" sz="2933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94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Definitions</a:t>
            </a:r>
            <a:endParaRPr lang="en-US" sz="4267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Catheter-associated bacteriuria </a:t>
            </a:r>
            <a:r>
              <a:rPr lang="en-US" sz="2933" dirty="0">
                <a:latin typeface="Comic Sans MS" panose="030F0702030302020204" pitchFamily="66" charset="0"/>
              </a:rPr>
              <a:t>(CA-bacteriuria) has been defined as </a:t>
            </a:r>
            <a:r>
              <a:rPr lang="en-US" sz="2933" b="1" dirty="0">
                <a:solidFill>
                  <a:srgbClr val="FF0000"/>
                </a:solidFill>
                <a:latin typeface="Comic Sans MS" panose="030F0702030302020204" pitchFamily="66" charset="0"/>
              </a:rPr>
              <a:t>presence of significant bacteriuria in a catheterized patient.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Classified as: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Catheter-associated UTI (CAUTI)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Catheter-associated asymptomatic bacteriuria (CA-ASB)</a:t>
            </a:r>
          </a:p>
        </p:txBody>
      </p:sp>
    </p:spTree>
    <p:extLst>
      <p:ext uri="{BB962C8B-B14F-4D97-AF65-F5344CB8AC3E}">
        <p14:creationId xmlns:p14="http://schemas.microsoft.com/office/powerpoint/2010/main" val="1138958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US" sz="4267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Risk of developing CA-bacteriuria increases with time with an average risk of </a:t>
            </a:r>
            <a:r>
              <a:rPr lang="en-US" sz="2933" b="1" dirty="0">
                <a:latin typeface="Comic Sans MS" panose="030F0702030302020204" pitchFamily="66" charset="0"/>
              </a:rPr>
              <a:t>3–10% per catheter day</a:t>
            </a:r>
            <a:r>
              <a:rPr lang="en-US" sz="2933" dirty="0"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933" dirty="0" err="1">
                <a:latin typeface="Comic Sans MS" panose="030F0702030302020204" pitchFamily="66" charset="0"/>
              </a:rPr>
              <a:t>CAUTI</a:t>
            </a:r>
            <a:r>
              <a:rPr lang="en-US" sz="2933" dirty="0">
                <a:latin typeface="Comic Sans MS" panose="030F0702030302020204" pitchFamily="66" charset="0"/>
              </a:rPr>
              <a:t> rate varies from </a:t>
            </a:r>
            <a:r>
              <a:rPr lang="en-US" sz="2933" b="1" dirty="0">
                <a:latin typeface="Comic Sans MS" panose="030F0702030302020204" pitchFamily="66" charset="0"/>
              </a:rPr>
              <a:t>0 to 5 per 1000 catheterized</a:t>
            </a:r>
            <a:r>
              <a:rPr lang="en-US" sz="2933" dirty="0">
                <a:latin typeface="Comic Sans MS" panose="030F0702030302020204" pitchFamily="66" charset="0"/>
              </a:rPr>
              <a:t> depending up on the hospital location (ward vs ICU)</a:t>
            </a:r>
          </a:p>
        </p:txBody>
      </p:sp>
    </p:spTree>
    <p:extLst>
      <p:ext uri="{BB962C8B-B14F-4D97-AF65-F5344CB8AC3E}">
        <p14:creationId xmlns:p14="http://schemas.microsoft.com/office/powerpoint/2010/main" val="709740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Microbiological factors</a:t>
            </a:r>
            <a:endParaRPr lang="en-US" sz="4267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4"/>
            <a:ext cx="12140533" cy="50577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59" indent="0">
              <a:lnSpc>
                <a:spcPct val="150000"/>
              </a:lnSpc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In short-term catheterized patients:</a:t>
            </a:r>
            <a:r>
              <a:rPr lang="en-US" sz="2933" dirty="0">
                <a:latin typeface="Comic Sans MS" panose="030F0702030302020204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933" b="1" i="1" dirty="0">
                <a:latin typeface="Comic Sans MS" panose="030F0702030302020204" pitchFamily="66" charset="0"/>
              </a:rPr>
              <a:t>E. coli</a:t>
            </a:r>
            <a:r>
              <a:rPr lang="en-US" sz="2933" b="1" dirty="0">
                <a:latin typeface="Comic Sans MS" panose="030F0702030302020204" pitchFamily="66" charset="0"/>
              </a:rPr>
              <a:t> </a:t>
            </a:r>
            <a:r>
              <a:rPr lang="en-US" sz="2933" dirty="0">
                <a:latin typeface="Comic Sans MS" panose="030F0702030302020204" pitchFamily="66" charset="0"/>
              </a:rPr>
              <a:t>- predominant agent.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GNB - </a:t>
            </a:r>
            <a:r>
              <a:rPr lang="en-US" sz="2933" i="1" dirty="0">
                <a:latin typeface="Comic Sans MS" panose="030F0702030302020204" pitchFamily="66" charset="0"/>
              </a:rPr>
              <a:t>Klebsiella</a:t>
            </a:r>
            <a:r>
              <a:rPr lang="en-US" sz="2933" dirty="0">
                <a:latin typeface="Comic Sans MS" panose="030F0702030302020204" pitchFamily="66" charset="0"/>
              </a:rPr>
              <a:t>, </a:t>
            </a:r>
            <a:r>
              <a:rPr lang="en-US" sz="2933" i="1" dirty="0">
                <a:latin typeface="Comic Sans MS" panose="030F0702030302020204" pitchFamily="66" charset="0"/>
              </a:rPr>
              <a:t>Pseudomonas </a:t>
            </a:r>
            <a:r>
              <a:rPr lang="en-US" sz="2933" dirty="0">
                <a:latin typeface="Comic Sans MS" panose="030F0702030302020204" pitchFamily="66" charset="0"/>
              </a:rPr>
              <a:t>and</a:t>
            </a:r>
            <a:r>
              <a:rPr lang="en-US" sz="2933" i="1" dirty="0">
                <a:latin typeface="Comic Sans MS" panose="030F0702030302020204" pitchFamily="66" charset="0"/>
              </a:rPr>
              <a:t> Acinetobacter</a:t>
            </a:r>
            <a:endParaRPr lang="en-US" sz="2933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GPC - </a:t>
            </a:r>
            <a:r>
              <a:rPr lang="en-US" sz="2933" i="1" dirty="0">
                <a:latin typeface="Comic Sans MS" panose="030F0702030302020204" pitchFamily="66" charset="0"/>
              </a:rPr>
              <a:t>Enterococcus</a:t>
            </a:r>
            <a:endParaRPr lang="en-US" sz="2933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10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Microbiological factors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59" indent="0">
              <a:lnSpc>
                <a:spcPct val="150000"/>
              </a:lnSpc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In long-term catheterized patients</a:t>
            </a:r>
            <a:r>
              <a:rPr lang="en-US" sz="2933" dirty="0">
                <a:latin typeface="Comic Sans MS" panose="030F0702030302020204" pitchFamily="66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Usually </a:t>
            </a:r>
            <a:r>
              <a:rPr lang="en-US" sz="2933" dirty="0" err="1">
                <a:latin typeface="Comic Sans MS" panose="030F0702030302020204" pitchFamily="66" charset="0"/>
              </a:rPr>
              <a:t>polymicrobial</a:t>
            </a:r>
            <a:r>
              <a:rPr lang="en-US" sz="2933" dirty="0"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Pathogens of short-term catheterization + </a:t>
            </a:r>
            <a:r>
              <a:rPr lang="en-US" sz="2933" i="1" dirty="0">
                <a:latin typeface="Comic Sans MS" panose="030F0702030302020204" pitchFamily="66" charset="0"/>
              </a:rPr>
              <a:t>Proteus, Providencia </a:t>
            </a:r>
            <a:r>
              <a:rPr lang="en-US" sz="2933" dirty="0">
                <a:latin typeface="Comic Sans MS" panose="030F0702030302020204" pitchFamily="66" charset="0"/>
              </a:rPr>
              <a:t>and </a:t>
            </a:r>
            <a:r>
              <a:rPr lang="en-US" sz="2933" i="1" dirty="0" err="1">
                <a:latin typeface="Comic Sans MS" panose="030F0702030302020204" pitchFamily="66" charset="0"/>
              </a:rPr>
              <a:t>Morganella</a:t>
            </a:r>
            <a:endParaRPr lang="en-US" sz="2933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190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91763" y="5919069"/>
            <a:ext cx="11408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231F2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Entry points through which the microorganism may reach the bladder in a catheterized patient</a:t>
            </a:r>
            <a:endParaRPr lang="en-US" sz="24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6BAEA2-063C-4362-96D5-E98698BC9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2" y="1817916"/>
            <a:ext cx="8654143" cy="410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8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Pathogenesis 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59" indent="0" algn="just">
              <a:lnSpc>
                <a:spcPct val="150000"/>
              </a:lnSpc>
              <a:buNone/>
            </a:pPr>
            <a:r>
              <a:rPr lang="en-US" sz="2933" dirty="0">
                <a:latin typeface="Comic Sans MS" panose="030F0702030302020204" pitchFamily="66" charset="0"/>
              </a:rPr>
              <a:t>Microorganisms may ascend to urinary tract by either: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Extraluminal spread - </a:t>
            </a:r>
            <a:r>
              <a:rPr lang="en-US" sz="2933" dirty="0">
                <a:latin typeface="Comic Sans MS" panose="030F0702030302020204" pitchFamily="66" charset="0"/>
              </a:rPr>
              <a:t>Patients endogenous flora or Hands of </a:t>
            </a:r>
            <a:r>
              <a:rPr lang="en-US" sz="2933" dirty="0" err="1">
                <a:latin typeface="Comic Sans MS" panose="030F0702030302020204" pitchFamily="66" charset="0"/>
              </a:rPr>
              <a:t>HCWs</a:t>
            </a:r>
            <a:endParaRPr lang="en-US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Intraluminal spread - </a:t>
            </a:r>
            <a:r>
              <a:rPr lang="en-US" sz="2933" dirty="0">
                <a:latin typeface="Comic Sans MS" panose="030F0702030302020204" pitchFamily="66" charset="0"/>
              </a:rPr>
              <a:t>Open drainage bag or breach in closed drainage system.</a:t>
            </a:r>
          </a:p>
        </p:txBody>
      </p:sp>
    </p:spTree>
    <p:extLst>
      <p:ext uri="{BB962C8B-B14F-4D97-AF65-F5344CB8AC3E}">
        <p14:creationId xmlns:p14="http://schemas.microsoft.com/office/powerpoint/2010/main" val="393283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Pathogenesis 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4"/>
            <a:ext cx="12140533" cy="46369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59" indent="0" algn="just">
              <a:lnSpc>
                <a:spcPct val="150000"/>
              </a:lnSpc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Indwelling urinary catheter – Risk of </a:t>
            </a:r>
            <a:r>
              <a:rPr lang="en-US" sz="2933" b="1" dirty="0" err="1">
                <a:latin typeface="Comic Sans MS" panose="030F0702030302020204" pitchFamily="66" charset="0"/>
              </a:rPr>
              <a:t>UTI</a:t>
            </a:r>
            <a:r>
              <a:rPr lang="en-US" sz="2933" b="1" dirty="0">
                <a:latin typeface="Comic Sans MS" panose="030F0702030302020204" pitchFamily="66" charset="0"/>
              </a:rPr>
              <a:t> ??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Risk – directly proportional to duration of catheterization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Urethral pressure- </a:t>
            </a:r>
            <a:r>
              <a:rPr lang="en-US" sz="2933" dirty="0">
                <a:latin typeface="Comic Sans MS" panose="030F0702030302020204" pitchFamily="66" charset="0"/>
              </a:rPr>
              <a:t>decreased mucosal blood flow, mucosal disruption and impaired mucin secretion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Incomplete emptying </a:t>
            </a:r>
          </a:p>
        </p:txBody>
      </p:sp>
    </p:spTree>
    <p:extLst>
      <p:ext uri="{BB962C8B-B14F-4D97-AF65-F5344CB8AC3E}">
        <p14:creationId xmlns:p14="http://schemas.microsoft.com/office/powerpoint/2010/main" val="296642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Risk factors for CAUTI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69410"/>
              </p:ext>
            </p:extLst>
          </p:nvPr>
        </p:nvGraphicFramePr>
        <p:xfrm>
          <a:off x="135467" y="2006600"/>
          <a:ext cx="11880429" cy="46329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60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marL="43815" marR="0" algn="just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Device-related risk factors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Patient-related risk factors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Caregiver-related risk factors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9520"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Duration: 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Long-term (≥30 days) catheterization has a higher risk than short-term (&lt;30 days) 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Type of catheter material: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 Latex catheter has higher CAUTI risk than silicone catheters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Female gender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Fatal underlying illness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Older age (&gt;50 years)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Diabetes mellitus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Poor personal hygiene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Incomplete emptying of bladder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Fecal incontinence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Failure in adherence to aseptic technique.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Emergency catheter insertion outside the operating room.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395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Urine should be collected through the </a:t>
            </a:r>
            <a:r>
              <a:rPr lang="en-US" sz="2933" b="1" dirty="0">
                <a:latin typeface="Comic Sans MS" panose="030F0702030302020204" pitchFamily="66" charset="0"/>
              </a:rPr>
              <a:t>catheter port </a:t>
            </a:r>
            <a:r>
              <a:rPr lang="en-US" sz="2933" dirty="0">
                <a:latin typeface="Comic Sans MS" panose="030F0702030302020204" pitchFamily="66" charset="0"/>
              </a:rPr>
              <a:t>using </a:t>
            </a:r>
            <a:r>
              <a:rPr lang="en-US" sz="2933" b="1" dirty="0">
                <a:latin typeface="Comic Sans MS" panose="030F0702030302020204" pitchFamily="66" charset="0"/>
              </a:rPr>
              <a:t>aseptic</a:t>
            </a:r>
            <a:r>
              <a:rPr lang="en-US" sz="2933" dirty="0">
                <a:latin typeface="Comic Sans MS" panose="030F0702030302020204" pitchFamily="66" charset="0"/>
              </a:rPr>
              <a:t> technique or by puncturing the catheter tubing with a needle and syringe.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Urine </a:t>
            </a:r>
            <a:r>
              <a:rPr lang="en-US" sz="2933" b="1" dirty="0">
                <a:latin typeface="Comic Sans MS" panose="030F0702030302020204" pitchFamily="66" charset="0"/>
              </a:rPr>
              <a:t>should never be </a:t>
            </a:r>
            <a:r>
              <a:rPr lang="en-US" sz="2933" dirty="0">
                <a:latin typeface="Comic Sans MS" panose="030F0702030302020204" pitchFamily="66" charset="0"/>
              </a:rPr>
              <a:t>collected from the </a:t>
            </a:r>
            <a:r>
              <a:rPr lang="en-US" sz="2933" dirty="0" err="1">
                <a:latin typeface="Comic Sans MS" panose="030F0702030302020204" pitchFamily="66" charset="0"/>
              </a:rPr>
              <a:t>urobag</a:t>
            </a:r>
            <a:r>
              <a:rPr lang="en-US" sz="2933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13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50515"/>
            <a:ext cx="11534453" cy="11125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Clinical diagnosis of CAUTI </a:t>
            </a:r>
            <a:r>
              <a:rPr lang="en-US" sz="3200" dirty="0">
                <a:latin typeface="Comic Sans MS" panose="030F0702030302020204" pitchFamily="66" charset="0"/>
              </a:rPr>
              <a:t>is based on the following three criteria: </a:t>
            </a:r>
          </a:p>
          <a:p>
            <a:endParaRPr lang="en-US" sz="3200" dirty="0">
              <a:latin typeface="Comic Sans MS" panose="030F0702030302020204" pitchFamily="66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62744"/>
              </p:ext>
            </p:extLst>
          </p:nvPr>
        </p:nvGraphicFramePr>
        <p:xfrm>
          <a:off x="277707" y="2863063"/>
          <a:ext cx="11636587" cy="4023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68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4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Catheter criteria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Catheterized or history of recent catheterization within 48 hours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960">
                <a:tc>
                  <a:txBody>
                    <a:bodyPr/>
                    <a:lstStyle/>
                    <a:p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Clinical criteria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Presence of at least one signs or symptoms of UTI: fever, suprapubic tenderness,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costovertebral angle pain, urinary urgency, frequency or dysuria (pain during micturition)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960">
                <a:tc>
                  <a:txBody>
                    <a:bodyPr/>
                    <a:lstStyle/>
                    <a:p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Urine culture criteria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Presence of significant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bacteriuria, defined as colony count exceeding: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≥10</a:t>
                      </a:r>
                      <a:r>
                        <a:rPr lang="en-US" sz="2400" b="0" i="0" u="none" strike="noStrike" cap="none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3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 CFU/mL: in symptomatic patients 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≥10</a:t>
                      </a:r>
                      <a:r>
                        <a:rPr lang="en-US" sz="2400" b="0" i="0" u="none" strike="noStrike" cap="none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5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 CFU/mL: in asymptomatic patients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260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663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72420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Treatment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62747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/>
            <a:r>
              <a:rPr lang="en-US" b="1" dirty="0">
                <a:latin typeface="Comic Sans MS" panose="030F0702030302020204" pitchFamily="66" charset="0"/>
              </a:rPr>
              <a:t>Removal of catheter  </a:t>
            </a:r>
          </a:p>
          <a:p>
            <a:pPr algn="just"/>
            <a:r>
              <a:rPr lang="en-US" dirty="0">
                <a:latin typeface="Comic Sans MS" panose="030F0702030302020204" pitchFamily="66" charset="0"/>
              </a:rPr>
              <a:t>Institution of </a:t>
            </a:r>
            <a:r>
              <a:rPr lang="en-US" b="1" dirty="0">
                <a:latin typeface="Comic Sans MS" panose="030F0702030302020204" pitchFamily="66" charset="0"/>
              </a:rPr>
              <a:t>appropriate antimicrobial therapy </a:t>
            </a:r>
            <a:r>
              <a:rPr lang="en-US" dirty="0">
                <a:latin typeface="Comic Sans MS" panose="030F0702030302020204" pitchFamily="66" charset="0"/>
              </a:rPr>
              <a:t>based on AST report</a:t>
            </a:r>
          </a:p>
          <a:p>
            <a:pPr algn="just"/>
            <a:r>
              <a:rPr lang="en-US" b="1" dirty="0">
                <a:latin typeface="Comic Sans MS" panose="030F0702030302020204" pitchFamily="66" charset="0"/>
              </a:rPr>
              <a:t>Treatment of CA-</a:t>
            </a:r>
            <a:r>
              <a:rPr lang="en-US" b="1" dirty="0" err="1">
                <a:latin typeface="Comic Sans MS" panose="030F0702030302020204" pitchFamily="66" charset="0"/>
              </a:rPr>
              <a:t>ASB</a:t>
            </a:r>
            <a:r>
              <a:rPr lang="en-US" b="1" dirty="0">
                <a:latin typeface="Comic Sans MS" panose="030F0702030302020204" pitchFamily="66" charset="0"/>
              </a:rPr>
              <a:t> not indicated </a:t>
            </a:r>
            <a:r>
              <a:rPr lang="en-US" dirty="0">
                <a:latin typeface="Comic Sans MS" panose="030F0702030302020204" pitchFamily="66" charset="0"/>
              </a:rPr>
              <a:t>except when:</a:t>
            </a:r>
          </a:p>
          <a:p>
            <a:pPr lvl="1" algn="just"/>
            <a:r>
              <a:rPr lang="en-US" dirty="0">
                <a:latin typeface="Comic Sans MS" panose="030F0702030302020204" pitchFamily="66" charset="0"/>
              </a:rPr>
              <a:t>B</a:t>
            </a:r>
            <a:r>
              <a:rPr lang="en-IN" dirty="0" err="1">
                <a:latin typeface="Comic Sans MS" panose="030F0702030302020204" pitchFamily="66" charset="0"/>
              </a:rPr>
              <a:t>acteriuria</a:t>
            </a:r>
            <a:r>
              <a:rPr lang="en-IN" dirty="0">
                <a:latin typeface="Comic Sans MS" panose="030F0702030302020204" pitchFamily="66" charset="0"/>
              </a:rPr>
              <a:t> persists for &gt;48 hours after removal of the catheter</a:t>
            </a:r>
          </a:p>
          <a:p>
            <a:pPr lvl="1" algn="just"/>
            <a:r>
              <a:rPr lang="en-IN" dirty="0">
                <a:latin typeface="Comic Sans MS" panose="030F0702030302020204" pitchFamily="66" charset="0"/>
              </a:rPr>
              <a:t>Pregnancy</a:t>
            </a:r>
          </a:p>
          <a:p>
            <a:pPr lvl="1" algn="just"/>
            <a:r>
              <a:rPr lang="en-IN" dirty="0">
                <a:latin typeface="Comic Sans MS" panose="030F0702030302020204" pitchFamily="66" charset="0"/>
              </a:rPr>
              <a:t>Prior to traumatic urological procedures </a:t>
            </a:r>
          </a:p>
        </p:txBody>
      </p:sp>
    </p:spTree>
    <p:extLst>
      <p:ext uri="{BB962C8B-B14F-4D97-AF65-F5344CB8AC3E}">
        <p14:creationId xmlns:p14="http://schemas.microsoft.com/office/powerpoint/2010/main" val="316284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239487" y="1500515"/>
            <a:ext cx="8810172" cy="240745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CATHETER RELATED BLOOD </a:t>
            </a:r>
            <a:b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STREAM INFECTION </a:t>
            </a:r>
            <a:b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267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(CRBSI)</a:t>
            </a:r>
            <a:endParaRPr lang="en-US" sz="4267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589690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CRBSI</a:t>
            </a:r>
            <a:endParaRPr lang="en-US" sz="3733" dirty="0">
              <a:solidFill>
                <a:schemeClr val="bg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Development of </a:t>
            </a:r>
            <a:r>
              <a:rPr lang="en-US" sz="2933" b="1" dirty="0">
                <a:latin typeface="Comic Sans MS" panose="030F0702030302020204" pitchFamily="66" charset="0"/>
              </a:rPr>
              <a:t>BSI in a hospitalized patients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933" dirty="0">
                <a:latin typeface="Comic Sans MS" panose="030F0702030302020204" pitchFamily="66" charset="0"/>
              </a:rPr>
              <a:t>Attributed to the presence of a </a:t>
            </a:r>
            <a:r>
              <a:rPr lang="en-US" sz="2933" b="1" dirty="0">
                <a:latin typeface="Comic Sans MS" panose="030F0702030302020204" pitchFamily="66" charset="0"/>
              </a:rPr>
              <a:t>central line as a source of infection</a:t>
            </a:r>
            <a:r>
              <a:rPr lang="en-US" sz="2933" dirty="0">
                <a:latin typeface="Comic Sans MS" panose="030F0702030302020204" pitchFamily="66" charset="0"/>
              </a:rPr>
              <a:t>.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933" dirty="0">
                <a:latin typeface="Comic Sans MS" panose="030F0702030302020204" pitchFamily="66" charset="0"/>
              </a:rPr>
              <a:t>Not associated with any other secondary cause of BSI. </a:t>
            </a:r>
          </a:p>
          <a:p>
            <a:pPr>
              <a:lnSpc>
                <a:spcPct val="150000"/>
              </a:lnSpc>
            </a:pPr>
            <a:r>
              <a:rPr lang="en-US" sz="2933" b="1" dirty="0" err="1">
                <a:latin typeface="Comic Sans MS" panose="030F0702030302020204" pitchFamily="66" charset="0"/>
              </a:rPr>
              <a:t>CLABSI</a:t>
            </a:r>
            <a:r>
              <a:rPr lang="en-US" sz="2933" b="1" dirty="0">
                <a:latin typeface="Comic Sans MS" panose="030F0702030302020204" pitchFamily="66" charset="0"/>
              </a:rPr>
              <a:t> </a:t>
            </a:r>
            <a:r>
              <a:rPr lang="en-US" sz="2933" dirty="0">
                <a:latin typeface="Comic Sans MS" panose="030F0702030302020204" pitchFamily="66" charset="0"/>
              </a:rPr>
              <a:t>- strictly used only for </a:t>
            </a:r>
            <a:r>
              <a:rPr lang="en-US" sz="2933" b="1" dirty="0">
                <a:latin typeface="Comic Sans MS" panose="030F0702030302020204" pitchFamily="66" charset="0"/>
              </a:rPr>
              <a:t>surveillance purpose.</a:t>
            </a:r>
          </a:p>
        </p:txBody>
      </p:sp>
    </p:spTree>
    <p:extLst>
      <p:ext uri="{BB962C8B-B14F-4D97-AF65-F5344CB8AC3E}">
        <p14:creationId xmlns:p14="http://schemas.microsoft.com/office/powerpoint/2010/main" val="2294616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00783"/>
            <a:ext cx="10504714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Central Line or Central Venous Catheter </a:t>
            </a:r>
            <a:endParaRPr lang="en-US" sz="4267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31652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Intravascular device that </a:t>
            </a:r>
            <a:r>
              <a:rPr lang="en-US" sz="2933" b="1" dirty="0">
                <a:latin typeface="Comic Sans MS" panose="030F0702030302020204" pitchFamily="66" charset="0"/>
              </a:rPr>
              <a:t>terminates in the great vessels</a:t>
            </a:r>
            <a:r>
              <a:rPr lang="en-US" sz="2933" dirty="0">
                <a:latin typeface="Comic Sans MS" panose="030F0702030302020204" pitchFamily="66" charset="0"/>
              </a:rPr>
              <a:t>. (subclavian, femoral, internal jugular veins )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Needed for various purposes such as: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Central venous pressure monitoring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Administration of drugs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Total parenteral nutrition 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Hemodialysis access (hemodialysis catheters)</a:t>
            </a:r>
          </a:p>
        </p:txBody>
      </p:sp>
    </p:spTree>
    <p:extLst>
      <p:ext uri="{BB962C8B-B14F-4D97-AF65-F5344CB8AC3E}">
        <p14:creationId xmlns:p14="http://schemas.microsoft.com/office/powerpoint/2010/main" val="3384833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28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Approximately &lt;3% of hospitalized patients require central line at some time during their stay.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Out of which 3-8 % develop CLABSI. </a:t>
            </a:r>
          </a:p>
        </p:txBody>
      </p:sp>
    </p:spTree>
    <p:extLst>
      <p:ext uri="{BB962C8B-B14F-4D97-AF65-F5344CB8AC3E}">
        <p14:creationId xmlns:p14="http://schemas.microsoft.com/office/powerpoint/2010/main" val="3898866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29</a:t>
            </a:fld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22641" y="6141136"/>
            <a:ext cx="6978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231F2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Routes of access of organisms to central line</a:t>
            </a:r>
            <a:endParaRPr lang="en-US" sz="24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782B01-604E-4481-9BC4-CB68C5E0F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358" y="1894115"/>
            <a:ext cx="9307285" cy="42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11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Pathogenesis 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97970" y="182635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Following events take place after the entry of the organism into the CL.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>
                <a:latin typeface="Comic Sans MS" panose="030F0702030302020204" pitchFamily="66" charset="0"/>
              </a:rPr>
              <a:t>Foreign body reaction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>
                <a:latin typeface="Comic Sans MS" panose="030F0702030302020204" pitchFamily="66" charset="0"/>
              </a:rPr>
              <a:t>Colonization</a:t>
            </a:r>
            <a:r>
              <a:rPr lang="en-US" sz="2933" dirty="0">
                <a:latin typeface="Comic Sans MS" panose="030F0702030302020204" pitchFamily="66" charset="0"/>
              </a:rPr>
              <a:t> of the organism by microbial adherence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>
                <a:latin typeface="Comic Sans MS" panose="030F0702030302020204" pitchFamily="66" charset="0"/>
              </a:rPr>
              <a:t>Biofilm formation on catheter surface</a:t>
            </a:r>
            <a:r>
              <a:rPr lang="en-US" sz="2933" dirty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905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Risk factors for CRBSI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31</a:t>
            </a:fld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693055"/>
              </p:ext>
            </p:extLst>
          </p:nvPr>
        </p:nvGraphicFramePr>
        <p:xfrm>
          <a:off x="51467" y="1768028"/>
          <a:ext cx="11704320" cy="564757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91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94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Device-related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Patient-related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Caregiver-related 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8080"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Duration of CL: </a:t>
                      </a: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Longer duration (≥72 </a:t>
                      </a:r>
                      <a:r>
                        <a:rPr lang="en-US" sz="23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hrs</a:t>
                      </a: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) has higher risk than shorter duration (&lt;72 </a:t>
                      </a:r>
                      <a:r>
                        <a:rPr lang="en-US" sz="23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hrs</a:t>
                      </a: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)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Site: </a:t>
                      </a: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Femoral vein CL has higher risk than jugular vein and subclavian vein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Number of lumens: </a:t>
                      </a: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Multi-lumen CLs have a higher risk than single-lumen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Insertion circumstances: </a:t>
                      </a: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Emergency insertion has a higher risk than elective insertion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Immunodeficiency 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Severe underlying illness 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Hematologic malignancy 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Loss of skin integrity (e.g., burns, psoriasis) 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Presence of distant infection 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Alteration in patient’s cutaneous microflora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Poor hand hygiene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Lack of infection control practices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3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Skin antisepsis: Use of alcohol has a higher risk than chlorhexidine</a:t>
                      </a:r>
                      <a:endParaRPr lang="en-US" sz="23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808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1184365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>
                <a:latin typeface="Comic Sans MS" panose="030F0702030302020204" pitchFamily="66" charset="0"/>
                <a:ea typeface="Roboto Condensed Light" panose="020B0604020202020204" charset="0"/>
              </a:rPr>
              <a:t>Intrinsic and extrinsic contamination of central line</a:t>
            </a:r>
            <a:endParaRPr lang="en-US" sz="3733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32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62106"/>
              </p:ext>
            </p:extLst>
          </p:nvPr>
        </p:nvGraphicFramePr>
        <p:xfrm>
          <a:off x="421061" y="2045755"/>
          <a:ext cx="10727872" cy="4023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63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marL="43815" marR="24765" algn="ctr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Intrinsic contamination (intraluminal source)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14605" algn="ctr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Extrinsic contamination (extraluminal source)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Contamination during device or </a:t>
                      </a:r>
                      <a:endParaRPr lang="en-US" sz="24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fluid production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Contamination at the time of </a:t>
                      </a:r>
                      <a:endParaRPr lang="en-US" sz="24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insertion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Due to defect during manufacture </a:t>
                      </a:r>
                      <a:endParaRPr lang="en-US" sz="24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Poor sterile precautions during </a:t>
                      </a:r>
                      <a:endParaRPr lang="en-US" sz="24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drug or IV fluid administration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Most common causative agents include </a:t>
                      </a:r>
                      <a:r>
                        <a:rPr lang="en-US" sz="2400" b="0" i="1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Klebsiella</a:t>
                      </a:r>
                      <a:r>
                        <a:rPr lang="en-US" sz="2400" b="0" i="1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, Enterobacter </a:t>
                      </a: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or </a:t>
                      </a:r>
                      <a:endParaRPr lang="en-US" sz="24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i="1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Pseudomonas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Most common causative agents include Skin commensals like </a:t>
                      </a:r>
                      <a:r>
                        <a:rPr lang="en-US" sz="2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CoNS</a:t>
                      </a: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 and </a:t>
                      </a:r>
                      <a:r>
                        <a:rPr lang="en-US" sz="2400" b="0" i="1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S. aureus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905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Diagnosis of CRBSI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Clinical criteria: </a:t>
            </a:r>
            <a:r>
              <a:rPr lang="en-US" sz="2933" dirty="0">
                <a:latin typeface="Comic Sans MS" panose="030F0702030302020204" pitchFamily="66" charset="0"/>
              </a:rPr>
              <a:t>Presence of fever, chills, rigor or hypotension after the CL is used and or signs of catheter site infection such as erythema, tenderness, warmth, swelling at the catheter exit site.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Microbiological criteria: </a:t>
            </a:r>
            <a:r>
              <a:rPr lang="en-US" sz="2933" dirty="0">
                <a:latin typeface="Comic Sans MS" panose="030F0702030302020204" pitchFamily="66" charset="0"/>
              </a:rPr>
              <a:t>Simultaneous blood culture from CL and PL is carried out and the CL blood culture bottle flags ≥2 </a:t>
            </a:r>
            <a:r>
              <a:rPr lang="en-US" sz="2933" dirty="0" err="1">
                <a:latin typeface="Comic Sans MS" panose="030F0702030302020204" pitchFamily="66" charset="0"/>
              </a:rPr>
              <a:t>hrs</a:t>
            </a:r>
            <a:r>
              <a:rPr lang="en-US" sz="2933" dirty="0">
                <a:latin typeface="Comic Sans MS" panose="030F0702030302020204" pitchFamily="66" charset="0"/>
              </a:rPr>
              <a:t> earlier to peripheral line blood culture.</a:t>
            </a:r>
          </a:p>
        </p:txBody>
      </p:sp>
    </p:spTree>
    <p:extLst>
      <p:ext uri="{BB962C8B-B14F-4D97-AF65-F5344CB8AC3E}">
        <p14:creationId xmlns:p14="http://schemas.microsoft.com/office/powerpoint/2010/main" val="11057224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Comic Sans MS" panose="030F0702030302020204" pitchFamily="66" charset="0"/>
                <a:ea typeface="Roboto Condensed Light" panose="020B0604020202020204" charset="0"/>
              </a:rPr>
              <a:t>Treatment</a:t>
            </a:r>
            <a:endParaRPr lang="en-US" dirty="0">
              <a:solidFill>
                <a:srgbClr val="FFFF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Appropriate systematic antimicrobial therapy and removal of the central line. 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Systematic antimicrobial therapy (SAT) - </a:t>
            </a:r>
            <a:r>
              <a:rPr lang="en-US" sz="2933" dirty="0">
                <a:latin typeface="Comic Sans MS" panose="030F0702030302020204" pitchFamily="66" charset="0"/>
              </a:rPr>
              <a:t>empirical therapy and later should be modified later based on susceptibility report.</a:t>
            </a:r>
          </a:p>
        </p:txBody>
      </p:sp>
    </p:spTree>
    <p:extLst>
      <p:ext uri="{BB962C8B-B14F-4D97-AF65-F5344CB8AC3E}">
        <p14:creationId xmlns:p14="http://schemas.microsoft.com/office/powerpoint/2010/main" val="2668446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21CF-7524-A77C-2507-AD930834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871" y="3201319"/>
            <a:ext cx="7011200" cy="1021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YOU!</a:t>
            </a:r>
            <a:endParaRPr lang="en-IN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99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66</TotalTime>
  <Words>1236</Words>
  <Application>Microsoft Office PowerPoint</Application>
  <PresentationFormat>Widescreen</PresentationFormat>
  <Paragraphs>217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Arvo</vt:lpstr>
      <vt:lpstr>Calibri</vt:lpstr>
      <vt:lpstr>Calibri Light</vt:lpstr>
      <vt:lpstr>Comic Sans MS</vt:lpstr>
      <vt:lpstr>Courier New</vt:lpstr>
      <vt:lpstr>Roboto Condensed Light</vt:lpstr>
      <vt:lpstr>Wingdings</vt:lpstr>
      <vt:lpstr>Office Theme</vt:lpstr>
      <vt:lpstr>Healthcare-associated Infections- I</vt:lpstr>
      <vt:lpstr>HAI DEFINITION</vt:lpstr>
      <vt:lpstr>HAI DEFINITION</vt:lpstr>
      <vt:lpstr>Burden of HAI</vt:lpstr>
      <vt:lpstr>Factors Affecting HAIs</vt:lpstr>
      <vt:lpstr>Sources of Infection</vt:lpstr>
      <vt:lpstr>Microorganisms Implicated in HAIs</vt:lpstr>
      <vt:lpstr>Microorganisms Implicated in HAIs</vt:lpstr>
      <vt:lpstr>Modes of Transmission</vt:lpstr>
      <vt:lpstr>MAJOR HAI TYPES</vt:lpstr>
      <vt:lpstr>MAJOR HAI TYPES- 4 common types</vt:lpstr>
      <vt:lpstr>CATHETER-ASSOCIATED URINARY TRACT INFECTION (CAUTI)</vt:lpstr>
      <vt:lpstr>CAUTI</vt:lpstr>
      <vt:lpstr>Definitions</vt:lpstr>
      <vt:lpstr>Epidemiology</vt:lpstr>
      <vt:lpstr>Microbiological factors</vt:lpstr>
      <vt:lpstr>Microbiological factors</vt:lpstr>
      <vt:lpstr>Pathogenesis</vt:lpstr>
      <vt:lpstr>Pathogenesis </vt:lpstr>
      <vt:lpstr>Pathogenesis </vt:lpstr>
      <vt:lpstr>Risk factors for CAUTI</vt:lpstr>
      <vt:lpstr>Laboratory Diagnosis</vt:lpstr>
      <vt:lpstr>Laboratory Diagnosis</vt:lpstr>
      <vt:lpstr>Treatment</vt:lpstr>
      <vt:lpstr>CATHETER RELATED BLOOD  STREAM INFECTION  (CRBSI)</vt:lpstr>
      <vt:lpstr>CRBSI</vt:lpstr>
      <vt:lpstr>Central Line or Central Venous Catheter </vt:lpstr>
      <vt:lpstr>Epidemiology</vt:lpstr>
      <vt:lpstr>Pathogenesis</vt:lpstr>
      <vt:lpstr>Pathogenesis </vt:lpstr>
      <vt:lpstr>Risk factors for CRBSI</vt:lpstr>
      <vt:lpstr>Intrinsic and extrinsic contamination of central line</vt:lpstr>
      <vt:lpstr>Diagnosis of CRBSI</vt:lpstr>
      <vt:lpstr>Treatment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Healthcare-associated Infections</dc:title>
  <dc:creator>consultdrpriyanka20@gmail.com</dc:creator>
  <cp:lastModifiedBy>consultdrpriyanka20@gmail.com</cp:lastModifiedBy>
  <cp:revision>12</cp:revision>
  <dcterms:created xsi:type="dcterms:W3CDTF">2023-07-13T07:24:13Z</dcterms:created>
  <dcterms:modified xsi:type="dcterms:W3CDTF">2023-07-13T10:00:42Z</dcterms:modified>
</cp:coreProperties>
</file>