
<file path=[Content_Types].xml><?xml version="1.0" encoding="utf-8"?>
<Types xmlns="http://schemas.openxmlformats.org/package/2006/content-types">
  <Default Extension="gif" ContentType="image/gif"/>
  <Default Extension="jpeg" ContentType="image/jpeg"/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slides/slide25.xml" ContentType="application/vnd.openxmlformats-officedocument.presentationml.slide+xml"/>
  <Override PartName="/ppt/slides/slide26.xml" ContentType="application/vnd.openxmlformats-officedocument.presentationml.slide+xml"/>
  <Override PartName="/ppt/slides/slide27.xml" ContentType="application/vnd.openxmlformats-officedocument.presentationml.slide+xml"/>
  <Override PartName="/ppt/slides/slide28.xml" ContentType="application/vnd.openxmlformats-officedocument.presentationml.slide+xml"/>
  <Override PartName="/ppt/slides/slide29.xml" ContentType="application/vnd.openxmlformats-officedocument.presentationml.slide+xml"/>
  <Override PartName="/ppt/slides/slide30.xml" ContentType="application/vnd.openxmlformats-officedocument.presentationml.slide+xml"/>
  <Override PartName="/ppt/slides/slide31.xml" ContentType="application/vnd.openxmlformats-officedocument.presentationml.slide+xml"/>
  <Override PartName="/ppt/slides/slide32.xml" ContentType="application/vnd.openxmlformats-officedocument.presentationml.slide+xml"/>
  <Override PartName="/ppt/slides/slide33.xml" ContentType="application/vnd.openxmlformats-officedocument.presentationml.slide+xml"/>
  <Override PartName="/ppt/slides/slide34.xml" ContentType="application/vnd.openxmlformats-officedocument.presentationml.slide+xml"/>
  <Override PartName="/ppt/slides/slide35.xml" ContentType="application/vnd.openxmlformats-officedocument.presentationml.slide+xml"/>
  <Override PartName="/ppt/slides/slide36.xml" ContentType="application/vnd.openxmlformats-officedocument.presentationml.slide+xml"/>
  <Override PartName="/ppt/slides/slide37.xml" ContentType="application/vnd.openxmlformats-officedocument.presentationml.slide+xml"/>
  <Override PartName="/ppt/slides/slide38.xml" ContentType="application/vnd.openxmlformats-officedocument.presentationml.slide+xml"/>
  <Override PartName="/ppt/slides/slide39.xml" ContentType="application/vnd.openxmlformats-officedocument.presentationml.slide+xml"/>
  <Override PartName="/ppt/slides/slide40.xml" ContentType="application/vnd.openxmlformats-officedocument.presentationml.slide+xml"/>
  <Override PartName="/ppt/slides/slide41.xml" ContentType="application/vnd.openxmlformats-officedocument.presentationml.slide+xml"/>
  <Override PartName="/ppt/slides/slide42.xml" ContentType="application/vnd.openxmlformats-officedocument.presentationml.slide+xml"/>
  <Override PartName="/ppt/slides/slide43.xml" ContentType="application/vnd.openxmlformats-officedocument.presentationml.slide+xml"/>
  <Override PartName="/ppt/slides/slide44.xml" ContentType="application/vnd.openxmlformats-officedocument.presentationml.slide+xml"/>
  <Override PartName="/ppt/slides/slide45.xml" ContentType="application/vnd.openxmlformats-officedocument.presentationml.slide+xml"/>
  <Override PartName="/ppt/slides/slide46.xml" ContentType="application/vnd.openxmlformats-officedocument.presentationml.slide+xml"/>
  <Override PartName="/ppt/slides/slide47.xml" ContentType="application/vnd.openxmlformats-officedocument.presentationml.slide+xml"/>
  <Override PartName="/ppt/slides/slide48.xml" ContentType="application/vnd.openxmlformats-officedocument.presentationml.slide+xml"/>
  <Override PartName="/ppt/slides/slide49.xml" ContentType="application/vnd.openxmlformats-officedocument.presentationml.slide+xml"/>
  <Override PartName="/ppt/slides/slide50.xml" ContentType="application/vnd.openxmlformats-officedocument.presentationml.slide+xml"/>
  <Override PartName="/ppt/slides/slide51.xml" ContentType="application/vnd.openxmlformats-officedocument.presentationml.slide+xml"/>
  <Override PartName="/ppt/slides/slide52.xml" ContentType="application/vnd.openxmlformats-officedocument.presentationml.slide+xml"/>
  <Override PartName="/ppt/slides/slide53.xml" ContentType="application/vnd.openxmlformats-officedocument.presentationml.slide+xml"/>
  <Override PartName="/ppt/slides/slide54.xml" ContentType="application/vnd.openxmlformats-officedocument.presentationml.slide+xml"/>
  <Override PartName="/ppt/slides/slide55.xml" ContentType="application/vnd.openxmlformats-officedocument.presentationml.slide+xml"/>
  <Override PartName="/ppt/slides/slide56.xml" ContentType="application/vnd.openxmlformats-officedocument.presentationml.slide+xml"/>
  <Override PartName="/ppt/slides/slide57.xml" ContentType="application/vnd.openxmlformats-officedocument.presentationml.slide+xml"/>
  <Override PartName="/ppt/slides/slide58.xml" ContentType="application/vnd.openxmlformats-officedocument.presentationml.slide+xml"/>
  <Override PartName="/ppt/slides/slide59.xml" ContentType="application/vnd.openxmlformats-officedocument.presentationml.slide+xml"/>
  <Override PartName="/ppt/slides/slide60.xml" ContentType="application/vnd.openxmlformats-officedocument.presentationml.slide+xml"/>
  <Override PartName="/ppt/slides/slide61.xml" ContentType="application/vnd.openxmlformats-officedocument.presentationml.slide+xml"/>
  <Override PartName="/ppt/slides/slide62.xml" ContentType="application/vnd.openxmlformats-officedocument.presentationml.slide+xml"/>
  <Override PartName="/ppt/slides/slide63.xml" ContentType="application/vnd.openxmlformats-officedocument.presentationml.slide+xml"/>
  <Override PartName="/ppt/slides/slide64.xml" ContentType="application/vnd.openxmlformats-officedocument.presentationml.slide+xml"/>
  <Override PartName="/ppt/slides/slide65.xml" ContentType="application/vnd.openxmlformats-officedocument.presentationml.slide+xml"/>
  <Override PartName="/ppt/slides/slide66.xml" ContentType="application/vnd.openxmlformats-officedocument.presentationml.slide+xml"/>
  <Override PartName="/ppt/slides/slide67.xml" ContentType="application/vnd.openxmlformats-officedocument.presentationml.slide+xml"/>
  <Override PartName="/ppt/slides/slide68.xml" ContentType="application/vnd.openxmlformats-officedocument.presentationml.slide+xml"/>
  <Override PartName="/ppt/slides/slide69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slideLayouts/slideLayout15.xml" ContentType="application/vnd.openxmlformats-officedocument.presentationml.slideLayout+xml"/>
  <Override PartName="/ppt/slideLayouts/slideLayout16.xml" ContentType="application/vnd.openxmlformats-officedocument.presentationml.slideLayout+xml"/>
  <Override PartName="/ppt/slideLayouts/slideLayout17.xml" ContentType="application/vnd.openxmlformats-officedocument.presentationml.slideLayout+xml"/>
  <Override PartName="/ppt/slideLayouts/slideLayout18.xml" ContentType="application/vnd.openxmlformats-officedocument.presentationml.slideLayout+xml"/>
  <Override PartName="/ppt/theme/theme2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706" r:id="rId1"/>
  </p:sldMasterIdLst>
  <p:notesMasterIdLst>
    <p:notesMasterId r:id="rId71"/>
  </p:notesMasterIdLst>
  <p:sldIdLst>
    <p:sldId id="294" r:id="rId2"/>
    <p:sldId id="257" r:id="rId3"/>
    <p:sldId id="295" r:id="rId4"/>
    <p:sldId id="258" r:id="rId5"/>
    <p:sldId id="296" r:id="rId6"/>
    <p:sldId id="377" r:id="rId7"/>
    <p:sldId id="259" r:id="rId8"/>
    <p:sldId id="299" r:id="rId9"/>
    <p:sldId id="300" r:id="rId10"/>
    <p:sldId id="301" r:id="rId11"/>
    <p:sldId id="302" r:id="rId12"/>
    <p:sldId id="303" r:id="rId13"/>
    <p:sldId id="304" r:id="rId14"/>
    <p:sldId id="305" r:id="rId15"/>
    <p:sldId id="306" r:id="rId16"/>
    <p:sldId id="307" r:id="rId17"/>
    <p:sldId id="308" r:id="rId18"/>
    <p:sldId id="309" r:id="rId19"/>
    <p:sldId id="392" r:id="rId20"/>
    <p:sldId id="310" r:id="rId21"/>
    <p:sldId id="390" r:id="rId22"/>
    <p:sldId id="361" r:id="rId23"/>
    <p:sldId id="262" r:id="rId24"/>
    <p:sldId id="315" r:id="rId25"/>
    <p:sldId id="311" r:id="rId26"/>
    <p:sldId id="381" r:id="rId27"/>
    <p:sldId id="313" r:id="rId28"/>
    <p:sldId id="314" r:id="rId29"/>
    <p:sldId id="263" r:id="rId30"/>
    <p:sldId id="316" r:id="rId31"/>
    <p:sldId id="321" r:id="rId32"/>
    <p:sldId id="322" r:id="rId33"/>
    <p:sldId id="323" r:id="rId34"/>
    <p:sldId id="326" r:id="rId35"/>
    <p:sldId id="327" r:id="rId36"/>
    <p:sldId id="382" r:id="rId37"/>
    <p:sldId id="328" r:id="rId38"/>
    <p:sldId id="329" r:id="rId39"/>
    <p:sldId id="364" r:id="rId40"/>
    <p:sldId id="365" r:id="rId41"/>
    <p:sldId id="367" r:id="rId42"/>
    <p:sldId id="366" r:id="rId43"/>
    <p:sldId id="388" r:id="rId44"/>
    <p:sldId id="331" r:id="rId45"/>
    <p:sldId id="332" r:id="rId46"/>
    <p:sldId id="374" r:id="rId47"/>
    <p:sldId id="373" r:id="rId48"/>
    <p:sldId id="372" r:id="rId49"/>
    <p:sldId id="376" r:id="rId50"/>
    <p:sldId id="395" r:id="rId51"/>
    <p:sldId id="394" r:id="rId52"/>
    <p:sldId id="337" r:id="rId53"/>
    <p:sldId id="343" r:id="rId54"/>
    <p:sldId id="344" r:id="rId55"/>
    <p:sldId id="345" r:id="rId56"/>
    <p:sldId id="346" r:id="rId57"/>
    <p:sldId id="347" r:id="rId58"/>
    <p:sldId id="348" r:id="rId59"/>
    <p:sldId id="349" r:id="rId60"/>
    <p:sldId id="350" r:id="rId61"/>
    <p:sldId id="351" r:id="rId62"/>
    <p:sldId id="352" r:id="rId63"/>
    <p:sldId id="353" r:id="rId64"/>
    <p:sldId id="354" r:id="rId65"/>
    <p:sldId id="357" r:id="rId66"/>
    <p:sldId id="358" r:id="rId67"/>
    <p:sldId id="359" r:id="rId68"/>
    <p:sldId id="360" r:id="rId69"/>
    <p:sldId id="396" r:id="rId70"/>
  </p:sldIdLst>
  <p:sldSz cx="9144000" cy="6858000" type="screen4x3"/>
  <p:notesSz cx="6858000" cy="9144000"/>
  <p:defaultTextStyle>
    <a:defPPr>
      <a:defRPr lang="en-US"/>
    </a:defPPr>
    <a:lvl1pPr marL="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160">
          <p15:clr>
            <a:srgbClr val="A4A3A4"/>
          </p15:clr>
        </p15:guide>
        <p15:guide id="2" pos="2880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Medium Style 2 - Accent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610"/>
    <p:restoredTop sz="94648"/>
  </p:normalViewPr>
  <p:slideViewPr>
    <p:cSldViewPr>
      <p:cViewPr varScale="1">
        <p:scale>
          <a:sx n="54" d="100"/>
          <a:sy n="54" d="100"/>
        </p:scale>
        <p:origin x="1568" y="52"/>
      </p:cViewPr>
      <p:guideLst>
        <p:guide orient="horz" pos="216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26" Type="http://schemas.openxmlformats.org/officeDocument/2006/relationships/slide" Target="slides/slide25.xml"/><Relationship Id="rId21" Type="http://schemas.openxmlformats.org/officeDocument/2006/relationships/slide" Target="slides/slide20.xml"/><Relationship Id="rId42" Type="http://schemas.openxmlformats.org/officeDocument/2006/relationships/slide" Target="slides/slide41.xml"/><Relationship Id="rId47" Type="http://schemas.openxmlformats.org/officeDocument/2006/relationships/slide" Target="slides/slide46.xml"/><Relationship Id="rId63" Type="http://schemas.openxmlformats.org/officeDocument/2006/relationships/slide" Target="slides/slide62.xml"/><Relationship Id="rId68" Type="http://schemas.openxmlformats.org/officeDocument/2006/relationships/slide" Target="slides/slide67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9" Type="http://schemas.openxmlformats.org/officeDocument/2006/relationships/slide" Target="slides/slide28.xml"/><Relationship Id="rId11" Type="http://schemas.openxmlformats.org/officeDocument/2006/relationships/slide" Target="slides/slide10.xml"/><Relationship Id="rId24" Type="http://schemas.openxmlformats.org/officeDocument/2006/relationships/slide" Target="slides/slide23.xml"/><Relationship Id="rId32" Type="http://schemas.openxmlformats.org/officeDocument/2006/relationships/slide" Target="slides/slide31.xml"/><Relationship Id="rId37" Type="http://schemas.openxmlformats.org/officeDocument/2006/relationships/slide" Target="slides/slide36.xml"/><Relationship Id="rId40" Type="http://schemas.openxmlformats.org/officeDocument/2006/relationships/slide" Target="slides/slide39.xml"/><Relationship Id="rId45" Type="http://schemas.openxmlformats.org/officeDocument/2006/relationships/slide" Target="slides/slide44.xml"/><Relationship Id="rId53" Type="http://schemas.openxmlformats.org/officeDocument/2006/relationships/slide" Target="slides/slide52.xml"/><Relationship Id="rId58" Type="http://schemas.openxmlformats.org/officeDocument/2006/relationships/slide" Target="slides/slide57.xml"/><Relationship Id="rId66" Type="http://schemas.openxmlformats.org/officeDocument/2006/relationships/slide" Target="slides/slide65.xml"/><Relationship Id="rId74" Type="http://schemas.openxmlformats.org/officeDocument/2006/relationships/theme" Target="theme/theme1.xml"/><Relationship Id="rId5" Type="http://schemas.openxmlformats.org/officeDocument/2006/relationships/slide" Target="slides/slide4.xml"/><Relationship Id="rId61" Type="http://schemas.openxmlformats.org/officeDocument/2006/relationships/slide" Target="slides/slide60.xml"/><Relationship Id="rId19" Type="http://schemas.openxmlformats.org/officeDocument/2006/relationships/slide" Target="slides/slide18.xml"/><Relationship Id="rId14" Type="http://schemas.openxmlformats.org/officeDocument/2006/relationships/slide" Target="slides/slide13.xml"/><Relationship Id="rId22" Type="http://schemas.openxmlformats.org/officeDocument/2006/relationships/slide" Target="slides/slide21.xml"/><Relationship Id="rId27" Type="http://schemas.openxmlformats.org/officeDocument/2006/relationships/slide" Target="slides/slide26.xml"/><Relationship Id="rId30" Type="http://schemas.openxmlformats.org/officeDocument/2006/relationships/slide" Target="slides/slide29.xml"/><Relationship Id="rId35" Type="http://schemas.openxmlformats.org/officeDocument/2006/relationships/slide" Target="slides/slide34.xml"/><Relationship Id="rId43" Type="http://schemas.openxmlformats.org/officeDocument/2006/relationships/slide" Target="slides/slide42.xml"/><Relationship Id="rId48" Type="http://schemas.openxmlformats.org/officeDocument/2006/relationships/slide" Target="slides/slide47.xml"/><Relationship Id="rId56" Type="http://schemas.openxmlformats.org/officeDocument/2006/relationships/slide" Target="slides/slide55.xml"/><Relationship Id="rId64" Type="http://schemas.openxmlformats.org/officeDocument/2006/relationships/slide" Target="slides/slide63.xml"/><Relationship Id="rId69" Type="http://schemas.openxmlformats.org/officeDocument/2006/relationships/slide" Target="slides/slide68.xml"/><Relationship Id="rId8" Type="http://schemas.openxmlformats.org/officeDocument/2006/relationships/slide" Target="slides/slide7.xml"/><Relationship Id="rId51" Type="http://schemas.openxmlformats.org/officeDocument/2006/relationships/slide" Target="slides/slide50.xml"/><Relationship Id="rId72" Type="http://schemas.openxmlformats.org/officeDocument/2006/relationships/presProps" Target="presProps.xml"/><Relationship Id="rId3" Type="http://schemas.openxmlformats.org/officeDocument/2006/relationships/slide" Target="slides/slide2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slide" Target="slides/slide24.xml"/><Relationship Id="rId33" Type="http://schemas.openxmlformats.org/officeDocument/2006/relationships/slide" Target="slides/slide32.xml"/><Relationship Id="rId38" Type="http://schemas.openxmlformats.org/officeDocument/2006/relationships/slide" Target="slides/slide37.xml"/><Relationship Id="rId46" Type="http://schemas.openxmlformats.org/officeDocument/2006/relationships/slide" Target="slides/slide45.xml"/><Relationship Id="rId59" Type="http://schemas.openxmlformats.org/officeDocument/2006/relationships/slide" Target="slides/slide58.xml"/><Relationship Id="rId67" Type="http://schemas.openxmlformats.org/officeDocument/2006/relationships/slide" Target="slides/slide66.xml"/><Relationship Id="rId20" Type="http://schemas.openxmlformats.org/officeDocument/2006/relationships/slide" Target="slides/slide19.xml"/><Relationship Id="rId41" Type="http://schemas.openxmlformats.org/officeDocument/2006/relationships/slide" Target="slides/slide40.xml"/><Relationship Id="rId54" Type="http://schemas.openxmlformats.org/officeDocument/2006/relationships/slide" Target="slides/slide53.xml"/><Relationship Id="rId62" Type="http://schemas.openxmlformats.org/officeDocument/2006/relationships/slide" Target="slides/slide61.xml"/><Relationship Id="rId70" Type="http://schemas.openxmlformats.org/officeDocument/2006/relationships/slide" Target="slides/slide69.xml"/><Relationship Id="rId75" Type="http://schemas.openxmlformats.org/officeDocument/2006/relationships/tableStyles" Target="tableStyle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5" Type="http://schemas.openxmlformats.org/officeDocument/2006/relationships/slide" Target="slides/slide14.xml"/><Relationship Id="rId23" Type="http://schemas.openxmlformats.org/officeDocument/2006/relationships/slide" Target="slides/slide22.xml"/><Relationship Id="rId28" Type="http://schemas.openxmlformats.org/officeDocument/2006/relationships/slide" Target="slides/slide27.xml"/><Relationship Id="rId36" Type="http://schemas.openxmlformats.org/officeDocument/2006/relationships/slide" Target="slides/slide35.xml"/><Relationship Id="rId49" Type="http://schemas.openxmlformats.org/officeDocument/2006/relationships/slide" Target="slides/slide48.xml"/><Relationship Id="rId57" Type="http://schemas.openxmlformats.org/officeDocument/2006/relationships/slide" Target="slides/slide56.xml"/><Relationship Id="rId10" Type="http://schemas.openxmlformats.org/officeDocument/2006/relationships/slide" Target="slides/slide9.xml"/><Relationship Id="rId31" Type="http://schemas.openxmlformats.org/officeDocument/2006/relationships/slide" Target="slides/slide30.xml"/><Relationship Id="rId44" Type="http://schemas.openxmlformats.org/officeDocument/2006/relationships/slide" Target="slides/slide43.xml"/><Relationship Id="rId52" Type="http://schemas.openxmlformats.org/officeDocument/2006/relationships/slide" Target="slides/slide51.xml"/><Relationship Id="rId60" Type="http://schemas.openxmlformats.org/officeDocument/2006/relationships/slide" Target="slides/slide59.xml"/><Relationship Id="rId65" Type="http://schemas.openxmlformats.org/officeDocument/2006/relationships/slide" Target="slides/slide64.xml"/><Relationship Id="rId73" Type="http://schemas.openxmlformats.org/officeDocument/2006/relationships/viewProps" Target="viewProps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39" Type="http://schemas.openxmlformats.org/officeDocument/2006/relationships/slide" Target="slides/slide38.xml"/><Relationship Id="rId34" Type="http://schemas.openxmlformats.org/officeDocument/2006/relationships/slide" Target="slides/slide33.xml"/><Relationship Id="rId50" Type="http://schemas.openxmlformats.org/officeDocument/2006/relationships/slide" Target="slides/slide49.xml"/><Relationship Id="rId55" Type="http://schemas.openxmlformats.org/officeDocument/2006/relationships/slide" Target="slides/slide54.xml"/><Relationship Id="rId7" Type="http://schemas.openxmlformats.org/officeDocument/2006/relationships/slide" Target="slides/slide6.xml"/><Relationship Id="rId71" Type="http://schemas.openxmlformats.org/officeDocument/2006/relationships/notesMaster" Target="notesMasters/notesMaster1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40CBC41B-1682-430C-827A-66D95A8C41C4}" type="datetimeFigureOut">
              <a:rPr lang="en-US" smtClean="0"/>
              <a:pPr/>
              <a:t>11/30/2023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1143000" y="685800"/>
            <a:ext cx="4572000" cy="34290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DA98ECCC-D283-4BF2-A073-63D7CBAC94BC}" type="slidenum">
              <a:rPr lang="en-US" smtClean="0"/>
              <a:pPr/>
              <a:t>‹#›</a:t>
            </a:fld>
            <a:endParaRPr 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7.xml"/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3.xml"/><Relationship Id="rId1" Type="http://schemas.openxmlformats.org/officeDocument/2006/relationships/notesMaster" Target="../notesMasters/notesMaster1.xml"/></Relationships>
</file>

<file path=ppt/notesSlides/_rels/notesSlide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9.xml"/><Relationship Id="rId1" Type="http://schemas.openxmlformats.org/officeDocument/2006/relationships/notesMaster" Target="../notesMasters/notesMaster1.xml"/></Relationships>
</file>

<file path=ppt/notesSlides/_rels/notesSlide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8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7"/>
          <p:cNvSpPr>
            <a:spLocks noGrp="1" noChangeArrowheads="1"/>
          </p:cNvSpPr>
          <p:nvPr>
            <p:ph type="sldNum" sz="quarter" idx="5"/>
          </p:nvPr>
        </p:nvSpPr>
        <p:spPr>
          <a:ln/>
        </p:spPr>
        <p:txBody>
          <a:bodyPr/>
          <a:lstStyle/>
          <a:p>
            <a:fld id="{BA2D3321-7962-42DA-B3EA-777F341C9DCD}" type="slidenum">
              <a:rPr lang="ar-SA"/>
              <a:pPr/>
              <a:t>2</a:t>
            </a:fld>
            <a:endParaRPr lang="en-US"/>
          </a:p>
        </p:txBody>
      </p:sp>
      <p:sp>
        <p:nvSpPr>
          <p:cNvPr id="129026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129027" name="Rectangle 3"/>
          <p:cNvSpPr>
            <a:spLocks noGrp="1" noChangeArrowheads="1"/>
          </p:cNvSpPr>
          <p:nvPr>
            <p:ph type="body" idx="1"/>
          </p:nvPr>
        </p:nvSpPr>
        <p:spPr>
          <a:xfrm>
            <a:off x="914400" y="4343400"/>
            <a:ext cx="5029200" cy="4114800"/>
          </a:xfrm>
        </p:spPr>
        <p:txBody>
          <a:bodyPr/>
          <a:lstStyle/>
          <a:p>
            <a:endParaRPr lang="en-US"/>
          </a:p>
        </p:txBody>
      </p:sp>
    </p:spTree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7"/>
          <p:cNvSpPr>
            <a:spLocks noGrp="1" noChangeArrowheads="1"/>
          </p:cNvSpPr>
          <p:nvPr>
            <p:ph type="sldNum" sz="quarter" idx="5"/>
          </p:nvPr>
        </p:nvSpPr>
        <p:spPr>
          <a:ln/>
        </p:spPr>
        <p:txBody>
          <a:bodyPr/>
          <a:lstStyle/>
          <a:p>
            <a:fld id="{3EBC439E-3148-4BAB-B7F3-C93EF606EE1A}" type="slidenum">
              <a:rPr lang="ar-SA"/>
              <a:pPr/>
              <a:t>4</a:t>
            </a:fld>
            <a:endParaRPr lang="en-US"/>
          </a:p>
        </p:txBody>
      </p:sp>
      <p:sp>
        <p:nvSpPr>
          <p:cNvPr id="131074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131075" name="Rectangle 3"/>
          <p:cNvSpPr>
            <a:spLocks noGrp="1" noChangeArrowheads="1"/>
          </p:cNvSpPr>
          <p:nvPr>
            <p:ph type="body" idx="1"/>
          </p:nvPr>
        </p:nvSpPr>
        <p:spPr>
          <a:xfrm>
            <a:off x="914400" y="4343400"/>
            <a:ext cx="5029200" cy="4114800"/>
          </a:xfrm>
        </p:spPr>
        <p:txBody>
          <a:bodyPr/>
          <a:lstStyle/>
          <a:p>
            <a:endParaRPr lang="en-US"/>
          </a:p>
        </p:txBody>
      </p:sp>
    </p:spTree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7"/>
          <p:cNvSpPr>
            <a:spLocks noGrp="1" noChangeArrowheads="1"/>
          </p:cNvSpPr>
          <p:nvPr>
            <p:ph type="sldNum" sz="quarter" idx="5"/>
          </p:nvPr>
        </p:nvSpPr>
        <p:spPr>
          <a:ln/>
        </p:spPr>
        <p:txBody>
          <a:bodyPr/>
          <a:lstStyle/>
          <a:p>
            <a:fld id="{83B9A821-4131-4832-B128-BA4355FEAC0E}" type="slidenum">
              <a:rPr lang="ar-SA"/>
              <a:pPr/>
              <a:t>7</a:t>
            </a:fld>
            <a:endParaRPr lang="en-US"/>
          </a:p>
        </p:txBody>
      </p:sp>
      <p:sp>
        <p:nvSpPr>
          <p:cNvPr id="133122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133123" name="Rectangle 3"/>
          <p:cNvSpPr>
            <a:spLocks noGrp="1" noChangeArrowheads="1"/>
          </p:cNvSpPr>
          <p:nvPr>
            <p:ph type="body" idx="1"/>
          </p:nvPr>
        </p:nvSpPr>
        <p:spPr>
          <a:xfrm>
            <a:off x="914400" y="4343400"/>
            <a:ext cx="5029200" cy="4114800"/>
          </a:xfrm>
        </p:spPr>
        <p:txBody>
          <a:bodyPr/>
          <a:lstStyle/>
          <a:p>
            <a:endParaRPr lang="en-US"/>
          </a:p>
        </p:txBody>
      </p:sp>
    </p:spTree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7"/>
          <p:cNvSpPr>
            <a:spLocks noGrp="1" noChangeArrowheads="1"/>
          </p:cNvSpPr>
          <p:nvPr>
            <p:ph type="sldNum" sz="quarter" idx="5"/>
          </p:nvPr>
        </p:nvSpPr>
        <p:spPr>
          <a:ln/>
        </p:spPr>
        <p:txBody>
          <a:bodyPr/>
          <a:lstStyle/>
          <a:p>
            <a:fld id="{4B4F4E24-7F8D-488B-BCE8-945FB7E9339D}" type="slidenum">
              <a:rPr lang="ar-SA"/>
              <a:pPr/>
              <a:t>23</a:t>
            </a:fld>
            <a:endParaRPr lang="en-US"/>
          </a:p>
        </p:txBody>
      </p:sp>
      <p:sp>
        <p:nvSpPr>
          <p:cNvPr id="139266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139267" name="Rectangle 3"/>
          <p:cNvSpPr>
            <a:spLocks noGrp="1" noChangeArrowheads="1"/>
          </p:cNvSpPr>
          <p:nvPr>
            <p:ph type="body" idx="1"/>
          </p:nvPr>
        </p:nvSpPr>
        <p:spPr>
          <a:xfrm>
            <a:off x="914400" y="4343400"/>
            <a:ext cx="5029200" cy="4114800"/>
          </a:xfrm>
        </p:spPr>
        <p:txBody>
          <a:bodyPr/>
          <a:lstStyle/>
          <a:p>
            <a:endParaRPr lang="en-US"/>
          </a:p>
        </p:txBody>
      </p:sp>
    </p:spTree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7"/>
          <p:cNvSpPr>
            <a:spLocks noGrp="1" noChangeArrowheads="1"/>
          </p:cNvSpPr>
          <p:nvPr>
            <p:ph type="sldNum" sz="quarter" idx="5"/>
          </p:nvPr>
        </p:nvSpPr>
        <p:spPr>
          <a:ln/>
        </p:spPr>
        <p:txBody>
          <a:bodyPr/>
          <a:lstStyle/>
          <a:p>
            <a:fld id="{6E405D4B-35F6-4C88-8784-DD8AE24B6E0C}" type="slidenum">
              <a:rPr lang="ar-SA"/>
              <a:pPr/>
              <a:t>29</a:t>
            </a:fld>
            <a:endParaRPr lang="en-US"/>
          </a:p>
        </p:txBody>
      </p:sp>
      <p:sp>
        <p:nvSpPr>
          <p:cNvPr id="141314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141315" name="Rectangle 3"/>
          <p:cNvSpPr>
            <a:spLocks noGrp="1" noChangeArrowheads="1"/>
          </p:cNvSpPr>
          <p:nvPr>
            <p:ph type="body" idx="1"/>
          </p:nvPr>
        </p:nvSpPr>
        <p:spPr>
          <a:xfrm>
            <a:off x="914400" y="4343400"/>
            <a:ext cx="5029200" cy="4114800"/>
          </a:xfrm>
        </p:spPr>
        <p:txBody>
          <a:bodyPr/>
          <a:lstStyle/>
          <a:p>
            <a:endParaRPr lang="en-US"/>
          </a:p>
        </p:txBody>
      </p:sp>
    </p:spTree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DA98ECCC-D283-4BF2-A073-63D7CBAC94BC}" type="slidenum">
              <a:rPr lang="en-US" smtClean="0"/>
              <a:pPr/>
              <a:t>48</a:t>
            </a:fld>
            <a:endParaRPr lang="en-US"/>
          </a:p>
        </p:txBody>
      </p:sp>
    </p:spTree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Master" Target="../slideMasters/slideMaster1.xml"/></Relationships>
</file>

<file path=ppt/slideLayouts/_rels/slideLayout13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Master" Target="../slideMasters/slideMaster1.xml"/></Relationships>
</file>

<file path=ppt/slideLayouts/_rels/slideLayout14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Master" Target="../slideMasters/slideMaster1.xml"/></Relationships>
</file>

<file path=ppt/slideLayouts/_rels/slideLayout15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Master" Target="../slideMasters/slideMaster1.xml"/></Relationships>
</file>

<file path=ppt/slideLayouts/_rels/slideLayout16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Master" Target="../slideMasters/slideMaster1.xml"/></Relationships>
</file>

<file path=ppt/slideLayouts/_rels/slideLayout17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Master" Target="../slideMasters/slideMaster1.xml"/></Relationships>
</file>

<file path=ppt/slideLayouts/_rels/slideLayout1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1" name="Picture 10" descr="Celestia-R1---OverlayTitleSD.png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7397750" cy="6858000"/>
          </a:xfrm>
          <a:prstGeom prst="rect">
            <a:avLst/>
          </a:prstGeom>
        </p:spPr>
      </p:pic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2743973" y="1964267"/>
            <a:ext cx="5714228" cy="2421464"/>
          </a:xfrm>
        </p:spPr>
        <p:txBody>
          <a:bodyPr anchor="b">
            <a:normAutofit/>
          </a:bodyPr>
          <a:lstStyle>
            <a:lvl1pPr algn="r">
              <a:defRPr sz="4400">
                <a:effectLst/>
              </a:defRPr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2743973" y="4385733"/>
            <a:ext cx="5714228" cy="1405467"/>
          </a:xfrm>
        </p:spPr>
        <p:txBody>
          <a:bodyPr anchor="t">
            <a:normAutofit/>
          </a:bodyPr>
          <a:lstStyle>
            <a:lvl1pPr marL="0" indent="0" algn="r">
              <a:buNone/>
              <a:defRPr sz="1800" cap="all">
                <a:solidFill>
                  <a:schemeClr val="tx1"/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/>
              <a:t>Click to edit Master subtitle style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>
          <a:xfrm>
            <a:off x="6752311" y="5870576"/>
            <a:ext cx="1212173" cy="377825"/>
          </a:xfrm>
        </p:spPr>
        <p:txBody>
          <a:bodyPr/>
          <a:lstStyle/>
          <a:p>
            <a:fld id="{E2681EE4-3B0B-4234-8B4E-AB151B81E860}" type="datetimeFigureOut">
              <a:rPr lang="en-US" smtClean="0"/>
              <a:pPr/>
              <a:t>11/30/2023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>
          <a:xfrm>
            <a:off x="2743973" y="5870576"/>
            <a:ext cx="3932137" cy="377825"/>
          </a:xfrm>
        </p:spPr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>
          <a:xfrm>
            <a:off x="8040685" y="5870576"/>
            <a:ext cx="417516" cy="377825"/>
          </a:xfrm>
        </p:spPr>
        <p:txBody>
          <a:bodyPr/>
          <a:lstStyle/>
          <a:p>
            <a:fld id="{D65A23D9-6604-4C8C-A906-D1FFDA718E3A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101536220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8" name="Picture 7" descr="Celestia-R1---OverlayContentSD.png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3956" y="0"/>
            <a:ext cx="9118600" cy="6858000"/>
          </a:xfrm>
          <a:prstGeom prst="rect">
            <a:avLst/>
          </a:prstGeom>
        </p:spPr>
      </p:pic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>
              <a:defRPr sz="2800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 anchor="ctr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2681EE4-3B0B-4234-8B4E-AB151B81E860}" type="datetimeFigureOut">
              <a:rPr lang="en-US" smtClean="0"/>
              <a:pPr/>
              <a:t>11/30/2023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65A23D9-6604-4C8C-A906-D1FFDA718E3A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84668111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8" name="Picture 7" descr="Celestia-R1---OverlayContentSD.png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3956" y="0"/>
            <a:ext cx="9118600" cy="6858000"/>
          </a:xfrm>
          <a:prstGeom prst="rect">
            <a:avLst/>
          </a:prstGeom>
        </p:spPr>
      </p:pic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2" y="3308581"/>
            <a:ext cx="7772400" cy="1468800"/>
          </a:xfrm>
        </p:spPr>
        <p:txBody>
          <a:bodyPr anchor="b">
            <a:normAutofit/>
          </a:bodyPr>
          <a:lstStyle>
            <a:lvl1pPr algn="l">
              <a:defRPr sz="3200" b="0" cap="all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1" y="4777381"/>
            <a:ext cx="7772400" cy="860400"/>
          </a:xfrm>
        </p:spPr>
        <p:txBody>
          <a:bodyPr anchor="t">
            <a:normAutofit/>
          </a:bodyPr>
          <a:lstStyle>
            <a:lvl1pPr marL="0" indent="0" algn="l">
              <a:buNone/>
              <a:defRPr sz="1800" cap="all">
                <a:solidFill>
                  <a:schemeClr val="tx1"/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2681EE4-3B0B-4234-8B4E-AB151B81E860}" type="datetimeFigureOut">
              <a:rPr lang="en-US" smtClean="0"/>
              <a:pPr/>
              <a:t>11/30/2023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65A23D9-6604-4C8C-A906-D1FFDA718E3A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508147276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" name="Picture 9" descr="Celestia-R1---OverlayContentSD.png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3956" y="0"/>
            <a:ext cx="9118600" cy="6858000"/>
          </a:xfrm>
          <a:prstGeom prst="rect">
            <a:avLst/>
          </a:prstGeom>
        </p:spPr>
      </p:pic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1" y="2142068"/>
            <a:ext cx="3813048" cy="3649134"/>
          </a:xfrm>
        </p:spPr>
        <p:txBody>
          <a:bodyPr>
            <a:norm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416553" y="2142068"/>
            <a:ext cx="3813048" cy="3649133"/>
          </a:xfrm>
        </p:spPr>
        <p:txBody>
          <a:bodyPr>
            <a:norm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2681EE4-3B0B-4234-8B4E-AB151B81E860}" type="datetimeFigureOut">
              <a:rPr lang="en-US" smtClean="0"/>
              <a:pPr/>
              <a:t>11/30/2023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65A23D9-6604-4C8C-A906-D1FFDA718E3A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959670643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3" name="Picture 12" descr="Celestia-R1---OverlayContentSD.png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3956" y="0"/>
            <a:ext cx="9118600" cy="6858000"/>
          </a:xfrm>
          <a:prstGeom prst="rect">
            <a:avLst/>
          </a:prstGeom>
        </p:spPr>
      </p:pic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>
              <a:defRPr sz="3200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43480" y="2218267"/>
            <a:ext cx="3540603" cy="576262"/>
          </a:xfrm>
        </p:spPr>
        <p:txBody>
          <a:bodyPr anchor="b">
            <a:noAutofit/>
          </a:bodyPr>
          <a:lstStyle>
            <a:lvl1pPr marL="0" indent="0">
              <a:buNone/>
              <a:defRPr sz="2400" b="0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870201"/>
            <a:ext cx="3813048" cy="2920998"/>
          </a:xfrm>
        </p:spPr>
        <p:txBody>
          <a:bodyPr anchor="t">
            <a:norm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711120" y="2218267"/>
            <a:ext cx="3518480" cy="576262"/>
          </a:xfrm>
        </p:spPr>
        <p:txBody>
          <a:bodyPr anchor="b">
            <a:noAutofit/>
          </a:bodyPr>
          <a:lstStyle>
            <a:lvl1pPr marL="0" indent="0">
              <a:buNone/>
              <a:defRPr sz="2400" b="0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416552" y="2870201"/>
            <a:ext cx="3813048" cy="2920998"/>
          </a:xfrm>
        </p:spPr>
        <p:txBody>
          <a:bodyPr anchor="t">
            <a:norm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2681EE4-3B0B-4234-8B4E-AB151B81E860}" type="datetimeFigureOut">
              <a:rPr lang="en-US" smtClean="0"/>
              <a:pPr/>
              <a:t>11/30/2023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65A23D9-6604-4C8C-A906-D1FFDA718E3A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677483051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" name="Picture 5" descr="Celestia-R1---OverlayContentSD.png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3956" y="0"/>
            <a:ext cx="9118600" cy="6858000"/>
          </a:xfrm>
          <a:prstGeom prst="rect">
            <a:avLst/>
          </a:prstGeom>
        </p:spPr>
      </p:pic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1" y="609601"/>
            <a:ext cx="7772400" cy="1456267"/>
          </a:xfrm>
        </p:spPr>
        <p:txBody>
          <a:bodyPr>
            <a:normAutofit/>
          </a:bodyPr>
          <a:lstStyle>
            <a:lvl1pPr>
              <a:defRPr sz="3200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2681EE4-3B0B-4234-8B4E-AB151B81E860}" type="datetimeFigureOut">
              <a:rPr lang="en-US" smtClean="0"/>
              <a:pPr/>
              <a:t>11/30/2023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65A23D9-6604-4C8C-A906-D1FFDA718E3A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111770948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Picture 4" descr="Celestia-R1---OverlayContentSD.png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3956" y="0"/>
            <a:ext cx="9118600" cy="6858000"/>
          </a:xfrm>
          <a:prstGeom prst="rect">
            <a:avLst/>
          </a:prstGeom>
        </p:spPr>
      </p:pic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2681EE4-3B0B-4234-8B4E-AB151B81E860}" type="datetimeFigureOut">
              <a:rPr lang="en-US" smtClean="0"/>
              <a:pPr/>
              <a:t>11/30/2023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65A23D9-6604-4C8C-A906-D1FFDA718E3A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210588565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2" name="Picture 11" descr="Celestia-R1---OverlayContentSD.png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3956" y="0"/>
            <a:ext cx="9118600" cy="6858000"/>
          </a:xfrm>
          <a:prstGeom prst="rect">
            <a:avLst/>
          </a:prstGeom>
        </p:spPr>
      </p:pic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61718" y="1557868"/>
            <a:ext cx="2862910" cy="1439332"/>
          </a:xfrm>
        </p:spPr>
        <p:txBody>
          <a:bodyPr anchor="b">
            <a:normAutofit/>
          </a:bodyPr>
          <a:lstStyle>
            <a:lvl1pPr algn="l">
              <a:defRPr sz="2400" b="0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606144" y="609601"/>
            <a:ext cx="4627975" cy="5181600"/>
          </a:xfrm>
        </p:spPr>
        <p:txBody>
          <a:bodyPr anchor="ctr">
            <a:norm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61718" y="2997200"/>
            <a:ext cx="2862910" cy="1845735"/>
          </a:xfrm>
        </p:spPr>
        <p:txBody>
          <a:bodyPr anchor="t">
            <a:normAutofit/>
          </a:bodyPr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2681EE4-3B0B-4234-8B4E-AB151B81E860}" type="datetimeFigureOut">
              <a:rPr lang="en-US" smtClean="0"/>
              <a:pPr/>
              <a:t>11/30/2023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65A23D9-6604-4C8C-A906-D1FFDA718E3A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611795273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1" name="Picture 10" descr="Celestia-R1---OverlayContentSD.png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3956" y="0"/>
            <a:ext cx="9118600" cy="6858000"/>
          </a:xfrm>
          <a:prstGeom prst="rect">
            <a:avLst/>
          </a:prstGeom>
        </p:spPr>
      </p:pic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62128" y="1735672"/>
            <a:ext cx="4097204" cy="1371600"/>
          </a:xfrm>
        </p:spPr>
        <p:txBody>
          <a:bodyPr anchor="b">
            <a:normAutofit/>
          </a:bodyPr>
          <a:lstStyle>
            <a:lvl1pPr algn="l">
              <a:defRPr sz="2400" b="0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14" name="Picture Placeholder 2"/>
          <p:cNvSpPr>
            <a:spLocks noGrp="1" noChangeAspect="1"/>
          </p:cNvSpPr>
          <p:nvPr>
            <p:ph type="pic" idx="1"/>
          </p:nvPr>
        </p:nvSpPr>
        <p:spPr>
          <a:xfrm>
            <a:off x="5029200" y="914400"/>
            <a:ext cx="3200400" cy="4572000"/>
          </a:xfrm>
          <a:prstGeom prst="roundRect">
            <a:avLst>
              <a:gd name="adj" fmla="val 4280"/>
            </a:avLst>
          </a:prstGeom>
          <a:ln w="50800" cap="sq" cmpd="dbl">
            <a:gradFill flip="none" rotWithShape="1">
              <a:gsLst>
                <a:gs pos="0">
                  <a:srgbClr val="FFFFFF"/>
                </a:gs>
                <a:gs pos="100000">
                  <a:schemeClr val="tx1">
                    <a:alpha val="0"/>
                  </a:schemeClr>
                </a:gs>
              </a:gsLst>
              <a:path path="circle">
                <a:fillToRect l="50000" t="50000" r="50000" b="50000"/>
              </a:path>
              <a:tileRect/>
            </a:gradFill>
            <a:miter lim="800000"/>
          </a:ln>
          <a:effectLst>
            <a:outerShdw blurRad="254000" algn="tl" rotWithShape="0">
              <a:srgbClr val="000000">
                <a:alpha val="43000"/>
              </a:srgbClr>
            </a:outerShdw>
          </a:effectLst>
        </p:spPr>
        <p:txBody>
          <a:bodyPr vert="horz" lIns="91440" tIns="45720" rIns="91440" bIns="45720" rtlCol="0" anchor="t">
            <a:normAutofit/>
          </a:bodyPr>
          <a:lstStyle>
            <a:lvl1pPr>
              <a:defRPr lang="en-US" sz="1600" dirty="0"/>
            </a:lvl1pPr>
          </a:lstStyle>
          <a:p>
            <a:pPr marL="0" lvl="0" indent="0" algn="ctr">
              <a:buNone/>
            </a:pPr>
            <a:r>
              <a:rPr lang="en-US"/>
              <a:t>Click icon to add picture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62128" y="3107272"/>
            <a:ext cx="4097204" cy="1828800"/>
          </a:xfrm>
        </p:spPr>
        <p:txBody>
          <a:bodyPr anchor="t">
            <a:normAutofit/>
          </a:bodyPr>
          <a:lstStyle>
            <a:lvl1pPr marL="0" indent="0">
              <a:buNone/>
              <a:defRPr sz="16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2681EE4-3B0B-4234-8B4E-AB151B81E860}" type="datetimeFigureOut">
              <a:rPr lang="en-US" smtClean="0"/>
              <a:pPr/>
              <a:t>11/30/2023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65A23D9-6604-4C8C-A906-D1FFDA718E3A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539091500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Panoramic 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" name="Picture 9" descr="Celestia-R1---OverlayContentSD.png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3956" y="0"/>
            <a:ext cx="9118600" cy="6858000"/>
          </a:xfrm>
          <a:prstGeom prst="rect">
            <a:avLst/>
          </a:prstGeom>
        </p:spPr>
      </p:pic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1" y="4732865"/>
            <a:ext cx="7772400" cy="566738"/>
          </a:xfrm>
        </p:spPr>
        <p:txBody>
          <a:bodyPr anchor="b">
            <a:normAutofit/>
          </a:bodyPr>
          <a:lstStyle>
            <a:lvl1pPr algn="l">
              <a:defRPr sz="2000" b="0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Picture Placeholder 2"/>
          <p:cNvSpPr>
            <a:spLocks noGrp="1" noChangeAspect="1"/>
          </p:cNvSpPr>
          <p:nvPr>
            <p:ph type="pic" idx="1"/>
          </p:nvPr>
        </p:nvSpPr>
        <p:spPr>
          <a:xfrm>
            <a:off x="914401" y="932112"/>
            <a:ext cx="6858000" cy="3164976"/>
          </a:xfrm>
          <a:prstGeom prst="roundRect">
            <a:avLst>
              <a:gd name="adj" fmla="val 4380"/>
            </a:avLst>
          </a:prstGeom>
          <a:ln w="50800" cap="sq" cmpd="dbl">
            <a:gradFill flip="none" rotWithShape="1">
              <a:gsLst>
                <a:gs pos="0">
                  <a:srgbClr val="FFFFFF"/>
                </a:gs>
                <a:gs pos="100000">
                  <a:schemeClr val="tx1">
                    <a:alpha val="0"/>
                  </a:schemeClr>
                </a:gs>
              </a:gsLst>
              <a:path path="circle">
                <a:fillToRect l="50000" t="50000" r="50000" b="50000"/>
              </a:path>
              <a:tileRect/>
            </a:gradFill>
            <a:miter lim="800000"/>
          </a:ln>
          <a:effectLst>
            <a:outerShdw blurRad="254000" algn="tl" rotWithShape="0">
              <a:srgbClr val="000000">
                <a:alpha val="43000"/>
              </a:srgbClr>
            </a:outerShdw>
          </a:effectLst>
        </p:spPr>
        <p:txBody>
          <a:bodyPr vert="horz" lIns="91440" tIns="45720" rIns="91440" bIns="45720" rtlCol="0" anchor="t">
            <a:normAutofit/>
          </a:bodyPr>
          <a:lstStyle>
            <a:lvl1pPr>
              <a:defRPr lang="en-US" sz="1600"/>
            </a:lvl1pPr>
          </a:lstStyle>
          <a:p>
            <a:pPr marL="0" lvl="0" indent="0" algn="ctr">
              <a:buNone/>
            </a:pPr>
            <a:r>
              <a:rPr lang="en-US"/>
              <a:t>Click icon to add picture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1" y="5299603"/>
            <a:ext cx="7772400" cy="493712"/>
          </a:xfrm>
        </p:spPr>
        <p:txBody>
          <a:bodyPr>
            <a:normAutofit/>
          </a:bodyPr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2681EE4-3B0B-4234-8B4E-AB151B81E860}" type="datetimeFigureOut">
              <a:rPr lang="en-US" smtClean="0"/>
              <a:pPr/>
              <a:t>11/30/2023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65A23D9-6604-4C8C-A906-D1FFDA718E3A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328964159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Title and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Picture 6" descr="Celestia-R1---OverlayContentSD.png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3956" y="0"/>
            <a:ext cx="9118600" cy="6858000"/>
          </a:xfrm>
          <a:prstGeom prst="rect">
            <a:avLst/>
          </a:prstGeom>
        </p:spPr>
      </p:pic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3" y="609602"/>
            <a:ext cx="7772399" cy="3124199"/>
          </a:xfrm>
        </p:spPr>
        <p:txBody>
          <a:bodyPr anchor="ctr">
            <a:normAutofit/>
          </a:bodyPr>
          <a:lstStyle>
            <a:lvl1pPr algn="l">
              <a:defRPr sz="3200" b="0" cap="none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2" y="4343400"/>
            <a:ext cx="7772399" cy="1447800"/>
          </a:xfrm>
        </p:spPr>
        <p:txBody>
          <a:bodyPr anchor="ctr">
            <a:normAutofit/>
          </a:bodyPr>
          <a:lstStyle>
            <a:lvl1pPr marL="0" indent="0" algn="l">
              <a:buNone/>
              <a:defRPr sz="2000">
                <a:solidFill>
                  <a:schemeClr val="tx1"/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2681EE4-3B0B-4234-8B4E-AB151B81E860}" type="datetimeFigureOut">
              <a:rPr lang="en-US" smtClean="0"/>
              <a:pPr/>
              <a:t>11/30/2023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65A23D9-6604-4C8C-A906-D1FFDA718E3A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4955601"/>
      </p:ext>
    </p:extLst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Quot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7" name="Picture 16" descr="Celestia-R1---OverlayContentSD.png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3956" y="0"/>
            <a:ext cx="9118600" cy="6858000"/>
          </a:xfrm>
          <a:prstGeom prst="rect">
            <a:avLst/>
          </a:prstGeom>
        </p:spPr>
      </p:pic>
      <p:sp>
        <p:nvSpPr>
          <p:cNvPr id="14" name="TextBox 13"/>
          <p:cNvSpPr txBox="1"/>
          <p:nvPr/>
        </p:nvSpPr>
        <p:spPr>
          <a:xfrm>
            <a:off x="421796" y="718114"/>
            <a:ext cx="457319" cy="584776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>
            <a:lvl1pPr>
              <a:spcBef>
                <a:spcPct val="0"/>
              </a:spcBef>
              <a:buNone/>
              <a:defRPr sz="3200" b="0" cap="all">
                <a:ln w="3175" cmpd="sng">
                  <a:noFill/>
                </a:ln>
                <a:effectLst>
                  <a:glow rad="38100">
                    <a:schemeClr val="bg1">
                      <a:lumMod val="65000"/>
                      <a:lumOff val="35000"/>
                      <a:alpha val="40000"/>
                    </a:schemeClr>
                  </a:glow>
                  <a:outerShdw blurRad="28575" dist="38100" dir="14040000" algn="tl" rotWithShape="0">
                    <a:srgbClr val="000000">
                      <a:alpha val="25000"/>
                    </a:srgbClr>
                  </a:outerShdw>
                </a:effectLst>
              </a:defRPr>
            </a:lvl1pPr>
            <a:lvl2pPr>
              <a:defRPr>
                <a:solidFill>
                  <a:schemeClr val="tx2"/>
                </a:solidFill>
              </a:defRPr>
            </a:lvl2pPr>
            <a:lvl3pPr>
              <a:defRPr>
                <a:solidFill>
                  <a:schemeClr val="tx2"/>
                </a:solidFill>
              </a:defRPr>
            </a:lvl3pPr>
            <a:lvl4pPr>
              <a:defRPr>
                <a:solidFill>
                  <a:schemeClr val="tx2"/>
                </a:solidFill>
              </a:defRPr>
            </a:lvl4pPr>
            <a:lvl5pPr>
              <a:defRPr>
                <a:solidFill>
                  <a:schemeClr val="tx2"/>
                </a:solidFill>
              </a:defRPr>
            </a:lvl5pPr>
            <a:lvl6pPr>
              <a:defRPr>
                <a:solidFill>
                  <a:schemeClr val="tx2"/>
                </a:solidFill>
              </a:defRPr>
            </a:lvl6pPr>
            <a:lvl7pPr>
              <a:defRPr>
                <a:solidFill>
                  <a:schemeClr val="tx2"/>
                </a:solidFill>
              </a:defRPr>
            </a:lvl7pPr>
            <a:lvl8pPr>
              <a:defRPr>
                <a:solidFill>
                  <a:schemeClr val="tx2"/>
                </a:solidFill>
              </a:defRPr>
            </a:lvl8pPr>
            <a:lvl9pPr>
              <a:defRPr>
                <a:solidFill>
                  <a:schemeClr val="tx2"/>
                </a:solidFill>
              </a:defRPr>
            </a:lvl9pPr>
          </a:lstStyle>
          <a:p>
            <a:pPr lvl="0"/>
            <a:r>
              <a:rPr lang="en-US" sz="8000" dirty="0">
                <a:solidFill>
                  <a:schemeClr val="tx1"/>
                </a:solidFill>
                <a:effectLst/>
              </a:rPr>
              <a:t>“</a:t>
            </a:r>
          </a:p>
        </p:txBody>
      </p:sp>
      <p:sp>
        <p:nvSpPr>
          <p:cNvPr id="15" name="TextBox 14"/>
          <p:cNvSpPr txBox="1"/>
          <p:nvPr/>
        </p:nvSpPr>
        <p:spPr>
          <a:xfrm>
            <a:off x="7735800" y="2751671"/>
            <a:ext cx="457319" cy="584776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>
            <a:lvl1pPr>
              <a:spcBef>
                <a:spcPct val="0"/>
              </a:spcBef>
              <a:buNone/>
              <a:defRPr sz="3200" b="0" cap="all">
                <a:ln w="3175" cmpd="sng">
                  <a:noFill/>
                </a:ln>
                <a:effectLst>
                  <a:glow rad="38100">
                    <a:schemeClr val="bg1">
                      <a:lumMod val="65000"/>
                      <a:lumOff val="35000"/>
                      <a:alpha val="40000"/>
                    </a:schemeClr>
                  </a:glow>
                  <a:outerShdw blurRad="28575" dist="38100" dir="14040000" algn="tl" rotWithShape="0">
                    <a:srgbClr val="000000">
                      <a:alpha val="25000"/>
                    </a:srgbClr>
                  </a:outerShdw>
                </a:effectLst>
              </a:defRPr>
            </a:lvl1pPr>
            <a:lvl2pPr>
              <a:defRPr>
                <a:solidFill>
                  <a:schemeClr val="tx2"/>
                </a:solidFill>
              </a:defRPr>
            </a:lvl2pPr>
            <a:lvl3pPr>
              <a:defRPr>
                <a:solidFill>
                  <a:schemeClr val="tx2"/>
                </a:solidFill>
              </a:defRPr>
            </a:lvl3pPr>
            <a:lvl4pPr>
              <a:defRPr>
                <a:solidFill>
                  <a:schemeClr val="tx2"/>
                </a:solidFill>
              </a:defRPr>
            </a:lvl4pPr>
            <a:lvl5pPr>
              <a:defRPr>
                <a:solidFill>
                  <a:schemeClr val="tx2"/>
                </a:solidFill>
              </a:defRPr>
            </a:lvl5pPr>
            <a:lvl6pPr>
              <a:defRPr>
                <a:solidFill>
                  <a:schemeClr val="tx2"/>
                </a:solidFill>
              </a:defRPr>
            </a:lvl6pPr>
            <a:lvl7pPr>
              <a:defRPr>
                <a:solidFill>
                  <a:schemeClr val="tx2"/>
                </a:solidFill>
              </a:defRPr>
            </a:lvl7pPr>
            <a:lvl8pPr>
              <a:defRPr>
                <a:solidFill>
                  <a:schemeClr val="tx2"/>
                </a:solidFill>
              </a:defRPr>
            </a:lvl8pPr>
            <a:lvl9pPr>
              <a:defRPr>
                <a:solidFill>
                  <a:schemeClr val="tx2"/>
                </a:solidFill>
              </a:defRPr>
            </a:lvl9pPr>
          </a:lstStyle>
          <a:p>
            <a:pPr lvl="0" algn="r"/>
            <a:r>
              <a:rPr lang="en-US" sz="8000" dirty="0">
                <a:solidFill>
                  <a:schemeClr val="tx1"/>
                </a:solidFill>
                <a:effectLst/>
              </a:rPr>
              <a:t>”</a:t>
            </a:r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79115" y="609602"/>
            <a:ext cx="7091297" cy="2743199"/>
          </a:xfrm>
        </p:spPr>
        <p:txBody>
          <a:bodyPr anchor="ctr">
            <a:normAutofit/>
          </a:bodyPr>
          <a:lstStyle>
            <a:lvl1pPr algn="l">
              <a:defRPr sz="3200" b="0" cap="none">
                <a:solidFill>
                  <a:schemeClr val="tx1"/>
                </a:solidFill>
              </a:defRPr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10" name="Text Placeholder 9"/>
          <p:cNvSpPr>
            <a:spLocks noGrp="1"/>
          </p:cNvSpPr>
          <p:nvPr>
            <p:ph type="body" sz="quarter" idx="13"/>
          </p:nvPr>
        </p:nvSpPr>
        <p:spPr>
          <a:xfrm>
            <a:off x="988671" y="3352800"/>
            <a:ext cx="6876133" cy="381000"/>
          </a:xfrm>
        </p:spPr>
        <p:txBody>
          <a:bodyPr anchor="ctr">
            <a:normAutofit/>
          </a:bodyPr>
          <a:lstStyle>
            <a:lvl1pPr marL="0" indent="0">
              <a:buFontTx/>
              <a:buNone/>
              <a:defRPr sz="1600"/>
            </a:lvl1pPr>
            <a:lvl2pPr marL="457200" indent="0">
              <a:buFontTx/>
              <a:buNone/>
              <a:defRPr/>
            </a:lvl2pPr>
            <a:lvl3pPr marL="914400" indent="0">
              <a:buFontTx/>
              <a:buNone/>
              <a:defRPr/>
            </a:lvl3pPr>
            <a:lvl4pPr marL="1371600" indent="0">
              <a:buFontTx/>
              <a:buNone/>
              <a:defRPr/>
            </a:lvl4pPr>
            <a:lvl5pPr marL="1828800" indent="0">
              <a:buFontTx/>
              <a:buNone/>
              <a:defRPr/>
            </a:lvl5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62266" y="4343400"/>
            <a:ext cx="7772400" cy="1447800"/>
          </a:xfrm>
        </p:spPr>
        <p:txBody>
          <a:bodyPr anchor="ctr">
            <a:normAutofit/>
          </a:bodyPr>
          <a:lstStyle>
            <a:lvl1pPr marL="0" indent="0" algn="l">
              <a:buNone/>
              <a:defRPr sz="2000">
                <a:solidFill>
                  <a:schemeClr val="tx1"/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2681EE4-3B0B-4234-8B4E-AB151B81E860}" type="datetimeFigureOut">
              <a:rPr lang="en-US" smtClean="0"/>
              <a:pPr/>
              <a:t>11/30/2023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65A23D9-6604-4C8C-A906-D1FFDA718E3A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817627898"/>
      </p:ext>
    </p:extLst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Name Card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Picture 6" descr="Celestia-R1---OverlayContentSD.png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3956" y="0"/>
            <a:ext cx="9118600" cy="6858000"/>
          </a:xfrm>
          <a:prstGeom prst="rect">
            <a:avLst/>
          </a:prstGeom>
        </p:spPr>
      </p:pic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1" y="3291648"/>
            <a:ext cx="7772401" cy="1468800"/>
          </a:xfrm>
        </p:spPr>
        <p:txBody>
          <a:bodyPr anchor="b">
            <a:normAutofit/>
          </a:bodyPr>
          <a:lstStyle>
            <a:lvl1pPr algn="l">
              <a:defRPr sz="2800" b="0" cap="none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4760448"/>
            <a:ext cx="7772402" cy="860400"/>
          </a:xfrm>
        </p:spPr>
        <p:txBody>
          <a:bodyPr anchor="t">
            <a:normAutofit/>
          </a:bodyPr>
          <a:lstStyle>
            <a:lvl1pPr marL="0" indent="0" algn="l">
              <a:buNone/>
              <a:defRPr sz="1800">
                <a:solidFill>
                  <a:schemeClr val="tx1"/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2681EE4-3B0B-4234-8B4E-AB151B81E860}" type="datetimeFigureOut">
              <a:rPr lang="en-US" smtClean="0"/>
              <a:pPr/>
              <a:t>11/30/2023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65A23D9-6604-4C8C-A906-D1FFDA718E3A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092786290"/>
      </p:ext>
    </p:extLst>
  </p:cSld>
  <p:clrMapOvr>
    <a:masterClrMapping/>
  </p:clrMapOvr>
</p:sldLayout>
</file>

<file path=ppt/slideLayouts/slideLayout1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Quote Name Card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3" name="Picture 12" descr="Celestia-R1---OverlayContentSD.png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3956" y="0"/>
            <a:ext cx="9118600" cy="6858000"/>
          </a:xfrm>
          <a:prstGeom prst="rect">
            <a:avLst/>
          </a:prstGeom>
        </p:spPr>
      </p:pic>
      <p:sp>
        <p:nvSpPr>
          <p:cNvPr id="11" name="TextBox 10"/>
          <p:cNvSpPr txBox="1"/>
          <p:nvPr/>
        </p:nvSpPr>
        <p:spPr>
          <a:xfrm>
            <a:off x="421796" y="718114"/>
            <a:ext cx="457319" cy="584776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>
            <a:lvl1pPr>
              <a:spcBef>
                <a:spcPct val="0"/>
              </a:spcBef>
              <a:buNone/>
              <a:defRPr sz="3200" b="0" cap="all">
                <a:ln w="3175" cmpd="sng">
                  <a:noFill/>
                </a:ln>
                <a:effectLst>
                  <a:glow rad="38100">
                    <a:schemeClr val="bg1">
                      <a:lumMod val="65000"/>
                      <a:lumOff val="35000"/>
                      <a:alpha val="40000"/>
                    </a:schemeClr>
                  </a:glow>
                  <a:outerShdw blurRad="28575" dist="38100" dir="14040000" algn="tl" rotWithShape="0">
                    <a:srgbClr val="000000">
                      <a:alpha val="25000"/>
                    </a:srgbClr>
                  </a:outerShdw>
                </a:effectLst>
              </a:defRPr>
            </a:lvl1pPr>
            <a:lvl2pPr>
              <a:defRPr>
                <a:solidFill>
                  <a:schemeClr val="tx2"/>
                </a:solidFill>
              </a:defRPr>
            </a:lvl2pPr>
            <a:lvl3pPr>
              <a:defRPr>
                <a:solidFill>
                  <a:schemeClr val="tx2"/>
                </a:solidFill>
              </a:defRPr>
            </a:lvl3pPr>
            <a:lvl4pPr>
              <a:defRPr>
                <a:solidFill>
                  <a:schemeClr val="tx2"/>
                </a:solidFill>
              </a:defRPr>
            </a:lvl4pPr>
            <a:lvl5pPr>
              <a:defRPr>
                <a:solidFill>
                  <a:schemeClr val="tx2"/>
                </a:solidFill>
              </a:defRPr>
            </a:lvl5pPr>
            <a:lvl6pPr>
              <a:defRPr>
                <a:solidFill>
                  <a:schemeClr val="tx2"/>
                </a:solidFill>
              </a:defRPr>
            </a:lvl6pPr>
            <a:lvl7pPr>
              <a:defRPr>
                <a:solidFill>
                  <a:schemeClr val="tx2"/>
                </a:solidFill>
              </a:defRPr>
            </a:lvl7pPr>
            <a:lvl8pPr>
              <a:defRPr>
                <a:solidFill>
                  <a:schemeClr val="tx2"/>
                </a:solidFill>
              </a:defRPr>
            </a:lvl8pPr>
            <a:lvl9pPr>
              <a:defRPr>
                <a:solidFill>
                  <a:schemeClr val="tx2"/>
                </a:solidFill>
              </a:defRPr>
            </a:lvl9pPr>
          </a:lstStyle>
          <a:p>
            <a:pPr lvl="0"/>
            <a:r>
              <a:rPr lang="en-US" sz="8000" dirty="0">
                <a:solidFill>
                  <a:schemeClr val="tx1"/>
                </a:solidFill>
                <a:effectLst/>
              </a:rPr>
              <a:t>“</a:t>
            </a:r>
          </a:p>
        </p:txBody>
      </p:sp>
      <p:sp>
        <p:nvSpPr>
          <p:cNvPr id="16" name="TextBox 15"/>
          <p:cNvSpPr txBox="1"/>
          <p:nvPr/>
        </p:nvSpPr>
        <p:spPr>
          <a:xfrm>
            <a:off x="7735800" y="2751671"/>
            <a:ext cx="457319" cy="584776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>
            <a:lvl1pPr>
              <a:spcBef>
                <a:spcPct val="0"/>
              </a:spcBef>
              <a:buNone/>
              <a:defRPr sz="3200" b="0" cap="all">
                <a:ln w="3175" cmpd="sng">
                  <a:noFill/>
                </a:ln>
                <a:effectLst>
                  <a:glow rad="38100">
                    <a:schemeClr val="bg1">
                      <a:lumMod val="65000"/>
                      <a:lumOff val="35000"/>
                      <a:alpha val="40000"/>
                    </a:schemeClr>
                  </a:glow>
                  <a:outerShdw blurRad="28575" dist="38100" dir="14040000" algn="tl" rotWithShape="0">
                    <a:srgbClr val="000000">
                      <a:alpha val="25000"/>
                    </a:srgbClr>
                  </a:outerShdw>
                </a:effectLst>
              </a:defRPr>
            </a:lvl1pPr>
            <a:lvl2pPr>
              <a:defRPr>
                <a:solidFill>
                  <a:schemeClr val="tx2"/>
                </a:solidFill>
              </a:defRPr>
            </a:lvl2pPr>
            <a:lvl3pPr>
              <a:defRPr>
                <a:solidFill>
                  <a:schemeClr val="tx2"/>
                </a:solidFill>
              </a:defRPr>
            </a:lvl3pPr>
            <a:lvl4pPr>
              <a:defRPr>
                <a:solidFill>
                  <a:schemeClr val="tx2"/>
                </a:solidFill>
              </a:defRPr>
            </a:lvl4pPr>
            <a:lvl5pPr>
              <a:defRPr>
                <a:solidFill>
                  <a:schemeClr val="tx2"/>
                </a:solidFill>
              </a:defRPr>
            </a:lvl5pPr>
            <a:lvl6pPr>
              <a:defRPr>
                <a:solidFill>
                  <a:schemeClr val="tx2"/>
                </a:solidFill>
              </a:defRPr>
            </a:lvl6pPr>
            <a:lvl7pPr>
              <a:defRPr>
                <a:solidFill>
                  <a:schemeClr val="tx2"/>
                </a:solidFill>
              </a:defRPr>
            </a:lvl7pPr>
            <a:lvl8pPr>
              <a:defRPr>
                <a:solidFill>
                  <a:schemeClr val="tx2"/>
                </a:solidFill>
              </a:defRPr>
            </a:lvl8pPr>
            <a:lvl9pPr>
              <a:defRPr>
                <a:solidFill>
                  <a:schemeClr val="tx2"/>
                </a:solidFill>
              </a:defRPr>
            </a:lvl9pPr>
          </a:lstStyle>
          <a:p>
            <a:pPr lvl="0" algn="r"/>
            <a:r>
              <a:rPr lang="en-US" sz="8000" dirty="0">
                <a:solidFill>
                  <a:schemeClr val="tx1"/>
                </a:solidFill>
                <a:effectLst/>
              </a:rPr>
              <a:t>”</a:t>
            </a:r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79115" y="609602"/>
            <a:ext cx="7091297" cy="2743199"/>
          </a:xfrm>
        </p:spPr>
        <p:txBody>
          <a:bodyPr anchor="ctr">
            <a:normAutofit/>
          </a:bodyPr>
          <a:lstStyle>
            <a:lvl1pPr algn="l">
              <a:defRPr sz="3200" b="0" cap="none">
                <a:solidFill>
                  <a:schemeClr val="tx1"/>
                </a:solidFill>
              </a:defRPr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10" name="Text Placeholder 9"/>
          <p:cNvSpPr>
            <a:spLocks noGrp="1"/>
          </p:cNvSpPr>
          <p:nvPr>
            <p:ph type="body" sz="quarter" idx="13"/>
          </p:nvPr>
        </p:nvSpPr>
        <p:spPr>
          <a:xfrm>
            <a:off x="457200" y="3886200"/>
            <a:ext cx="7772401" cy="889000"/>
          </a:xfrm>
        </p:spPr>
        <p:txBody>
          <a:bodyPr vert="horz" lIns="91440" tIns="45720" rIns="91440" bIns="45720" rtlCol="0" anchor="b">
            <a:normAutofit/>
          </a:bodyPr>
          <a:lstStyle>
            <a:lvl1pPr>
              <a:buNone/>
              <a:defRPr lang="en-US" sz="2000" b="0" cap="none" dirty="0">
                <a:ln w="3175" cmpd="sng">
                  <a:noFill/>
                </a:ln>
                <a:solidFill>
                  <a:schemeClr val="tx1"/>
                </a:solidFill>
                <a:effectLst/>
              </a:defRPr>
            </a:lvl1pPr>
          </a:lstStyle>
          <a:p>
            <a:pPr marL="0" lvl="0">
              <a:spcBef>
                <a:spcPct val="0"/>
              </a:spcBef>
              <a:buNone/>
            </a:pPr>
            <a:r>
              <a:rPr lang="en-US"/>
              <a:t>Click to edit Master text styles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4775200"/>
            <a:ext cx="7772401" cy="1016000"/>
          </a:xfrm>
        </p:spPr>
        <p:txBody>
          <a:bodyPr anchor="t">
            <a:normAutofit/>
          </a:bodyPr>
          <a:lstStyle>
            <a:lvl1pPr marL="0" indent="0" algn="l">
              <a:buNone/>
              <a:defRPr sz="1600">
                <a:solidFill>
                  <a:schemeClr val="tx1"/>
                </a:solidFill>
              </a:defRPr>
            </a:lvl1pPr>
            <a:lvl2pPr marL="457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2681EE4-3B0B-4234-8B4E-AB151B81E860}" type="datetimeFigureOut">
              <a:rPr lang="en-US" smtClean="0"/>
              <a:pPr/>
              <a:t>11/30/2023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65A23D9-6604-4C8C-A906-D1FFDA718E3A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764319835"/>
      </p:ext>
    </p:extLst>
  </p:cSld>
  <p:clrMapOvr>
    <a:masterClrMapping/>
  </p:clrMapOvr>
</p:sldLayout>
</file>

<file path=ppt/slideLayouts/slideLayout1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True or Fals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8" name="Picture 7" descr="Celestia-R1---OverlayContentSD.png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3956" y="0"/>
            <a:ext cx="9118600" cy="6858000"/>
          </a:xfrm>
          <a:prstGeom prst="rect">
            <a:avLst/>
          </a:prstGeom>
        </p:spPr>
      </p:pic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64440" y="609602"/>
            <a:ext cx="7772401" cy="2743199"/>
          </a:xfrm>
        </p:spPr>
        <p:txBody>
          <a:bodyPr vert="horz" lIns="91440" tIns="45720" rIns="91440" bIns="45720" rtlCol="0" anchor="ctr">
            <a:normAutofit/>
          </a:bodyPr>
          <a:lstStyle>
            <a:lvl1pPr>
              <a:defRPr lang="en-US" sz="2800" b="0" dirty="0"/>
            </a:lvl1pPr>
          </a:lstStyle>
          <a:p>
            <a:pPr marL="0" lvl="0"/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10" name="Text Placeholder 9"/>
          <p:cNvSpPr>
            <a:spLocks noGrp="1"/>
          </p:cNvSpPr>
          <p:nvPr>
            <p:ph type="body" sz="quarter" idx="13"/>
          </p:nvPr>
        </p:nvSpPr>
        <p:spPr>
          <a:xfrm>
            <a:off x="464440" y="3505200"/>
            <a:ext cx="7772401" cy="838200"/>
          </a:xfrm>
        </p:spPr>
        <p:txBody>
          <a:bodyPr vert="horz" lIns="91440" tIns="45720" rIns="91440" bIns="45720" rtlCol="0" anchor="b">
            <a:normAutofit/>
          </a:bodyPr>
          <a:lstStyle>
            <a:lvl1pPr>
              <a:buNone/>
              <a:defRPr lang="en-US" sz="2000" b="0" cap="none" dirty="0">
                <a:ln w="3175" cmpd="sng">
                  <a:noFill/>
                </a:ln>
                <a:solidFill>
                  <a:schemeClr val="tx1"/>
                </a:solidFill>
                <a:effectLst/>
              </a:defRPr>
            </a:lvl1pPr>
          </a:lstStyle>
          <a:p>
            <a:pPr marL="0" lvl="0">
              <a:spcBef>
                <a:spcPct val="0"/>
              </a:spcBef>
              <a:buNone/>
            </a:pPr>
            <a:r>
              <a:rPr lang="en-US"/>
              <a:t>Click to edit Master text styles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64439" y="4343400"/>
            <a:ext cx="7772401" cy="1447800"/>
          </a:xfrm>
        </p:spPr>
        <p:txBody>
          <a:bodyPr anchor="t">
            <a:normAutofit/>
          </a:bodyPr>
          <a:lstStyle>
            <a:lvl1pPr marL="0" indent="0" algn="l">
              <a:buNone/>
              <a:defRPr sz="1600">
                <a:solidFill>
                  <a:schemeClr val="tx1"/>
                </a:solidFill>
              </a:defRPr>
            </a:lvl1pPr>
            <a:lvl2pPr marL="457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2681EE4-3B0B-4234-8B4E-AB151B81E860}" type="datetimeFigureOut">
              <a:rPr lang="en-US" smtClean="0"/>
              <a:pPr/>
              <a:t>11/30/2023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65A23D9-6604-4C8C-A906-D1FFDA718E3A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034215697"/>
      </p:ext>
    </p:extLst>
  </p:cSld>
  <p:clrMapOvr>
    <a:masterClrMapping/>
  </p:clrMapOvr>
</p:sldLayout>
</file>

<file path=ppt/slideLayouts/slideLayout16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Picture 6" descr="Celestia-R1---OverlayContentSD.png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3956" y="0"/>
            <a:ext cx="9118600" cy="6858000"/>
          </a:xfrm>
          <a:prstGeom prst="rect">
            <a:avLst/>
          </a:prstGeom>
        </p:spPr>
      </p:pic>
      <p:sp>
        <p:nvSpPr>
          <p:cNvPr id="8" name="Title 1"/>
          <p:cNvSpPr>
            <a:spLocks noGrp="1"/>
          </p:cNvSpPr>
          <p:nvPr>
            <p:ph type="title"/>
          </p:nvPr>
        </p:nvSpPr>
        <p:spPr>
          <a:xfrm>
            <a:off x="457200" y="609601"/>
            <a:ext cx="7772400" cy="1456267"/>
          </a:xfrm>
        </p:spPr>
        <p:txBody>
          <a:bodyPr>
            <a:normAutofit/>
          </a:bodyPr>
          <a:lstStyle>
            <a:lvl1pPr>
              <a:defRPr sz="2800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 anchor="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2681EE4-3B0B-4234-8B4E-AB151B81E860}" type="datetimeFigureOut">
              <a:rPr lang="en-US" smtClean="0"/>
              <a:pPr/>
              <a:t>11/30/2023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65A23D9-6604-4C8C-A906-D1FFDA718E3A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459325307"/>
      </p:ext>
    </p:extLst>
  </p:cSld>
  <p:clrMapOvr>
    <a:masterClrMapping/>
  </p:clrMapOvr>
</p:sldLayout>
</file>

<file path=ppt/slideLayouts/slideLayout17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Picture 6" descr="Celestia-R1---OverlayContentSD.png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3956" y="0"/>
            <a:ext cx="9118600" cy="6858000"/>
          </a:xfrm>
          <a:prstGeom prst="rect">
            <a:avLst/>
          </a:prstGeom>
        </p:spPr>
      </p:pic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552978" y="609600"/>
            <a:ext cx="1676621" cy="5181601"/>
          </a:xfrm>
        </p:spPr>
        <p:txBody>
          <a:bodyPr vert="eaVert">
            <a:normAutofit/>
          </a:bodyPr>
          <a:lstStyle>
            <a:lvl1pPr>
              <a:defRPr sz="2800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609600"/>
            <a:ext cx="5990184" cy="5181600"/>
          </a:xfrm>
        </p:spPr>
        <p:txBody>
          <a:bodyPr vert="eaVert" anchor="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2681EE4-3B0B-4234-8B4E-AB151B81E860}" type="datetimeFigureOut">
              <a:rPr lang="en-US" smtClean="0"/>
              <a:pPr/>
              <a:t>11/30/2023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65A23D9-6604-4C8C-A906-D1FFDA718E3A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89891511"/>
      </p:ext>
    </p:extLst>
  </p:cSld>
  <p:clrMapOvr>
    <a:masterClrMapping/>
  </p:clrMapOvr>
</p:sldLayout>
</file>

<file path=ppt/slideLayouts/slideLayout18.xml><?xml version="1.0" encoding="utf-8"?>
<p:sldLayout xmlns:a="http://schemas.openxmlformats.org/drawingml/2006/main" xmlns:r="http://schemas.openxmlformats.org/officeDocument/2006/relationships" xmlns:p="http://schemas.openxmlformats.org/presentationml/2006/main" type="txAndObj">
  <p:cSld name="Title, Text,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</p:spPr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>
          <a:xfrm>
            <a:off x="6553200" y="6245225"/>
            <a:ext cx="2133600" cy="476250"/>
          </a:xfrm>
        </p:spPr>
        <p:txBody>
          <a:bodyPr/>
          <a:lstStyle>
            <a:lvl1pPr>
              <a:defRPr/>
            </a:lvl1pPr>
          </a:lstStyle>
          <a:p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>
          <a:xfrm>
            <a:off x="3124200" y="6245225"/>
            <a:ext cx="2895600" cy="476250"/>
          </a:xfrm>
        </p:spPr>
        <p:txBody>
          <a:bodyPr/>
          <a:lstStyle>
            <a:lvl1pPr>
              <a:defRPr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>
          <a:xfrm>
            <a:off x="457200" y="6245225"/>
            <a:ext cx="2133600" cy="476250"/>
          </a:xfrm>
        </p:spPr>
        <p:txBody>
          <a:bodyPr/>
          <a:lstStyle>
            <a:lvl1pPr>
              <a:defRPr/>
            </a:lvl1pPr>
          </a:lstStyle>
          <a:p>
            <a:fld id="{D144661D-210F-4568-9032-1A8491F8299F}" type="slidenum">
              <a:rPr lang="ar-SA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626449224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slideLayout" Target="../slideLayouts/slideLayout13.xml"/><Relationship Id="rId18" Type="http://schemas.openxmlformats.org/officeDocument/2006/relationships/slideLayout" Target="../slideLayouts/slideLayout1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17" Type="http://schemas.openxmlformats.org/officeDocument/2006/relationships/slideLayout" Target="../slideLayouts/slideLayout17.xml"/><Relationship Id="rId2" Type="http://schemas.openxmlformats.org/officeDocument/2006/relationships/slideLayout" Target="../slideLayouts/slideLayout2.xml"/><Relationship Id="rId16" Type="http://schemas.openxmlformats.org/officeDocument/2006/relationships/slideLayout" Target="../slideLayouts/slideLayout16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5" Type="http://schemas.openxmlformats.org/officeDocument/2006/relationships/slideLayout" Target="../slideLayouts/slideLayout15.xml"/><Relationship Id="rId10" Type="http://schemas.openxmlformats.org/officeDocument/2006/relationships/slideLayout" Target="../slideLayouts/slideLayout10.xml"/><Relationship Id="rId19" Type="http://schemas.openxmlformats.org/officeDocument/2006/relationships/theme" Target="../theme/theme1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14" Type="http://schemas.openxmlformats.org/officeDocument/2006/relationships/slideLayout" Target="../slideLayouts/slideLayout14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3">
        <a:schemeClr val="bg2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457200" y="609601"/>
            <a:ext cx="7772400" cy="1456267"/>
          </a:xfrm>
          <a:prstGeom prst="rect">
            <a:avLst/>
          </a:prstGeom>
          <a:effectLst/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2142068"/>
            <a:ext cx="7772400" cy="364913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6523712" y="5870576"/>
            <a:ext cx="1212173" cy="3778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000" b="0" i="0">
                <a:solidFill>
                  <a:schemeClr val="tx1"/>
                </a:solidFill>
                <a:effectLst/>
                <a:latin typeface="+mn-lt"/>
              </a:defRPr>
            </a:lvl1pPr>
          </a:lstStyle>
          <a:p>
            <a:fld id="{E2681EE4-3B0B-4234-8B4E-AB151B81E860}" type="datetimeFigureOut">
              <a:rPr lang="en-US" smtClean="0"/>
              <a:pPr/>
              <a:t>11/30/2023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457200" y="5870576"/>
            <a:ext cx="5990311" cy="3778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000" b="0" i="0">
                <a:solidFill>
                  <a:schemeClr val="tx1"/>
                </a:solidFill>
                <a:effectLst/>
                <a:latin typeface="+mn-lt"/>
              </a:defRPr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7812085" y="5870576"/>
            <a:ext cx="417516" cy="3778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000" b="0" i="0">
                <a:solidFill>
                  <a:schemeClr val="tx1"/>
                </a:solidFill>
                <a:effectLst/>
                <a:latin typeface="+mn-lt"/>
              </a:defRPr>
            </a:lvl1pPr>
          </a:lstStyle>
          <a:p>
            <a:fld id="{D65A23D9-6604-4C8C-A906-D1FFDA718E3A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133893078"/>
      </p:ext>
    </p:extLst>
  </p:cSld>
  <p:clrMap bg1="dk1" tx1="lt1" bg2="dk2" tx2="lt2" accent1="accent1" accent2="accent2" accent3="accent3" accent4="accent4" accent5="accent5" accent6="accent6" hlink="hlink" folHlink="folHlink"/>
  <p:sldLayoutIdLst>
    <p:sldLayoutId id="2147483707" r:id="rId1"/>
    <p:sldLayoutId id="2147483708" r:id="rId2"/>
    <p:sldLayoutId id="2147483709" r:id="rId3"/>
    <p:sldLayoutId id="2147483710" r:id="rId4"/>
    <p:sldLayoutId id="2147483711" r:id="rId5"/>
    <p:sldLayoutId id="2147483712" r:id="rId6"/>
    <p:sldLayoutId id="2147483713" r:id="rId7"/>
    <p:sldLayoutId id="2147483714" r:id="rId8"/>
    <p:sldLayoutId id="2147483715" r:id="rId9"/>
    <p:sldLayoutId id="2147483716" r:id="rId10"/>
    <p:sldLayoutId id="2147483717" r:id="rId11"/>
    <p:sldLayoutId id="2147483718" r:id="rId12"/>
    <p:sldLayoutId id="2147483719" r:id="rId13"/>
    <p:sldLayoutId id="2147483720" r:id="rId14"/>
    <p:sldLayoutId id="2147483721" r:id="rId15"/>
    <p:sldLayoutId id="2147483722" r:id="rId16"/>
    <p:sldLayoutId id="2147483723" r:id="rId17"/>
    <p:sldLayoutId id="2147483724" r:id="rId18"/>
  </p:sldLayoutIdLst>
  <p:txStyles>
    <p:titleStyle>
      <a:lvl1pPr algn="l" defTabSz="457200" rtl="0" eaLnBrk="1" latinLnBrk="0" hangingPunct="1">
        <a:spcBef>
          <a:spcPct val="0"/>
        </a:spcBef>
        <a:buNone/>
        <a:defRPr sz="3200" kern="1200" cap="all">
          <a:ln w="3175" cmpd="sng">
            <a:noFill/>
          </a:ln>
          <a:solidFill>
            <a:schemeClr val="tx1"/>
          </a:solidFill>
          <a:effectLst/>
          <a:latin typeface="+mj-lt"/>
          <a:ea typeface="+mj-ea"/>
          <a:cs typeface="+mj-cs"/>
        </a:defRPr>
      </a:lvl1pPr>
      <a:lvl2pPr eaLnBrk="1" hangingPunct="1">
        <a:defRPr>
          <a:solidFill>
            <a:schemeClr val="tx2"/>
          </a:solidFill>
        </a:defRPr>
      </a:lvl2pPr>
      <a:lvl3pPr eaLnBrk="1" hangingPunct="1">
        <a:defRPr>
          <a:solidFill>
            <a:schemeClr val="tx2"/>
          </a:solidFill>
        </a:defRPr>
      </a:lvl3pPr>
      <a:lvl4pPr eaLnBrk="1" hangingPunct="1">
        <a:defRPr>
          <a:solidFill>
            <a:schemeClr val="tx2"/>
          </a:solidFill>
        </a:defRPr>
      </a:lvl4pPr>
      <a:lvl5pPr eaLnBrk="1" hangingPunct="1">
        <a:defRPr>
          <a:solidFill>
            <a:schemeClr val="tx2"/>
          </a:solidFill>
        </a:defRPr>
      </a:lvl5pPr>
      <a:lvl6pPr eaLnBrk="1" hangingPunct="1">
        <a:defRPr>
          <a:solidFill>
            <a:schemeClr val="tx2"/>
          </a:solidFill>
        </a:defRPr>
      </a:lvl6pPr>
      <a:lvl7pPr eaLnBrk="1" hangingPunct="1">
        <a:defRPr>
          <a:solidFill>
            <a:schemeClr val="tx2"/>
          </a:solidFill>
        </a:defRPr>
      </a:lvl7pPr>
      <a:lvl8pPr eaLnBrk="1" hangingPunct="1">
        <a:defRPr>
          <a:solidFill>
            <a:schemeClr val="tx2"/>
          </a:solidFill>
        </a:defRPr>
      </a:lvl8pPr>
      <a:lvl9pPr eaLnBrk="1" hangingPunct="1">
        <a:defRPr>
          <a:solidFill>
            <a:schemeClr val="tx2"/>
          </a:solidFill>
        </a:defRPr>
      </a:lvl9pPr>
    </p:titleStyle>
    <p:bodyStyle>
      <a:lvl1pPr marL="285750" indent="-285750" algn="l" defTabSz="457200" rtl="0" eaLnBrk="1" latinLnBrk="0" hangingPunct="1">
        <a:spcBef>
          <a:spcPts val="0"/>
        </a:spcBef>
        <a:spcAft>
          <a:spcPts val="1000"/>
        </a:spcAft>
        <a:buClr>
          <a:schemeClr val="tx1"/>
        </a:buClr>
        <a:buSzPct val="100000"/>
        <a:buFont typeface="Arial"/>
        <a:buChar char="•"/>
        <a:defRPr sz="1800" kern="1200" cap="none">
          <a:solidFill>
            <a:schemeClr val="tx1"/>
          </a:solidFill>
          <a:effectLst/>
          <a:latin typeface="+mn-lt"/>
          <a:ea typeface="+mn-ea"/>
          <a:cs typeface="+mn-cs"/>
        </a:defRPr>
      </a:lvl1pPr>
      <a:lvl2pPr marL="742950" indent="-285750" algn="l" defTabSz="457200" rtl="0" eaLnBrk="1" latinLnBrk="0" hangingPunct="1">
        <a:spcBef>
          <a:spcPts val="0"/>
        </a:spcBef>
        <a:spcAft>
          <a:spcPts val="1000"/>
        </a:spcAft>
        <a:buClr>
          <a:schemeClr val="tx1"/>
        </a:buClr>
        <a:buSzPct val="100000"/>
        <a:buFont typeface="Arial"/>
        <a:buChar char="•"/>
        <a:defRPr sz="1600" kern="1200" cap="none">
          <a:solidFill>
            <a:schemeClr val="tx1"/>
          </a:solidFill>
          <a:effectLst/>
          <a:latin typeface="+mn-lt"/>
          <a:ea typeface="+mn-ea"/>
          <a:cs typeface="+mn-cs"/>
        </a:defRPr>
      </a:lvl2pPr>
      <a:lvl3pPr marL="1200150" indent="-285750" algn="l" defTabSz="457200" rtl="0" eaLnBrk="1" latinLnBrk="0" hangingPunct="1">
        <a:spcBef>
          <a:spcPts val="0"/>
        </a:spcBef>
        <a:spcAft>
          <a:spcPts val="1000"/>
        </a:spcAft>
        <a:buClr>
          <a:schemeClr val="tx1"/>
        </a:buClr>
        <a:buSzPct val="100000"/>
        <a:buFont typeface="Arial"/>
        <a:buChar char="•"/>
        <a:defRPr sz="1400" kern="1200" cap="none">
          <a:solidFill>
            <a:schemeClr val="tx1"/>
          </a:solidFill>
          <a:effectLst/>
          <a:latin typeface="+mn-lt"/>
          <a:ea typeface="+mn-ea"/>
          <a:cs typeface="+mn-cs"/>
        </a:defRPr>
      </a:lvl3pPr>
      <a:lvl4pPr marL="1543050" indent="-171450" algn="l" defTabSz="457200" rtl="0" eaLnBrk="1" latinLnBrk="0" hangingPunct="1">
        <a:spcBef>
          <a:spcPts val="0"/>
        </a:spcBef>
        <a:spcAft>
          <a:spcPts val="1000"/>
        </a:spcAft>
        <a:buClr>
          <a:schemeClr val="tx1"/>
        </a:buClr>
        <a:buSzPct val="100000"/>
        <a:buFont typeface="Arial"/>
        <a:buChar char="•"/>
        <a:defRPr sz="1200" kern="1200" cap="none">
          <a:solidFill>
            <a:schemeClr val="tx1"/>
          </a:solidFill>
          <a:effectLst/>
          <a:latin typeface="+mn-lt"/>
          <a:ea typeface="+mn-ea"/>
          <a:cs typeface="+mn-cs"/>
        </a:defRPr>
      </a:lvl4pPr>
      <a:lvl5pPr marL="2000250" indent="-171450" algn="l" defTabSz="457200" rtl="0" eaLnBrk="1" latinLnBrk="0" hangingPunct="1">
        <a:spcBef>
          <a:spcPts val="0"/>
        </a:spcBef>
        <a:spcAft>
          <a:spcPts val="1000"/>
        </a:spcAft>
        <a:buClr>
          <a:schemeClr val="tx1"/>
        </a:buClr>
        <a:buSzPct val="100000"/>
        <a:buFont typeface="Arial"/>
        <a:buChar char="•"/>
        <a:defRPr sz="1200" kern="1200" cap="none">
          <a:solidFill>
            <a:schemeClr val="tx1"/>
          </a:solidFill>
          <a:effectLst/>
          <a:latin typeface="+mn-lt"/>
          <a:ea typeface="+mn-ea"/>
          <a:cs typeface="+mn-cs"/>
        </a:defRPr>
      </a:lvl5pPr>
      <a:lvl6pPr marL="2514600" indent="-228600" algn="l" defTabSz="457200" rtl="0" eaLnBrk="1" latinLnBrk="0" hangingPunct="1">
        <a:spcBef>
          <a:spcPts val="0"/>
        </a:spcBef>
        <a:spcAft>
          <a:spcPts val="1000"/>
        </a:spcAft>
        <a:buClr>
          <a:schemeClr val="tx1"/>
        </a:buClr>
        <a:buSzPct val="100000"/>
        <a:buFont typeface="Arial"/>
        <a:buChar char="•"/>
        <a:defRPr sz="1200" kern="1200" cap="none">
          <a:solidFill>
            <a:schemeClr val="tx1"/>
          </a:solidFill>
          <a:effectLst/>
          <a:latin typeface="+mn-lt"/>
          <a:ea typeface="+mn-ea"/>
          <a:cs typeface="+mn-cs"/>
        </a:defRPr>
      </a:lvl6pPr>
      <a:lvl7pPr marL="2971800" indent="-228600" algn="l" defTabSz="457200" rtl="0" eaLnBrk="1" latinLnBrk="0" hangingPunct="1">
        <a:spcBef>
          <a:spcPts val="0"/>
        </a:spcBef>
        <a:spcAft>
          <a:spcPts val="1000"/>
        </a:spcAft>
        <a:buClr>
          <a:schemeClr val="tx1"/>
        </a:buClr>
        <a:buSzPct val="100000"/>
        <a:buFont typeface="Arial"/>
        <a:buChar char="•"/>
        <a:defRPr sz="1200" kern="1200" cap="none">
          <a:solidFill>
            <a:schemeClr val="tx1"/>
          </a:solidFill>
          <a:effectLst/>
          <a:latin typeface="+mn-lt"/>
          <a:ea typeface="+mn-ea"/>
          <a:cs typeface="+mn-cs"/>
        </a:defRPr>
      </a:lvl7pPr>
      <a:lvl8pPr marL="3429000" indent="-228600" algn="l" defTabSz="457200" rtl="0" eaLnBrk="1" latinLnBrk="0" hangingPunct="1">
        <a:spcBef>
          <a:spcPts val="0"/>
        </a:spcBef>
        <a:spcAft>
          <a:spcPts val="1000"/>
        </a:spcAft>
        <a:buClr>
          <a:schemeClr val="tx1"/>
        </a:buClr>
        <a:buSzPct val="100000"/>
        <a:buFont typeface="Arial"/>
        <a:buChar char="•"/>
        <a:defRPr sz="1200" kern="1200" cap="none">
          <a:solidFill>
            <a:schemeClr val="tx1"/>
          </a:solidFill>
          <a:effectLst/>
          <a:latin typeface="+mn-lt"/>
          <a:ea typeface="+mn-ea"/>
          <a:cs typeface="+mn-cs"/>
        </a:defRPr>
      </a:lvl8pPr>
      <a:lvl9pPr marL="3886200" indent="-228600" algn="l" defTabSz="457200" rtl="0" eaLnBrk="1" latinLnBrk="0" hangingPunct="1">
        <a:spcBef>
          <a:spcPts val="0"/>
        </a:spcBef>
        <a:spcAft>
          <a:spcPts val="1000"/>
        </a:spcAft>
        <a:buClr>
          <a:schemeClr val="tx1"/>
        </a:buClr>
        <a:buSzPct val="100000"/>
        <a:buFont typeface="Arial"/>
        <a:buChar char="•"/>
        <a:defRPr sz="1200" kern="1200" cap="none">
          <a:solidFill>
            <a:schemeClr val="tx1"/>
          </a:solidFill>
          <a:effectLst/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4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jpeg"/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0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jpeg"/><Relationship Id="rId1" Type="http://schemas.openxmlformats.org/officeDocument/2006/relationships/slideLayout" Target="../slideLayouts/slideLayout2.xml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2.xml.rels><?xml version="1.0" encoding="UTF-8" standalone="yes"?>
<Relationships xmlns="http://schemas.openxmlformats.org/package/2006/relationships"><Relationship Id="rId2" Type="http://schemas.openxmlformats.org/officeDocument/2006/relationships/image" Target="../media/image6.gif"/><Relationship Id="rId1" Type="http://schemas.openxmlformats.org/officeDocument/2006/relationships/slideLayout" Target="../slideLayouts/slideLayout2.xml"/></Relationships>
</file>

<file path=ppt/slides/_rels/slide1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8.xml"/></Relationships>
</file>

<file path=ppt/slides/_rels/slide1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7.xml.rels><?xml version="1.0" encoding="UTF-8" standalone="yes"?>
<Relationships xmlns="http://schemas.openxmlformats.org/package/2006/relationships"><Relationship Id="rId2" Type="http://schemas.openxmlformats.org/officeDocument/2006/relationships/image" Target="../media/image7.jpeg"/><Relationship Id="rId1" Type="http://schemas.openxmlformats.org/officeDocument/2006/relationships/slideLayout" Target="../slideLayouts/slideLayout2.xml"/></Relationships>
</file>

<file path=ppt/slides/_rels/slide18.xml.rels><?xml version="1.0" encoding="UTF-8" standalone="yes"?>
<Relationships xmlns="http://schemas.openxmlformats.org/package/2006/relationships"><Relationship Id="rId3" Type="http://schemas.openxmlformats.org/officeDocument/2006/relationships/image" Target="../media/image9.jpeg"/><Relationship Id="rId2" Type="http://schemas.openxmlformats.org/officeDocument/2006/relationships/image" Target="../media/image8.jpeg"/><Relationship Id="rId1" Type="http://schemas.openxmlformats.org/officeDocument/2006/relationships/slideLayout" Target="../slideLayouts/slideLayout2.xml"/></Relationships>
</file>

<file path=ppt/slides/_rels/slide19.xml.rels><?xml version="1.0" encoding="UTF-8" standalone="yes"?>
<Relationships xmlns="http://schemas.openxmlformats.org/package/2006/relationships"><Relationship Id="rId2" Type="http://schemas.openxmlformats.org/officeDocument/2006/relationships/image" Target="../media/image10.jpeg"/><Relationship Id="rId1" Type="http://schemas.openxmlformats.org/officeDocument/2006/relationships/slideLayout" Target="../slideLayouts/slideLayout2.xml"/></Relationships>
</file>

<file path=ppt/slides/_rels/slide2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2.xml.rels><?xml version="1.0" encoding="UTF-8" standalone="yes"?>
<Relationships xmlns="http://schemas.openxmlformats.org/package/2006/relationships"><Relationship Id="rId3" Type="http://schemas.openxmlformats.org/officeDocument/2006/relationships/image" Target="../media/image12.jpeg"/><Relationship Id="rId2" Type="http://schemas.openxmlformats.org/officeDocument/2006/relationships/image" Target="../media/image11.jpeg"/><Relationship Id="rId1" Type="http://schemas.openxmlformats.org/officeDocument/2006/relationships/slideLayout" Target="../slideLayouts/slideLayout2.xml"/></Relationships>
</file>

<file path=ppt/slides/_rels/slide23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4.xml"/><Relationship Id="rId1" Type="http://schemas.openxmlformats.org/officeDocument/2006/relationships/slideLayout" Target="../slideLayouts/slideLayout2.xml"/></Relationships>
</file>

<file path=ppt/slides/_rels/slide2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7.xml.rels><?xml version="1.0" encoding="UTF-8" standalone="yes"?>
<Relationships xmlns="http://schemas.openxmlformats.org/package/2006/relationships"><Relationship Id="rId3" Type="http://schemas.openxmlformats.org/officeDocument/2006/relationships/image" Target="../media/image14.jpeg"/><Relationship Id="rId2" Type="http://schemas.openxmlformats.org/officeDocument/2006/relationships/image" Target="../media/image13.jpeg"/><Relationship Id="rId1" Type="http://schemas.openxmlformats.org/officeDocument/2006/relationships/slideLayout" Target="../slideLayouts/slideLayout2.xml"/></Relationships>
</file>

<file path=ppt/slides/_rels/slide2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9.xml.rels><?xml version="1.0" encoding="UTF-8" standalone="yes"?>
<Relationships xmlns="http://schemas.openxmlformats.org/package/2006/relationships"><Relationship Id="rId3" Type="http://schemas.openxmlformats.org/officeDocument/2006/relationships/image" Target="../media/image15.gif"/><Relationship Id="rId2" Type="http://schemas.openxmlformats.org/officeDocument/2006/relationships/notesSlide" Target="../notesSlides/notesSlide5.xml"/><Relationship Id="rId1" Type="http://schemas.openxmlformats.org/officeDocument/2006/relationships/slideLayout" Target="../slideLayouts/slideLayout2.xml"/></Relationships>
</file>

<file path=ppt/slides/_rels/slide3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2.xml.rels><?xml version="1.0" encoding="UTF-8" standalone="yes"?>
<Relationships xmlns="http://schemas.openxmlformats.org/package/2006/relationships"><Relationship Id="rId3" Type="http://schemas.openxmlformats.org/officeDocument/2006/relationships/image" Target="../media/image17.jpeg"/><Relationship Id="rId2" Type="http://schemas.openxmlformats.org/officeDocument/2006/relationships/image" Target="../media/image16.jpeg"/><Relationship Id="rId1" Type="http://schemas.openxmlformats.org/officeDocument/2006/relationships/slideLayout" Target="../slideLayouts/slideLayout2.xml"/></Relationships>
</file>

<file path=ppt/slides/_rels/slide33.xml.rels><?xml version="1.0" encoding="UTF-8" standalone="yes"?>
<Relationships xmlns="http://schemas.openxmlformats.org/package/2006/relationships"><Relationship Id="rId3" Type="http://schemas.openxmlformats.org/officeDocument/2006/relationships/image" Target="../media/image19.jpeg"/><Relationship Id="rId2" Type="http://schemas.openxmlformats.org/officeDocument/2006/relationships/image" Target="../media/image18.png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20.jpeg"/></Relationships>
</file>

<file path=ppt/slides/_rels/slide3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7.xml.rels><?xml version="1.0" encoding="UTF-8" standalone="yes"?>
<Relationships xmlns="http://schemas.openxmlformats.org/package/2006/relationships"><Relationship Id="rId2" Type="http://schemas.openxmlformats.org/officeDocument/2006/relationships/image" Target="../media/image21.jpeg"/><Relationship Id="rId1" Type="http://schemas.openxmlformats.org/officeDocument/2006/relationships/slideLayout" Target="../slideLayouts/slideLayout4.xml"/></Relationships>
</file>

<file path=ppt/slides/_rels/slide3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0.xml.rels><?xml version="1.0" encoding="UTF-8" standalone="yes"?>
<Relationships xmlns="http://schemas.openxmlformats.org/package/2006/relationships"><Relationship Id="rId2" Type="http://schemas.openxmlformats.org/officeDocument/2006/relationships/image" Target="../media/image22.jpeg"/><Relationship Id="rId1" Type="http://schemas.openxmlformats.org/officeDocument/2006/relationships/slideLayout" Target="../slideLayouts/slideLayout2.xml"/></Relationships>
</file>

<file path=ppt/slides/_rels/slide4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7.xml.rels><?xml version="1.0" encoding="UTF-8" standalone="yes"?>
<Relationships xmlns="http://schemas.openxmlformats.org/package/2006/relationships"><Relationship Id="rId2" Type="http://schemas.openxmlformats.org/officeDocument/2006/relationships/image" Target="../media/image23.jpeg"/><Relationship Id="rId1" Type="http://schemas.openxmlformats.org/officeDocument/2006/relationships/slideLayout" Target="../slideLayouts/slideLayout2.xml"/></Relationships>
</file>

<file path=ppt/slides/_rels/slide48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6.xml"/><Relationship Id="rId1" Type="http://schemas.openxmlformats.org/officeDocument/2006/relationships/slideLayout" Target="../slideLayouts/slideLayout2.xml"/></Relationships>
</file>

<file path=ppt/slides/_rels/slide4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50.xml.rels><?xml version="1.0" encoding="UTF-8" standalone="yes"?>
<Relationships xmlns="http://schemas.openxmlformats.org/package/2006/relationships"><Relationship Id="rId3" Type="http://schemas.openxmlformats.org/officeDocument/2006/relationships/image" Target="../media/image25.jpeg"/><Relationship Id="rId2" Type="http://schemas.openxmlformats.org/officeDocument/2006/relationships/image" Target="../media/image24.jpeg"/><Relationship Id="rId1" Type="http://schemas.openxmlformats.org/officeDocument/2006/relationships/slideLayout" Target="../slideLayouts/slideLayout2.xml"/></Relationships>
</file>

<file path=ppt/slides/_rels/slide5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5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5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5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5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5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5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5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5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6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6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6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6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6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6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6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6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6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69.xml.rels><?xml version="1.0" encoding="UTF-8" standalone="yes"?>
<Relationships xmlns="http://schemas.openxmlformats.org/package/2006/relationships"><Relationship Id="rId2" Type="http://schemas.openxmlformats.org/officeDocument/2006/relationships/image" Target="../media/image26.jpeg"/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228600" y="1524000"/>
            <a:ext cx="8534400" cy="2057400"/>
          </a:xfrm>
        </p:spPr>
        <p:txBody>
          <a:bodyPr>
            <a:noAutofit/>
          </a:bodyPr>
          <a:lstStyle/>
          <a:p>
            <a:r>
              <a:rPr lang="en-US" sz="4000" b="1" dirty="0">
                <a:latin typeface="Arial" pitchFamily="34" charset="0"/>
                <a:ea typeface="PMingLiU-ExtB" pitchFamily="18" charset="-120"/>
                <a:cs typeface="Arial" pitchFamily="34" charset="0"/>
              </a:rPr>
              <a:t>FREE LIVING AMOEBA</a:t>
            </a:r>
          </a:p>
        </p:txBody>
      </p:sp>
      <p:sp>
        <p:nvSpPr>
          <p:cNvPr id="7" name="TextBox 6">
            <a:extLst>
              <a:ext uri="{FF2B5EF4-FFF2-40B4-BE49-F238E27FC236}">
                <a16:creationId xmlns:a16="http://schemas.microsoft.com/office/drawing/2014/main" id="{6BB32B0B-B873-4E4F-961A-54175472549F}"/>
              </a:ext>
            </a:extLst>
          </p:cNvPr>
          <p:cNvSpPr txBox="1"/>
          <p:nvPr/>
        </p:nvSpPr>
        <p:spPr>
          <a:xfrm>
            <a:off x="5334000" y="5715000"/>
            <a:ext cx="3352800" cy="83099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Dr. Priyanka Chaturvedi</a:t>
            </a:r>
          </a:p>
          <a:p>
            <a:r>
              <a:rPr lang="en-US" sz="2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Assistant Professor</a:t>
            </a:r>
            <a:endParaRPr lang="en-IN" sz="24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</p:spTree>
  </p:cSld>
  <p:clrMapOvr>
    <a:masterClrMapping/>
  </p:clrMapOvr>
  <p:transition/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8002" name="Rectangle 2"/>
          <p:cNvSpPr>
            <a:spLocks noGrp="1" noChangeArrowheads="1"/>
          </p:cNvSpPr>
          <p:nvPr>
            <p:ph type="title"/>
          </p:nvPr>
        </p:nvSpPr>
        <p:spPr>
          <a:xfrm>
            <a:off x="457200" y="76200"/>
            <a:ext cx="8229600" cy="639762"/>
          </a:xfrm>
        </p:spPr>
        <p:txBody>
          <a:bodyPr>
            <a:normAutofit/>
          </a:bodyPr>
          <a:lstStyle/>
          <a:p>
            <a:r>
              <a:rPr lang="en-US" sz="3200" b="1" dirty="0">
                <a:solidFill>
                  <a:srgbClr val="CC0000"/>
                </a:solidFill>
                <a:latin typeface="Arial" pitchFamily="34" charset="0"/>
                <a:cs typeface="Arial" pitchFamily="34" charset="0"/>
              </a:rPr>
              <a:t>Introduction</a:t>
            </a:r>
            <a:r>
              <a:rPr lang="en-US" sz="3200" b="1" dirty="0">
                <a:solidFill>
                  <a:srgbClr val="009900"/>
                </a:solidFill>
              </a:rPr>
              <a:t> 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idx="1"/>
          </p:nvPr>
        </p:nvSpPr>
        <p:spPr>
          <a:xfrm>
            <a:off x="457200" y="1371600"/>
            <a:ext cx="8458200" cy="5334000"/>
          </a:xfrm>
        </p:spPr>
        <p:txBody>
          <a:bodyPr>
            <a:normAutofit/>
          </a:bodyPr>
          <a:lstStyle/>
          <a:p>
            <a:pPr>
              <a:spcBef>
                <a:spcPct val="50000"/>
              </a:spcBef>
              <a:buFont typeface="Wingdings" pitchFamily="2" charset="2"/>
              <a:buChar char="§"/>
            </a:pPr>
            <a:r>
              <a:rPr lang="en-US" sz="2400" dirty="0">
                <a:latin typeface="Arial" pitchFamily="34" charset="0"/>
                <a:ea typeface="MS Mincho" pitchFamily="49" charset="-128"/>
                <a:cs typeface="Arial" pitchFamily="34" charset="0"/>
              </a:rPr>
              <a:t>Normal inhabitants of soil and water</a:t>
            </a:r>
          </a:p>
          <a:p>
            <a:pPr>
              <a:spcBef>
                <a:spcPct val="50000"/>
              </a:spcBef>
              <a:buFont typeface="Wingdings" pitchFamily="2" charset="2"/>
              <a:buChar char="§"/>
            </a:pPr>
            <a:endParaRPr lang="en-US" sz="1200" dirty="0">
              <a:latin typeface="Arial" pitchFamily="34" charset="0"/>
              <a:ea typeface="MS Mincho" pitchFamily="49" charset="-128"/>
              <a:cs typeface="Arial" pitchFamily="34" charset="0"/>
            </a:endParaRPr>
          </a:p>
          <a:p>
            <a:pPr>
              <a:spcBef>
                <a:spcPct val="50000"/>
              </a:spcBef>
              <a:buFont typeface="Wingdings" pitchFamily="2" charset="2"/>
              <a:buChar char="§"/>
            </a:pPr>
            <a:r>
              <a:rPr lang="en-US" sz="2400" dirty="0">
                <a:latin typeface="Arial" pitchFamily="34" charset="0"/>
                <a:ea typeface="MS Mincho" pitchFamily="49" charset="-128"/>
                <a:cs typeface="Arial" pitchFamily="34" charset="0"/>
              </a:rPr>
              <a:t>Feed on bacteria, yeast and other organisms</a:t>
            </a:r>
          </a:p>
          <a:p>
            <a:pPr>
              <a:spcBef>
                <a:spcPct val="50000"/>
              </a:spcBef>
              <a:buFont typeface="Wingdings" pitchFamily="2" charset="2"/>
              <a:buChar char="§"/>
            </a:pPr>
            <a:endParaRPr lang="en-US" sz="1200" dirty="0">
              <a:latin typeface="Arial" pitchFamily="34" charset="0"/>
              <a:ea typeface="MS Mincho" pitchFamily="49" charset="-128"/>
              <a:cs typeface="Arial" pitchFamily="34" charset="0"/>
            </a:endParaRPr>
          </a:p>
          <a:p>
            <a:pPr>
              <a:spcBef>
                <a:spcPct val="50000"/>
              </a:spcBef>
              <a:buFont typeface="Wingdings" pitchFamily="2" charset="2"/>
              <a:buChar char="§"/>
            </a:pPr>
            <a:r>
              <a:rPr lang="en-US" sz="2400" dirty="0">
                <a:latin typeface="Arial" pitchFamily="34" charset="0"/>
                <a:ea typeface="MS Mincho" pitchFamily="49" charset="-128"/>
                <a:cs typeface="Arial" pitchFamily="34" charset="0"/>
              </a:rPr>
              <a:t>Also known as opportunistic amoebae</a:t>
            </a:r>
            <a:endParaRPr lang="en-US" sz="1200" dirty="0">
              <a:latin typeface="Arial" pitchFamily="34" charset="0"/>
              <a:ea typeface="MS Mincho" pitchFamily="49" charset="-128"/>
              <a:cs typeface="Arial" pitchFamily="34" charset="0"/>
            </a:endParaRPr>
          </a:p>
          <a:p>
            <a:pPr>
              <a:spcBef>
                <a:spcPct val="50000"/>
              </a:spcBef>
              <a:buFont typeface="Wingdings" pitchFamily="2" charset="2"/>
              <a:buChar char="§"/>
            </a:pPr>
            <a:endParaRPr lang="en-US" sz="1200" dirty="0">
              <a:latin typeface="Arial" pitchFamily="34" charset="0"/>
              <a:ea typeface="MS Mincho" pitchFamily="49" charset="-128"/>
              <a:cs typeface="Arial" pitchFamily="34" charset="0"/>
            </a:endParaRPr>
          </a:p>
          <a:p>
            <a:pPr>
              <a:spcBef>
                <a:spcPct val="50000"/>
              </a:spcBef>
              <a:buFont typeface="Wingdings" pitchFamily="2" charset="2"/>
              <a:buChar char="§"/>
            </a:pPr>
            <a:r>
              <a:rPr lang="en-US" sz="2400" dirty="0">
                <a:latin typeface="Arial" pitchFamily="34" charset="0"/>
                <a:ea typeface="MS Mincho" pitchFamily="49" charset="-128"/>
                <a:cs typeface="Arial" pitchFamily="34" charset="0"/>
              </a:rPr>
              <a:t>A few members have the ability to become </a:t>
            </a:r>
            <a:r>
              <a:rPr lang="en-US" sz="2400" b="1" dirty="0">
                <a:latin typeface="Arial" pitchFamily="34" charset="0"/>
                <a:ea typeface="MS Mincho" pitchFamily="49" charset="-128"/>
                <a:cs typeface="Arial" pitchFamily="34" charset="0"/>
              </a:rPr>
              <a:t>facultative parasites</a:t>
            </a:r>
            <a:r>
              <a:rPr lang="en-US" sz="2400" dirty="0">
                <a:latin typeface="Arial" pitchFamily="34" charset="0"/>
                <a:ea typeface="MS Mincho" pitchFamily="49" charset="-128"/>
                <a:cs typeface="Arial" pitchFamily="34" charset="0"/>
              </a:rPr>
              <a:t> on vertebrate</a:t>
            </a:r>
          </a:p>
          <a:p>
            <a:pPr>
              <a:spcBef>
                <a:spcPct val="50000"/>
              </a:spcBef>
              <a:buFont typeface="Wingdings" pitchFamily="2" charset="2"/>
              <a:buChar char="§"/>
            </a:pPr>
            <a:endParaRPr lang="en-US" sz="1200" dirty="0">
              <a:latin typeface="Arial" pitchFamily="34" charset="0"/>
              <a:ea typeface="MS Mincho" pitchFamily="49" charset="-128"/>
              <a:cs typeface="Arial" pitchFamily="34" charset="0"/>
            </a:endParaRPr>
          </a:p>
          <a:p>
            <a:pPr>
              <a:spcBef>
                <a:spcPct val="50000"/>
              </a:spcBef>
              <a:buFont typeface="Wingdings" pitchFamily="2" charset="2"/>
              <a:buChar char="§"/>
            </a:pPr>
            <a:r>
              <a:rPr lang="en-US" sz="2400" dirty="0">
                <a:latin typeface="Arial" pitchFamily="34" charset="0"/>
                <a:ea typeface="MS Mincho" pitchFamily="49" charset="-128"/>
                <a:cs typeface="Arial" pitchFamily="34" charset="0"/>
              </a:rPr>
              <a:t>They are able to infect humans</a:t>
            </a:r>
          </a:p>
          <a:p>
            <a:pPr>
              <a:buNone/>
            </a:pPr>
            <a:endParaRPr lang="en-US" sz="2400" dirty="0"/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 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57200" y="838200"/>
            <a:ext cx="8229600" cy="5287963"/>
          </a:xfrm>
        </p:spPr>
        <p:txBody>
          <a:bodyPr>
            <a:normAutofit/>
          </a:bodyPr>
          <a:lstStyle/>
          <a:p>
            <a:pPr>
              <a:spcBef>
                <a:spcPct val="50000"/>
              </a:spcBef>
              <a:buFont typeface="Wingdings" pitchFamily="2" charset="2"/>
              <a:buChar char="§"/>
            </a:pPr>
            <a:r>
              <a:rPr lang="en-US" sz="2400" dirty="0">
                <a:latin typeface="Arial" pitchFamily="34" charset="0"/>
                <a:ea typeface="MS Mincho" pitchFamily="49" charset="-128"/>
                <a:cs typeface="Arial" pitchFamily="34" charset="0"/>
              </a:rPr>
              <a:t>Disease causing free living amoebae belong to 4 genera:</a:t>
            </a:r>
          </a:p>
          <a:p>
            <a:pPr>
              <a:spcBef>
                <a:spcPct val="50000"/>
              </a:spcBef>
              <a:buNone/>
            </a:pPr>
            <a:endParaRPr lang="en-US" sz="2400" dirty="0">
              <a:latin typeface="Arial" pitchFamily="34" charset="0"/>
              <a:ea typeface="MS Mincho" pitchFamily="49" charset="-128"/>
              <a:cs typeface="Arial" pitchFamily="34" charset="0"/>
            </a:endParaRPr>
          </a:p>
          <a:p>
            <a:pPr marL="457200" indent="-457200">
              <a:lnSpc>
                <a:spcPct val="200000"/>
              </a:lnSpc>
              <a:buFont typeface="Wingdings" pitchFamily="2" charset="2"/>
              <a:buChar char="Ø"/>
            </a:pPr>
            <a:r>
              <a:rPr lang="en-US" sz="2400" i="1" dirty="0" err="1">
                <a:latin typeface="Arial" pitchFamily="34" charset="0"/>
                <a:cs typeface="Arial" pitchFamily="34" charset="0"/>
              </a:rPr>
              <a:t>Naegleria</a:t>
            </a:r>
            <a:endParaRPr lang="en-US" sz="2400" i="1" dirty="0">
              <a:latin typeface="Arial" pitchFamily="34" charset="0"/>
              <a:cs typeface="Arial" pitchFamily="34" charset="0"/>
            </a:endParaRPr>
          </a:p>
          <a:p>
            <a:pPr marL="857250" lvl="1" indent="-457200">
              <a:lnSpc>
                <a:spcPct val="200000"/>
              </a:lnSpc>
              <a:buFont typeface="Wingdings" pitchFamily="2" charset="2"/>
              <a:buChar char="Ø"/>
            </a:pPr>
            <a:r>
              <a:rPr lang="en-US" sz="2400" i="1" dirty="0" err="1">
                <a:latin typeface="Arial" pitchFamily="34" charset="0"/>
                <a:cs typeface="Arial" pitchFamily="34" charset="0"/>
              </a:rPr>
              <a:t>Acanthamoeba</a:t>
            </a:r>
            <a:endParaRPr lang="en-US" sz="2400" i="1" dirty="0">
              <a:latin typeface="Arial" pitchFamily="34" charset="0"/>
              <a:cs typeface="Arial" pitchFamily="34" charset="0"/>
            </a:endParaRPr>
          </a:p>
          <a:p>
            <a:pPr marL="1257300" lvl="2" indent="-457200">
              <a:lnSpc>
                <a:spcPct val="200000"/>
              </a:lnSpc>
              <a:buFont typeface="Wingdings" pitchFamily="2" charset="2"/>
              <a:buChar char="Ø"/>
            </a:pPr>
            <a:r>
              <a:rPr lang="en-US" sz="2400" i="1" dirty="0" err="1">
                <a:latin typeface="Arial" pitchFamily="34" charset="0"/>
                <a:cs typeface="Arial" pitchFamily="34" charset="0"/>
              </a:rPr>
              <a:t>Balamuthia</a:t>
            </a:r>
            <a:endParaRPr lang="en-US" sz="2400" i="1" dirty="0">
              <a:latin typeface="Arial" pitchFamily="34" charset="0"/>
              <a:cs typeface="Arial" pitchFamily="34" charset="0"/>
            </a:endParaRPr>
          </a:p>
          <a:p>
            <a:pPr marL="1714500" lvl="3" indent="-457200">
              <a:lnSpc>
                <a:spcPct val="200000"/>
              </a:lnSpc>
              <a:buFont typeface="Wingdings" pitchFamily="2" charset="2"/>
              <a:buChar char="Ø"/>
            </a:pPr>
            <a:r>
              <a:rPr lang="en-US" sz="2400" i="1" dirty="0" err="1">
                <a:latin typeface="Arial" pitchFamily="34" charset="0"/>
                <a:cs typeface="Arial" pitchFamily="34" charset="0"/>
              </a:rPr>
              <a:t>Sappinia</a:t>
            </a:r>
            <a:endParaRPr lang="en-US" sz="2400" dirty="0">
              <a:solidFill>
                <a:srgbClr val="009900"/>
              </a:solidFill>
              <a:latin typeface="Arial" pitchFamily="34" charset="0"/>
              <a:ea typeface="MS Mincho" pitchFamily="49" charset="-128"/>
              <a:cs typeface="Arial" pitchFamily="34" charset="0"/>
            </a:endParaRPr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0050" name="Rectangle 2"/>
          <p:cNvSpPr>
            <a:spLocks noGrp="1" noChangeArrowheads="1"/>
          </p:cNvSpPr>
          <p:nvPr>
            <p:ph type="title"/>
          </p:nvPr>
        </p:nvSpPr>
        <p:spPr>
          <a:xfrm>
            <a:off x="457200" y="0"/>
            <a:ext cx="8229600" cy="792162"/>
          </a:xfrm>
        </p:spPr>
        <p:txBody>
          <a:bodyPr>
            <a:normAutofit/>
          </a:bodyPr>
          <a:lstStyle/>
          <a:p>
            <a:r>
              <a:rPr lang="en-US" sz="3600" b="1" i="1" dirty="0" err="1">
                <a:solidFill>
                  <a:srgbClr val="CC0000"/>
                </a:solidFill>
                <a:latin typeface="Arial" pitchFamily="34" charset="0"/>
                <a:cs typeface="Arial" pitchFamily="34" charset="0"/>
              </a:rPr>
              <a:t>Naegleria</a:t>
            </a:r>
            <a:endParaRPr lang="en-US" sz="3600" b="1" i="1" dirty="0">
              <a:solidFill>
                <a:srgbClr val="CC0000"/>
              </a:solidFill>
              <a:latin typeface="Arial" pitchFamily="34" charset="0"/>
              <a:cs typeface="Arial" pitchFamily="34" charset="0"/>
            </a:endParaRPr>
          </a:p>
        </p:txBody>
      </p:sp>
      <p:sp>
        <p:nvSpPr>
          <p:cNvPr id="6" name="Content Placeholder 5"/>
          <p:cNvSpPr>
            <a:spLocks noGrp="1"/>
          </p:cNvSpPr>
          <p:nvPr>
            <p:ph idx="1"/>
          </p:nvPr>
        </p:nvSpPr>
        <p:spPr>
          <a:xfrm>
            <a:off x="76200" y="838200"/>
            <a:ext cx="8686800" cy="5715000"/>
          </a:xfrm>
        </p:spPr>
        <p:txBody>
          <a:bodyPr>
            <a:noAutofit/>
          </a:bodyPr>
          <a:lstStyle/>
          <a:p>
            <a:pPr algn="just">
              <a:lnSpc>
                <a:spcPct val="90000"/>
              </a:lnSpc>
            </a:pPr>
            <a:r>
              <a:rPr lang="en-US" sz="2400" dirty="0">
                <a:latin typeface="Arial" pitchFamily="34" charset="0"/>
                <a:cs typeface="Arial" pitchFamily="34" charset="0"/>
              </a:rPr>
              <a:t>One of the Major disease causing Free living amoeba</a:t>
            </a:r>
          </a:p>
          <a:p>
            <a:pPr algn="just">
              <a:lnSpc>
                <a:spcPct val="90000"/>
              </a:lnSpc>
            </a:pPr>
            <a:endParaRPr lang="en-US" sz="2000" b="1" dirty="0">
              <a:latin typeface="Arial" pitchFamily="34" charset="0"/>
              <a:cs typeface="Arial" pitchFamily="34" charset="0"/>
            </a:endParaRPr>
          </a:p>
          <a:p>
            <a:pPr algn="just"/>
            <a:r>
              <a:rPr lang="en-US" sz="2400" dirty="0">
                <a:latin typeface="Arial" pitchFamily="34" charset="0"/>
                <a:cs typeface="Arial" pitchFamily="34" charset="0"/>
              </a:rPr>
              <a:t>Typically found in warm fresh water (thermo-tolerant amoeba) such as ponds, lakes, rivers, hot springs and swimming pools</a:t>
            </a:r>
          </a:p>
          <a:p>
            <a:pPr algn="just"/>
            <a:endParaRPr lang="en-US" sz="2000" dirty="0">
              <a:latin typeface="Arial" pitchFamily="34" charset="0"/>
              <a:cs typeface="Arial" pitchFamily="34" charset="0"/>
            </a:endParaRPr>
          </a:p>
          <a:p>
            <a:pPr algn="just">
              <a:lnSpc>
                <a:spcPct val="90000"/>
              </a:lnSpc>
            </a:pPr>
            <a:r>
              <a:rPr lang="en-US" sz="2400" dirty="0">
                <a:latin typeface="Arial" pitchFamily="34" charset="0"/>
                <a:cs typeface="Arial" pitchFamily="34" charset="0"/>
              </a:rPr>
              <a:t>Worldwide distribution</a:t>
            </a:r>
          </a:p>
          <a:p>
            <a:pPr algn="just">
              <a:lnSpc>
                <a:spcPct val="90000"/>
              </a:lnSpc>
            </a:pPr>
            <a:endParaRPr lang="en-US" sz="2400" dirty="0">
              <a:latin typeface="Arial" pitchFamily="34" charset="0"/>
              <a:cs typeface="Arial" pitchFamily="34" charset="0"/>
            </a:endParaRPr>
          </a:p>
          <a:p>
            <a:pPr algn="just">
              <a:lnSpc>
                <a:spcPct val="90000"/>
              </a:lnSpc>
            </a:pPr>
            <a:r>
              <a:rPr lang="en-US" sz="3200" b="1" dirty="0">
                <a:solidFill>
                  <a:srgbClr val="FF0000"/>
                </a:solidFill>
                <a:highlight>
                  <a:srgbClr val="FFFF00"/>
                </a:highlight>
                <a:latin typeface="Arial" pitchFamily="34" charset="0"/>
                <a:cs typeface="Arial" pitchFamily="34" charset="0"/>
              </a:rPr>
              <a:t>Brain eating amoeba</a:t>
            </a:r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 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152400" y="1295400"/>
            <a:ext cx="8839200" cy="5334000"/>
          </a:xfrm>
        </p:spPr>
        <p:txBody>
          <a:bodyPr>
            <a:normAutofit/>
          </a:bodyPr>
          <a:lstStyle/>
          <a:p>
            <a:pPr algn="just"/>
            <a:endParaRPr lang="en-US" sz="2400" b="1" i="1" dirty="0">
              <a:latin typeface="Arial" pitchFamily="34" charset="0"/>
              <a:cs typeface="Arial" pitchFamily="34" charset="0"/>
            </a:endParaRPr>
          </a:p>
          <a:p>
            <a:pPr algn="just"/>
            <a:endParaRPr lang="en-US" sz="2400" b="1" i="1" dirty="0">
              <a:latin typeface="Arial" pitchFamily="34" charset="0"/>
              <a:cs typeface="Arial" pitchFamily="34" charset="0"/>
            </a:endParaRPr>
          </a:p>
          <a:p>
            <a:pPr algn="just"/>
            <a:endParaRPr lang="en-US" sz="2400" b="1" i="1" dirty="0">
              <a:latin typeface="Arial" pitchFamily="34" charset="0"/>
              <a:cs typeface="Arial" pitchFamily="34" charset="0"/>
            </a:endParaRPr>
          </a:p>
          <a:p>
            <a:pPr algn="just">
              <a:buNone/>
            </a:pPr>
            <a:endParaRPr lang="en-US" sz="2400" b="1" i="1" dirty="0">
              <a:latin typeface="Arial" pitchFamily="34" charset="0"/>
              <a:cs typeface="Arial" pitchFamily="34" charset="0"/>
            </a:endParaRPr>
          </a:p>
          <a:p>
            <a:pPr algn="just"/>
            <a:endParaRPr lang="en-US" sz="2400" b="1" i="1" dirty="0">
              <a:latin typeface="Arial" pitchFamily="34" charset="0"/>
              <a:cs typeface="Arial" pitchFamily="34" charset="0"/>
            </a:endParaRPr>
          </a:p>
          <a:p>
            <a:pPr algn="just">
              <a:buNone/>
            </a:pPr>
            <a:endParaRPr lang="en-US" sz="2400" dirty="0">
              <a:latin typeface="Arial" pitchFamily="34" charset="0"/>
              <a:cs typeface="Arial" pitchFamily="34" charset="0"/>
            </a:endParaRPr>
          </a:p>
          <a:p>
            <a:pPr algn="just">
              <a:buNone/>
            </a:pPr>
            <a:endParaRPr lang="en-US" sz="2400" dirty="0">
              <a:latin typeface="Arial" pitchFamily="34" charset="0"/>
              <a:cs typeface="Arial" pitchFamily="34" charset="0"/>
            </a:endParaRPr>
          </a:p>
          <a:p>
            <a:pPr algn="just">
              <a:buNone/>
            </a:pPr>
            <a:endParaRPr lang="en-US" sz="2400" dirty="0">
              <a:latin typeface="Arial" pitchFamily="34" charset="0"/>
              <a:cs typeface="Arial" pitchFamily="34" charset="0"/>
            </a:endParaRPr>
          </a:p>
          <a:p>
            <a:pPr algn="just">
              <a:buNone/>
            </a:pPr>
            <a:endParaRPr lang="en-US" sz="2400" dirty="0">
              <a:latin typeface="Arial" pitchFamily="34" charset="0"/>
              <a:cs typeface="Arial" pitchFamily="34" charset="0"/>
            </a:endParaRPr>
          </a:p>
        </p:txBody>
      </p:sp>
      <p:sp>
        <p:nvSpPr>
          <p:cNvPr id="4" name="Rounded Rectangle 3"/>
          <p:cNvSpPr/>
          <p:nvPr/>
        </p:nvSpPr>
        <p:spPr>
          <a:xfrm>
            <a:off x="2819400" y="895052"/>
            <a:ext cx="2895600" cy="609600"/>
          </a:xfrm>
          <a:prstGeom prst="round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2400" b="1" i="1" dirty="0" err="1">
                <a:latin typeface="Arial" pitchFamily="34" charset="0"/>
                <a:cs typeface="Arial" pitchFamily="34" charset="0"/>
              </a:rPr>
              <a:t>Naegleria</a:t>
            </a:r>
            <a:endParaRPr lang="en-US" sz="2400" i="1" dirty="0"/>
          </a:p>
        </p:txBody>
      </p:sp>
      <p:cxnSp>
        <p:nvCxnSpPr>
          <p:cNvPr id="8" name="Straight Connector 7"/>
          <p:cNvCxnSpPr/>
          <p:nvPr/>
        </p:nvCxnSpPr>
        <p:spPr>
          <a:xfrm rot="5400000">
            <a:off x="3963194" y="1885652"/>
            <a:ext cx="608806" cy="794"/>
          </a:xfrm>
          <a:prstGeom prst="line">
            <a:avLst/>
          </a:prstGeom>
          <a:ln w="50800"/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0" name="Straight Connector 9"/>
          <p:cNvCxnSpPr/>
          <p:nvPr/>
        </p:nvCxnSpPr>
        <p:spPr>
          <a:xfrm>
            <a:off x="1828800" y="2190452"/>
            <a:ext cx="5105400" cy="1588"/>
          </a:xfrm>
          <a:prstGeom prst="line">
            <a:avLst/>
          </a:prstGeom>
          <a:ln w="50800"/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3" name="Straight Arrow Connector 12"/>
          <p:cNvCxnSpPr/>
          <p:nvPr/>
        </p:nvCxnSpPr>
        <p:spPr>
          <a:xfrm rot="5400000">
            <a:off x="1562100" y="2457152"/>
            <a:ext cx="533400" cy="1588"/>
          </a:xfrm>
          <a:prstGeom prst="straightConnector1">
            <a:avLst/>
          </a:prstGeom>
          <a:ln w="50800"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4" name="Straight Arrow Connector 13"/>
          <p:cNvCxnSpPr/>
          <p:nvPr/>
        </p:nvCxnSpPr>
        <p:spPr>
          <a:xfrm rot="5400000">
            <a:off x="6666706" y="2456358"/>
            <a:ext cx="533400" cy="1588"/>
          </a:xfrm>
          <a:prstGeom prst="straightConnector1">
            <a:avLst/>
          </a:prstGeom>
          <a:ln w="50800"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6" name="TextBox 15"/>
          <p:cNvSpPr txBox="1"/>
          <p:nvPr/>
        </p:nvSpPr>
        <p:spPr>
          <a:xfrm>
            <a:off x="533400" y="2647652"/>
            <a:ext cx="2895600" cy="212365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200" b="1" i="1" dirty="0" err="1">
                <a:solidFill>
                  <a:srgbClr val="FF0000"/>
                </a:solidFill>
                <a:highlight>
                  <a:srgbClr val="FFFF00"/>
                </a:highlight>
                <a:latin typeface="Arial" pitchFamily="34" charset="0"/>
                <a:cs typeface="Arial" pitchFamily="34" charset="0"/>
              </a:rPr>
              <a:t>Naegleria</a:t>
            </a:r>
            <a:r>
              <a:rPr lang="en-US" sz="2200" b="1" i="1" dirty="0">
                <a:solidFill>
                  <a:srgbClr val="FF0000"/>
                </a:solidFill>
                <a:highlight>
                  <a:srgbClr val="FFFF00"/>
                </a:highlight>
                <a:latin typeface="Arial" pitchFamily="34" charset="0"/>
                <a:cs typeface="Arial" pitchFamily="34" charset="0"/>
              </a:rPr>
              <a:t> </a:t>
            </a:r>
            <a:r>
              <a:rPr lang="en-US" sz="2200" b="1" i="1" dirty="0" err="1">
                <a:solidFill>
                  <a:srgbClr val="FF0000"/>
                </a:solidFill>
                <a:highlight>
                  <a:srgbClr val="FFFF00"/>
                </a:highlight>
                <a:latin typeface="Arial" pitchFamily="34" charset="0"/>
                <a:cs typeface="Arial" pitchFamily="34" charset="0"/>
              </a:rPr>
              <a:t>fowleri</a:t>
            </a:r>
            <a:endParaRPr lang="en-US" sz="2200" b="1" i="1" dirty="0">
              <a:solidFill>
                <a:srgbClr val="FF0000"/>
              </a:solidFill>
              <a:highlight>
                <a:srgbClr val="FFFF00"/>
              </a:highlight>
              <a:latin typeface="Arial" pitchFamily="34" charset="0"/>
              <a:cs typeface="Arial" pitchFamily="34" charset="0"/>
            </a:endParaRPr>
          </a:p>
          <a:p>
            <a:endParaRPr lang="en-US" sz="2200" b="1" i="1" dirty="0">
              <a:solidFill>
                <a:srgbClr val="FF0000"/>
              </a:solidFill>
              <a:highlight>
                <a:srgbClr val="FFFF00"/>
              </a:highlight>
              <a:latin typeface="Arial" pitchFamily="34" charset="0"/>
              <a:cs typeface="Arial" pitchFamily="34" charset="0"/>
            </a:endParaRPr>
          </a:p>
          <a:p>
            <a:endParaRPr lang="en-US" sz="2200" b="1" i="1" dirty="0">
              <a:solidFill>
                <a:srgbClr val="FF0000"/>
              </a:solidFill>
              <a:highlight>
                <a:srgbClr val="FFFF00"/>
              </a:highlight>
              <a:latin typeface="Arial" pitchFamily="34" charset="0"/>
              <a:cs typeface="Arial" pitchFamily="34" charset="0"/>
            </a:endParaRPr>
          </a:p>
          <a:p>
            <a:endParaRPr lang="en-US" sz="2200" b="1" i="1" dirty="0">
              <a:solidFill>
                <a:srgbClr val="FF0000"/>
              </a:solidFill>
              <a:highlight>
                <a:srgbClr val="FFFF00"/>
              </a:highlight>
              <a:latin typeface="Arial" pitchFamily="34" charset="0"/>
              <a:cs typeface="Arial" pitchFamily="34" charset="0"/>
            </a:endParaRPr>
          </a:p>
          <a:p>
            <a:endParaRPr lang="en-US" sz="2200" b="1" i="1" dirty="0">
              <a:solidFill>
                <a:srgbClr val="FF0000"/>
              </a:solidFill>
              <a:highlight>
                <a:srgbClr val="FFFF00"/>
              </a:highlight>
              <a:latin typeface="Arial" pitchFamily="34" charset="0"/>
              <a:cs typeface="Arial" pitchFamily="34" charset="0"/>
            </a:endParaRPr>
          </a:p>
          <a:p>
            <a:r>
              <a:rPr lang="en-US" sz="2200" b="1" dirty="0">
                <a:solidFill>
                  <a:srgbClr val="FF0000"/>
                </a:solidFill>
                <a:highlight>
                  <a:srgbClr val="FFFF00"/>
                </a:highlight>
                <a:latin typeface="Arial" pitchFamily="34" charset="0"/>
                <a:cs typeface="Arial" pitchFamily="34" charset="0"/>
              </a:rPr>
              <a:t>Infection in humans</a:t>
            </a:r>
            <a:endParaRPr lang="en-US" sz="2200" b="1" dirty="0">
              <a:solidFill>
                <a:srgbClr val="FF0000"/>
              </a:solidFill>
              <a:highlight>
                <a:srgbClr val="FFFF00"/>
              </a:highlight>
            </a:endParaRPr>
          </a:p>
        </p:txBody>
      </p:sp>
      <p:sp>
        <p:nvSpPr>
          <p:cNvPr id="17" name="TextBox 16"/>
          <p:cNvSpPr txBox="1"/>
          <p:nvPr/>
        </p:nvSpPr>
        <p:spPr>
          <a:xfrm>
            <a:off x="5638800" y="2647652"/>
            <a:ext cx="3276600" cy="212365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200" b="1" i="1" dirty="0" err="1">
                <a:latin typeface="Arial" pitchFamily="34" charset="0"/>
                <a:cs typeface="Arial" pitchFamily="34" charset="0"/>
              </a:rPr>
              <a:t>Naegleria</a:t>
            </a:r>
            <a:r>
              <a:rPr lang="en-US" sz="2200" b="1" i="1" dirty="0">
                <a:latin typeface="Arial" pitchFamily="34" charset="0"/>
                <a:cs typeface="Arial" pitchFamily="34" charset="0"/>
              </a:rPr>
              <a:t> </a:t>
            </a:r>
            <a:r>
              <a:rPr lang="en-US" sz="2200" b="1" i="1" dirty="0" err="1">
                <a:latin typeface="Arial" pitchFamily="34" charset="0"/>
                <a:cs typeface="Arial" pitchFamily="34" charset="0"/>
              </a:rPr>
              <a:t>australiensis</a:t>
            </a:r>
            <a:endParaRPr lang="en-US" sz="2200" b="1" i="1" dirty="0">
              <a:latin typeface="Arial" pitchFamily="34" charset="0"/>
              <a:cs typeface="Arial" pitchFamily="34" charset="0"/>
            </a:endParaRPr>
          </a:p>
          <a:p>
            <a:endParaRPr lang="en-US" sz="2200" b="1" i="1" dirty="0">
              <a:latin typeface="Arial" pitchFamily="34" charset="0"/>
              <a:cs typeface="Arial" pitchFamily="34" charset="0"/>
            </a:endParaRPr>
          </a:p>
          <a:p>
            <a:r>
              <a:rPr lang="en-US" sz="2200" b="1" i="1" dirty="0" err="1">
                <a:latin typeface="Arial" pitchFamily="34" charset="0"/>
                <a:cs typeface="Arial" pitchFamily="34" charset="0"/>
              </a:rPr>
              <a:t>Naegleria</a:t>
            </a:r>
            <a:r>
              <a:rPr lang="en-US" sz="2200" b="1" i="1" dirty="0">
                <a:latin typeface="Arial" pitchFamily="34" charset="0"/>
                <a:cs typeface="Arial" pitchFamily="34" charset="0"/>
              </a:rPr>
              <a:t> </a:t>
            </a:r>
            <a:r>
              <a:rPr lang="en-US" sz="2200" b="1" i="1" dirty="0" err="1">
                <a:latin typeface="Arial" pitchFamily="34" charset="0"/>
                <a:cs typeface="Arial" pitchFamily="34" charset="0"/>
              </a:rPr>
              <a:t>italica</a:t>
            </a:r>
            <a:endParaRPr lang="en-US" sz="2200" b="1" i="1" dirty="0">
              <a:latin typeface="Arial" pitchFamily="34" charset="0"/>
              <a:cs typeface="Arial" pitchFamily="34" charset="0"/>
            </a:endParaRPr>
          </a:p>
          <a:p>
            <a:endParaRPr lang="en-US" sz="2200" b="1" i="1" dirty="0">
              <a:latin typeface="Arial" pitchFamily="34" charset="0"/>
              <a:cs typeface="Arial" pitchFamily="34" charset="0"/>
            </a:endParaRPr>
          </a:p>
          <a:p>
            <a:endParaRPr lang="en-US" sz="2200" b="1" i="1" dirty="0">
              <a:latin typeface="Arial" pitchFamily="34" charset="0"/>
              <a:cs typeface="Arial" pitchFamily="34" charset="0"/>
            </a:endParaRPr>
          </a:p>
          <a:p>
            <a:r>
              <a:rPr lang="en-US" sz="2200" b="1" dirty="0">
                <a:latin typeface="Arial" pitchFamily="34" charset="0"/>
                <a:cs typeface="Arial" pitchFamily="34" charset="0"/>
              </a:rPr>
              <a:t>Infection in mice</a:t>
            </a:r>
            <a:endParaRPr lang="en-US" sz="2200" b="1" dirty="0"/>
          </a:p>
        </p:txBody>
      </p:sp>
      <p:cxnSp>
        <p:nvCxnSpPr>
          <p:cNvPr id="19" name="Straight Arrow Connector 18"/>
          <p:cNvCxnSpPr/>
          <p:nvPr/>
        </p:nvCxnSpPr>
        <p:spPr>
          <a:xfrm rot="5400000">
            <a:off x="1258094" y="3771900"/>
            <a:ext cx="1142206" cy="794"/>
          </a:xfrm>
          <a:prstGeom prst="straightConnector1">
            <a:avLst/>
          </a:prstGeom>
          <a:ln w="38100">
            <a:solidFill>
              <a:schemeClr val="tx1"/>
            </a:solidFill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0" name="Straight Arrow Connector 19"/>
          <p:cNvCxnSpPr/>
          <p:nvPr/>
        </p:nvCxnSpPr>
        <p:spPr>
          <a:xfrm rot="5400000">
            <a:off x="6667103" y="4075509"/>
            <a:ext cx="534194" cy="1588"/>
          </a:xfrm>
          <a:prstGeom prst="straightConnector1">
            <a:avLst/>
          </a:prstGeom>
          <a:ln w="38100">
            <a:solidFill>
              <a:srgbClr val="002060"/>
            </a:solidFill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0"/>
            <a:ext cx="8229600" cy="563562"/>
          </a:xfrm>
        </p:spPr>
        <p:txBody>
          <a:bodyPr>
            <a:normAutofit fontScale="90000"/>
          </a:bodyPr>
          <a:lstStyle/>
          <a:p>
            <a:r>
              <a:rPr lang="en-US" b="1" dirty="0"/>
              <a:t> </a:t>
            </a:r>
            <a:r>
              <a:rPr lang="en-US" sz="3200" b="1" i="1" dirty="0" err="1">
                <a:solidFill>
                  <a:schemeClr val="accent5">
                    <a:lumMod val="20000"/>
                    <a:lumOff val="80000"/>
                  </a:schemeClr>
                </a:solidFill>
                <a:latin typeface="Arial" pitchFamily="34" charset="0"/>
                <a:cs typeface="Arial" pitchFamily="34" charset="0"/>
              </a:rPr>
              <a:t>Naegleria</a:t>
            </a:r>
            <a:r>
              <a:rPr lang="en-US" sz="3200" b="1" i="1" dirty="0">
                <a:solidFill>
                  <a:schemeClr val="accent5">
                    <a:lumMod val="20000"/>
                    <a:lumOff val="80000"/>
                  </a:schemeClr>
                </a:solidFill>
                <a:latin typeface="Arial" pitchFamily="34" charset="0"/>
                <a:cs typeface="Arial" pitchFamily="34" charset="0"/>
              </a:rPr>
              <a:t> </a:t>
            </a:r>
            <a:r>
              <a:rPr lang="en-US" sz="3200" b="1" i="1" dirty="0" err="1">
                <a:solidFill>
                  <a:schemeClr val="accent5">
                    <a:lumMod val="20000"/>
                    <a:lumOff val="80000"/>
                  </a:schemeClr>
                </a:solidFill>
                <a:latin typeface="Arial" pitchFamily="34" charset="0"/>
                <a:cs typeface="Arial" pitchFamily="34" charset="0"/>
              </a:rPr>
              <a:t>fowleri</a:t>
            </a:r>
            <a:endParaRPr lang="en-US" b="1" dirty="0">
              <a:solidFill>
                <a:schemeClr val="accent5">
                  <a:lumMod val="20000"/>
                  <a:lumOff val="80000"/>
                </a:schemeClr>
              </a:solidFill>
            </a:endParaRP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228600" y="914400"/>
            <a:ext cx="8686800" cy="5791200"/>
          </a:xfrm>
        </p:spPr>
        <p:txBody>
          <a:bodyPr>
            <a:normAutofit/>
          </a:bodyPr>
          <a:lstStyle/>
          <a:p>
            <a:r>
              <a:rPr lang="en-US" sz="2400" dirty="0">
                <a:latin typeface="Arial" pitchFamily="34" charset="0"/>
                <a:cs typeface="Arial" pitchFamily="34" charset="0"/>
              </a:rPr>
              <a:t>First described by physicians </a:t>
            </a:r>
            <a:r>
              <a:rPr lang="en-US" sz="2400" b="1" dirty="0">
                <a:latin typeface="Arial" pitchFamily="34" charset="0"/>
                <a:cs typeface="Arial" pitchFamily="34" charset="0"/>
              </a:rPr>
              <a:t>M. Fowler </a:t>
            </a:r>
            <a:r>
              <a:rPr lang="en-US" sz="2400" dirty="0">
                <a:latin typeface="Arial" pitchFamily="34" charset="0"/>
                <a:cs typeface="Arial" pitchFamily="34" charset="0"/>
              </a:rPr>
              <a:t>(hence named as </a:t>
            </a:r>
            <a:r>
              <a:rPr lang="en-US" sz="2400" i="1" dirty="0" err="1">
                <a:latin typeface="Arial" pitchFamily="34" charset="0"/>
                <a:cs typeface="Arial" pitchFamily="34" charset="0"/>
              </a:rPr>
              <a:t>fowleri</a:t>
            </a:r>
            <a:r>
              <a:rPr lang="en-US" sz="2400" i="1" dirty="0">
                <a:latin typeface="Arial" pitchFamily="34" charset="0"/>
                <a:cs typeface="Arial" pitchFamily="34" charset="0"/>
              </a:rPr>
              <a:t>) </a:t>
            </a:r>
            <a:r>
              <a:rPr lang="en-US" sz="2400" dirty="0">
                <a:latin typeface="Arial" pitchFamily="34" charset="0"/>
                <a:cs typeface="Arial" pitchFamily="34" charset="0"/>
              </a:rPr>
              <a:t>and</a:t>
            </a:r>
            <a:r>
              <a:rPr lang="en-US" sz="2400" i="1" dirty="0">
                <a:latin typeface="Arial" pitchFamily="34" charset="0"/>
                <a:cs typeface="Arial" pitchFamily="34" charset="0"/>
              </a:rPr>
              <a:t> </a:t>
            </a:r>
            <a:r>
              <a:rPr lang="en-US" sz="2400" b="1" dirty="0">
                <a:latin typeface="Arial" pitchFamily="34" charset="0"/>
                <a:cs typeface="Arial" pitchFamily="34" charset="0"/>
              </a:rPr>
              <a:t>R.</a:t>
            </a:r>
            <a:r>
              <a:rPr lang="it-IT" sz="2400" b="1" dirty="0">
                <a:latin typeface="Arial" pitchFamily="34" charset="0"/>
                <a:cs typeface="Arial" pitchFamily="34" charset="0"/>
              </a:rPr>
              <a:t>F. Carter </a:t>
            </a:r>
            <a:r>
              <a:rPr lang="it-IT" sz="2400" dirty="0">
                <a:latin typeface="Arial" pitchFamily="34" charset="0"/>
                <a:cs typeface="Arial" pitchFamily="34" charset="0"/>
              </a:rPr>
              <a:t>in Australia in 1965</a:t>
            </a:r>
            <a:endParaRPr lang="en-US" sz="2400" dirty="0">
              <a:latin typeface="Arial" pitchFamily="34" charset="0"/>
              <a:cs typeface="Arial" pitchFamily="34" charset="0"/>
            </a:endParaRPr>
          </a:p>
          <a:p>
            <a:endParaRPr lang="en-US" sz="2400" dirty="0">
              <a:latin typeface="Arial" pitchFamily="34" charset="0"/>
              <a:cs typeface="Arial" pitchFamily="34" charset="0"/>
            </a:endParaRPr>
          </a:p>
          <a:p>
            <a:r>
              <a:rPr lang="en-US" sz="2400" dirty="0">
                <a:latin typeface="Arial" pitchFamily="34" charset="0"/>
                <a:cs typeface="Arial" pitchFamily="34" charset="0"/>
              </a:rPr>
              <a:t>About 200 cases of PAM have been reported worldwide </a:t>
            </a:r>
          </a:p>
          <a:p>
            <a:pPr lvl="1">
              <a:lnSpc>
                <a:spcPct val="150000"/>
              </a:lnSpc>
              <a:buFont typeface="Wingdings" pitchFamily="2" charset="2"/>
              <a:buChar char="Ø"/>
            </a:pPr>
            <a:r>
              <a:rPr lang="en-US" sz="2200" dirty="0">
                <a:latin typeface="Arial" pitchFamily="34" charset="0"/>
                <a:cs typeface="Arial" pitchFamily="34" charset="0"/>
              </a:rPr>
              <a:t>Mainly from USA (about 90 cases)</a:t>
            </a:r>
          </a:p>
          <a:p>
            <a:pPr marL="457200" lvl="1" indent="0">
              <a:lnSpc>
                <a:spcPct val="150000"/>
              </a:lnSpc>
              <a:buNone/>
            </a:pPr>
            <a:endParaRPr lang="en-US" sz="2400" dirty="0">
              <a:latin typeface="Arial" pitchFamily="34" charset="0"/>
              <a:cs typeface="Arial" pitchFamily="34" charset="0"/>
            </a:endParaRPr>
          </a:p>
          <a:p>
            <a:r>
              <a:rPr lang="en-US" sz="2400" dirty="0">
                <a:latin typeface="Arial" pitchFamily="34" charset="0"/>
                <a:cs typeface="Arial" pitchFamily="34" charset="0"/>
              </a:rPr>
              <a:t>In India, about 20 cases have been reported from Mangalore, Kolkata, Himachal Pradesh and Rajasthan</a:t>
            </a:r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2098" name="Rectangle 2"/>
          <p:cNvSpPr>
            <a:spLocks noGrp="1" noChangeArrowheads="1"/>
          </p:cNvSpPr>
          <p:nvPr>
            <p:ph type="title"/>
          </p:nvPr>
        </p:nvSpPr>
        <p:spPr>
          <a:xfrm>
            <a:off x="685800" y="0"/>
            <a:ext cx="7772400" cy="533400"/>
          </a:xfrm>
        </p:spPr>
        <p:txBody>
          <a:bodyPr>
            <a:noAutofit/>
          </a:bodyPr>
          <a:lstStyle/>
          <a:p>
            <a:r>
              <a:rPr lang="en-US" sz="3000" b="1" dirty="0">
                <a:solidFill>
                  <a:schemeClr val="accent6">
                    <a:lumMod val="50000"/>
                  </a:schemeClr>
                </a:solidFill>
                <a:latin typeface="Arial" pitchFamily="34" charset="0"/>
                <a:cs typeface="Arial" pitchFamily="34" charset="0"/>
              </a:rPr>
              <a:t> </a:t>
            </a:r>
            <a:r>
              <a:rPr lang="en-US" sz="3000" b="1" dirty="0">
                <a:solidFill>
                  <a:schemeClr val="accent5">
                    <a:lumMod val="20000"/>
                    <a:lumOff val="80000"/>
                  </a:schemeClr>
                </a:solidFill>
                <a:latin typeface="Arial" pitchFamily="34" charset="0"/>
                <a:cs typeface="Arial" pitchFamily="34" charset="0"/>
              </a:rPr>
              <a:t>Morphology</a:t>
            </a:r>
            <a:endParaRPr lang="en-US" sz="3000" b="1" dirty="0">
              <a:solidFill>
                <a:schemeClr val="accent5">
                  <a:lumMod val="20000"/>
                  <a:lumOff val="80000"/>
                </a:schemeClr>
              </a:solidFill>
            </a:endParaRPr>
          </a:p>
        </p:txBody>
      </p:sp>
      <p:sp>
        <p:nvSpPr>
          <p:cNvPr id="132099" name="Rectangle 3"/>
          <p:cNvSpPr>
            <a:spLocks noGrp="1" noChangeArrowheads="1"/>
          </p:cNvSpPr>
          <p:nvPr>
            <p:ph idx="1"/>
          </p:nvPr>
        </p:nvSpPr>
        <p:spPr>
          <a:xfrm>
            <a:off x="228600" y="1066800"/>
            <a:ext cx="8763000" cy="5486400"/>
          </a:xfrm>
        </p:spPr>
        <p:txBody>
          <a:bodyPr>
            <a:noAutofit/>
          </a:bodyPr>
          <a:lstStyle/>
          <a:p>
            <a:pPr algn="l" rtl="0">
              <a:lnSpc>
                <a:spcPct val="90000"/>
              </a:lnSpc>
              <a:buNone/>
            </a:pPr>
            <a:r>
              <a:rPr lang="en-US" sz="2400" dirty="0">
                <a:latin typeface="Arial" pitchFamily="34" charset="0"/>
                <a:cs typeface="Arial" pitchFamily="34" charset="0"/>
              </a:rPr>
              <a:t> </a:t>
            </a:r>
          </a:p>
        </p:txBody>
      </p:sp>
      <p:sp>
        <p:nvSpPr>
          <p:cNvPr id="5" name="Rounded Rectangle 4"/>
          <p:cNvSpPr/>
          <p:nvPr/>
        </p:nvSpPr>
        <p:spPr>
          <a:xfrm>
            <a:off x="3657600" y="1447006"/>
            <a:ext cx="2895600" cy="609600"/>
          </a:xfrm>
          <a:prstGeom prst="round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2400" b="1" i="1" dirty="0" err="1">
                <a:latin typeface="Arial" pitchFamily="34" charset="0"/>
                <a:cs typeface="Arial" pitchFamily="34" charset="0"/>
              </a:rPr>
              <a:t>Naegleria</a:t>
            </a:r>
            <a:r>
              <a:rPr lang="en-US" sz="2400" b="1" i="1" dirty="0">
                <a:latin typeface="Arial" pitchFamily="34" charset="0"/>
                <a:cs typeface="Arial" pitchFamily="34" charset="0"/>
              </a:rPr>
              <a:t> </a:t>
            </a:r>
            <a:r>
              <a:rPr lang="en-US" sz="2400" b="1" i="1" dirty="0" err="1">
                <a:latin typeface="Arial" pitchFamily="34" charset="0"/>
                <a:cs typeface="Arial" pitchFamily="34" charset="0"/>
              </a:rPr>
              <a:t>fowleri</a:t>
            </a:r>
            <a:endParaRPr lang="en-US" sz="2400" i="1" dirty="0"/>
          </a:p>
        </p:txBody>
      </p:sp>
      <p:cxnSp>
        <p:nvCxnSpPr>
          <p:cNvPr id="6" name="Straight Connector 5"/>
          <p:cNvCxnSpPr/>
          <p:nvPr/>
        </p:nvCxnSpPr>
        <p:spPr>
          <a:xfrm rot="5400000">
            <a:off x="4801394" y="2437606"/>
            <a:ext cx="608806" cy="794"/>
          </a:xfrm>
          <a:prstGeom prst="line">
            <a:avLst/>
          </a:prstGeom>
          <a:ln w="50800"/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7" name="Straight Connector 6"/>
          <p:cNvCxnSpPr/>
          <p:nvPr/>
        </p:nvCxnSpPr>
        <p:spPr>
          <a:xfrm>
            <a:off x="2667000" y="2742406"/>
            <a:ext cx="5105400" cy="1588"/>
          </a:xfrm>
          <a:prstGeom prst="line">
            <a:avLst/>
          </a:prstGeom>
          <a:ln w="50800"/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8" name="Straight Arrow Connector 7"/>
          <p:cNvCxnSpPr/>
          <p:nvPr/>
        </p:nvCxnSpPr>
        <p:spPr>
          <a:xfrm rot="5400000">
            <a:off x="2400300" y="3009106"/>
            <a:ext cx="533400" cy="1588"/>
          </a:xfrm>
          <a:prstGeom prst="straightConnector1">
            <a:avLst/>
          </a:prstGeom>
          <a:ln w="50800"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9" name="Straight Arrow Connector 8"/>
          <p:cNvCxnSpPr/>
          <p:nvPr/>
        </p:nvCxnSpPr>
        <p:spPr>
          <a:xfrm rot="5400000">
            <a:off x="7504906" y="3008312"/>
            <a:ext cx="533400" cy="1588"/>
          </a:xfrm>
          <a:prstGeom prst="straightConnector1">
            <a:avLst/>
          </a:prstGeom>
          <a:ln w="50800"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0" name="Rectangle 9"/>
          <p:cNvSpPr/>
          <p:nvPr/>
        </p:nvSpPr>
        <p:spPr>
          <a:xfrm>
            <a:off x="1447800" y="3276600"/>
            <a:ext cx="2438400" cy="457200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2400" b="1" dirty="0" err="1">
                <a:latin typeface="Arial" pitchFamily="34" charset="0"/>
                <a:cs typeface="Arial" pitchFamily="34" charset="0"/>
              </a:rPr>
              <a:t>Trophozoite</a:t>
            </a:r>
            <a:endParaRPr lang="en-US" sz="2400" dirty="0">
              <a:latin typeface="Arial" pitchFamily="34" charset="0"/>
              <a:cs typeface="Arial" pitchFamily="34" charset="0"/>
            </a:endParaRPr>
          </a:p>
        </p:txBody>
      </p:sp>
      <p:sp>
        <p:nvSpPr>
          <p:cNvPr id="11" name="Rectangle 10"/>
          <p:cNvSpPr/>
          <p:nvPr/>
        </p:nvSpPr>
        <p:spPr>
          <a:xfrm>
            <a:off x="6553200" y="3276600"/>
            <a:ext cx="2438400" cy="457200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2400" b="1" dirty="0">
                <a:latin typeface="Arial" pitchFamily="34" charset="0"/>
                <a:cs typeface="Arial" pitchFamily="34" charset="0"/>
              </a:rPr>
              <a:t>Cyst</a:t>
            </a:r>
          </a:p>
        </p:txBody>
      </p:sp>
      <p:sp>
        <p:nvSpPr>
          <p:cNvPr id="12" name="Rectangle 11"/>
          <p:cNvSpPr/>
          <p:nvPr/>
        </p:nvSpPr>
        <p:spPr>
          <a:xfrm>
            <a:off x="4114800" y="4953000"/>
            <a:ext cx="2438400" cy="457200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2400" b="1" dirty="0">
                <a:latin typeface="Arial" pitchFamily="34" charset="0"/>
                <a:cs typeface="Arial" pitchFamily="34" charset="0"/>
              </a:rPr>
              <a:t>Flagellated </a:t>
            </a:r>
            <a:endParaRPr lang="en-US" sz="2400" dirty="0">
              <a:latin typeface="Arial" pitchFamily="34" charset="0"/>
              <a:cs typeface="Arial" pitchFamily="34" charset="0"/>
            </a:endParaRPr>
          </a:p>
        </p:txBody>
      </p:sp>
      <p:sp>
        <p:nvSpPr>
          <p:cNvPr id="13" name="Rectangle 12"/>
          <p:cNvSpPr/>
          <p:nvPr/>
        </p:nvSpPr>
        <p:spPr>
          <a:xfrm>
            <a:off x="152400" y="4953000"/>
            <a:ext cx="2438400" cy="457200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2400" b="1" dirty="0">
                <a:latin typeface="Arial" pitchFamily="34" charset="0"/>
                <a:cs typeface="Arial" pitchFamily="34" charset="0"/>
              </a:rPr>
              <a:t>Amoeboid </a:t>
            </a:r>
            <a:endParaRPr lang="en-US" sz="2400" dirty="0">
              <a:latin typeface="Arial" pitchFamily="34" charset="0"/>
              <a:cs typeface="Arial" pitchFamily="34" charset="0"/>
            </a:endParaRPr>
          </a:p>
        </p:txBody>
      </p:sp>
      <p:cxnSp>
        <p:nvCxnSpPr>
          <p:cNvPr id="14" name="Straight Connector 13"/>
          <p:cNvCxnSpPr/>
          <p:nvPr/>
        </p:nvCxnSpPr>
        <p:spPr>
          <a:xfrm rot="5400000">
            <a:off x="2363788" y="4114006"/>
            <a:ext cx="608806" cy="794"/>
          </a:xfrm>
          <a:prstGeom prst="line">
            <a:avLst/>
          </a:prstGeom>
          <a:ln w="50800"/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5" name="Straight Connector 14"/>
          <p:cNvCxnSpPr/>
          <p:nvPr/>
        </p:nvCxnSpPr>
        <p:spPr>
          <a:xfrm>
            <a:off x="914400" y="4419600"/>
            <a:ext cx="4420394" cy="794"/>
          </a:xfrm>
          <a:prstGeom prst="line">
            <a:avLst/>
          </a:prstGeom>
          <a:ln w="50800"/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6" name="Straight Arrow Connector 15"/>
          <p:cNvCxnSpPr/>
          <p:nvPr/>
        </p:nvCxnSpPr>
        <p:spPr>
          <a:xfrm rot="5400000">
            <a:off x="646906" y="4685506"/>
            <a:ext cx="533400" cy="1588"/>
          </a:xfrm>
          <a:prstGeom prst="straightConnector1">
            <a:avLst/>
          </a:prstGeom>
          <a:ln w="50800"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7" name="Straight Arrow Connector 16"/>
          <p:cNvCxnSpPr/>
          <p:nvPr/>
        </p:nvCxnSpPr>
        <p:spPr>
          <a:xfrm rot="5400000">
            <a:off x="5067300" y="4684712"/>
            <a:ext cx="533400" cy="1588"/>
          </a:xfrm>
          <a:prstGeom prst="straightConnector1">
            <a:avLst/>
          </a:prstGeom>
          <a:ln w="50800"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  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228600" y="304800"/>
            <a:ext cx="8686800" cy="6324600"/>
          </a:xfrm>
        </p:spPr>
        <p:txBody>
          <a:bodyPr>
            <a:normAutofit/>
          </a:bodyPr>
          <a:lstStyle/>
          <a:p>
            <a:pPr algn="ctr">
              <a:buNone/>
            </a:pPr>
            <a:r>
              <a:rPr lang="en-US" sz="2400" b="1" dirty="0" err="1">
                <a:latin typeface="Arial" pitchFamily="34" charset="0"/>
                <a:cs typeface="Arial" pitchFamily="34" charset="0"/>
              </a:rPr>
              <a:t>Trophozoite</a:t>
            </a:r>
            <a:r>
              <a:rPr lang="en-US" sz="2400" b="1" dirty="0">
                <a:latin typeface="Arial" pitchFamily="34" charset="0"/>
                <a:cs typeface="Arial" pitchFamily="34" charset="0"/>
              </a:rPr>
              <a:t> Stage</a:t>
            </a:r>
          </a:p>
          <a:p>
            <a:endParaRPr lang="en-US" sz="2400" dirty="0">
              <a:latin typeface="Arial" pitchFamily="34" charset="0"/>
              <a:cs typeface="Arial" pitchFamily="34" charset="0"/>
            </a:endParaRPr>
          </a:p>
          <a:p>
            <a:pPr>
              <a:lnSpc>
                <a:spcPct val="150000"/>
              </a:lnSpc>
            </a:pPr>
            <a:r>
              <a:rPr lang="en-US" sz="2400" dirty="0">
                <a:latin typeface="Arial" pitchFamily="34" charset="0"/>
                <a:cs typeface="Arial" pitchFamily="34" charset="0"/>
              </a:rPr>
              <a:t>Trophozoites occur in two forms, </a:t>
            </a:r>
            <a:r>
              <a:rPr lang="en-US" sz="2400" b="1" dirty="0">
                <a:latin typeface="Arial" pitchFamily="34" charset="0"/>
                <a:cs typeface="Arial" pitchFamily="34" charset="0"/>
              </a:rPr>
              <a:t>amoeboid</a:t>
            </a:r>
            <a:r>
              <a:rPr lang="en-US" sz="2400" dirty="0">
                <a:latin typeface="Arial" pitchFamily="34" charset="0"/>
                <a:cs typeface="Arial" pitchFamily="34" charset="0"/>
              </a:rPr>
              <a:t> and </a:t>
            </a:r>
            <a:r>
              <a:rPr lang="en-US" sz="2400" b="1" dirty="0">
                <a:latin typeface="Arial" pitchFamily="34" charset="0"/>
                <a:cs typeface="Arial" pitchFamily="34" charset="0"/>
              </a:rPr>
              <a:t>flagellated</a:t>
            </a:r>
            <a:endParaRPr lang="en-US" sz="2400" dirty="0">
              <a:latin typeface="Arial" pitchFamily="34" charset="0"/>
              <a:cs typeface="Arial" pitchFamily="34" charset="0"/>
            </a:endParaRPr>
          </a:p>
          <a:p>
            <a:r>
              <a:rPr lang="en-US" sz="2400" b="1" dirty="0">
                <a:latin typeface="Arial" pitchFamily="34" charset="0"/>
                <a:cs typeface="Arial" pitchFamily="34" charset="0"/>
              </a:rPr>
              <a:t>Amoeboid form:</a:t>
            </a:r>
            <a:endParaRPr lang="en-US" sz="2200" dirty="0">
              <a:latin typeface="Arial" pitchFamily="34" charset="0"/>
              <a:cs typeface="Arial" pitchFamily="34" charset="0"/>
            </a:endParaRPr>
          </a:p>
          <a:p>
            <a:pPr lvl="1">
              <a:lnSpc>
                <a:spcPct val="150000"/>
              </a:lnSpc>
              <a:buFont typeface="Wingdings" pitchFamily="2" charset="2"/>
              <a:buChar char="Ø"/>
            </a:pPr>
            <a:r>
              <a:rPr lang="en-US" sz="2200" dirty="0">
                <a:latin typeface="Arial" pitchFamily="34" charset="0"/>
                <a:cs typeface="Arial" pitchFamily="34" charset="0"/>
              </a:rPr>
              <a:t>Possesses </a:t>
            </a:r>
            <a:r>
              <a:rPr lang="en-US" sz="2200" dirty="0" err="1">
                <a:latin typeface="Arial" pitchFamily="34" charset="0"/>
                <a:cs typeface="Arial" pitchFamily="34" charset="0"/>
              </a:rPr>
              <a:t>lobate</a:t>
            </a:r>
            <a:r>
              <a:rPr lang="en-US" sz="2200" dirty="0">
                <a:latin typeface="Arial" pitchFamily="34" charset="0"/>
                <a:cs typeface="Arial" pitchFamily="34" charset="0"/>
              </a:rPr>
              <a:t> pseudopodia (called as </a:t>
            </a:r>
            <a:r>
              <a:rPr lang="en-US" sz="2200" b="1" dirty="0" err="1">
                <a:latin typeface="Arial" pitchFamily="34" charset="0"/>
                <a:cs typeface="Arial" pitchFamily="34" charset="0"/>
              </a:rPr>
              <a:t>lobopodia</a:t>
            </a:r>
            <a:r>
              <a:rPr lang="en-US" sz="2200" b="1" dirty="0">
                <a:latin typeface="Arial" pitchFamily="34" charset="0"/>
                <a:cs typeface="Arial" pitchFamily="34" charset="0"/>
              </a:rPr>
              <a:t>)</a:t>
            </a:r>
          </a:p>
          <a:p>
            <a:pPr lvl="1">
              <a:lnSpc>
                <a:spcPct val="150000"/>
              </a:lnSpc>
              <a:buFont typeface="Wingdings" pitchFamily="2" charset="2"/>
              <a:buChar char="Ø"/>
            </a:pPr>
            <a:r>
              <a:rPr lang="en-US" sz="2200" dirty="0">
                <a:latin typeface="Arial" pitchFamily="34" charset="0"/>
                <a:cs typeface="Arial" pitchFamily="34" charset="0"/>
              </a:rPr>
              <a:t>Cytoplasm</a:t>
            </a:r>
            <a:r>
              <a:rPr lang="en-US" sz="2200" b="1" dirty="0">
                <a:latin typeface="Arial" pitchFamily="34" charset="0"/>
                <a:cs typeface="Arial" pitchFamily="34" charset="0"/>
              </a:rPr>
              <a:t> </a:t>
            </a:r>
            <a:r>
              <a:rPr lang="en-US" sz="2200" dirty="0">
                <a:latin typeface="Arial" pitchFamily="34" charset="0"/>
                <a:cs typeface="Arial" pitchFamily="34" charset="0"/>
              </a:rPr>
              <a:t>is granular with food vacuoles</a:t>
            </a:r>
          </a:p>
          <a:p>
            <a:pPr lvl="1">
              <a:lnSpc>
                <a:spcPct val="150000"/>
              </a:lnSpc>
              <a:buFont typeface="Wingdings" pitchFamily="2" charset="2"/>
              <a:buChar char="Ø"/>
            </a:pPr>
            <a:r>
              <a:rPr lang="en-US" sz="2200" dirty="0">
                <a:latin typeface="Arial" pitchFamily="34" charset="0"/>
                <a:cs typeface="Arial" pitchFamily="34" charset="0"/>
              </a:rPr>
              <a:t>Nucleus with central </a:t>
            </a:r>
            <a:r>
              <a:rPr lang="en-US" sz="2200" dirty="0" err="1">
                <a:latin typeface="Arial" pitchFamily="34" charset="0"/>
                <a:cs typeface="Arial" pitchFamily="34" charset="0"/>
              </a:rPr>
              <a:t>karyosome</a:t>
            </a:r>
            <a:endParaRPr lang="en-US" sz="2200" dirty="0">
              <a:latin typeface="Arial" pitchFamily="34" charset="0"/>
              <a:cs typeface="Arial" pitchFamily="34" charset="0"/>
            </a:endParaRPr>
          </a:p>
          <a:p>
            <a:pPr lvl="1">
              <a:lnSpc>
                <a:spcPct val="150000"/>
              </a:lnSpc>
              <a:buFont typeface="Wingdings" pitchFamily="2" charset="2"/>
              <a:buChar char="Ø"/>
            </a:pPr>
            <a:r>
              <a:rPr lang="en-US" sz="2200" dirty="0">
                <a:solidFill>
                  <a:srgbClr val="FF0000"/>
                </a:solidFill>
                <a:highlight>
                  <a:srgbClr val="FFFF00"/>
                </a:highlight>
                <a:latin typeface="Arial" pitchFamily="34" charset="0"/>
                <a:cs typeface="Arial" pitchFamily="34" charset="0"/>
              </a:rPr>
              <a:t>It is the only replicating form</a:t>
            </a:r>
          </a:p>
          <a:p>
            <a:pPr lvl="1">
              <a:lnSpc>
                <a:spcPct val="150000"/>
              </a:lnSpc>
              <a:buFont typeface="Wingdings" pitchFamily="2" charset="2"/>
              <a:buChar char="Ø"/>
            </a:pPr>
            <a:r>
              <a:rPr lang="en-US" sz="2200" dirty="0">
                <a:latin typeface="Arial" pitchFamily="34" charset="0"/>
                <a:cs typeface="Arial" pitchFamily="34" charset="0"/>
              </a:rPr>
              <a:t>Divides by binary fission</a:t>
            </a:r>
          </a:p>
        </p:txBody>
      </p:sp>
      <p:pic>
        <p:nvPicPr>
          <p:cNvPr id="2050" name="Picture 2" descr="See the source image">
            <a:extLst>
              <a:ext uri="{FF2B5EF4-FFF2-40B4-BE49-F238E27FC236}">
                <a16:creationId xmlns:a16="http://schemas.microsoft.com/office/drawing/2014/main" id="{0F933D95-D013-4BA5-AE38-A95A38760BED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524995" y="4853899"/>
            <a:ext cx="3581400" cy="1775501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639762"/>
          </a:xfrm>
        </p:spPr>
        <p:txBody>
          <a:bodyPr>
            <a:normAutofit/>
          </a:bodyPr>
          <a:lstStyle/>
          <a:p>
            <a:r>
              <a:rPr lang="en-US" dirty="0"/>
              <a:t> 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228600" y="304800"/>
            <a:ext cx="8686800" cy="6324600"/>
          </a:xfrm>
        </p:spPr>
        <p:txBody>
          <a:bodyPr>
            <a:normAutofit lnSpcReduction="10000"/>
          </a:bodyPr>
          <a:lstStyle/>
          <a:p>
            <a:r>
              <a:rPr lang="en-US" sz="2400" b="1" dirty="0">
                <a:latin typeface="Arial" pitchFamily="34" charset="0"/>
                <a:cs typeface="Arial" pitchFamily="34" charset="0"/>
              </a:rPr>
              <a:t>Flagellated form: </a:t>
            </a:r>
          </a:p>
          <a:p>
            <a:pPr lvl="1">
              <a:buFont typeface="Wingdings" pitchFamily="2" charset="2"/>
              <a:buChar char="Ø"/>
            </a:pPr>
            <a:endParaRPr lang="en-US" sz="2400" dirty="0">
              <a:latin typeface="Arial" pitchFamily="34" charset="0"/>
              <a:cs typeface="Arial" pitchFamily="34" charset="0"/>
            </a:endParaRPr>
          </a:p>
          <a:p>
            <a:pPr lvl="1">
              <a:buFont typeface="Wingdings" pitchFamily="2" charset="2"/>
              <a:buChar char="Ø"/>
            </a:pPr>
            <a:r>
              <a:rPr lang="en-US" sz="2400" dirty="0">
                <a:latin typeface="Arial" pitchFamily="34" charset="0"/>
                <a:cs typeface="Arial" pitchFamily="34" charset="0"/>
              </a:rPr>
              <a:t>When the amoeboid forms are exposed to a change in ionic concentration or low nutrient, they transform to pear shaped flagellated form</a:t>
            </a:r>
          </a:p>
          <a:p>
            <a:pPr lvl="1">
              <a:buFont typeface="Wingdings" pitchFamily="2" charset="2"/>
              <a:buChar char="Ø"/>
            </a:pPr>
            <a:endParaRPr lang="en-US" sz="2400" dirty="0">
              <a:latin typeface="Arial" pitchFamily="34" charset="0"/>
              <a:cs typeface="Arial" pitchFamily="34" charset="0"/>
            </a:endParaRPr>
          </a:p>
          <a:p>
            <a:pPr lvl="1">
              <a:buFont typeface="Wingdings" pitchFamily="2" charset="2"/>
              <a:buChar char="Ø"/>
            </a:pPr>
            <a:r>
              <a:rPr lang="en-US" sz="2400" dirty="0">
                <a:latin typeface="Arial" pitchFamily="34" charset="0"/>
                <a:cs typeface="Arial" pitchFamily="34" charset="0"/>
              </a:rPr>
              <a:t>This change occurs very quickly within a few hours</a:t>
            </a:r>
          </a:p>
          <a:p>
            <a:pPr lvl="1">
              <a:buFont typeface="Wingdings" pitchFamily="2" charset="2"/>
              <a:buChar char="Ø"/>
            </a:pPr>
            <a:endParaRPr lang="en-US" sz="2400" dirty="0">
              <a:latin typeface="Arial" pitchFamily="34" charset="0"/>
              <a:cs typeface="Arial" pitchFamily="34" charset="0"/>
            </a:endParaRPr>
          </a:p>
          <a:p>
            <a:pPr lvl="1">
              <a:buFont typeface="Wingdings" pitchFamily="2" charset="2"/>
              <a:buChar char="Ø"/>
            </a:pPr>
            <a:r>
              <a:rPr lang="en-US" sz="2400" dirty="0">
                <a:latin typeface="Arial" pitchFamily="34" charset="0"/>
                <a:cs typeface="Arial" pitchFamily="34" charset="0"/>
              </a:rPr>
              <a:t>Possesses two flagella at the broader end</a:t>
            </a:r>
          </a:p>
          <a:p>
            <a:pPr lvl="1">
              <a:buFont typeface="Wingdings" pitchFamily="2" charset="2"/>
              <a:buChar char="Ø"/>
            </a:pPr>
            <a:endParaRPr lang="en-US" sz="2400" dirty="0">
              <a:latin typeface="Arial" pitchFamily="34" charset="0"/>
              <a:cs typeface="Arial" pitchFamily="34" charset="0"/>
            </a:endParaRPr>
          </a:p>
          <a:p>
            <a:pPr lvl="1">
              <a:buFont typeface="Wingdings" pitchFamily="2" charset="2"/>
              <a:buChar char="Ø"/>
            </a:pPr>
            <a:r>
              <a:rPr lang="en-US" sz="2400" dirty="0">
                <a:latin typeface="Arial" pitchFamily="34" charset="0"/>
                <a:cs typeface="Arial" pitchFamily="34" charset="0"/>
              </a:rPr>
              <a:t>Shows typical jerky or spinning motility</a:t>
            </a:r>
          </a:p>
          <a:p>
            <a:pPr lvl="1">
              <a:buFont typeface="Wingdings" pitchFamily="2" charset="2"/>
              <a:buChar char="Ø"/>
            </a:pPr>
            <a:endParaRPr lang="en-US" sz="2400" dirty="0">
              <a:latin typeface="Arial" pitchFamily="34" charset="0"/>
              <a:cs typeface="Arial" pitchFamily="34" charset="0"/>
            </a:endParaRPr>
          </a:p>
          <a:p>
            <a:pPr lvl="1">
              <a:buFont typeface="Wingdings" pitchFamily="2" charset="2"/>
              <a:buChar char="Ø"/>
            </a:pPr>
            <a:r>
              <a:rPr lang="en-US" sz="2400" dirty="0">
                <a:latin typeface="Arial" pitchFamily="34" charset="0"/>
                <a:cs typeface="Arial" pitchFamily="34" charset="0"/>
              </a:rPr>
              <a:t>In presence of suitable environment flagella are lost and they revert back to amoeboid form</a:t>
            </a:r>
          </a:p>
        </p:txBody>
      </p:sp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 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04800" y="609600"/>
            <a:ext cx="8610600" cy="5516563"/>
          </a:xfrm>
        </p:spPr>
        <p:txBody>
          <a:bodyPr/>
          <a:lstStyle/>
          <a:p>
            <a:pPr marL="0" indent="0">
              <a:buNone/>
            </a:pPr>
            <a:r>
              <a:rPr lang="en-US" sz="2400" b="1" dirty="0">
                <a:latin typeface="Arial" pitchFamily="34" charset="0"/>
                <a:cs typeface="Arial" pitchFamily="34" charset="0"/>
              </a:rPr>
              <a:t>Cyst Stage:</a:t>
            </a:r>
          </a:p>
          <a:p>
            <a:pPr marL="457200" lvl="1" indent="0">
              <a:buNone/>
            </a:pPr>
            <a:endParaRPr lang="en-US" sz="2400" dirty="0">
              <a:latin typeface="Arial" pitchFamily="34" charset="0"/>
              <a:cs typeface="Arial" pitchFamily="34" charset="0"/>
            </a:endParaRPr>
          </a:p>
          <a:p>
            <a:pPr lvl="1">
              <a:buFont typeface="Wingdings" pitchFamily="2" charset="2"/>
              <a:buChar char="Ø"/>
            </a:pPr>
            <a:r>
              <a:rPr lang="en-US" sz="2400" dirty="0">
                <a:latin typeface="Arial" pitchFamily="34" charset="0"/>
                <a:cs typeface="Arial" pitchFamily="34" charset="0"/>
              </a:rPr>
              <a:t>Surrounded by a thick, smooth double wall</a:t>
            </a:r>
          </a:p>
          <a:p>
            <a:pPr lvl="1">
              <a:buFont typeface="Wingdings" pitchFamily="2" charset="2"/>
              <a:buChar char="Ø"/>
            </a:pPr>
            <a:endParaRPr lang="en-US" sz="2400" dirty="0">
              <a:latin typeface="Arial" pitchFamily="34" charset="0"/>
              <a:cs typeface="Arial" pitchFamily="34" charset="0"/>
            </a:endParaRPr>
          </a:p>
          <a:p>
            <a:pPr lvl="1">
              <a:buFont typeface="Wingdings" pitchFamily="2" charset="2"/>
              <a:buChar char="Ø"/>
            </a:pPr>
            <a:r>
              <a:rPr lang="en-US" sz="2400" dirty="0">
                <a:latin typeface="Arial" pitchFamily="34" charset="0"/>
                <a:cs typeface="Arial" pitchFamily="34" charset="0"/>
              </a:rPr>
              <a:t>Nucleus is identical to that found in the </a:t>
            </a:r>
            <a:r>
              <a:rPr lang="en-US" sz="2400" dirty="0" err="1">
                <a:latin typeface="Arial" pitchFamily="34" charset="0"/>
                <a:cs typeface="Arial" pitchFamily="34" charset="0"/>
              </a:rPr>
              <a:t>trophozoite</a:t>
            </a:r>
            <a:endParaRPr lang="en-US" sz="2400" dirty="0">
              <a:latin typeface="Arial" pitchFamily="34" charset="0"/>
              <a:cs typeface="Arial" pitchFamily="34" charset="0"/>
            </a:endParaRPr>
          </a:p>
          <a:p>
            <a:pPr lvl="1">
              <a:buFont typeface="Wingdings" pitchFamily="2" charset="2"/>
              <a:buChar char="Ø"/>
            </a:pPr>
            <a:endParaRPr lang="en-US" sz="2400" dirty="0">
              <a:latin typeface="Arial" pitchFamily="34" charset="0"/>
              <a:cs typeface="Arial" pitchFamily="34" charset="0"/>
            </a:endParaRPr>
          </a:p>
          <a:p>
            <a:pPr lvl="1">
              <a:buFont typeface="Wingdings" pitchFamily="2" charset="2"/>
              <a:buChar char="Ø"/>
            </a:pPr>
            <a:r>
              <a:rPr lang="en-US" sz="2400" dirty="0">
                <a:latin typeface="Arial" pitchFamily="34" charset="0"/>
                <a:cs typeface="Arial" pitchFamily="34" charset="0"/>
              </a:rPr>
              <a:t>Not found in human tissue but can be grown in culture</a:t>
            </a:r>
          </a:p>
        </p:txBody>
      </p:sp>
      <p:pic>
        <p:nvPicPr>
          <p:cNvPr id="3074" name="Picture 2" descr="See the source image">
            <a:extLst>
              <a:ext uri="{FF2B5EF4-FFF2-40B4-BE49-F238E27FC236}">
                <a16:creationId xmlns:a16="http://schemas.microsoft.com/office/drawing/2014/main" id="{E4BE4675-631A-42CE-A25A-0A90D31F13F2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62000" y="4659947"/>
            <a:ext cx="7620000" cy="1933575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0"/>
            <a:ext cx="8229600" cy="715962"/>
          </a:xfrm>
        </p:spPr>
        <p:txBody>
          <a:bodyPr>
            <a:normAutofit/>
          </a:bodyPr>
          <a:lstStyle/>
          <a:p>
            <a:r>
              <a:rPr lang="en-US" sz="3600" b="1" dirty="0">
                <a:solidFill>
                  <a:schemeClr val="accent5">
                    <a:lumMod val="20000"/>
                    <a:lumOff val="80000"/>
                  </a:schemeClr>
                </a:solidFill>
                <a:latin typeface="Arial" pitchFamily="34" charset="0"/>
                <a:cs typeface="Arial" pitchFamily="34" charset="0"/>
              </a:rPr>
              <a:t>Life Cycle</a:t>
            </a:r>
            <a:endParaRPr lang="en-US" sz="3600" dirty="0">
              <a:solidFill>
                <a:schemeClr val="accent5">
                  <a:lumMod val="20000"/>
                  <a:lumOff val="80000"/>
                </a:schemeClr>
              </a:solidFill>
              <a:latin typeface="Arial" pitchFamily="34" charset="0"/>
              <a:cs typeface="Arial" pitchFamily="34" charset="0"/>
            </a:endParaRP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04800" y="1143000"/>
            <a:ext cx="8610600" cy="5486400"/>
          </a:xfrm>
        </p:spPr>
        <p:txBody>
          <a:bodyPr>
            <a:normAutofit/>
          </a:bodyPr>
          <a:lstStyle/>
          <a:p>
            <a:pPr algn="just"/>
            <a:r>
              <a:rPr lang="en-US" sz="2800" b="1" dirty="0">
                <a:latin typeface="Arial" pitchFamily="34" charset="0"/>
                <a:cs typeface="Arial" pitchFamily="34" charset="0"/>
              </a:rPr>
              <a:t>Infective form: </a:t>
            </a:r>
          </a:p>
          <a:p>
            <a:pPr lvl="1" algn="just">
              <a:buFont typeface="Wingdings" pitchFamily="2" charset="2"/>
              <a:buChar char="Ø"/>
            </a:pPr>
            <a:r>
              <a:rPr lang="en-US" sz="2400" b="1" dirty="0">
                <a:latin typeface="Arial" pitchFamily="34" charset="0"/>
                <a:cs typeface="Arial" pitchFamily="34" charset="0"/>
              </a:rPr>
              <a:t>Amoeboid form </a:t>
            </a:r>
            <a:r>
              <a:rPr lang="en-US" sz="2400" dirty="0">
                <a:latin typeface="Arial" pitchFamily="34" charset="0"/>
                <a:cs typeface="Arial" pitchFamily="34" charset="0"/>
              </a:rPr>
              <a:t>is the invasive form and usual infective form of the parasite</a:t>
            </a:r>
          </a:p>
          <a:p>
            <a:pPr lvl="1" algn="just">
              <a:buFont typeface="Wingdings" pitchFamily="2" charset="2"/>
              <a:buChar char="Ø"/>
            </a:pPr>
            <a:endParaRPr lang="en-US" sz="2400" b="1" dirty="0">
              <a:latin typeface="Arial" pitchFamily="34" charset="0"/>
              <a:cs typeface="Arial" pitchFamily="34" charset="0"/>
            </a:endParaRPr>
          </a:p>
          <a:p>
            <a:pPr lvl="1" algn="just">
              <a:buFont typeface="Wingdings" pitchFamily="2" charset="2"/>
              <a:buChar char="Ø"/>
            </a:pPr>
            <a:endParaRPr lang="en-US" b="1" dirty="0">
              <a:latin typeface="Arial" pitchFamily="34" charset="0"/>
              <a:cs typeface="Arial" pitchFamily="34" charset="0"/>
            </a:endParaRPr>
          </a:p>
          <a:p>
            <a:pPr algn="just"/>
            <a:r>
              <a:rPr lang="en-US" sz="2800" b="1" dirty="0">
                <a:latin typeface="Arial" pitchFamily="34" charset="0"/>
                <a:cs typeface="Arial" pitchFamily="34" charset="0"/>
              </a:rPr>
              <a:t>Mode of transmission: </a:t>
            </a:r>
          </a:p>
          <a:p>
            <a:pPr lvl="1" algn="just">
              <a:buFont typeface="Wingdings" pitchFamily="2" charset="2"/>
              <a:buChar char="Ø"/>
            </a:pPr>
            <a:r>
              <a:rPr lang="en-US" sz="2400" dirty="0">
                <a:latin typeface="Arial" pitchFamily="34" charset="0"/>
                <a:cs typeface="Arial" pitchFamily="34" charset="0"/>
              </a:rPr>
              <a:t>Humans acquire infection by </a:t>
            </a:r>
            <a:r>
              <a:rPr lang="en-US" sz="2400" dirty="0">
                <a:solidFill>
                  <a:srgbClr val="FF0000"/>
                </a:solidFill>
                <a:highlight>
                  <a:srgbClr val="FFFF00"/>
                </a:highlight>
                <a:latin typeface="Arial" pitchFamily="34" charset="0"/>
                <a:cs typeface="Arial" pitchFamily="34" charset="0"/>
              </a:rPr>
              <a:t>nasal contamination during swimming in fresh hot water bodies like ponds, river, swimming pools or lakes</a:t>
            </a:r>
          </a:p>
        </p:txBody>
      </p:sp>
    </p:spTree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 </a:t>
            </a:r>
          </a:p>
        </p:txBody>
      </p:sp>
      <p:pic>
        <p:nvPicPr>
          <p:cNvPr id="4" name="Content Placeholder 3" descr="Nfowleri_lifecycle.gif"/>
          <p:cNvPicPr>
            <a:picLocks noGrp="1" noChangeAspect="1"/>
          </p:cNvPicPr>
          <p:nvPr>
            <p:ph idx="1"/>
          </p:nvPr>
        </p:nvPicPr>
        <p:blipFill>
          <a:blip r:embed="rId2"/>
          <a:stretch>
            <a:fillRect/>
          </a:stretch>
        </p:blipFill>
        <p:spPr>
          <a:xfrm>
            <a:off x="0" y="0"/>
            <a:ext cx="9144000" cy="6858000"/>
          </a:xfrm>
        </p:spPr>
      </p:pic>
    </p:spTree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 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228600" y="228600"/>
            <a:ext cx="8686800" cy="6400800"/>
          </a:xfrm>
        </p:spPr>
        <p:txBody>
          <a:bodyPr>
            <a:normAutofit/>
          </a:bodyPr>
          <a:lstStyle/>
          <a:p>
            <a:pPr>
              <a:buNone/>
            </a:pPr>
            <a:r>
              <a:rPr lang="en-US" dirty="0"/>
              <a:t> </a:t>
            </a:r>
          </a:p>
        </p:txBody>
      </p:sp>
      <p:sp>
        <p:nvSpPr>
          <p:cNvPr id="4" name="Rounded Rectangle 3"/>
          <p:cNvSpPr/>
          <p:nvPr/>
        </p:nvSpPr>
        <p:spPr>
          <a:xfrm>
            <a:off x="609600" y="152400"/>
            <a:ext cx="7848600" cy="609600"/>
          </a:xfrm>
          <a:prstGeom prst="round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2200" b="1" dirty="0">
                <a:latin typeface="Arial" pitchFamily="34" charset="0"/>
                <a:cs typeface="Arial" pitchFamily="34" charset="0"/>
              </a:rPr>
              <a:t>Amoeboid form invades</a:t>
            </a:r>
            <a:r>
              <a:rPr lang="it-IT" sz="2200" b="1" dirty="0">
                <a:latin typeface="Arial" pitchFamily="34" charset="0"/>
                <a:cs typeface="Arial" pitchFamily="34" charset="0"/>
              </a:rPr>
              <a:t> nasal mucosa &amp; cribriform plate</a:t>
            </a:r>
            <a:endParaRPr lang="en-US" sz="2200" b="1" dirty="0">
              <a:latin typeface="Arial" pitchFamily="34" charset="0"/>
              <a:cs typeface="Arial" pitchFamily="34" charset="0"/>
            </a:endParaRPr>
          </a:p>
        </p:txBody>
      </p:sp>
      <p:sp>
        <p:nvSpPr>
          <p:cNvPr id="5" name="Curved Right Arrow 4"/>
          <p:cNvSpPr/>
          <p:nvPr/>
        </p:nvSpPr>
        <p:spPr>
          <a:xfrm>
            <a:off x="76200" y="304800"/>
            <a:ext cx="533400" cy="1447800"/>
          </a:xfrm>
          <a:prstGeom prst="curvedRightArrow">
            <a:avLst/>
          </a:prstGeom>
          <a:solidFill>
            <a:srgbClr val="7030A0"/>
          </a:solidFill>
          <a:ln>
            <a:solidFill>
              <a:schemeClr val="accent1">
                <a:lumMod val="50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>
              <a:solidFill>
                <a:schemeClr val="tx1"/>
              </a:solidFill>
            </a:endParaRPr>
          </a:p>
        </p:txBody>
      </p:sp>
      <p:sp>
        <p:nvSpPr>
          <p:cNvPr id="6" name="Rounded Rectangle 5"/>
          <p:cNvSpPr/>
          <p:nvPr/>
        </p:nvSpPr>
        <p:spPr>
          <a:xfrm>
            <a:off x="609600" y="1219200"/>
            <a:ext cx="7848600" cy="609600"/>
          </a:xfrm>
          <a:prstGeom prst="round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2200" b="1" dirty="0">
                <a:latin typeface="Arial" pitchFamily="34" charset="0"/>
                <a:cs typeface="Arial" pitchFamily="34" charset="0"/>
              </a:rPr>
              <a:t>Travels along the olfactory nerve to reach the brain</a:t>
            </a:r>
          </a:p>
        </p:txBody>
      </p:sp>
      <p:cxnSp>
        <p:nvCxnSpPr>
          <p:cNvPr id="7" name="Straight Connector 6"/>
          <p:cNvCxnSpPr/>
          <p:nvPr/>
        </p:nvCxnSpPr>
        <p:spPr>
          <a:xfrm rot="5400000">
            <a:off x="3963194" y="2132806"/>
            <a:ext cx="608806" cy="794"/>
          </a:xfrm>
          <a:prstGeom prst="line">
            <a:avLst/>
          </a:prstGeom>
          <a:ln w="50800">
            <a:solidFill>
              <a:schemeClr val="accent1">
                <a:lumMod val="50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8" name="Straight Connector 7"/>
          <p:cNvCxnSpPr/>
          <p:nvPr/>
        </p:nvCxnSpPr>
        <p:spPr>
          <a:xfrm>
            <a:off x="1828800" y="2437606"/>
            <a:ext cx="5105400" cy="1588"/>
          </a:xfrm>
          <a:prstGeom prst="line">
            <a:avLst/>
          </a:prstGeom>
          <a:ln w="50800">
            <a:solidFill>
              <a:schemeClr val="accent1">
                <a:lumMod val="50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9" name="Straight Arrow Connector 8"/>
          <p:cNvCxnSpPr/>
          <p:nvPr/>
        </p:nvCxnSpPr>
        <p:spPr>
          <a:xfrm rot="5400000">
            <a:off x="1562100" y="2704306"/>
            <a:ext cx="533400" cy="1588"/>
          </a:xfrm>
          <a:prstGeom prst="straightConnector1">
            <a:avLst/>
          </a:prstGeom>
          <a:ln w="50800">
            <a:solidFill>
              <a:schemeClr val="accent1">
                <a:lumMod val="50000"/>
              </a:schemeClr>
            </a:solidFill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0" name="Straight Arrow Connector 9"/>
          <p:cNvCxnSpPr/>
          <p:nvPr/>
        </p:nvCxnSpPr>
        <p:spPr>
          <a:xfrm rot="5400000">
            <a:off x="6666706" y="2704306"/>
            <a:ext cx="533400" cy="1588"/>
          </a:xfrm>
          <a:prstGeom prst="straightConnector1">
            <a:avLst/>
          </a:prstGeom>
          <a:ln w="50800">
            <a:solidFill>
              <a:schemeClr val="accent1">
                <a:lumMod val="50000"/>
              </a:schemeClr>
            </a:solidFill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1" name="Rectangle 10"/>
          <p:cNvSpPr/>
          <p:nvPr/>
        </p:nvSpPr>
        <p:spPr>
          <a:xfrm>
            <a:off x="152400" y="2971800"/>
            <a:ext cx="3810000" cy="1600200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just"/>
            <a:r>
              <a:rPr lang="en-US" sz="2000" b="1" dirty="0">
                <a:latin typeface="Arial" pitchFamily="34" charset="0"/>
                <a:cs typeface="Arial" pitchFamily="34" charset="0"/>
              </a:rPr>
              <a:t>Ingestion of  brain tissue by food cups or </a:t>
            </a:r>
            <a:r>
              <a:rPr lang="en-US" sz="2000" b="1" dirty="0" err="1">
                <a:latin typeface="Arial" pitchFamily="34" charset="0"/>
                <a:cs typeface="Arial" pitchFamily="34" charset="0"/>
              </a:rPr>
              <a:t>amoebostome</a:t>
            </a:r>
            <a:r>
              <a:rPr lang="en-US" sz="2000" b="1" dirty="0">
                <a:latin typeface="Arial" pitchFamily="34" charset="0"/>
                <a:cs typeface="Arial" pitchFamily="34" charset="0"/>
              </a:rPr>
              <a:t>, into which the </a:t>
            </a:r>
            <a:r>
              <a:rPr lang="en-US" sz="2000" b="1" dirty="0" err="1">
                <a:latin typeface="Arial" pitchFamily="34" charset="0"/>
                <a:cs typeface="Arial" pitchFamily="34" charset="0"/>
              </a:rPr>
              <a:t>cytolytic</a:t>
            </a:r>
            <a:r>
              <a:rPr lang="en-US" sz="2000" b="1" dirty="0">
                <a:latin typeface="Arial" pitchFamily="34" charset="0"/>
                <a:cs typeface="Arial" pitchFamily="34" charset="0"/>
              </a:rPr>
              <a:t> enzymes are liberated</a:t>
            </a:r>
          </a:p>
        </p:txBody>
      </p:sp>
      <p:sp>
        <p:nvSpPr>
          <p:cNvPr id="12" name="Rectangle 11"/>
          <p:cNvSpPr/>
          <p:nvPr/>
        </p:nvSpPr>
        <p:spPr>
          <a:xfrm>
            <a:off x="5181600" y="2971800"/>
            <a:ext cx="3810000" cy="1600200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r>
              <a:rPr lang="en-US" sz="2000" b="1" dirty="0">
                <a:latin typeface="Arial" pitchFamily="34" charset="0"/>
                <a:cs typeface="Arial" pitchFamily="34" charset="0"/>
              </a:rPr>
              <a:t>Contact dependent cytolysis of brain tissue mediated by:</a:t>
            </a:r>
          </a:p>
          <a:p>
            <a:pPr lvl="1">
              <a:buFont typeface="Wingdings" pitchFamily="2" charset="2"/>
              <a:buChar char="Ø"/>
            </a:pPr>
            <a:r>
              <a:rPr lang="en-US" sz="2000" b="1" dirty="0">
                <a:latin typeface="Arial" pitchFamily="34" charset="0"/>
                <a:cs typeface="Arial" pitchFamily="34" charset="0"/>
              </a:rPr>
              <a:t>Hemolytic proteins</a:t>
            </a:r>
          </a:p>
          <a:p>
            <a:pPr lvl="1">
              <a:buFont typeface="Wingdings" pitchFamily="2" charset="2"/>
              <a:buChar char="Ø"/>
            </a:pPr>
            <a:r>
              <a:rPr lang="en-US" sz="2000" b="1" dirty="0" err="1">
                <a:latin typeface="Arial" pitchFamily="34" charset="0"/>
                <a:cs typeface="Arial" pitchFamily="34" charset="0"/>
              </a:rPr>
              <a:t>Cytolysins</a:t>
            </a:r>
            <a:endParaRPr lang="en-US" sz="2000" b="1" dirty="0">
              <a:latin typeface="Arial" pitchFamily="34" charset="0"/>
              <a:cs typeface="Arial" pitchFamily="34" charset="0"/>
            </a:endParaRPr>
          </a:p>
          <a:p>
            <a:pPr lvl="1">
              <a:buFont typeface="Wingdings" pitchFamily="2" charset="2"/>
              <a:buChar char="Ø"/>
            </a:pPr>
            <a:r>
              <a:rPr lang="en-US" sz="2000" b="1" dirty="0" err="1">
                <a:latin typeface="Arial" pitchFamily="34" charset="0"/>
                <a:cs typeface="Arial" pitchFamily="34" charset="0"/>
              </a:rPr>
              <a:t>Phospholipase</a:t>
            </a:r>
            <a:r>
              <a:rPr lang="en-US" sz="2000" b="1" dirty="0">
                <a:latin typeface="Arial" pitchFamily="34" charset="0"/>
                <a:cs typeface="Arial" pitchFamily="34" charset="0"/>
              </a:rPr>
              <a:t> enzymes</a:t>
            </a:r>
          </a:p>
        </p:txBody>
      </p:sp>
      <p:sp>
        <p:nvSpPr>
          <p:cNvPr id="13" name="Rounded Rectangle 12"/>
          <p:cNvSpPr/>
          <p:nvPr/>
        </p:nvSpPr>
        <p:spPr>
          <a:xfrm>
            <a:off x="1295400" y="5105400"/>
            <a:ext cx="6477000" cy="609600"/>
          </a:xfrm>
          <a:prstGeom prst="round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2400" b="1" dirty="0">
                <a:latin typeface="Arial" pitchFamily="34" charset="0"/>
                <a:cs typeface="Arial" pitchFamily="34" charset="0"/>
              </a:rPr>
              <a:t>Acute </a:t>
            </a:r>
            <a:r>
              <a:rPr lang="en-US" sz="2400" b="1" dirty="0" err="1">
                <a:latin typeface="Arial" pitchFamily="34" charset="0"/>
                <a:cs typeface="Arial" pitchFamily="34" charset="0"/>
              </a:rPr>
              <a:t>Suppurative</a:t>
            </a:r>
            <a:r>
              <a:rPr lang="en-US" sz="2400" b="1" dirty="0">
                <a:latin typeface="Arial" pitchFamily="34" charset="0"/>
                <a:cs typeface="Arial" pitchFamily="34" charset="0"/>
              </a:rPr>
              <a:t> </a:t>
            </a:r>
            <a:r>
              <a:rPr lang="en-US" sz="2400" b="1" dirty="0" err="1">
                <a:latin typeface="Arial" pitchFamily="34" charset="0"/>
                <a:cs typeface="Arial" pitchFamily="34" charset="0"/>
              </a:rPr>
              <a:t>Meningoencephalitis</a:t>
            </a:r>
            <a:endParaRPr lang="en-US" sz="2200" b="1" dirty="0">
              <a:latin typeface="Arial" pitchFamily="34" charset="0"/>
              <a:cs typeface="Arial" pitchFamily="34" charset="0"/>
            </a:endParaRPr>
          </a:p>
        </p:txBody>
      </p:sp>
      <p:sp>
        <p:nvSpPr>
          <p:cNvPr id="14" name="Down Arrow 13"/>
          <p:cNvSpPr/>
          <p:nvPr/>
        </p:nvSpPr>
        <p:spPr>
          <a:xfrm>
            <a:off x="1752600" y="4648200"/>
            <a:ext cx="228600" cy="457200"/>
          </a:xfrm>
          <a:prstGeom prst="downArrow">
            <a:avLst/>
          </a:prstGeom>
          <a:solidFill>
            <a:srgbClr val="7030A0"/>
          </a:solidFill>
          <a:ln>
            <a:solidFill>
              <a:schemeClr val="accent1">
                <a:lumMod val="50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5" name="Down Arrow 14"/>
          <p:cNvSpPr/>
          <p:nvPr/>
        </p:nvSpPr>
        <p:spPr>
          <a:xfrm>
            <a:off x="6781800" y="4648200"/>
            <a:ext cx="228600" cy="457200"/>
          </a:xfrm>
          <a:prstGeom prst="downArrow">
            <a:avLst/>
          </a:prstGeom>
          <a:solidFill>
            <a:srgbClr val="7030A0"/>
          </a:solidFill>
          <a:ln>
            <a:solidFill>
              <a:schemeClr val="accent1">
                <a:lumMod val="50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6" name="Rounded Rectangle 15"/>
          <p:cNvSpPr/>
          <p:nvPr/>
        </p:nvSpPr>
        <p:spPr>
          <a:xfrm>
            <a:off x="1295400" y="6172200"/>
            <a:ext cx="6477000" cy="609600"/>
          </a:xfrm>
          <a:prstGeom prst="round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2200" b="1" dirty="0">
                <a:latin typeface="Arial" pitchFamily="34" charset="0"/>
                <a:cs typeface="Arial" pitchFamily="34" charset="0"/>
              </a:rPr>
              <a:t>Hemorrhagic  &amp; Necrotic </a:t>
            </a:r>
            <a:r>
              <a:rPr lang="en-US" sz="2200" b="1" dirty="0" err="1">
                <a:latin typeface="Arial" pitchFamily="34" charset="0"/>
                <a:cs typeface="Arial" pitchFamily="34" charset="0"/>
              </a:rPr>
              <a:t>Meningoencephalitis</a:t>
            </a:r>
            <a:endParaRPr lang="en-US" sz="2200" b="1" dirty="0">
              <a:latin typeface="Arial" pitchFamily="34" charset="0"/>
              <a:cs typeface="Arial" pitchFamily="34" charset="0"/>
            </a:endParaRPr>
          </a:p>
        </p:txBody>
      </p:sp>
      <p:sp>
        <p:nvSpPr>
          <p:cNvPr id="18" name="Curved Left Arrow 17"/>
          <p:cNvSpPr/>
          <p:nvPr/>
        </p:nvSpPr>
        <p:spPr>
          <a:xfrm>
            <a:off x="7772400" y="5410200"/>
            <a:ext cx="457200" cy="1219200"/>
          </a:xfrm>
          <a:prstGeom prst="curvedLeftArrow">
            <a:avLst/>
          </a:prstGeom>
          <a:solidFill>
            <a:srgbClr val="7030A0"/>
          </a:solidFill>
          <a:ln>
            <a:solidFill>
              <a:schemeClr val="accent1">
                <a:lumMod val="50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>
              <a:solidFill>
                <a:schemeClr val="tx1"/>
              </a:solidFill>
            </a:endParaRPr>
          </a:p>
        </p:txBody>
      </p:sp>
      <p:sp>
        <p:nvSpPr>
          <p:cNvPr id="19" name="TextBox 18"/>
          <p:cNvSpPr txBox="1"/>
          <p:nvPr/>
        </p:nvSpPr>
        <p:spPr>
          <a:xfrm>
            <a:off x="6400800" y="5715000"/>
            <a:ext cx="1981200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b="1" dirty="0">
                <a:latin typeface="Arial" pitchFamily="34" charset="0"/>
                <a:cs typeface="Arial" pitchFamily="34" charset="0"/>
              </a:rPr>
              <a:t>Later turns into</a:t>
            </a:r>
          </a:p>
        </p:txBody>
      </p:sp>
    </p:spTree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381000" y="670878"/>
            <a:ext cx="8763000" cy="639762"/>
          </a:xfrm>
        </p:spPr>
        <p:txBody>
          <a:bodyPr>
            <a:normAutofit fontScale="90000"/>
          </a:bodyPr>
          <a:lstStyle/>
          <a:p>
            <a:pPr algn="ctr"/>
            <a:r>
              <a:rPr lang="en-US" sz="3200" b="1" dirty="0">
                <a:solidFill>
                  <a:schemeClr val="accent5">
                    <a:lumMod val="20000"/>
                    <a:lumOff val="80000"/>
                  </a:schemeClr>
                </a:solidFill>
                <a:latin typeface="Arial" pitchFamily="34" charset="0"/>
                <a:cs typeface="Arial" pitchFamily="34" charset="0"/>
              </a:rPr>
              <a:t>Primary Amoebic </a:t>
            </a:r>
            <a:r>
              <a:rPr lang="en-US" sz="3200" b="1" dirty="0" err="1">
                <a:solidFill>
                  <a:schemeClr val="accent5">
                    <a:lumMod val="20000"/>
                    <a:lumOff val="80000"/>
                  </a:schemeClr>
                </a:solidFill>
                <a:latin typeface="Arial" pitchFamily="34" charset="0"/>
                <a:cs typeface="Arial" pitchFamily="34" charset="0"/>
              </a:rPr>
              <a:t>Meningoencephalitis</a:t>
            </a:r>
            <a:r>
              <a:rPr lang="en-US" sz="3200" b="1" dirty="0">
                <a:solidFill>
                  <a:schemeClr val="accent5">
                    <a:lumMod val="20000"/>
                    <a:lumOff val="80000"/>
                  </a:schemeClr>
                </a:solidFill>
                <a:latin typeface="Arial" pitchFamily="34" charset="0"/>
                <a:cs typeface="Arial" pitchFamily="34" charset="0"/>
              </a:rPr>
              <a:t> (PAM)</a:t>
            </a:r>
            <a:endParaRPr lang="en-US" sz="3200" dirty="0">
              <a:solidFill>
                <a:schemeClr val="accent5">
                  <a:lumMod val="20000"/>
                  <a:lumOff val="80000"/>
                </a:schemeClr>
              </a:solidFill>
              <a:latin typeface="Arial" pitchFamily="34" charset="0"/>
              <a:cs typeface="Arial" pitchFamily="34" charset="0"/>
            </a:endParaRP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228600" y="1295400"/>
            <a:ext cx="8686800" cy="5410200"/>
          </a:xfrm>
        </p:spPr>
        <p:txBody>
          <a:bodyPr>
            <a:normAutofit/>
          </a:bodyPr>
          <a:lstStyle/>
          <a:p>
            <a:r>
              <a:rPr lang="en-US" sz="2400" i="1" dirty="0">
                <a:latin typeface="Arial" pitchFamily="34" charset="0"/>
                <a:cs typeface="Arial" pitchFamily="34" charset="0"/>
              </a:rPr>
              <a:t>N. </a:t>
            </a:r>
            <a:r>
              <a:rPr lang="en-US" sz="2400" i="1" dirty="0" err="1">
                <a:latin typeface="Arial" pitchFamily="34" charset="0"/>
                <a:cs typeface="Arial" pitchFamily="34" charset="0"/>
              </a:rPr>
              <a:t>fowleri</a:t>
            </a:r>
            <a:r>
              <a:rPr lang="en-US" sz="2400" i="1" dirty="0">
                <a:latin typeface="Arial" pitchFamily="34" charset="0"/>
                <a:cs typeface="Arial" pitchFamily="34" charset="0"/>
              </a:rPr>
              <a:t> </a:t>
            </a:r>
            <a:r>
              <a:rPr lang="en-US" sz="2400" dirty="0">
                <a:latin typeface="Arial" pitchFamily="34" charset="0"/>
                <a:cs typeface="Arial" pitchFamily="34" charset="0"/>
              </a:rPr>
              <a:t>causes acute </a:t>
            </a:r>
            <a:r>
              <a:rPr lang="en-US" sz="2400" dirty="0" err="1">
                <a:latin typeface="Arial" pitchFamily="34" charset="0"/>
                <a:cs typeface="Arial" pitchFamily="34" charset="0"/>
              </a:rPr>
              <a:t>suppurative</a:t>
            </a:r>
            <a:r>
              <a:rPr lang="en-US" sz="2400" dirty="0">
                <a:latin typeface="Arial" pitchFamily="34" charset="0"/>
                <a:cs typeface="Arial" pitchFamily="34" charset="0"/>
              </a:rPr>
              <a:t> </a:t>
            </a:r>
            <a:r>
              <a:rPr lang="en-US" sz="2400" dirty="0" err="1">
                <a:latin typeface="Arial" pitchFamily="34" charset="0"/>
                <a:cs typeface="Arial" pitchFamily="34" charset="0"/>
              </a:rPr>
              <a:t>fulminant</a:t>
            </a:r>
            <a:r>
              <a:rPr lang="en-US" sz="2400" dirty="0">
                <a:latin typeface="Arial" pitchFamily="34" charset="0"/>
                <a:cs typeface="Arial" pitchFamily="34" charset="0"/>
              </a:rPr>
              <a:t> infection of CNS known as Primary Amoebic </a:t>
            </a:r>
            <a:r>
              <a:rPr lang="en-US" sz="2400" dirty="0" err="1">
                <a:latin typeface="Arial" pitchFamily="34" charset="0"/>
                <a:cs typeface="Arial" pitchFamily="34" charset="0"/>
              </a:rPr>
              <a:t>Meningoencephalitis</a:t>
            </a:r>
            <a:r>
              <a:rPr lang="en-US" sz="2400" dirty="0">
                <a:latin typeface="Arial" pitchFamily="34" charset="0"/>
                <a:cs typeface="Arial" pitchFamily="34" charset="0"/>
              </a:rPr>
              <a:t> (PAM)</a:t>
            </a:r>
          </a:p>
          <a:p>
            <a:endParaRPr lang="en-US" sz="2400" dirty="0">
              <a:latin typeface="Arial" pitchFamily="34" charset="0"/>
              <a:cs typeface="Arial" pitchFamily="34" charset="0"/>
            </a:endParaRPr>
          </a:p>
          <a:p>
            <a:r>
              <a:rPr lang="en-US" sz="2400" dirty="0">
                <a:latin typeface="Arial" pitchFamily="34" charset="0"/>
                <a:cs typeface="Arial" pitchFamily="34" charset="0"/>
              </a:rPr>
              <a:t>Occurs in children or young adults with recent history of swimming in fresh warm water</a:t>
            </a:r>
          </a:p>
          <a:p>
            <a:endParaRPr lang="en-US" sz="2400" dirty="0">
              <a:latin typeface="Arial" pitchFamily="34" charset="0"/>
              <a:cs typeface="Arial" pitchFamily="34" charset="0"/>
            </a:endParaRPr>
          </a:p>
          <a:p>
            <a:r>
              <a:rPr lang="en-US" sz="2400" b="1" dirty="0">
                <a:latin typeface="Arial" pitchFamily="34" charset="0"/>
                <a:cs typeface="Arial" pitchFamily="34" charset="0"/>
              </a:rPr>
              <a:t>Incubation period: </a:t>
            </a:r>
            <a:r>
              <a:rPr lang="en-US" sz="2400" dirty="0">
                <a:latin typeface="Arial" pitchFamily="34" charset="0"/>
                <a:cs typeface="Arial" pitchFamily="34" charset="0"/>
              </a:rPr>
              <a:t>1–2 days to 2 weeks after exposure</a:t>
            </a:r>
          </a:p>
          <a:p>
            <a:endParaRPr lang="en-US" sz="2400" dirty="0">
              <a:latin typeface="Arial" pitchFamily="34" charset="0"/>
              <a:cs typeface="Arial" pitchFamily="34" charset="0"/>
            </a:endParaRPr>
          </a:p>
          <a:p>
            <a:r>
              <a:rPr lang="en-US" sz="2400" b="1" dirty="0">
                <a:latin typeface="Arial" pitchFamily="34" charset="0"/>
                <a:cs typeface="Arial" pitchFamily="34" charset="0"/>
              </a:rPr>
              <a:t>Clinical course: </a:t>
            </a:r>
            <a:r>
              <a:rPr lang="en-US" sz="2400" dirty="0">
                <a:latin typeface="Arial" pitchFamily="34" charset="0"/>
                <a:cs typeface="Arial" pitchFamily="34" charset="0"/>
              </a:rPr>
              <a:t>Acute and </a:t>
            </a:r>
            <a:r>
              <a:rPr lang="en-US" sz="2400" dirty="0" err="1">
                <a:latin typeface="Arial" pitchFamily="34" charset="0"/>
                <a:cs typeface="Arial" pitchFamily="34" charset="0"/>
              </a:rPr>
              <a:t>fulminant</a:t>
            </a:r>
            <a:endParaRPr lang="en-US" sz="2400" dirty="0">
              <a:latin typeface="Arial" pitchFamily="34" charset="0"/>
              <a:cs typeface="Arial" pitchFamily="34" charset="0"/>
            </a:endParaRPr>
          </a:p>
        </p:txBody>
      </p:sp>
    </p:spTree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0"/>
            <a:ext cx="8229600" cy="563562"/>
          </a:xfrm>
        </p:spPr>
        <p:txBody>
          <a:bodyPr>
            <a:normAutofit/>
          </a:bodyPr>
          <a:lstStyle/>
          <a:p>
            <a:r>
              <a:rPr lang="en-US" sz="3000" b="1" dirty="0">
                <a:latin typeface="Arial" pitchFamily="34" charset="0"/>
                <a:cs typeface="Arial" pitchFamily="34" charset="0"/>
              </a:rPr>
              <a:t>Clinical Features</a:t>
            </a:r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1"/>
          </p:nvPr>
        </p:nvSpPr>
        <p:spPr>
          <a:xfrm>
            <a:off x="152400" y="609600"/>
            <a:ext cx="4343400" cy="5029200"/>
          </a:xfrm>
        </p:spPr>
        <p:txBody>
          <a:bodyPr>
            <a:normAutofit lnSpcReduction="10000"/>
          </a:bodyPr>
          <a:lstStyle/>
          <a:p>
            <a:pPr algn="ctr">
              <a:lnSpc>
                <a:spcPct val="150000"/>
              </a:lnSpc>
              <a:buNone/>
            </a:pPr>
            <a:r>
              <a:rPr lang="en-US" sz="2500" b="1" dirty="0">
                <a:latin typeface="Arial" pitchFamily="34" charset="0"/>
                <a:cs typeface="Arial" pitchFamily="34" charset="0"/>
              </a:rPr>
              <a:t>Initial symptoms</a:t>
            </a:r>
            <a:endParaRPr lang="en-US" sz="2500" dirty="0">
              <a:latin typeface="Arial" pitchFamily="34" charset="0"/>
              <a:cs typeface="Arial" pitchFamily="34" charset="0"/>
            </a:endParaRPr>
          </a:p>
          <a:p>
            <a:pPr>
              <a:lnSpc>
                <a:spcPct val="150000"/>
              </a:lnSpc>
              <a:buFont typeface="Wingdings" pitchFamily="2" charset="2"/>
              <a:buChar char="Ø"/>
            </a:pPr>
            <a:r>
              <a:rPr lang="en-US" sz="2200" dirty="0">
                <a:latin typeface="Arial" pitchFamily="34" charset="0"/>
                <a:cs typeface="Arial" pitchFamily="34" charset="0"/>
              </a:rPr>
              <a:t>Change in the taste &amp; smell</a:t>
            </a:r>
          </a:p>
          <a:p>
            <a:pPr>
              <a:lnSpc>
                <a:spcPct val="150000"/>
              </a:lnSpc>
              <a:buFont typeface="Wingdings" pitchFamily="2" charset="2"/>
              <a:buChar char="Ø"/>
            </a:pPr>
            <a:r>
              <a:rPr lang="en-US" sz="2200" dirty="0">
                <a:latin typeface="Arial" pitchFamily="34" charset="0"/>
                <a:cs typeface="Arial" pitchFamily="34" charset="0"/>
              </a:rPr>
              <a:t>Headache </a:t>
            </a:r>
          </a:p>
          <a:p>
            <a:pPr>
              <a:lnSpc>
                <a:spcPct val="150000"/>
              </a:lnSpc>
              <a:buFont typeface="Wingdings" pitchFamily="2" charset="2"/>
              <a:buChar char="Ø"/>
            </a:pPr>
            <a:r>
              <a:rPr lang="en-US" sz="2200" dirty="0">
                <a:latin typeface="Arial" pitchFamily="34" charset="0"/>
                <a:cs typeface="Arial" pitchFamily="34" charset="0"/>
              </a:rPr>
              <a:t>Anorexia </a:t>
            </a:r>
          </a:p>
          <a:p>
            <a:pPr>
              <a:lnSpc>
                <a:spcPct val="150000"/>
              </a:lnSpc>
              <a:buFont typeface="Wingdings" pitchFamily="2" charset="2"/>
              <a:buChar char="Ø"/>
            </a:pPr>
            <a:r>
              <a:rPr lang="en-US" sz="2200" dirty="0">
                <a:latin typeface="Arial" pitchFamily="34" charset="0"/>
                <a:cs typeface="Arial" pitchFamily="34" charset="0"/>
              </a:rPr>
              <a:t>Nausea </a:t>
            </a:r>
          </a:p>
          <a:p>
            <a:pPr>
              <a:lnSpc>
                <a:spcPct val="150000"/>
              </a:lnSpc>
              <a:buFont typeface="Wingdings" pitchFamily="2" charset="2"/>
              <a:buChar char="Ø"/>
            </a:pPr>
            <a:r>
              <a:rPr lang="en-US" sz="2200" dirty="0">
                <a:latin typeface="Arial" pitchFamily="34" charset="0"/>
                <a:cs typeface="Arial" pitchFamily="34" charset="0"/>
              </a:rPr>
              <a:t>Vomiting</a:t>
            </a:r>
          </a:p>
          <a:p>
            <a:pPr>
              <a:lnSpc>
                <a:spcPct val="150000"/>
              </a:lnSpc>
              <a:buFont typeface="Wingdings" pitchFamily="2" charset="2"/>
              <a:buChar char="Ø"/>
            </a:pPr>
            <a:r>
              <a:rPr lang="en-US" sz="2200" dirty="0">
                <a:latin typeface="Arial" pitchFamily="34" charset="0"/>
                <a:cs typeface="Arial" pitchFamily="34" charset="0"/>
              </a:rPr>
              <a:t>High grade fever</a:t>
            </a:r>
          </a:p>
          <a:p>
            <a:pPr>
              <a:lnSpc>
                <a:spcPct val="150000"/>
              </a:lnSpc>
            </a:pPr>
            <a:r>
              <a:rPr lang="en-US" sz="2400" dirty="0">
                <a:latin typeface="Arial" pitchFamily="34" charset="0"/>
                <a:cs typeface="Arial" pitchFamily="34" charset="0"/>
              </a:rPr>
              <a:t>Signs of </a:t>
            </a:r>
            <a:r>
              <a:rPr lang="en-US" sz="2400" dirty="0" err="1">
                <a:latin typeface="Arial" pitchFamily="34" charset="0"/>
                <a:cs typeface="Arial" pitchFamily="34" charset="0"/>
              </a:rPr>
              <a:t>meningeal</a:t>
            </a:r>
            <a:r>
              <a:rPr lang="en-US" sz="2400" dirty="0">
                <a:latin typeface="Arial" pitchFamily="34" charset="0"/>
                <a:cs typeface="Arial" pitchFamily="34" charset="0"/>
              </a:rPr>
              <a:t> irritation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sz="half" idx="2"/>
          </p:nvPr>
        </p:nvSpPr>
        <p:spPr>
          <a:xfrm>
            <a:off x="5105400" y="609600"/>
            <a:ext cx="3886200" cy="4267200"/>
          </a:xfrm>
        </p:spPr>
        <p:txBody>
          <a:bodyPr>
            <a:normAutofit/>
          </a:bodyPr>
          <a:lstStyle/>
          <a:p>
            <a:pPr algn="ctr">
              <a:lnSpc>
                <a:spcPct val="150000"/>
              </a:lnSpc>
              <a:buNone/>
            </a:pPr>
            <a:r>
              <a:rPr lang="en-US" sz="2500" b="1" dirty="0">
                <a:latin typeface="Arial" pitchFamily="34" charset="0"/>
                <a:cs typeface="Arial" pitchFamily="34" charset="0"/>
              </a:rPr>
              <a:t>Secondary symptoms</a:t>
            </a:r>
          </a:p>
          <a:p>
            <a:pPr lvl="1">
              <a:lnSpc>
                <a:spcPct val="150000"/>
              </a:lnSpc>
              <a:buFont typeface="Wingdings" pitchFamily="2" charset="2"/>
              <a:buChar char="Ø"/>
            </a:pPr>
            <a:r>
              <a:rPr lang="en-US" sz="2200" dirty="0">
                <a:latin typeface="Arial" pitchFamily="34" charset="0"/>
                <a:cs typeface="Arial" pitchFamily="34" charset="0"/>
              </a:rPr>
              <a:t>Confusion</a:t>
            </a:r>
          </a:p>
          <a:p>
            <a:pPr lvl="1">
              <a:lnSpc>
                <a:spcPct val="150000"/>
              </a:lnSpc>
              <a:buFont typeface="Wingdings" pitchFamily="2" charset="2"/>
              <a:buChar char="Ø"/>
            </a:pPr>
            <a:r>
              <a:rPr lang="en-US" sz="2200" dirty="0">
                <a:latin typeface="Arial" pitchFamily="34" charset="0"/>
                <a:cs typeface="Arial" pitchFamily="34" charset="0"/>
              </a:rPr>
              <a:t>Hallucinations</a:t>
            </a:r>
          </a:p>
          <a:p>
            <a:pPr lvl="1">
              <a:lnSpc>
                <a:spcPct val="150000"/>
              </a:lnSpc>
              <a:buFont typeface="Wingdings" pitchFamily="2" charset="2"/>
              <a:buChar char="Ø"/>
            </a:pPr>
            <a:r>
              <a:rPr lang="en-US" sz="2200" dirty="0">
                <a:latin typeface="Arial" pitchFamily="34" charset="0"/>
                <a:cs typeface="Arial" pitchFamily="34" charset="0"/>
              </a:rPr>
              <a:t>Lack of attention</a:t>
            </a:r>
          </a:p>
          <a:p>
            <a:pPr lvl="1">
              <a:lnSpc>
                <a:spcPct val="150000"/>
              </a:lnSpc>
              <a:buFont typeface="Wingdings" pitchFamily="2" charset="2"/>
              <a:buChar char="Ø"/>
            </a:pPr>
            <a:r>
              <a:rPr lang="en-US" sz="2200" dirty="0">
                <a:latin typeface="Arial" pitchFamily="34" charset="0"/>
                <a:cs typeface="Arial" pitchFamily="34" charset="0"/>
              </a:rPr>
              <a:t>Ataxia</a:t>
            </a:r>
          </a:p>
          <a:p>
            <a:pPr lvl="1">
              <a:lnSpc>
                <a:spcPct val="150000"/>
              </a:lnSpc>
              <a:buFont typeface="Wingdings" pitchFamily="2" charset="2"/>
              <a:buChar char="Ø"/>
            </a:pPr>
            <a:r>
              <a:rPr lang="en-US" sz="2200" dirty="0">
                <a:latin typeface="Arial" pitchFamily="34" charset="0"/>
                <a:cs typeface="Arial" pitchFamily="34" charset="0"/>
              </a:rPr>
              <a:t>Seizures</a:t>
            </a:r>
          </a:p>
        </p:txBody>
      </p:sp>
      <p:sp>
        <p:nvSpPr>
          <p:cNvPr id="5" name="TextBox 4"/>
          <p:cNvSpPr txBox="1"/>
          <p:nvPr/>
        </p:nvSpPr>
        <p:spPr>
          <a:xfrm>
            <a:off x="152400" y="5715000"/>
            <a:ext cx="8686800" cy="113184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lnSpc>
                <a:spcPct val="150000"/>
              </a:lnSpc>
              <a:buFont typeface="Arial" pitchFamily="34" charset="0"/>
              <a:buChar char="•"/>
            </a:pPr>
            <a:r>
              <a:rPr lang="en-US" sz="2400" dirty="0">
                <a:latin typeface="Arial" pitchFamily="34" charset="0"/>
                <a:cs typeface="Arial" pitchFamily="34" charset="0"/>
              </a:rPr>
              <a:t> The mortality rate is </a:t>
            </a:r>
            <a:r>
              <a:rPr lang="en-US" sz="2400" dirty="0">
                <a:solidFill>
                  <a:srgbClr val="FF0000"/>
                </a:solidFill>
                <a:latin typeface="Arial" pitchFamily="34" charset="0"/>
                <a:cs typeface="Arial" pitchFamily="34" charset="0"/>
              </a:rPr>
              <a:t>nearly 98%</a:t>
            </a:r>
          </a:p>
          <a:p>
            <a:pPr>
              <a:lnSpc>
                <a:spcPct val="150000"/>
              </a:lnSpc>
              <a:buFont typeface="Arial" pitchFamily="34" charset="0"/>
              <a:buChar char="•"/>
            </a:pPr>
            <a:r>
              <a:rPr lang="en-US" sz="2400" dirty="0">
                <a:latin typeface="Arial" pitchFamily="34" charset="0"/>
                <a:cs typeface="Arial" pitchFamily="34" charset="0"/>
              </a:rPr>
              <a:t> Death occurs within 7–14 days after exposure</a:t>
            </a:r>
          </a:p>
        </p:txBody>
      </p:sp>
    </p:spTree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Title 4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563562"/>
          </a:xfrm>
        </p:spPr>
        <p:txBody>
          <a:bodyPr>
            <a:normAutofit fontScale="90000"/>
          </a:bodyPr>
          <a:lstStyle/>
          <a:p>
            <a:r>
              <a:rPr lang="en-US" sz="2800" b="1" dirty="0">
                <a:latin typeface="Arial" pitchFamily="34" charset="0"/>
                <a:cs typeface="Arial" pitchFamily="34" charset="0"/>
              </a:rPr>
              <a:t>Laboratory Diagnosis of </a:t>
            </a:r>
            <a:r>
              <a:rPr lang="en-US" sz="2800" i="1" dirty="0" err="1">
                <a:latin typeface="Arial" pitchFamily="34" charset="0"/>
                <a:cs typeface="Arial" pitchFamily="34" charset="0"/>
              </a:rPr>
              <a:t>Naegleria</a:t>
            </a:r>
            <a:r>
              <a:rPr lang="en-US" sz="2800" i="1" dirty="0">
                <a:latin typeface="Arial" pitchFamily="34" charset="0"/>
                <a:cs typeface="Arial" pitchFamily="34" charset="0"/>
              </a:rPr>
              <a:t> </a:t>
            </a:r>
            <a:r>
              <a:rPr lang="en-US" sz="2800" i="1" dirty="0" err="1">
                <a:latin typeface="Arial" pitchFamily="34" charset="0"/>
                <a:cs typeface="Arial" pitchFamily="34" charset="0"/>
              </a:rPr>
              <a:t>fowleri</a:t>
            </a:r>
            <a:endParaRPr lang="en-US" sz="2800" i="1" dirty="0">
              <a:latin typeface="Arial" pitchFamily="34" charset="0"/>
              <a:cs typeface="Arial" pitchFamily="34" charset="0"/>
            </a:endParaRPr>
          </a:p>
        </p:txBody>
      </p:sp>
      <p:sp>
        <p:nvSpPr>
          <p:cNvPr id="6" name="Content Placeholder 5"/>
          <p:cNvSpPr>
            <a:spLocks noGrp="1"/>
          </p:cNvSpPr>
          <p:nvPr>
            <p:ph idx="1"/>
          </p:nvPr>
        </p:nvSpPr>
        <p:spPr/>
        <p:txBody>
          <a:bodyPr>
            <a:normAutofit fontScale="92500" lnSpcReduction="10000"/>
          </a:bodyPr>
          <a:lstStyle/>
          <a:p>
            <a:pPr>
              <a:lnSpc>
                <a:spcPct val="150000"/>
              </a:lnSpc>
            </a:pPr>
            <a:r>
              <a:rPr lang="en-US" sz="2400" dirty="0">
                <a:latin typeface="Arial" pitchFamily="34" charset="0"/>
                <a:cs typeface="Arial" pitchFamily="34" charset="0"/>
              </a:rPr>
              <a:t>Cerebrospinal fluid analysis</a:t>
            </a:r>
          </a:p>
          <a:p>
            <a:pPr>
              <a:lnSpc>
                <a:spcPct val="150000"/>
              </a:lnSpc>
            </a:pPr>
            <a:r>
              <a:rPr lang="en-US" sz="2400" dirty="0">
                <a:latin typeface="Arial" pitchFamily="34" charset="0"/>
                <a:cs typeface="Arial" pitchFamily="34" charset="0"/>
              </a:rPr>
              <a:t>Microscopy</a:t>
            </a:r>
          </a:p>
          <a:p>
            <a:pPr>
              <a:lnSpc>
                <a:spcPct val="150000"/>
              </a:lnSpc>
            </a:pPr>
            <a:r>
              <a:rPr lang="en-US" sz="2400" dirty="0">
                <a:latin typeface="Arial" pitchFamily="34" charset="0"/>
                <a:cs typeface="Arial" pitchFamily="34" charset="0"/>
              </a:rPr>
              <a:t>ELISA</a:t>
            </a:r>
          </a:p>
          <a:p>
            <a:pPr>
              <a:lnSpc>
                <a:spcPct val="150000"/>
              </a:lnSpc>
            </a:pPr>
            <a:r>
              <a:rPr lang="en-US" sz="2400" dirty="0">
                <a:latin typeface="Arial" pitchFamily="34" charset="0"/>
                <a:cs typeface="Arial" pitchFamily="34" charset="0"/>
              </a:rPr>
              <a:t>PCR</a:t>
            </a:r>
          </a:p>
          <a:p>
            <a:pPr>
              <a:lnSpc>
                <a:spcPct val="150000"/>
              </a:lnSpc>
            </a:pPr>
            <a:r>
              <a:rPr lang="en-US" sz="2400" dirty="0">
                <a:latin typeface="Arial" pitchFamily="34" charset="0"/>
                <a:cs typeface="Arial" pitchFamily="34" charset="0"/>
              </a:rPr>
              <a:t>Imaging methods - CT and MRI</a:t>
            </a:r>
          </a:p>
          <a:p>
            <a:pPr>
              <a:lnSpc>
                <a:spcPct val="150000"/>
              </a:lnSpc>
            </a:pPr>
            <a:r>
              <a:rPr lang="fr-FR" sz="2400" dirty="0">
                <a:latin typeface="Arial" pitchFamily="34" charset="0"/>
                <a:cs typeface="Arial" pitchFamily="34" charset="0"/>
              </a:rPr>
              <a:t>Culture on non </a:t>
            </a:r>
            <a:r>
              <a:rPr lang="fr-FR" sz="2400" dirty="0" err="1">
                <a:latin typeface="Arial" pitchFamily="34" charset="0"/>
                <a:cs typeface="Arial" pitchFamily="34" charset="0"/>
              </a:rPr>
              <a:t>nutrient</a:t>
            </a:r>
            <a:r>
              <a:rPr lang="fr-FR" sz="2400" dirty="0">
                <a:latin typeface="Arial" pitchFamily="34" charset="0"/>
                <a:cs typeface="Arial" pitchFamily="34" charset="0"/>
              </a:rPr>
              <a:t> agar</a:t>
            </a:r>
            <a:endParaRPr lang="en-US" sz="2400" dirty="0">
              <a:latin typeface="Arial" pitchFamily="34" charset="0"/>
              <a:cs typeface="Arial" pitchFamily="34" charset="0"/>
            </a:endParaRPr>
          </a:p>
        </p:txBody>
      </p:sp>
    </p:spTree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 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152400" y="152400"/>
            <a:ext cx="8839200" cy="6705600"/>
          </a:xfrm>
        </p:spPr>
        <p:txBody>
          <a:bodyPr>
            <a:normAutofit/>
          </a:bodyPr>
          <a:lstStyle/>
          <a:p>
            <a:pPr>
              <a:buFont typeface="Wingdings" pitchFamily="2" charset="2"/>
              <a:buChar char="§"/>
            </a:pPr>
            <a:r>
              <a:rPr lang="en-US" sz="2600" b="1" dirty="0">
                <a:latin typeface="Arial" pitchFamily="34" charset="0"/>
                <a:cs typeface="Arial" pitchFamily="34" charset="0"/>
              </a:rPr>
              <a:t>CSF Analysis:</a:t>
            </a:r>
          </a:p>
          <a:p>
            <a:pPr lvl="1">
              <a:lnSpc>
                <a:spcPct val="150000"/>
              </a:lnSpc>
              <a:buFont typeface="Wingdings" pitchFamily="2" charset="2"/>
              <a:buChar char="Ø"/>
            </a:pPr>
            <a:r>
              <a:rPr lang="en-US" sz="2400" dirty="0">
                <a:latin typeface="Arial" pitchFamily="34" charset="0"/>
                <a:cs typeface="Arial" pitchFamily="34" charset="0"/>
              </a:rPr>
              <a:t>CSF is thick purulent</a:t>
            </a:r>
          </a:p>
          <a:p>
            <a:pPr lvl="1">
              <a:lnSpc>
                <a:spcPct val="150000"/>
              </a:lnSpc>
              <a:buFont typeface="Wingdings" pitchFamily="2" charset="2"/>
              <a:buChar char="Ø"/>
            </a:pPr>
            <a:r>
              <a:rPr lang="en-US" sz="2400" dirty="0" err="1">
                <a:latin typeface="Arial" pitchFamily="34" charset="0"/>
                <a:cs typeface="Arial" pitchFamily="34" charset="0"/>
              </a:rPr>
              <a:t>Polymorphonuclear</a:t>
            </a:r>
            <a:r>
              <a:rPr lang="en-US" sz="2400" dirty="0">
                <a:latin typeface="Arial" pitchFamily="34" charset="0"/>
                <a:cs typeface="Arial" pitchFamily="34" charset="0"/>
              </a:rPr>
              <a:t> cells more than 20,000/</a:t>
            </a:r>
            <a:r>
              <a:rPr lang="en-US" sz="2400" dirty="0" err="1">
                <a:latin typeface="Arial" pitchFamily="34" charset="0"/>
                <a:cs typeface="Arial" pitchFamily="34" charset="0"/>
              </a:rPr>
              <a:t>μl</a:t>
            </a:r>
            <a:r>
              <a:rPr lang="en-US" sz="2400" dirty="0">
                <a:latin typeface="Arial" pitchFamily="34" charset="0"/>
                <a:cs typeface="Arial" pitchFamily="34" charset="0"/>
              </a:rPr>
              <a:t> </a:t>
            </a:r>
          </a:p>
          <a:p>
            <a:pPr lvl="1">
              <a:lnSpc>
                <a:spcPct val="150000"/>
              </a:lnSpc>
              <a:buFont typeface="Wingdings" pitchFamily="2" charset="2"/>
              <a:buChar char="Ø"/>
            </a:pPr>
            <a:r>
              <a:rPr lang="en-US" sz="2400" dirty="0">
                <a:latin typeface="Arial" pitchFamily="34" charset="0"/>
                <a:cs typeface="Arial" pitchFamily="34" charset="0"/>
              </a:rPr>
              <a:t>Elevated protein</a:t>
            </a:r>
          </a:p>
          <a:p>
            <a:pPr lvl="1">
              <a:lnSpc>
                <a:spcPct val="150000"/>
              </a:lnSpc>
              <a:buFont typeface="Wingdings" pitchFamily="2" charset="2"/>
              <a:buChar char="Ø"/>
            </a:pPr>
            <a:r>
              <a:rPr lang="en-US" sz="2400" dirty="0">
                <a:latin typeface="Arial" pitchFamily="34" charset="0"/>
                <a:cs typeface="Arial" pitchFamily="34" charset="0"/>
              </a:rPr>
              <a:t>Reduced sugar levels (</a:t>
            </a:r>
            <a:r>
              <a:rPr lang="en-US" sz="2400" dirty="0">
                <a:solidFill>
                  <a:srgbClr val="FF0000"/>
                </a:solidFill>
                <a:latin typeface="Arial" pitchFamily="34" charset="0"/>
                <a:cs typeface="Arial" pitchFamily="34" charset="0"/>
              </a:rPr>
              <a:t>mimic bacterial meningitis</a:t>
            </a:r>
            <a:r>
              <a:rPr lang="en-US" sz="2400" dirty="0">
                <a:latin typeface="Arial" pitchFamily="34" charset="0"/>
                <a:cs typeface="Arial" pitchFamily="34" charset="0"/>
              </a:rPr>
              <a:t>)</a:t>
            </a:r>
          </a:p>
          <a:p>
            <a:pPr lvl="1">
              <a:lnSpc>
                <a:spcPct val="150000"/>
              </a:lnSpc>
              <a:buFont typeface="Wingdings" pitchFamily="2" charset="2"/>
              <a:buChar char="Ø"/>
            </a:pPr>
            <a:endParaRPr lang="en-US" sz="900" dirty="0">
              <a:latin typeface="Arial" pitchFamily="34" charset="0"/>
              <a:cs typeface="Arial" pitchFamily="34" charset="0"/>
            </a:endParaRPr>
          </a:p>
          <a:p>
            <a:pPr>
              <a:lnSpc>
                <a:spcPct val="150000"/>
              </a:lnSpc>
              <a:buFont typeface="Wingdings" pitchFamily="2" charset="2"/>
              <a:buChar char="§"/>
            </a:pPr>
            <a:r>
              <a:rPr lang="en-US" sz="2600" b="1" dirty="0">
                <a:latin typeface="Arial" pitchFamily="34" charset="0"/>
                <a:cs typeface="Arial" pitchFamily="34" charset="0"/>
              </a:rPr>
              <a:t>Microscopy</a:t>
            </a:r>
          </a:p>
          <a:p>
            <a:pPr lvl="1">
              <a:buFont typeface="Wingdings" pitchFamily="2" charset="2"/>
              <a:buChar char="Ø"/>
            </a:pPr>
            <a:r>
              <a:rPr lang="en-US" sz="2400" b="1" dirty="0">
                <a:latin typeface="Arial" pitchFamily="34" charset="0"/>
                <a:cs typeface="Arial" pitchFamily="34" charset="0"/>
              </a:rPr>
              <a:t>Direct microscopy: </a:t>
            </a:r>
            <a:r>
              <a:rPr lang="en-US" sz="2400" dirty="0">
                <a:latin typeface="Arial" pitchFamily="34" charset="0"/>
                <a:cs typeface="Arial" pitchFamily="34" charset="0"/>
              </a:rPr>
              <a:t>Motile amoeboid </a:t>
            </a:r>
            <a:r>
              <a:rPr lang="en-US" sz="2400" dirty="0" err="1">
                <a:latin typeface="Arial" pitchFamily="34" charset="0"/>
                <a:cs typeface="Arial" pitchFamily="34" charset="0"/>
              </a:rPr>
              <a:t>trophozoites</a:t>
            </a:r>
            <a:r>
              <a:rPr lang="en-US" sz="2400" dirty="0">
                <a:latin typeface="Arial" pitchFamily="34" charset="0"/>
                <a:cs typeface="Arial" pitchFamily="34" charset="0"/>
              </a:rPr>
              <a:t> can be demonstrated in wet mount preparation of CSF</a:t>
            </a:r>
          </a:p>
        </p:txBody>
      </p:sp>
      <p:pic>
        <p:nvPicPr>
          <p:cNvPr id="2050" name="Picture 2" descr="C:\Users\SADHAVI\Downloads\Wet mount.jpg"/>
          <p:cNvPicPr>
            <a:picLocks noChangeAspect="1" noChangeArrowheads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5181600" y="442384"/>
            <a:ext cx="1552575" cy="1790700"/>
          </a:xfrm>
          <a:prstGeom prst="rect">
            <a:avLst/>
          </a:prstGeom>
          <a:noFill/>
        </p:spPr>
      </p:pic>
    </p:spTree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 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228600" y="228600"/>
            <a:ext cx="8686800" cy="6629400"/>
          </a:xfrm>
        </p:spPr>
        <p:txBody>
          <a:bodyPr>
            <a:normAutofit/>
          </a:bodyPr>
          <a:lstStyle/>
          <a:p>
            <a:pPr algn="just">
              <a:buFont typeface="Wingdings" pitchFamily="2" charset="2"/>
              <a:buChar char="§"/>
            </a:pPr>
            <a:r>
              <a:rPr lang="en-US" sz="2600" b="1" dirty="0" err="1">
                <a:latin typeface="Arial" pitchFamily="34" charset="0"/>
                <a:cs typeface="Arial" pitchFamily="34" charset="0"/>
              </a:rPr>
              <a:t>Histopathological</a:t>
            </a:r>
            <a:r>
              <a:rPr lang="en-US" sz="2600" b="1" dirty="0">
                <a:latin typeface="Arial" pitchFamily="34" charset="0"/>
                <a:cs typeface="Arial" pitchFamily="34" charset="0"/>
              </a:rPr>
              <a:t> staining: </a:t>
            </a:r>
          </a:p>
          <a:p>
            <a:pPr lvl="1" algn="just">
              <a:buFont typeface="Wingdings" pitchFamily="2" charset="2"/>
              <a:buChar char="Ø"/>
            </a:pPr>
            <a:r>
              <a:rPr lang="en-US" sz="2400" b="1" dirty="0">
                <a:latin typeface="Arial" pitchFamily="34" charset="0"/>
                <a:cs typeface="Arial" pitchFamily="34" charset="0"/>
              </a:rPr>
              <a:t>Wright’s</a:t>
            </a:r>
            <a:r>
              <a:rPr lang="en-US" sz="2400" dirty="0">
                <a:latin typeface="Arial" pitchFamily="34" charset="0"/>
                <a:cs typeface="Arial" pitchFamily="34" charset="0"/>
              </a:rPr>
              <a:t> or </a:t>
            </a:r>
            <a:r>
              <a:rPr lang="en-US" sz="2400" b="1" dirty="0" err="1">
                <a:latin typeface="Arial" pitchFamily="34" charset="0"/>
                <a:cs typeface="Arial" pitchFamily="34" charset="0"/>
              </a:rPr>
              <a:t>Giemsa</a:t>
            </a:r>
            <a:r>
              <a:rPr lang="en-US" sz="2400" dirty="0">
                <a:latin typeface="Arial" pitchFamily="34" charset="0"/>
                <a:cs typeface="Arial" pitchFamily="34" charset="0"/>
              </a:rPr>
              <a:t> staining of CSF or brain biopsied tissue demonstrate </a:t>
            </a:r>
            <a:r>
              <a:rPr lang="en-US" sz="2400" dirty="0" err="1">
                <a:solidFill>
                  <a:srgbClr val="FF0000"/>
                </a:solidFill>
                <a:latin typeface="Arial" pitchFamily="34" charset="0"/>
                <a:cs typeface="Arial" pitchFamily="34" charset="0"/>
              </a:rPr>
              <a:t>trophozoites</a:t>
            </a:r>
            <a:r>
              <a:rPr lang="en-US" sz="2400" dirty="0">
                <a:latin typeface="Arial" pitchFamily="34" charset="0"/>
                <a:cs typeface="Arial" pitchFamily="34" charset="0"/>
              </a:rPr>
              <a:t> with sky blue cytoplasm with a pink nucleus</a:t>
            </a:r>
          </a:p>
          <a:p>
            <a:pPr lvl="1" algn="just">
              <a:buFont typeface="Wingdings" pitchFamily="2" charset="2"/>
              <a:buChar char="Ø"/>
            </a:pPr>
            <a:endParaRPr lang="en-US" sz="2400" dirty="0">
              <a:latin typeface="Arial" pitchFamily="34" charset="0"/>
              <a:cs typeface="Arial" pitchFamily="34" charset="0"/>
            </a:endParaRPr>
          </a:p>
          <a:p>
            <a:pPr lvl="1" algn="just">
              <a:buFont typeface="Wingdings" pitchFamily="2" charset="2"/>
              <a:buChar char="Ø"/>
            </a:pPr>
            <a:endParaRPr lang="en-US" sz="2400" dirty="0">
              <a:latin typeface="Arial" pitchFamily="34" charset="0"/>
              <a:cs typeface="Arial" pitchFamily="34" charset="0"/>
            </a:endParaRPr>
          </a:p>
          <a:p>
            <a:pPr lvl="1" algn="just">
              <a:buNone/>
            </a:pPr>
            <a:endParaRPr lang="en-US" sz="2400" dirty="0">
              <a:latin typeface="Arial" pitchFamily="34" charset="0"/>
              <a:cs typeface="Arial" pitchFamily="34" charset="0"/>
            </a:endParaRPr>
          </a:p>
          <a:p>
            <a:pPr algn="just">
              <a:buNone/>
            </a:pPr>
            <a:endParaRPr lang="en-US" sz="2200" dirty="0">
              <a:latin typeface="Arial" pitchFamily="34" charset="0"/>
              <a:cs typeface="Arial" pitchFamily="34" charset="0"/>
            </a:endParaRPr>
          </a:p>
          <a:p>
            <a:pPr algn="just">
              <a:buFont typeface="Wingdings" pitchFamily="2" charset="2"/>
              <a:buChar char="§"/>
            </a:pPr>
            <a:r>
              <a:rPr lang="en-US" sz="2400" dirty="0" err="1">
                <a:latin typeface="Arial" pitchFamily="34" charset="0"/>
                <a:cs typeface="Arial" pitchFamily="34" charset="0"/>
              </a:rPr>
              <a:t>Trophozoites</a:t>
            </a:r>
            <a:r>
              <a:rPr lang="en-US" sz="2400" dirty="0">
                <a:latin typeface="Arial" pitchFamily="34" charset="0"/>
                <a:cs typeface="Arial" pitchFamily="34" charset="0"/>
              </a:rPr>
              <a:t> can also be demonstrated by </a:t>
            </a:r>
            <a:r>
              <a:rPr lang="en-US" sz="2400" b="1" dirty="0">
                <a:latin typeface="Arial" pitchFamily="34" charset="0"/>
                <a:cs typeface="Arial" pitchFamily="34" charset="0"/>
              </a:rPr>
              <a:t>direct fluorescence antibody staining </a:t>
            </a:r>
            <a:r>
              <a:rPr lang="en-US" sz="2400" dirty="0">
                <a:latin typeface="Arial" pitchFamily="34" charset="0"/>
                <a:cs typeface="Arial" pitchFamily="34" charset="0"/>
              </a:rPr>
              <a:t>of</a:t>
            </a:r>
            <a:r>
              <a:rPr lang="en-US" sz="2400" b="1" dirty="0">
                <a:latin typeface="Arial" pitchFamily="34" charset="0"/>
                <a:cs typeface="Arial" pitchFamily="34" charset="0"/>
              </a:rPr>
              <a:t> </a:t>
            </a:r>
            <a:r>
              <a:rPr lang="en-US" sz="2400" dirty="0">
                <a:latin typeface="Arial" pitchFamily="34" charset="0"/>
                <a:cs typeface="Arial" pitchFamily="34" charset="0"/>
              </a:rPr>
              <a:t>centrifuged CSF using monoclonal antibody</a:t>
            </a:r>
          </a:p>
        </p:txBody>
      </p:sp>
      <p:pic>
        <p:nvPicPr>
          <p:cNvPr id="3075" name="Picture 3" descr="C:\Users\SADHAVI\Downloads\dfa.jpg"/>
          <p:cNvPicPr>
            <a:picLocks noChangeAspect="1" noChangeArrowheads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7061202" y="2477349"/>
            <a:ext cx="1904999" cy="2351689"/>
          </a:xfrm>
          <a:prstGeom prst="rect">
            <a:avLst/>
          </a:prstGeom>
          <a:noFill/>
        </p:spPr>
      </p:pic>
      <p:pic>
        <p:nvPicPr>
          <p:cNvPr id="3076" name="Picture 4" descr="C:\Users\SADHAVI\Downloads\giemsa-wrightx1000.jpg"/>
          <p:cNvPicPr>
            <a:picLocks noChangeAspect="1" noChangeArrowheads="1"/>
          </p:cNvPicPr>
          <p:nvPr/>
        </p:nvPicPr>
        <p:blipFill>
          <a:blip r:embed="rId3"/>
          <a:srcRect/>
          <a:stretch>
            <a:fillRect/>
          </a:stretch>
        </p:blipFill>
        <p:spPr bwMode="auto">
          <a:xfrm>
            <a:off x="4140650" y="2605881"/>
            <a:ext cx="2778309" cy="1646237"/>
          </a:xfrm>
          <a:prstGeom prst="rect">
            <a:avLst/>
          </a:prstGeom>
          <a:noFill/>
        </p:spPr>
      </p:pic>
    </p:spTree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 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152400" y="533400"/>
            <a:ext cx="8610600" cy="4060295"/>
          </a:xfrm>
        </p:spPr>
        <p:txBody>
          <a:bodyPr/>
          <a:lstStyle/>
          <a:p>
            <a:pPr algn="just">
              <a:buFont typeface="Wingdings" pitchFamily="2" charset="2"/>
              <a:buChar char="§"/>
            </a:pPr>
            <a:r>
              <a:rPr lang="en-US" sz="2600" b="1" dirty="0">
                <a:latin typeface="Arial" pitchFamily="34" charset="0"/>
                <a:cs typeface="Arial" pitchFamily="34" charset="0"/>
              </a:rPr>
              <a:t>Culture:</a:t>
            </a:r>
          </a:p>
          <a:p>
            <a:pPr lvl="1" algn="just">
              <a:buFont typeface="Wingdings" pitchFamily="2" charset="2"/>
              <a:buChar char="Ø"/>
            </a:pPr>
            <a:r>
              <a:rPr lang="en-US" sz="2400" dirty="0">
                <a:latin typeface="Arial" pitchFamily="34" charset="0"/>
                <a:cs typeface="Arial" pitchFamily="34" charset="0"/>
              </a:rPr>
              <a:t>Can be cultivated on </a:t>
            </a:r>
            <a:r>
              <a:rPr lang="en-US" sz="2400" b="1" dirty="0" err="1">
                <a:latin typeface="Arial" pitchFamily="34" charset="0"/>
                <a:cs typeface="Arial" pitchFamily="34" charset="0"/>
              </a:rPr>
              <a:t>nonnutrient</a:t>
            </a:r>
            <a:r>
              <a:rPr lang="en-US" sz="2400" b="1" dirty="0">
                <a:latin typeface="Arial" pitchFamily="34" charset="0"/>
                <a:cs typeface="Arial" pitchFamily="34" charset="0"/>
              </a:rPr>
              <a:t> agar (Page’s saline </a:t>
            </a:r>
            <a:r>
              <a:rPr lang="en-US" sz="2400" dirty="0">
                <a:latin typeface="Arial" pitchFamily="34" charset="0"/>
                <a:cs typeface="Arial" pitchFamily="34" charset="0"/>
              </a:rPr>
              <a:t>with</a:t>
            </a:r>
            <a:r>
              <a:rPr lang="en-US" sz="2400" b="1" dirty="0">
                <a:latin typeface="Arial" pitchFamily="34" charset="0"/>
                <a:cs typeface="Arial" pitchFamily="34" charset="0"/>
              </a:rPr>
              <a:t> 1.5% agar)</a:t>
            </a:r>
          </a:p>
          <a:p>
            <a:pPr lvl="1" algn="just">
              <a:lnSpc>
                <a:spcPct val="150000"/>
              </a:lnSpc>
              <a:buFont typeface="Wingdings" pitchFamily="2" charset="2"/>
              <a:buChar char="Ø"/>
            </a:pPr>
            <a:r>
              <a:rPr lang="en-US" sz="2400" dirty="0">
                <a:latin typeface="Arial" pitchFamily="34" charset="0"/>
                <a:cs typeface="Arial" pitchFamily="34" charset="0"/>
              </a:rPr>
              <a:t>Lawn</a:t>
            </a:r>
            <a:r>
              <a:rPr lang="en-US" sz="2400" b="1" dirty="0">
                <a:latin typeface="Arial" pitchFamily="34" charset="0"/>
                <a:cs typeface="Arial" pitchFamily="34" charset="0"/>
              </a:rPr>
              <a:t> </a:t>
            </a:r>
            <a:r>
              <a:rPr lang="en-US" sz="2400" dirty="0">
                <a:latin typeface="Arial" pitchFamily="34" charset="0"/>
                <a:cs typeface="Arial" pitchFamily="34" charset="0"/>
              </a:rPr>
              <a:t>cultured with bacterial supplement like </a:t>
            </a:r>
            <a:r>
              <a:rPr lang="en-US" sz="2400" i="1" dirty="0">
                <a:latin typeface="Arial" pitchFamily="34" charset="0"/>
                <a:cs typeface="Arial" pitchFamily="34" charset="0"/>
              </a:rPr>
              <a:t>E. coli</a:t>
            </a:r>
          </a:p>
          <a:p>
            <a:pPr lvl="1" algn="just">
              <a:buFont typeface="Wingdings" pitchFamily="2" charset="2"/>
              <a:buChar char="Ø"/>
            </a:pPr>
            <a:r>
              <a:rPr lang="en-US" sz="2400" i="1" dirty="0" err="1">
                <a:latin typeface="Arial" pitchFamily="34" charset="0"/>
                <a:cs typeface="Arial" pitchFamily="34" charset="0"/>
              </a:rPr>
              <a:t>Naegleria</a:t>
            </a:r>
            <a:r>
              <a:rPr lang="en-US" sz="2400" i="1" dirty="0">
                <a:latin typeface="Arial" pitchFamily="34" charset="0"/>
                <a:cs typeface="Arial" pitchFamily="34" charset="0"/>
              </a:rPr>
              <a:t> </a:t>
            </a:r>
            <a:r>
              <a:rPr lang="en-US" sz="2400" dirty="0">
                <a:latin typeface="Arial" pitchFamily="34" charset="0"/>
                <a:cs typeface="Arial" pitchFamily="34" charset="0"/>
              </a:rPr>
              <a:t>feeds on bacteria and crawls over the lawn culture of </a:t>
            </a:r>
            <a:r>
              <a:rPr lang="en-US" sz="2400" i="1" dirty="0">
                <a:latin typeface="Arial" pitchFamily="34" charset="0"/>
                <a:cs typeface="Arial" pitchFamily="34" charset="0"/>
              </a:rPr>
              <a:t>E. coli to produce trails </a:t>
            </a:r>
            <a:r>
              <a:rPr lang="en-US" sz="2400" dirty="0">
                <a:latin typeface="Arial" pitchFamily="34" charset="0"/>
                <a:cs typeface="Arial" pitchFamily="34" charset="0"/>
              </a:rPr>
              <a:t>(</a:t>
            </a:r>
            <a:r>
              <a:rPr lang="en-US" sz="2400" b="1" dirty="0">
                <a:latin typeface="Arial" pitchFamily="34" charset="0"/>
                <a:cs typeface="Arial" pitchFamily="34" charset="0"/>
              </a:rPr>
              <a:t>Trail sign)</a:t>
            </a:r>
          </a:p>
          <a:p>
            <a:endParaRPr lang="en-US" dirty="0"/>
          </a:p>
        </p:txBody>
      </p:sp>
      <p:pic>
        <p:nvPicPr>
          <p:cNvPr id="4098" name="Picture 2" descr="C:\Users\SADHAVI\Downloads\trail sign.jpg"/>
          <p:cNvPicPr>
            <a:picLocks noChangeAspect="1" noChangeArrowheads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5257800" y="3886200"/>
            <a:ext cx="2800350" cy="2486518"/>
          </a:xfrm>
          <a:prstGeom prst="rect">
            <a:avLst/>
          </a:prstGeom>
          <a:noFill/>
        </p:spPr>
      </p:pic>
    </p:spTree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 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152400" y="304800"/>
            <a:ext cx="8839200" cy="6324600"/>
          </a:xfrm>
        </p:spPr>
        <p:txBody>
          <a:bodyPr>
            <a:normAutofit/>
          </a:bodyPr>
          <a:lstStyle/>
          <a:p>
            <a:pPr>
              <a:buFont typeface="Wingdings" pitchFamily="2" charset="2"/>
              <a:buChar char="§"/>
            </a:pPr>
            <a:r>
              <a:rPr lang="en-US" sz="2600" b="1" dirty="0" err="1">
                <a:latin typeface="Arial" pitchFamily="34" charset="0"/>
                <a:cs typeface="Arial" pitchFamily="34" charset="0"/>
              </a:rPr>
              <a:t>Enflagellation</a:t>
            </a:r>
            <a:r>
              <a:rPr lang="en-US" sz="2600" b="1" dirty="0">
                <a:latin typeface="Arial" pitchFamily="34" charset="0"/>
                <a:cs typeface="Arial" pitchFamily="34" charset="0"/>
              </a:rPr>
              <a:t> test:</a:t>
            </a:r>
          </a:p>
          <a:p>
            <a:pPr marL="0" indent="0">
              <a:buNone/>
            </a:pPr>
            <a:endParaRPr lang="en-US" sz="2600" b="1" dirty="0">
              <a:latin typeface="Arial" pitchFamily="34" charset="0"/>
              <a:cs typeface="Arial" pitchFamily="34" charset="0"/>
            </a:endParaRPr>
          </a:p>
          <a:p>
            <a:pPr lvl="1" algn="just">
              <a:buFont typeface="Wingdings" pitchFamily="2" charset="2"/>
              <a:buChar char="Ø"/>
            </a:pPr>
            <a:r>
              <a:rPr lang="en-US" sz="2200" dirty="0">
                <a:latin typeface="Arial" pitchFamily="34" charset="0"/>
                <a:cs typeface="Arial" pitchFamily="34" charset="0"/>
              </a:rPr>
              <a:t>When the scrapping of the non nutrient agar is transferred to sterile tubes containing distilled water, </a:t>
            </a:r>
            <a:r>
              <a:rPr lang="en-US" sz="2200" i="1" dirty="0">
                <a:latin typeface="Arial" pitchFamily="34" charset="0"/>
                <a:cs typeface="Arial" pitchFamily="34" charset="0"/>
              </a:rPr>
              <a:t>N. </a:t>
            </a:r>
            <a:r>
              <a:rPr lang="en-US" sz="2200" i="1" dirty="0" err="1">
                <a:latin typeface="Arial" pitchFamily="34" charset="0"/>
                <a:cs typeface="Arial" pitchFamily="34" charset="0"/>
              </a:rPr>
              <a:t>fowleri</a:t>
            </a:r>
            <a:r>
              <a:rPr lang="en-US" sz="2200" i="1" dirty="0">
                <a:latin typeface="Arial" pitchFamily="34" charset="0"/>
                <a:cs typeface="Arial" pitchFamily="34" charset="0"/>
              </a:rPr>
              <a:t> </a:t>
            </a:r>
            <a:r>
              <a:rPr lang="en-US" sz="2200" dirty="0">
                <a:latin typeface="Arial" pitchFamily="34" charset="0"/>
                <a:cs typeface="Arial" pitchFamily="34" charset="0"/>
              </a:rPr>
              <a:t>undergoes transformation to a pear shaped flagellate form.</a:t>
            </a:r>
          </a:p>
          <a:p>
            <a:pPr marL="457200" lvl="1" indent="0" algn="just">
              <a:buNone/>
            </a:pPr>
            <a:endParaRPr lang="en-US" sz="2400" dirty="0">
              <a:latin typeface="Arial" pitchFamily="34" charset="0"/>
              <a:cs typeface="Arial" pitchFamily="34" charset="0"/>
            </a:endParaRPr>
          </a:p>
          <a:p>
            <a:r>
              <a:rPr lang="en-US" sz="2800" b="1" dirty="0">
                <a:latin typeface="Arial" pitchFamily="34" charset="0"/>
                <a:cs typeface="Arial" pitchFamily="34" charset="0"/>
              </a:rPr>
              <a:t>ELISA:</a:t>
            </a:r>
          </a:p>
          <a:p>
            <a:pPr>
              <a:buFont typeface="Wingdings" pitchFamily="2" charset="2"/>
              <a:buChar char="Ø"/>
            </a:pPr>
            <a:r>
              <a:rPr lang="en-US" sz="2200" dirty="0">
                <a:latin typeface="Arial" pitchFamily="34" charset="0"/>
                <a:cs typeface="Arial" pitchFamily="34" charset="0"/>
              </a:rPr>
              <a:t>A commercially available ELISA.</a:t>
            </a:r>
          </a:p>
          <a:p>
            <a:pPr>
              <a:buFont typeface="Wingdings" pitchFamily="2" charset="2"/>
              <a:buChar char="Ø"/>
            </a:pPr>
            <a:endParaRPr lang="en-US" sz="2200" dirty="0">
              <a:latin typeface="Arial" pitchFamily="34" charset="0"/>
              <a:cs typeface="Arial" pitchFamily="34" charset="0"/>
            </a:endParaRPr>
          </a:p>
          <a:p>
            <a:pPr>
              <a:buFont typeface="Wingdings" pitchFamily="2" charset="2"/>
              <a:buChar char="Ø"/>
            </a:pPr>
            <a:r>
              <a:rPr lang="en-US" sz="2200" dirty="0">
                <a:latin typeface="Arial" pitchFamily="34" charset="0"/>
                <a:cs typeface="Arial" pitchFamily="34" charset="0"/>
              </a:rPr>
              <a:t>Based on the use of a monoclonal antibody.</a:t>
            </a:r>
          </a:p>
          <a:p>
            <a:pPr marL="0" indent="0">
              <a:buNone/>
            </a:pPr>
            <a:endParaRPr lang="en-US" sz="2200" dirty="0">
              <a:latin typeface="Arial" pitchFamily="34" charset="0"/>
              <a:cs typeface="Arial" pitchFamily="34" charset="0"/>
            </a:endParaRPr>
          </a:p>
          <a:p>
            <a:r>
              <a:rPr lang="en-US" sz="2400" b="1" dirty="0">
                <a:latin typeface="Arial" pitchFamily="34" charset="0"/>
                <a:cs typeface="Arial" pitchFamily="34" charset="0"/>
              </a:rPr>
              <a:t>PCR</a:t>
            </a:r>
            <a:endParaRPr lang="en-US" sz="2200" dirty="0">
              <a:latin typeface="Arial" pitchFamily="34" charset="0"/>
              <a:cs typeface="Arial" pitchFamily="34" charset="0"/>
            </a:endParaRPr>
          </a:p>
        </p:txBody>
      </p:sp>
    </p:spTree>
  </p:cSld>
  <p:clrMapOvr>
    <a:masterClrMapping/>
  </p:clrMapOvr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 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228600" y="381000"/>
            <a:ext cx="8686800" cy="4876800"/>
          </a:xfrm>
        </p:spPr>
        <p:txBody>
          <a:bodyPr/>
          <a:lstStyle/>
          <a:p>
            <a:pPr lvl="1" algn="ctr">
              <a:buNone/>
            </a:pPr>
            <a:r>
              <a:rPr lang="en-US" sz="2400" b="1" dirty="0">
                <a:latin typeface="Arial" pitchFamily="34" charset="0"/>
                <a:cs typeface="Arial" pitchFamily="34" charset="0"/>
              </a:rPr>
              <a:t>TREATMENT</a:t>
            </a:r>
          </a:p>
          <a:p>
            <a:pPr>
              <a:lnSpc>
                <a:spcPct val="150000"/>
              </a:lnSpc>
            </a:pPr>
            <a:endParaRPr lang="en-US" sz="2400" dirty="0">
              <a:latin typeface="Arial" pitchFamily="34" charset="0"/>
              <a:cs typeface="Arial" pitchFamily="34" charset="0"/>
            </a:endParaRPr>
          </a:p>
          <a:p>
            <a:pPr>
              <a:lnSpc>
                <a:spcPct val="150000"/>
              </a:lnSpc>
            </a:pPr>
            <a:r>
              <a:rPr lang="en-US" sz="2400" dirty="0">
                <a:latin typeface="Arial" pitchFamily="34" charset="0"/>
                <a:cs typeface="Arial" pitchFamily="34" charset="0"/>
              </a:rPr>
              <a:t>No effective treatment is available</a:t>
            </a:r>
          </a:p>
          <a:p>
            <a:endParaRPr lang="en-US" sz="2400" dirty="0">
              <a:latin typeface="Arial" pitchFamily="34" charset="0"/>
              <a:cs typeface="Arial" pitchFamily="34" charset="0"/>
            </a:endParaRPr>
          </a:p>
          <a:p>
            <a:r>
              <a:rPr lang="en-US" sz="2400" dirty="0" err="1">
                <a:latin typeface="Arial" pitchFamily="34" charset="0"/>
                <a:cs typeface="Arial" pitchFamily="34" charset="0"/>
              </a:rPr>
              <a:t>Amphotericin</a:t>
            </a:r>
            <a:r>
              <a:rPr lang="en-US" sz="2400" dirty="0">
                <a:latin typeface="Arial" pitchFamily="34" charset="0"/>
                <a:cs typeface="Arial" pitchFamily="34" charset="0"/>
              </a:rPr>
              <a:t> B has considerable anti </a:t>
            </a:r>
            <a:r>
              <a:rPr lang="en-US" sz="2400" i="1" dirty="0" err="1">
                <a:latin typeface="Arial" pitchFamily="34" charset="0"/>
                <a:cs typeface="Arial" pitchFamily="34" charset="0"/>
              </a:rPr>
              <a:t>Naegleria</a:t>
            </a:r>
            <a:r>
              <a:rPr lang="en-US" sz="2400" i="1" dirty="0">
                <a:latin typeface="Arial" pitchFamily="34" charset="0"/>
                <a:cs typeface="Arial" pitchFamily="34" charset="0"/>
              </a:rPr>
              <a:t> </a:t>
            </a:r>
            <a:r>
              <a:rPr lang="en-US" sz="2400" dirty="0">
                <a:latin typeface="Arial" pitchFamily="34" charset="0"/>
                <a:cs typeface="Arial" pitchFamily="34" charset="0"/>
              </a:rPr>
              <a:t>effect</a:t>
            </a:r>
          </a:p>
          <a:p>
            <a:pPr marL="0" indent="0">
              <a:buNone/>
            </a:pPr>
            <a:endParaRPr lang="en-US" sz="2400" dirty="0">
              <a:latin typeface="Arial" pitchFamily="34" charset="0"/>
              <a:cs typeface="Arial" pitchFamily="34" charset="0"/>
            </a:endParaRPr>
          </a:p>
          <a:p>
            <a:endParaRPr lang="en-US" dirty="0"/>
          </a:p>
        </p:txBody>
      </p:sp>
    </p:spTree>
  </p:cSld>
  <p:clrMapOvr>
    <a:masterClrMapping/>
  </p:clrMapOvr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85800" y="756920"/>
            <a:ext cx="8229600" cy="715962"/>
          </a:xfrm>
        </p:spPr>
        <p:txBody>
          <a:bodyPr>
            <a:normAutofit/>
          </a:bodyPr>
          <a:lstStyle/>
          <a:p>
            <a:r>
              <a:rPr lang="en-US" sz="3200" b="1" dirty="0">
                <a:latin typeface="Arial" pitchFamily="34" charset="0"/>
                <a:cs typeface="Arial" pitchFamily="34" charset="0"/>
              </a:rPr>
              <a:t>Prevention and Control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228600" y="756920"/>
            <a:ext cx="8763000" cy="4191000"/>
          </a:xfrm>
        </p:spPr>
        <p:txBody>
          <a:bodyPr>
            <a:normAutofit/>
          </a:bodyPr>
          <a:lstStyle/>
          <a:p>
            <a:r>
              <a:rPr lang="en-US" sz="2400" b="1" dirty="0">
                <a:latin typeface="Arial" pitchFamily="34" charset="0"/>
                <a:cs typeface="Arial" pitchFamily="34" charset="0"/>
              </a:rPr>
              <a:t>Chlorination</a:t>
            </a:r>
            <a:r>
              <a:rPr lang="en-US" sz="2400" dirty="0">
                <a:latin typeface="Arial" pitchFamily="34" charset="0"/>
                <a:cs typeface="Arial" pitchFamily="34" charset="0"/>
              </a:rPr>
              <a:t> of heavily used swimming pools, especially during summer months</a:t>
            </a:r>
          </a:p>
          <a:p>
            <a:endParaRPr lang="en-US" sz="900" dirty="0">
              <a:latin typeface="Arial" pitchFamily="34" charset="0"/>
              <a:cs typeface="Arial" pitchFamily="34" charset="0"/>
            </a:endParaRPr>
          </a:p>
          <a:p>
            <a:r>
              <a:rPr lang="en-US" sz="2400" b="1" dirty="0">
                <a:latin typeface="Arial" pitchFamily="34" charset="0"/>
                <a:cs typeface="Arial" pitchFamily="34" charset="0"/>
              </a:rPr>
              <a:t>Appropriate warnings </a:t>
            </a:r>
            <a:r>
              <a:rPr lang="en-US" sz="2400" dirty="0">
                <a:latin typeface="Arial" pitchFamily="34" charset="0"/>
                <a:cs typeface="Arial" pitchFamily="34" charset="0"/>
              </a:rPr>
              <a:t>particularly during the hot summer months</a:t>
            </a:r>
          </a:p>
        </p:txBody>
      </p:sp>
      <p:pic>
        <p:nvPicPr>
          <p:cNvPr id="4" name="Picture 2" descr="C:\Users\SADHAVI\Downloads\nfowleri warning.jpg"/>
          <p:cNvPicPr>
            <a:picLocks noChangeAspect="1" noChangeArrowheads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5057775" y="3876675"/>
            <a:ext cx="4010025" cy="2905125"/>
          </a:xfrm>
          <a:prstGeom prst="rect">
            <a:avLst/>
          </a:prstGeom>
          <a:noFill/>
        </p:spPr>
      </p:pic>
      <p:pic>
        <p:nvPicPr>
          <p:cNvPr id="1027" name="Picture 3" descr="C:\Users\SADHAVI\Downloads\warning-sign-3232729163_d1076528df_b.jpg"/>
          <p:cNvPicPr>
            <a:picLocks noChangeAspect="1" noChangeArrowheads="1"/>
          </p:cNvPicPr>
          <p:nvPr/>
        </p:nvPicPr>
        <p:blipFill>
          <a:blip r:embed="rId3"/>
          <a:srcRect/>
          <a:stretch>
            <a:fillRect/>
          </a:stretch>
        </p:blipFill>
        <p:spPr bwMode="auto">
          <a:xfrm>
            <a:off x="352425" y="3876675"/>
            <a:ext cx="4581525" cy="2781300"/>
          </a:xfrm>
          <a:prstGeom prst="rect">
            <a:avLst/>
          </a:prstGeom>
          <a:noFill/>
        </p:spPr>
      </p:pic>
    </p:spTree>
  </p:cSld>
  <p:clrMapOvr>
    <a:masterClrMapping/>
  </p:clrMapOvr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8242" name="Rectangle 2"/>
          <p:cNvSpPr>
            <a:spLocks noGrp="1" noChangeArrowheads="1"/>
          </p:cNvSpPr>
          <p:nvPr>
            <p:ph type="title"/>
          </p:nvPr>
        </p:nvSpPr>
        <p:spPr>
          <a:xfrm>
            <a:off x="457200" y="-76200"/>
            <a:ext cx="8229600" cy="792162"/>
          </a:xfrm>
        </p:spPr>
        <p:txBody>
          <a:bodyPr>
            <a:normAutofit/>
          </a:bodyPr>
          <a:lstStyle/>
          <a:p>
            <a:r>
              <a:rPr lang="en-US" sz="3600" b="1" i="1" dirty="0" err="1">
                <a:solidFill>
                  <a:srgbClr val="CC0000"/>
                </a:solidFill>
                <a:latin typeface="Arial" pitchFamily="34" charset="0"/>
                <a:cs typeface="Arial" pitchFamily="34" charset="0"/>
              </a:rPr>
              <a:t>Acanthamoeba</a:t>
            </a:r>
            <a:endParaRPr lang="en-US" sz="3600" b="1" i="1" dirty="0">
              <a:solidFill>
                <a:srgbClr val="CC0000"/>
              </a:solidFill>
              <a:latin typeface="Arial" pitchFamily="34" charset="0"/>
              <a:cs typeface="Arial" pitchFamily="34" charset="0"/>
            </a:endParaRPr>
          </a:p>
        </p:txBody>
      </p:sp>
      <p:sp>
        <p:nvSpPr>
          <p:cNvPr id="6" name="Content Placeholder 5"/>
          <p:cNvSpPr>
            <a:spLocks noGrp="1"/>
          </p:cNvSpPr>
          <p:nvPr>
            <p:ph idx="1"/>
          </p:nvPr>
        </p:nvSpPr>
        <p:spPr>
          <a:xfrm>
            <a:off x="0" y="1219200"/>
            <a:ext cx="8991600" cy="5486400"/>
          </a:xfrm>
        </p:spPr>
        <p:txBody>
          <a:bodyPr>
            <a:noAutofit/>
          </a:bodyPr>
          <a:lstStyle/>
          <a:p>
            <a:r>
              <a:rPr lang="en-US" sz="2400" dirty="0">
                <a:latin typeface="Arial" pitchFamily="34" charset="0"/>
                <a:cs typeface="Arial" pitchFamily="34" charset="0"/>
              </a:rPr>
              <a:t>Another one of the most common pathogenic free living amoeba</a:t>
            </a:r>
          </a:p>
          <a:p>
            <a:endParaRPr lang="en-US" sz="2400" i="1" dirty="0">
              <a:latin typeface="Arial" pitchFamily="34" charset="0"/>
              <a:cs typeface="Arial" pitchFamily="34" charset="0"/>
            </a:endParaRPr>
          </a:p>
          <a:p>
            <a:r>
              <a:rPr lang="en-US" sz="2400" dirty="0">
                <a:latin typeface="Arial" pitchFamily="34" charset="0"/>
                <a:cs typeface="Arial" pitchFamily="34" charset="0"/>
              </a:rPr>
              <a:t>Ubiquitous in nature and worldwide distribution</a:t>
            </a:r>
          </a:p>
          <a:p>
            <a:pPr marL="0" indent="0">
              <a:buNone/>
            </a:pPr>
            <a:endParaRPr lang="en-US" sz="2400" dirty="0">
              <a:latin typeface="Arial" pitchFamily="34" charset="0"/>
              <a:cs typeface="Arial" pitchFamily="34" charset="0"/>
            </a:endParaRPr>
          </a:p>
          <a:p>
            <a:r>
              <a:rPr lang="en-US" sz="2400" dirty="0">
                <a:latin typeface="Arial" pitchFamily="34" charset="0"/>
                <a:cs typeface="Arial" pitchFamily="34" charset="0"/>
              </a:rPr>
              <a:t>It is so named because of the </a:t>
            </a:r>
            <a:r>
              <a:rPr lang="en-US" sz="2400" dirty="0">
                <a:solidFill>
                  <a:srgbClr val="FF0000"/>
                </a:solidFill>
                <a:latin typeface="Arial" pitchFamily="34" charset="0"/>
                <a:cs typeface="Arial" pitchFamily="34" charset="0"/>
              </a:rPr>
              <a:t>spine like </a:t>
            </a:r>
            <a:r>
              <a:rPr lang="it-IT" sz="2400" dirty="0">
                <a:solidFill>
                  <a:srgbClr val="FF0000"/>
                </a:solidFill>
                <a:latin typeface="Arial" pitchFamily="34" charset="0"/>
                <a:cs typeface="Arial" pitchFamily="34" charset="0"/>
              </a:rPr>
              <a:t>pseudopodia </a:t>
            </a:r>
            <a:r>
              <a:rPr lang="it-IT" sz="2400" dirty="0">
                <a:latin typeface="Arial" pitchFamily="34" charset="0"/>
                <a:cs typeface="Arial" pitchFamily="34" charset="0"/>
              </a:rPr>
              <a:t>present in trophozoite (</a:t>
            </a:r>
            <a:r>
              <a:rPr lang="en-US" sz="2400" dirty="0" err="1">
                <a:latin typeface="Arial" pitchFamily="34" charset="0"/>
                <a:cs typeface="Arial" pitchFamily="34" charset="0"/>
              </a:rPr>
              <a:t>acanthopodia</a:t>
            </a:r>
            <a:r>
              <a:rPr lang="en-US" sz="2400" dirty="0">
                <a:latin typeface="Arial" pitchFamily="34" charset="0"/>
                <a:cs typeface="Arial" pitchFamily="34" charset="0"/>
              </a:rPr>
              <a:t>)</a:t>
            </a:r>
          </a:p>
          <a:p>
            <a:endParaRPr lang="en-US" sz="2400" dirty="0">
              <a:latin typeface="Arial" pitchFamily="34" charset="0"/>
              <a:cs typeface="Arial" pitchFamily="34" charset="0"/>
            </a:endParaRPr>
          </a:p>
        </p:txBody>
      </p:sp>
    </p:spTree>
  </p:cSld>
  <p:clrMapOvr>
    <a:masterClrMapping/>
  </p:clrMapOvr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76200"/>
            <a:ext cx="8229600" cy="258762"/>
          </a:xfrm>
        </p:spPr>
        <p:txBody>
          <a:bodyPr>
            <a:normAutofit fontScale="90000"/>
          </a:bodyPr>
          <a:lstStyle/>
          <a:p>
            <a:r>
              <a:rPr lang="en-US" dirty="0"/>
              <a:t> 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228600" y="533400"/>
            <a:ext cx="8763000" cy="6096000"/>
          </a:xfrm>
        </p:spPr>
        <p:txBody>
          <a:bodyPr/>
          <a:lstStyle/>
          <a:p>
            <a:r>
              <a:rPr lang="en-US" sz="2400" dirty="0">
                <a:latin typeface="Arial" pitchFamily="34" charset="0"/>
                <a:cs typeface="Arial" pitchFamily="34" charset="0"/>
              </a:rPr>
              <a:t>Found in:</a:t>
            </a:r>
          </a:p>
          <a:p>
            <a:pPr lvl="2">
              <a:lnSpc>
                <a:spcPct val="150000"/>
              </a:lnSpc>
              <a:buFont typeface="Wingdings" pitchFamily="2" charset="2"/>
              <a:buChar char="Ø"/>
            </a:pPr>
            <a:r>
              <a:rPr lang="en-US" sz="2400" dirty="0">
                <a:latin typeface="Arial" pitchFamily="34" charset="0"/>
                <a:cs typeface="Arial" pitchFamily="34" charset="0"/>
              </a:rPr>
              <a:t>Soil</a:t>
            </a:r>
          </a:p>
          <a:p>
            <a:pPr lvl="2">
              <a:lnSpc>
                <a:spcPct val="150000"/>
              </a:lnSpc>
              <a:buFont typeface="Wingdings" pitchFamily="2" charset="2"/>
              <a:buChar char="Ø"/>
            </a:pPr>
            <a:r>
              <a:rPr lang="en-US" sz="2400" dirty="0">
                <a:latin typeface="Arial" pitchFamily="34" charset="0"/>
                <a:cs typeface="Arial" pitchFamily="34" charset="0"/>
              </a:rPr>
              <a:t>Sea water</a:t>
            </a:r>
          </a:p>
          <a:p>
            <a:pPr lvl="2">
              <a:lnSpc>
                <a:spcPct val="150000"/>
              </a:lnSpc>
              <a:buFont typeface="Wingdings" pitchFamily="2" charset="2"/>
              <a:buChar char="Ø"/>
            </a:pPr>
            <a:r>
              <a:rPr lang="en-US" sz="2400" dirty="0">
                <a:latin typeface="Arial" pitchFamily="34" charset="0"/>
                <a:cs typeface="Arial" pitchFamily="34" charset="0"/>
              </a:rPr>
              <a:t>Sewage</a:t>
            </a:r>
          </a:p>
          <a:p>
            <a:pPr lvl="2">
              <a:lnSpc>
                <a:spcPct val="150000"/>
              </a:lnSpc>
              <a:buFont typeface="Wingdings" pitchFamily="2" charset="2"/>
              <a:buChar char="Ø"/>
            </a:pPr>
            <a:r>
              <a:rPr lang="en-US" sz="2400" dirty="0">
                <a:latin typeface="Arial" pitchFamily="34" charset="0"/>
                <a:cs typeface="Arial" pitchFamily="34" charset="0"/>
              </a:rPr>
              <a:t>Swimming pools</a:t>
            </a:r>
          </a:p>
          <a:p>
            <a:pPr lvl="2">
              <a:lnSpc>
                <a:spcPct val="150000"/>
              </a:lnSpc>
              <a:buFont typeface="Wingdings" pitchFamily="2" charset="2"/>
              <a:buChar char="Ø"/>
            </a:pPr>
            <a:r>
              <a:rPr lang="en-US" sz="2400" dirty="0">
                <a:solidFill>
                  <a:srgbClr val="FF0000"/>
                </a:solidFill>
                <a:latin typeface="Arial" pitchFamily="34" charset="0"/>
                <a:cs typeface="Arial" pitchFamily="34" charset="0"/>
              </a:rPr>
              <a:t>Contact lenses cleaning solutions</a:t>
            </a:r>
          </a:p>
          <a:p>
            <a:pPr lvl="2">
              <a:lnSpc>
                <a:spcPct val="150000"/>
              </a:lnSpc>
              <a:buFont typeface="Wingdings" pitchFamily="2" charset="2"/>
              <a:buChar char="Ø"/>
            </a:pPr>
            <a:r>
              <a:rPr lang="en-US" sz="2400" dirty="0">
                <a:latin typeface="Arial" pitchFamily="34" charset="0"/>
                <a:cs typeface="Arial" pitchFamily="34" charset="0"/>
              </a:rPr>
              <a:t>Dental treatment units</a:t>
            </a:r>
          </a:p>
          <a:p>
            <a:pPr lvl="2">
              <a:lnSpc>
                <a:spcPct val="150000"/>
              </a:lnSpc>
              <a:buFont typeface="Wingdings" pitchFamily="2" charset="2"/>
              <a:buChar char="Ø"/>
            </a:pPr>
            <a:r>
              <a:rPr lang="en-US" sz="2400" dirty="0">
                <a:latin typeface="Arial" pitchFamily="34" charset="0"/>
                <a:cs typeface="Arial" pitchFamily="34" charset="0"/>
              </a:rPr>
              <a:t>Air conditioning systems</a:t>
            </a:r>
            <a:r>
              <a:rPr lang="en-US" dirty="0">
                <a:latin typeface="Arial" pitchFamily="34" charset="0"/>
                <a:cs typeface="Arial" pitchFamily="34" charset="0"/>
              </a:rPr>
              <a:t> </a:t>
            </a:r>
          </a:p>
          <a:p>
            <a:pPr>
              <a:buNone/>
            </a:pPr>
            <a:endParaRPr lang="en-US" sz="2400" dirty="0">
              <a:latin typeface="Arial" pitchFamily="34" charset="0"/>
              <a:cs typeface="Arial" pitchFamily="34" charset="0"/>
            </a:endParaRPr>
          </a:p>
        </p:txBody>
      </p:sp>
    </p:spTree>
  </p:cSld>
  <p:clrMapOvr>
    <a:masterClrMapping/>
  </p:clrMapOvr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 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228600" y="838200"/>
            <a:ext cx="8686800" cy="5715000"/>
          </a:xfrm>
        </p:spPr>
        <p:txBody>
          <a:bodyPr>
            <a:normAutofit/>
          </a:bodyPr>
          <a:lstStyle/>
          <a:p>
            <a:pPr>
              <a:lnSpc>
                <a:spcPct val="150000"/>
              </a:lnSpc>
            </a:pPr>
            <a:r>
              <a:rPr lang="en-US" sz="2400" dirty="0">
                <a:latin typeface="Arial" pitchFamily="34" charset="0"/>
                <a:cs typeface="Arial" pitchFamily="34" charset="0"/>
              </a:rPr>
              <a:t>Important species causing human infection include </a:t>
            </a:r>
          </a:p>
          <a:p>
            <a:pPr lvl="2">
              <a:lnSpc>
                <a:spcPct val="150000"/>
              </a:lnSpc>
              <a:buFont typeface="Wingdings" pitchFamily="2" charset="2"/>
              <a:buChar char="Ø"/>
            </a:pPr>
            <a:r>
              <a:rPr lang="en-US" sz="2400" i="1" dirty="0" err="1">
                <a:latin typeface="Arial" pitchFamily="34" charset="0"/>
                <a:cs typeface="Arial" pitchFamily="34" charset="0"/>
              </a:rPr>
              <a:t>Acanthamoeba</a:t>
            </a:r>
            <a:r>
              <a:rPr lang="en-US" sz="2400" i="1" dirty="0">
                <a:latin typeface="Arial" pitchFamily="34" charset="0"/>
                <a:cs typeface="Arial" pitchFamily="34" charset="0"/>
              </a:rPr>
              <a:t> </a:t>
            </a:r>
            <a:r>
              <a:rPr lang="en-US" sz="2400" i="1" dirty="0" err="1">
                <a:latin typeface="Arial" pitchFamily="34" charset="0"/>
                <a:cs typeface="Arial" pitchFamily="34" charset="0"/>
              </a:rPr>
              <a:t>astronyxis</a:t>
            </a:r>
            <a:endParaRPr lang="en-US" sz="2400" i="1" dirty="0">
              <a:latin typeface="Arial" pitchFamily="34" charset="0"/>
              <a:cs typeface="Arial" pitchFamily="34" charset="0"/>
            </a:endParaRPr>
          </a:p>
          <a:p>
            <a:pPr lvl="2">
              <a:lnSpc>
                <a:spcPct val="150000"/>
              </a:lnSpc>
              <a:buFont typeface="Wingdings" pitchFamily="2" charset="2"/>
              <a:buChar char="Ø"/>
            </a:pPr>
            <a:r>
              <a:rPr lang="en-US" sz="2400" i="1" dirty="0">
                <a:latin typeface="Arial" pitchFamily="34" charset="0"/>
                <a:cs typeface="Arial" pitchFamily="34" charset="0"/>
              </a:rPr>
              <a:t>A. </a:t>
            </a:r>
            <a:r>
              <a:rPr lang="en-US" sz="2400" i="1" dirty="0" err="1">
                <a:latin typeface="Arial" pitchFamily="34" charset="0"/>
                <a:cs typeface="Arial" pitchFamily="34" charset="0"/>
              </a:rPr>
              <a:t>castellanii</a:t>
            </a:r>
            <a:endParaRPr lang="en-US" sz="2400" i="1" dirty="0">
              <a:latin typeface="Arial" pitchFamily="34" charset="0"/>
              <a:cs typeface="Arial" pitchFamily="34" charset="0"/>
            </a:endParaRPr>
          </a:p>
          <a:p>
            <a:pPr lvl="2">
              <a:lnSpc>
                <a:spcPct val="150000"/>
              </a:lnSpc>
              <a:buFont typeface="Wingdings" pitchFamily="2" charset="2"/>
              <a:buChar char="Ø"/>
            </a:pPr>
            <a:r>
              <a:rPr lang="en-US" sz="2400" i="1" dirty="0">
                <a:latin typeface="Arial" pitchFamily="34" charset="0"/>
                <a:cs typeface="Arial" pitchFamily="34" charset="0"/>
              </a:rPr>
              <a:t>A. </a:t>
            </a:r>
            <a:r>
              <a:rPr lang="en-US" sz="2400" i="1" dirty="0" err="1">
                <a:latin typeface="Arial" pitchFamily="34" charset="0"/>
                <a:cs typeface="Arial" pitchFamily="34" charset="0"/>
              </a:rPr>
              <a:t>culbertsoni</a:t>
            </a:r>
            <a:endParaRPr lang="en-US" sz="2400" i="1" dirty="0">
              <a:latin typeface="Arial" pitchFamily="34" charset="0"/>
              <a:cs typeface="Arial" pitchFamily="34" charset="0"/>
            </a:endParaRPr>
          </a:p>
          <a:p>
            <a:pPr lvl="2">
              <a:lnSpc>
                <a:spcPct val="150000"/>
              </a:lnSpc>
              <a:buFont typeface="Wingdings" pitchFamily="2" charset="2"/>
              <a:buChar char="Ø"/>
            </a:pPr>
            <a:r>
              <a:rPr lang="en-US" sz="2400" i="1" dirty="0">
                <a:latin typeface="Arial" pitchFamily="34" charset="0"/>
                <a:cs typeface="Arial" pitchFamily="34" charset="0"/>
              </a:rPr>
              <a:t>A. </a:t>
            </a:r>
            <a:r>
              <a:rPr lang="en-US" sz="2400" i="1" dirty="0" err="1">
                <a:latin typeface="Arial" pitchFamily="34" charset="0"/>
                <a:cs typeface="Arial" pitchFamily="34" charset="0"/>
              </a:rPr>
              <a:t>polyphaga</a:t>
            </a:r>
            <a:endParaRPr lang="en-US" sz="2400" i="1" dirty="0">
              <a:latin typeface="Arial" pitchFamily="34" charset="0"/>
              <a:cs typeface="Arial" pitchFamily="34" charset="0"/>
            </a:endParaRPr>
          </a:p>
          <a:p>
            <a:endParaRPr lang="en-US" sz="2400" dirty="0">
              <a:latin typeface="Arial" pitchFamily="34" charset="0"/>
              <a:cs typeface="Arial" pitchFamily="34" charset="0"/>
            </a:endParaRPr>
          </a:p>
          <a:p>
            <a:r>
              <a:rPr lang="en-US" sz="2400" dirty="0">
                <a:solidFill>
                  <a:srgbClr val="FF0000"/>
                </a:solidFill>
                <a:latin typeface="Arial" pitchFamily="34" charset="0"/>
                <a:cs typeface="Arial" pitchFamily="34" charset="0"/>
              </a:rPr>
              <a:t>Principally affects CNS and eye</a:t>
            </a:r>
            <a:endParaRPr lang="en-US" sz="2400" b="1" dirty="0">
              <a:solidFill>
                <a:srgbClr val="FF0000"/>
              </a:solidFill>
              <a:latin typeface="Arial" pitchFamily="34" charset="0"/>
              <a:cs typeface="Arial" pitchFamily="34" charset="0"/>
            </a:endParaRPr>
          </a:p>
          <a:p>
            <a:pPr>
              <a:buNone/>
            </a:pPr>
            <a:endParaRPr lang="en-US" sz="2400" dirty="0"/>
          </a:p>
        </p:txBody>
      </p:sp>
    </p:spTree>
  </p:cSld>
  <p:clrMapOvr>
    <a:masterClrMapping/>
  </p:clrMapOvr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 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228600" y="762000"/>
            <a:ext cx="8686800" cy="5867400"/>
          </a:xfrm>
        </p:spPr>
        <p:txBody>
          <a:bodyPr>
            <a:normAutofit/>
          </a:bodyPr>
          <a:lstStyle/>
          <a:p>
            <a:r>
              <a:rPr lang="en-US" sz="2400" dirty="0">
                <a:latin typeface="Arial" pitchFamily="34" charset="0"/>
                <a:cs typeface="Arial" pitchFamily="34" charset="0"/>
              </a:rPr>
              <a:t>About 400 cases of GAE due to </a:t>
            </a:r>
            <a:r>
              <a:rPr lang="en-US" sz="2400" i="1" dirty="0" err="1">
                <a:latin typeface="Arial" pitchFamily="34" charset="0"/>
                <a:cs typeface="Arial" pitchFamily="34" charset="0"/>
              </a:rPr>
              <a:t>Acanthamoeba</a:t>
            </a:r>
            <a:r>
              <a:rPr lang="en-US" sz="2400" i="1" dirty="0">
                <a:latin typeface="Arial" pitchFamily="34" charset="0"/>
                <a:cs typeface="Arial" pitchFamily="34" charset="0"/>
              </a:rPr>
              <a:t> </a:t>
            </a:r>
            <a:r>
              <a:rPr lang="en-US" sz="2400" dirty="0">
                <a:latin typeface="Arial" pitchFamily="34" charset="0"/>
                <a:cs typeface="Arial" pitchFamily="34" charset="0"/>
              </a:rPr>
              <a:t>have been reported worldwide</a:t>
            </a:r>
          </a:p>
          <a:p>
            <a:endParaRPr lang="en-US" sz="2400" dirty="0">
              <a:latin typeface="Arial" pitchFamily="34" charset="0"/>
              <a:cs typeface="Arial" pitchFamily="34" charset="0"/>
            </a:endParaRPr>
          </a:p>
          <a:p>
            <a:r>
              <a:rPr lang="en-US" sz="2400" dirty="0">
                <a:latin typeface="Arial" pitchFamily="34" charset="0"/>
                <a:cs typeface="Arial" pitchFamily="34" charset="0"/>
              </a:rPr>
              <a:t>Most of the cases from USA (about 50%)</a:t>
            </a:r>
          </a:p>
          <a:p>
            <a:pPr>
              <a:buNone/>
            </a:pPr>
            <a:r>
              <a:rPr lang="en-US" sz="2400" dirty="0">
                <a:latin typeface="Arial" pitchFamily="34" charset="0"/>
                <a:cs typeface="Arial" pitchFamily="34" charset="0"/>
              </a:rPr>
              <a:t> </a:t>
            </a:r>
          </a:p>
          <a:p>
            <a:r>
              <a:rPr lang="en-US" sz="2400" dirty="0">
                <a:latin typeface="Arial" pitchFamily="34" charset="0"/>
                <a:cs typeface="Arial" pitchFamily="34" charset="0"/>
              </a:rPr>
              <a:t>In India, few cases are reported (from Vellore, </a:t>
            </a:r>
            <a:r>
              <a:rPr lang="en-US" sz="2400" dirty="0" err="1">
                <a:latin typeface="Arial" pitchFamily="34" charset="0"/>
                <a:cs typeface="Arial" pitchFamily="34" charset="0"/>
              </a:rPr>
              <a:t>Puducherry</a:t>
            </a:r>
            <a:r>
              <a:rPr lang="en-US" sz="2400" dirty="0">
                <a:latin typeface="Arial" pitchFamily="34" charset="0"/>
                <a:cs typeface="Arial" pitchFamily="34" charset="0"/>
              </a:rPr>
              <a:t>, Chandigarh and U.P)</a:t>
            </a:r>
          </a:p>
          <a:p>
            <a:endParaRPr lang="en-US" sz="2400" dirty="0">
              <a:latin typeface="Arial" pitchFamily="34" charset="0"/>
              <a:cs typeface="Arial" pitchFamily="34" charset="0"/>
            </a:endParaRPr>
          </a:p>
          <a:p>
            <a:pPr marL="342900" lvl="1" indent="-342900">
              <a:buFont typeface="Arial" pitchFamily="34" charset="0"/>
              <a:buChar char="•"/>
            </a:pPr>
            <a:r>
              <a:rPr lang="en-US" sz="2400" dirty="0">
                <a:solidFill>
                  <a:srgbClr val="FF0000"/>
                </a:solidFill>
                <a:latin typeface="Arial" pitchFamily="34" charset="0"/>
                <a:cs typeface="Arial" pitchFamily="34" charset="0"/>
              </a:rPr>
              <a:t>Amoebic Keratitis is commonly associated with contact lens users (75–93%) </a:t>
            </a:r>
            <a:r>
              <a:rPr lang="en-US" sz="2400" dirty="0">
                <a:solidFill>
                  <a:srgbClr val="00B050"/>
                </a:solidFill>
                <a:latin typeface="Arial" pitchFamily="34" charset="0"/>
                <a:cs typeface="Arial" pitchFamily="34" charset="0"/>
              </a:rPr>
              <a:t>[</a:t>
            </a:r>
            <a:r>
              <a:rPr lang="en-US" sz="2400" b="1" dirty="0">
                <a:solidFill>
                  <a:srgbClr val="00B050"/>
                </a:solidFill>
                <a:latin typeface="Arial" pitchFamily="34" charset="0"/>
                <a:cs typeface="Arial" pitchFamily="34" charset="0"/>
              </a:rPr>
              <a:t>Mannose </a:t>
            </a:r>
            <a:r>
              <a:rPr lang="en-US" sz="2400" dirty="0">
                <a:solidFill>
                  <a:srgbClr val="00B050"/>
                </a:solidFill>
                <a:latin typeface="Arial" pitchFamily="34" charset="0"/>
                <a:cs typeface="Arial" pitchFamily="34" charset="0"/>
              </a:rPr>
              <a:t>binding protein on </a:t>
            </a:r>
            <a:r>
              <a:rPr lang="en-US" sz="2400" i="1" dirty="0">
                <a:solidFill>
                  <a:srgbClr val="00B050"/>
                </a:solidFill>
                <a:latin typeface="Arial" pitchFamily="34" charset="0"/>
                <a:cs typeface="Arial" pitchFamily="34" charset="0"/>
              </a:rPr>
              <a:t>Acanthamoeba </a:t>
            </a:r>
            <a:r>
              <a:rPr lang="en-US" sz="2400" dirty="0">
                <a:solidFill>
                  <a:srgbClr val="00B050"/>
                </a:solidFill>
                <a:latin typeface="Arial" pitchFamily="34" charset="0"/>
                <a:cs typeface="Arial" pitchFamily="34" charset="0"/>
              </a:rPr>
              <a:t>adheres to glycoprotein receptors on corneal epithelium]</a:t>
            </a:r>
          </a:p>
          <a:p>
            <a:pPr marL="342900" lvl="1" indent="-342900">
              <a:buFont typeface="Arial" pitchFamily="34" charset="0"/>
              <a:buChar char="•"/>
            </a:pPr>
            <a:endParaRPr lang="en-US" sz="2400" dirty="0">
              <a:solidFill>
                <a:srgbClr val="FF0000"/>
              </a:solidFill>
              <a:latin typeface="Arial" pitchFamily="34" charset="0"/>
              <a:cs typeface="Arial" pitchFamily="34" charset="0"/>
            </a:endParaRPr>
          </a:p>
          <a:p>
            <a:pPr>
              <a:buNone/>
            </a:pPr>
            <a:endParaRPr lang="en-US" sz="2400" dirty="0">
              <a:latin typeface="Arial" pitchFamily="34" charset="0"/>
              <a:cs typeface="Arial" pitchFamily="34" charset="0"/>
            </a:endParaRPr>
          </a:p>
        </p:txBody>
      </p:sp>
    </p:spTree>
  </p:cSld>
  <p:clrMapOvr>
    <a:masterClrMapping/>
  </p:clrMapOvr>
</p:sld>
</file>

<file path=ppt/slides/slide2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 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0" y="275168"/>
            <a:ext cx="5257800" cy="3382432"/>
          </a:xfrm>
        </p:spPr>
        <p:txBody>
          <a:bodyPr>
            <a:normAutofit lnSpcReduction="10000"/>
          </a:bodyPr>
          <a:lstStyle/>
          <a:p>
            <a:pPr algn="ctr">
              <a:buNone/>
            </a:pPr>
            <a:r>
              <a:rPr lang="en-US" sz="2800" b="1" dirty="0">
                <a:latin typeface="Arial" pitchFamily="34" charset="0"/>
                <a:cs typeface="Arial" pitchFamily="34" charset="0"/>
              </a:rPr>
              <a:t>Morphology</a:t>
            </a:r>
          </a:p>
          <a:p>
            <a:r>
              <a:rPr lang="en-US" sz="2200" i="1" dirty="0" err="1">
                <a:latin typeface="Arial" pitchFamily="34" charset="0"/>
                <a:cs typeface="Arial" pitchFamily="34" charset="0"/>
              </a:rPr>
              <a:t>Acanthamoeba</a:t>
            </a:r>
            <a:r>
              <a:rPr lang="en-US" sz="2200" i="1" dirty="0">
                <a:latin typeface="Arial" pitchFamily="34" charset="0"/>
                <a:cs typeface="Arial" pitchFamily="34" charset="0"/>
              </a:rPr>
              <a:t> </a:t>
            </a:r>
            <a:r>
              <a:rPr lang="en-US" sz="2200" dirty="0">
                <a:latin typeface="Arial" pitchFamily="34" charset="0"/>
                <a:cs typeface="Arial" pitchFamily="34" charset="0"/>
              </a:rPr>
              <a:t>species exists in nature as</a:t>
            </a:r>
          </a:p>
          <a:p>
            <a:pPr lvl="2">
              <a:lnSpc>
                <a:spcPct val="150000"/>
              </a:lnSpc>
              <a:buFont typeface="Wingdings" pitchFamily="2" charset="2"/>
              <a:buChar char="Ø"/>
            </a:pPr>
            <a:r>
              <a:rPr lang="en-US" sz="2200" dirty="0">
                <a:latin typeface="Arial" pitchFamily="34" charset="0"/>
                <a:cs typeface="Arial" pitchFamily="34" charset="0"/>
              </a:rPr>
              <a:t>Cyst (12-20 </a:t>
            </a:r>
            <a:r>
              <a:rPr lang="el-GR" sz="2200" dirty="0">
                <a:latin typeface="Times New Roman"/>
                <a:cs typeface="Times New Roman"/>
              </a:rPr>
              <a:t>μ</a:t>
            </a:r>
            <a:r>
              <a:rPr lang="en-US" sz="2200" dirty="0">
                <a:latin typeface="Times New Roman"/>
                <a:cs typeface="Times New Roman"/>
              </a:rPr>
              <a:t>m)</a:t>
            </a:r>
            <a:endParaRPr lang="en-US" sz="2200" dirty="0">
              <a:latin typeface="Arial" pitchFamily="34" charset="0"/>
              <a:cs typeface="Arial" pitchFamily="34" charset="0"/>
            </a:endParaRPr>
          </a:p>
          <a:p>
            <a:pPr lvl="2">
              <a:lnSpc>
                <a:spcPct val="150000"/>
              </a:lnSpc>
              <a:buFont typeface="Wingdings" pitchFamily="2" charset="2"/>
              <a:buChar char="Ø"/>
            </a:pPr>
            <a:r>
              <a:rPr lang="en-US" sz="2200" dirty="0" err="1">
                <a:latin typeface="Arial" pitchFamily="34" charset="0"/>
                <a:cs typeface="Arial" pitchFamily="34" charset="0"/>
              </a:rPr>
              <a:t>Trophozoite</a:t>
            </a:r>
            <a:r>
              <a:rPr lang="en-US" sz="2200" dirty="0">
                <a:latin typeface="Arial" pitchFamily="34" charset="0"/>
                <a:cs typeface="Arial" pitchFamily="34" charset="0"/>
              </a:rPr>
              <a:t> (15-25 </a:t>
            </a:r>
            <a:r>
              <a:rPr lang="el-GR" sz="2200" dirty="0">
                <a:latin typeface="Times New Roman"/>
                <a:cs typeface="Times New Roman"/>
              </a:rPr>
              <a:t>μ</a:t>
            </a:r>
            <a:r>
              <a:rPr lang="en-US" sz="2200" dirty="0">
                <a:latin typeface="Times New Roman"/>
                <a:cs typeface="Times New Roman"/>
              </a:rPr>
              <a:t>m)</a:t>
            </a:r>
            <a:endParaRPr lang="en-US" sz="2200" dirty="0">
              <a:latin typeface="Arial" pitchFamily="34" charset="0"/>
              <a:cs typeface="Arial" pitchFamily="34" charset="0"/>
            </a:endParaRPr>
          </a:p>
          <a:p>
            <a:endParaRPr lang="en-US" sz="2200" dirty="0">
              <a:latin typeface="Arial" pitchFamily="34" charset="0"/>
              <a:cs typeface="Arial" pitchFamily="34" charset="0"/>
            </a:endParaRPr>
          </a:p>
          <a:p>
            <a:r>
              <a:rPr lang="en-US" sz="2200" dirty="0">
                <a:latin typeface="Arial" pitchFamily="34" charset="0"/>
                <a:cs typeface="Arial" pitchFamily="34" charset="0"/>
              </a:rPr>
              <a:t>There is </a:t>
            </a:r>
            <a:r>
              <a:rPr lang="en-US" sz="2200" dirty="0">
                <a:solidFill>
                  <a:srgbClr val="FF0000"/>
                </a:solidFill>
                <a:latin typeface="Arial" pitchFamily="34" charset="0"/>
                <a:cs typeface="Arial" pitchFamily="34" charset="0"/>
              </a:rPr>
              <a:t>no flagellated form</a:t>
            </a:r>
          </a:p>
        </p:txBody>
      </p:sp>
      <p:pic>
        <p:nvPicPr>
          <p:cNvPr id="36867" name="Picture 3" descr="C:\Users\SADHAVI\Downloads\acanthamoeba.jpg"/>
          <p:cNvPicPr>
            <a:picLocks noChangeAspect="1" noChangeArrowheads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0" y="3657600"/>
            <a:ext cx="9071479" cy="3200400"/>
          </a:xfrm>
          <a:prstGeom prst="rect">
            <a:avLst/>
          </a:prstGeom>
          <a:noFill/>
        </p:spPr>
      </p:pic>
      <p:pic>
        <p:nvPicPr>
          <p:cNvPr id="36868" name="Picture 4" descr="C:\Users\SADHAVI\Downloads\Acanthamoeba cyst.jpg"/>
          <p:cNvPicPr>
            <a:picLocks noChangeAspect="1" noChangeArrowheads="1"/>
          </p:cNvPicPr>
          <p:nvPr/>
        </p:nvPicPr>
        <p:blipFill>
          <a:blip r:embed="rId3"/>
          <a:srcRect/>
          <a:stretch>
            <a:fillRect/>
          </a:stretch>
        </p:blipFill>
        <p:spPr bwMode="auto">
          <a:xfrm>
            <a:off x="5334000" y="275168"/>
            <a:ext cx="3820712" cy="3382432"/>
          </a:xfrm>
          <a:prstGeom prst="rect">
            <a:avLst/>
          </a:prstGeom>
          <a:noFill/>
        </p:spPr>
      </p:pic>
    </p:spTree>
  </p:cSld>
  <p:clrMapOvr>
    <a:masterClrMapping/>
  </p:clrMapOvr>
</p:sld>
</file>

<file path=ppt/slides/slide2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0"/>
            <a:ext cx="8229600" cy="639762"/>
          </a:xfrm>
        </p:spPr>
        <p:txBody>
          <a:bodyPr>
            <a:normAutofit/>
          </a:bodyPr>
          <a:lstStyle/>
          <a:p>
            <a:r>
              <a:rPr lang="en-US" sz="3200" b="1" dirty="0">
                <a:latin typeface="Arial" pitchFamily="34" charset="0"/>
                <a:cs typeface="Arial" pitchFamily="34" charset="0"/>
              </a:rPr>
              <a:t>Life Cycle and Pathogenesis</a:t>
            </a:r>
            <a:endParaRPr lang="en-US" sz="3200" dirty="0">
              <a:latin typeface="Arial" pitchFamily="34" charset="0"/>
              <a:cs typeface="Arial" pitchFamily="34" charset="0"/>
            </a:endParaRP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228600" y="1066800"/>
            <a:ext cx="8686800" cy="5791200"/>
          </a:xfrm>
        </p:spPr>
        <p:txBody>
          <a:bodyPr/>
          <a:lstStyle/>
          <a:p>
            <a:pPr>
              <a:buNone/>
            </a:pPr>
            <a:r>
              <a:rPr lang="en-US" sz="2800" b="1" dirty="0">
                <a:latin typeface="Arial" pitchFamily="34" charset="0"/>
                <a:cs typeface="Arial" pitchFamily="34" charset="0"/>
              </a:rPr>
              <a:t>Mode of transmission: </a:t>
            </a:r>
          </a:p>
          <a:p>
            <a:endParaRPr lang="en-US" sz="1200" dirty="0">
              <a:latin typeface="Arial" pitchFamily="34" charset="0"/>
              <a:cs typeface="Arial" pitchFamily="34" charset="0"/>
            </a:endParaRPr>
          </a:p>
          <a:p>
            <a:r>
              <a:rPr lang="en-US" sz="2400" dirty="0">
                <a:latin typeface="Arial" pitchFamily="34" charset="0"/>
                <a:cs typeface="Arial" pitchFamily="34" charset="0"/>
              </a:rPr>
              <a:t>Humans acquire infection by </a:t>
            </a:r>
            <a:r>
              <a:rPr lang="en-US" sz="2400" dirty="0">
                <a:solidFill>
                  <a:srgbClr val="FF0000"/>
                </a:solidFill>
                <a:latin typeface="Arial" pitchFamily="34" charset="0"/>
                <a:cs typeface="Arial" pitchFamily="34" charset="0"/>
              </a:rPr>
              <a:t>inhalational route by aerosol contaminated with cyst or </a:t>
            </a:r>
            <a:r>
              <a:rPr lang="en-US" sz="2400" dirty="0" err="1">
                <a:solidFill>
                  <a:srgbClr val="FF0000"/>
                </a:solidFill>
                <a:latin typeface="Arial" pitchFamily="34" charset="0"/>
                <a:cs typeface="Arial" pitchFamily="34" charset="0"/>
              </a:rPr>
              <a:t>trophozoite</a:t>
            </a:r>
            <a:endParaRPr lang="en-US" sz="2400" dirty="0">
              <a:solidFill>
                <a:srgbClr val="FF0000"/>
              </a:solidFill>
              <a:latin typeface="Arial" pitchFamily="34" charset="0"/>
              <a:cs typeface="Arial" pitchFamily="34" charset="0"/>
            </a:endParaRPr>
          </a:p>
          <a:p>
            <a:pPr marL="0" indent="0">
              <a:buNone/>
            </a:pPr>
            <a:endParaRPr lang="en-US" sz="1200" dirty="0">
              <a:latin typeface="Arial" pitchFamily="34" charset="0"/>
              <a:cs typeface="Arial" pitchFamily="34" charset="0"/>
            </a:endParaRPr>
          </a:p>
          <a:p>
            <a:r>
              <a:rPr lang="en-US" sz="2400" dirty="0">
                <a:latin typeface="Arial" pitchFamily="34" charset="0"/>
                <a:cs typeface="Arial" pitchFamily="34" charset="0"/>
              </a:rPr>
              <a:t>Contact lens wearers can get infection by swimming when wearing lenses</a:t>
            </a:r>
          </a:p>
          <a:p>
            <a:endParaRPr lang="en-US" sz="1200" dirty="0">
              <a:latin typeface="Arial" pitchFamily="34" charset="0"/>
              <a:cs typeface="Arial" pitchFamily="34" charset="0"/>
            </a:endParaRPr>
          </a:p>
          <a:p>
            <a:r>
              <a:rPr lang="en-US" sz="2400" dirty="0" err="1">
                <a:latin typeface="Arial" pitchFamily="34" charset="0"/>
                <a:cs typeface="Arial" pitchFamily="34" charset="0"/>
              </a:rPr>
              <a:t>Trophozoites</a:t>
            </a:r>
            <a:r>
              <a:rPr lang="en-US" sz="2400" dirty="0">
                <a:latin typeface="Arial" pitchFamily="34" charset="0"/>
                <a:cs typeface="Arial" pitchFamily="34" charset="0"/>
              </a:rPr>
              <a:t> reach CNS by:</a:t>
            </a:r>
          </a:p>
          <a:p>
            <a:pPr lvl="2">
              <a:lnSpc>
                <a:spcPct val="150000"/>
              </a:lnSpc>
              <a:buFont typeface="Wingdings" pitchFamily="2" charset="2"/>
              <a:buChar char="Ø"/>
            </a:pPr>
            <a:r>
              <a:rPr lang="en-US" sz="2200" dirty="0" err="1">
                <a:latin typeface="Arial" pitchFamily="34" charset="0"/>
                <a:cs typeface="Arial" pitchFamily="34" charset="0"/>
              </a:rPr>
              <a:t>Hematogenous</a:t>
            </a:r>
            <a:r>
              <a:rPr lang="en-US" sz="2200" dirty="0">
                <a:latin typeface="Arial" pitchFamily="34" charset="0"/>
                <a:cs typeface="Arial" pitchFamily="34" charset="0"/>
              </a:rPr>
              <a:t> route from lungs</a:t>
            </a:r>
          </a:p>
          <a:p>
            <a:pPr lvl="2">
              <a:lnSpc>
                <a:spcPct val="150000"/>
              </a:lnSpc>
              <a:buFont typeface="Wingdings" pitchFamily="2" charset="2"/>
              <a:buChar char="Ø"/>
            </a:pPr>
            <a:r>
              <a:rPr lang="en-US" sz="2200" dirty="0">
                <a:latin typeface="Arial" pitchFamily="34" charset="0"/>
                <a:cs typeface="Arial" pitchFamily="34" charset="0"/>
              </a:rPr>
              <a:t>Direct invasion from eyes</a:t>
            </a:r>
          </a:p>
          <a:p>
            <a:endParaRPr lang="en-US" dirty="0"/>
          </a:p>
        </p:txBody>
      </p:sp>
    </p:spTree>
  </p:cSld>
  <p:clrMapOvr>
    <a:masterClrMapping/>
  </p:clrMapOvr>
</p:sld>
</file>

<file path=ppt/slides/slide2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itle 3"/>
          <p:cNvSpPr>
            <a:spLocks noGrp="1"/>
          </p:cNvSpPr>
          <p:nvPr>
            <p:ph type="title"/>
          </p:nvPr>
        </p:nvSpPr>
        <p:spPr>
          <a:xfrm>
            <a:off x="457200" y="76200"/>
            <a:ext cx="8229600" cy="152400"/>
          </a:xfrm>
        </p:spPr>
        <p:txBody>
          <a:bodyPr>
            <a:normAutofit fontScale="90000"/>
          </a:bodyPr>
          <a:lstStyle/>
          <a:p>
            <a:r>
              <a:rPr lang="en-US" dirty="0"/>
              <a:t> </a:t>
            </a:r>
          </a:p>
        </p:txBody>
      </p:sp>
      <p:sp>
        <p:nvSpPr>
          <p:cNvPr id="140291" name="Rectangle 3"/>
          <p:cNvSpPr>
            <a:spLocks noGrp="1" noChangeArrowheads="1"/>
          </p:cNvSpPr>
          <p:nvPr>
            <p:ph idx="1"/>
          </p:nvPr>
        </p:nvSpPr>
        <p:spPr>
          <a:xfrm>
            <a:off x="457200" y="304800"/>
            <a:ext cx="8229600" cy="6553200"/>
          </a:xfrm>
        </p:spPr>
        <p:txBody>
          <a:bodyPr>
            <a:normAutofit/>
          </a:bodyPr>
          <a:lstStyle/>
          <a:p>
            <a:pPr algn="l" rtl="0">
              <a:buNone/>
            </a:pPr>
            <a:r>
              <a:rPr lang="en-US" sz="2400" dirty="0">
                <a:latin typeface="Arial" pitchFamily="34" charset="0"/>
                <a:cs typeface="Arial" pitchFamily="34" charset="0"/>
              </a:rPr>
              <a:t> </a:t>
            </a:r>
          </a:p>
        </p:txBody>
      </p:sp>
      <p:pic>
        <p:nvPicPr>
          <p:cNvPr id="4099" name="Picture 3" descr="C:\Users\SADHAVI\Downloads\Acanthamoeba_LifeCycle.gif"/>
          <p:cNvPicPr>
            <a:picLocks noChangeAspect="1" noChangeArrowheads="1"/>
          </p:cNvPicPr>
          <p:nvPr/>
        </p:nvPicPr>
        <p:blipFill>
          <a:blip r:embed="rId3"/>
          <a:srcRect/>
          <a:stretch>
            <a:fillRect/>
          </a:stretch>
        </p:blipFill>
        <p:spPr bwMode="auto">
          <a:xfrm>
            <a:off x="-2" y="0"/>
            <a:ext cx="9144002" cy="6858000"/>
          </a:xfrm>
          <a:prstGeom prst="rect">
            <a:avLst/>
          </a:prstGeom>
          <a:noFill/>
        </p:spPr>
      </p:pic>
    </p:spTree>
  </p:cSld>
  <p:clrMapOvr>
    <a:masterClrMapping/>
  </p:clrMapOvr>
</p:sld>
</file>

<file path=ppt/slides/slide3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 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228600" y="1219200"/>
            <a:ext cx="8686800" cy="5410200"/>
          </a:xfrm>
        </p:spPr>
        <p:txBody>
          <a:bodyPr/>
          <a:lstStyle/>
          <a:p>
            <a:pPr>
              <a:lnSpc>
                <a:spcPct val="90000"/>
              </a:lnSpc>
              <a:buNone/>
            </a:pPr>
            <a:r>
              <a:rPr lang="fr-FR" sz="2800" dirty="0" err="1">
                <a:latin typeface="Arial" pitchFamily="34" charset="0"/>
                <a:cs typeface="Arial" pitchFamily="34" charset="0"/>
              </a:rPr>
              <a:t>Acanthamoeba</a:t>
            </a:r>
            <a:r>
              <a:rPr lang="fr-FR" sz="2800" dirty="0">
                <a:latin typeface="Arial" pitchFamily="34" charset="0"/>
                <a:cs typeface="Arial" pitchFamily="34" charset="0"/>
              </a:rPr>
              <a:t> causes 3 </a:t>
            </a:r>
            <a:r>
              <a:rPr lang="fr-FR" sz="2800" dirty="0" err="1">
                <a:latin typeface="Arial" pitchFamily="34" charset="0"/>
                <a:cs typeface="Arial" pitchFamily="34" charset="0"/>
              </a:rPr>
              <a:t>diseases</a:t>
            </a:r>
            <a:r>
              <a:rPr lang="fr-FR" sz="2800" dirty="0">
                <a:latin typeface="Arial" pitchFamily="34" charset="0"/>
                <a:cs typeface="Arial" pitchFamily="34" charset="0"/>
              </a:rPr>
              <a:t>:</a:t>
            </a:r>
          </a:p>
          <a:p>
            <a:pPr>
              <a:lnSpc>
                <a:spcPct val="90000"/>
              </a:lnSpc>
              <a:buNone/>
            </a:pPr>
            <a:endParaRPr lang="fr-FR" dirty="0">
              <a:cs typeface="Rod Transparent" pitchFamily="49" charset="-79"/>
            </a:endParaRPr>
          </a:p>
          <a:p>
            <a:pPr marL="514350" indent="-514350">
              <a:lnSpc>
                <a:spcPct val="90000"/>
              </a:lnSpc>
              <a:buFont typeface="+mj-lt"/>
              <a:buAutoNum type="arabicPeriod"/>
            </a:pPr>
            <a:r>
              <a:rPr lang="fr-FR" sz="2400" b="1" dirty="0" err="1">
                <a:solidFill>
                  <a:schemeClr val="accent5">
                    <a:lumMod val="20000"/>
                    <a:lumOff val="80000"/>
                  </a:schemeClr>
                </a:solidFill>
                <a:latin typeface="Arial" pitchFamily="34" charset="0"/>
                <a:cs typeface="Arial" pitchFamily="34" charset="0"/>
              </a:rPr>
              <a:t>Granulomatous</a:t>
            </a:r>
            <a:r>
              <a:rPr lang="fr-FR" sz="2400" b="1" dirty="0">
                <a:solidFill>
                  <a:schemeClr val="accent5">
                    <a:lumMod val="20000"/>
                    <a:lumOff val="80000"/>
                  </a:schemeClr>
                </a:solidFill>
                <a:latin typeface="Arial" pitchFamily="34" charset="0"/>
                <a:cs typeface="Arial" pitchFamily="34" charset="0"/>
              </a:rPr>
              <a:t> </a:t>
            </a:r>
            <a:r>
              <a:rPr lang="fr-FR" sz="2400" b="1" dirty="0" err="1">
                <a:solidFill>
                  <a:schemeClr val="accent5">
                    <a:lumMod val="20000"/>
                    <a:lumOff val="80000"/>
                  </a:schemeClr>
                </a:solidFill>
                <a:latin typeface="Arial" pitchFamily="34" charset="0"/>
                <a:cs typeface="Arial" pitchFamily="34" charset="0"/>
              </a:rPr>
              <a:t>Amoebic</a:t>
            </a:r>
            <a:r>
              <a:rPr lang="fr-FR" sz="2400" b="1" dirty="0">
                <a:solidFill>
                  <a:schemeClr val="accent5">
                    <a:lumMod val="20000"/>
                    <a:lumOff val="80000"/>
                  </a:schemeClr>
                </a:solidFill>
                <a:latin typeface="Arial" pitchFamily="34" charset="0"/>
                <a:cs typeface="Arial" pitchFamily="34" charset="0"/>
              </a:rPr>
              <a:t> </a:t>
            </a:r>
            <a:r>
              <a:rPr lang="fr-FR" sz="2400" b="1" dirty="0" err="1">
                <a:solidFill>
                  <a:schemeClr val="accent5">
                    <a:lumMod val="20000"/>
                    <a:lumOff val="80000"/>
                  </a:schemeClr>
                </a:solidFill>
                <a:latin typeface="Arial" pitchFamily="34" charset="0"/>
                <a:cs typeface="Arial" pitchFamily="34" charset="0"/>
              </a:rPr>
              <a:t>Encephalitis</a:t>
            </a:r>
            <a:r>
              <a:rPr lang="fr-FR" sz="2400" b="1" dirty="0">
                <a:solidFill>
                  <a:schemeClr val="accent5">
                    <a:lumMod val="20000"/>
                    <a:lumOff val="80000"/>
                  </a:schemeClr>
                </a:solidFill>
                <a:latin typeface="Arial" pitchFamily="34" charset="0"/>
                <a:cs typeface="Arial" pitchFamily="34" charset="0"/>
              </a:rPr>
              <a:t> </a:t>
            </a:r>
            <a:r>
              <a:rPr lang="fr-FR" sz="2400" dirty="0">
                <a:solidFill>
                  <a:schemeClr val="accent5">
                    <a:lumMod val="20000"/>
                    <a:lumOff val="80000"/>
                  </a:schemeClr>
                </a:solidFill>
                <a:latin typeface="Arial" pitchFamily="34" charset="0"/>
                <a:cs typeface="Arial" pitchFamily="34" charset="0"/>
              </a:rPr>
              <a:t>(GAE)</a:t>
            </a:r>
          </a:p>
          <a:p>
            <a:pPr marL="514350" indent="-514350">
              <a:lnSpc>
                <a:spcPct val="90000"/>
              </a:lnSpc>
              <a:buFont typeface="+mj-lt"/>
              <a:buAutoNum type="arabicPeriod"/>
            </a:pPr>
            <a:endParaRPr lang="fr-FR" sz="2400" dirty="0">
              <a:solidFill>
                <a:schemeClr val="accent5">
                  <a:lumMod val="20000"/>
                  <a:lumOff val="80000"/>
                </a:schemeClr>
              </a:solidFill>
              <a:latin typeface="Arial" pitchFamily="34" charset="0"/>
              <a:cs typeface="Arial" pitchFamily="34" charset="0"/>
            </a:endParaRPr>
          </a:p>
          <a:p>
            <a:pPr marL="514350" indent="-514350">
              <a:lnSpc>
                <a:spcPct val="90000"/>
              </a:lnSpc>
              <a:buFont typeface="+mj-lt"/>
              <a:buAutoNum type="arabicPeriod"/>
            </a:pPr>
            <a:r>
              <a:rPr lang="en-US" sz="2400" b="1" dirty="0">
                <a:solidFill>
                  <a:schemeClr val="accent5">
                    <a:lumMod val="20000"/>
                    <a:lumOff val="80000"/>
                  </a:schemeClr>
                </a:solidFill>
                <a:latin typeface="Arial" pitchFamily="34" charset="0"/>
                <a:cs typeface="Arial" pitchFamily="34" charset="0"/>
              </a:rPr>
              <a:t>Amoebic </a:t>
            </a:r>
            <a:r>
              <a:rPr lang="en-US" sz="2400" b="1" dirty="0" err="1">
                <a:solidFill>
                  <a:schemeClr val="accent5">
                    <a:lumMod val="20000"/>
                    <a:lumOff val="80000"/>
                  </a:schemeClr>
                </a:solidFill>
                <a:latin typeface="Arial" pitchFamily="34" charset="0"/>
                <a:cs typeface="Arial" pitchFamily="34" charset="0"/>
              </a:rPr>
              <a:t>Keratitis</a:t>
            </a:r>
            <a:r>
              <a:rPr lang="en-US" sz="2400" dirty="0">
                <a:solidFill>
                  <a:schemeClr val="accent5">
                    <a:lumMod val="20000"/>
                    <a:lumOff val="80000"/>
                  </a:schemeClr>
                </a:solidFill>
                <a:latin typeface="Arial" pitchFamily="34" charset="0"/>
                <a:cs typeface="Arial" pitchFamily="34" charset="0"/>
              </a:rPr>
              <a:t>: Sight threatening disease, mostly in contact lens wearers</a:t>
            </a:r>
            <a:endParaRPr lang="fr-FR" sz="2400" dirty="0">
              <a:solidFill>
                <a:schemeClr val="accent5">
                  <a:lumMod val="20000"/>
                  <a:lumOff val="80000"/>
                </a:schemeClr>
              </a:solidFill>
              <a:latin typeface="Arial" pitchFamily="34" charset="0"/>
              <a:cs typeface="Arial" pitchFamily="34" charset="0"/>
            </a:endParaRPr>
          </a:p>
          <a:p>
            <a:pPr marL="514350" indent="-514350">
              <a:lnSpc>
                <a:spcPct val="90000"/>
              </a:lnSpc>
              <a:buFont typeface="+mj-lt"/>
              <a:buAutoNum type="arabicPeriod"/>
            </a:pPr>
            <a:endParaRPr lang="fr-FR" sz="2400" dirty="0">
              <a:solidFill>
                <a:schemeClr val="accent5">
                  <a:lumMod val="20000"/>
                  <a:lumOff val="80000"/>
                </a:schemeClr>
              </a:solidFill>
              <a:latin typeface="Arial" pitchFamily="34" charset="0"/>
              <a:cs typeface="Arial" pitchFamily="34" charset="0"/>
            </a:endParaRPr>
          </a:p>
          <a:p>
            <a:pPr marL="514350" indent="-514350">
              <a:lnSpc>
                <a:spcPct val="90000"/>
              </a:lnSpc>
              <a:buFont typeface="+mj-lt"/>
              <a:buAutoNum type="arabicPeriod"/>
            </a:pPr>
            <a:r>
              <a:rPr lang="en-US" sz="2400" b="1" dirty="0">
                <a:solidFill>
                  <a:schemeClr val="accent5">
                    <a:lumMod val="20000"/>
                    <a:lumOff val="80000"/>
                  </a:schemeClr>
                </a:solidFill>
                <a:latin typeface="Arial" pitchFamily="34" charset="0"/>
                <a:cs typeface="Arial" pitchFamily="34" charset="0"/>
              </a:rPr>
              <a:t>Disseminated </a:t>
            </a:r>
            <a:r>
              <a:rPr lang="en-US" sz="2400" b="1" dirty="0" err="1">
                <a:solidFill>
                  <a:schemeClr val="accent5">
                    <a:lumMod val="20000"/>
                    <a:lumOff val="80000"/>
                  </a:schemeClr>
                </a:solidFill>
                <a:latin typeface="Arial" pitchFamily="34" charset="0"/>
                <a:cs typeface="Arial" pitchFamily="34" charset="0"/>
              </a:rPr>
              <a:t>Granulomatous</a:t>
            </a:r>
            <a:r>
              <a:rPr lang="en-US" sz="2400" b="1" dirty="0">
                <a:solidFill>
                  <a:schemeClr val="accent5">
                    <a:lumMod val="20000"/>
                    <a:lumOff val="80000"/>
                  </a:schemeClr>
                </a:solidFill>
                <a:latin typeface="Arial" pitchFamily="34" charset="0"/>
                <a:cs typeface="Arial" pitchFamily="34" charset="0"/>
              </a:rPr>
              <a:t> Amoebic Diseases </a:t>
            </a:r>
            <a:r>
              <a:rPr lang="en-US" sz="2400" dirty="0">
                <a:solidFill>
                  <a:schemeClr val="accent5">
                    <a:lumMod val="20000"/>
                    <a:lumOff val="80000"/>
                  </a:schemeClr>
                </a:solidFill>
                <a:latin typeface="Arial" pitchFamily="34" charset="0"/>
                <a:cs typeface="Arial" pitchFamily="34" charset="0"/>
              </a:rPr>
              <a:t>(</a:t>
            </a:r>
            <a:r>
              <a:rPr lang="en-US" sz="2400" dirty="0" err="1">
                <a:solidFill>
                  <a:schemeClr val="accent5">
                    <a:lumMod val="20000"/>
                    <a:lumOff val="80000"/>
                  </a:schemeClr>
                </a:solidFill>
                <a:latin typeface="Arial" pitchFamily="34" charset="0"/>
                <a:cs typeface="Arial" pitchFamily="34" charset="0"/>
              </a:rPr>
              <a:t>eg</a:t>
            </a:r>
            <a:r>
              <a:rPr lang="en-US" sz="2400" dirty="0">
                <a:solidFill>
                  <a:schemeClr val="accent5">
                    <a:lumMod val="20000"/>
                    <a:lumOff val="80000"/>
                  </a:schemeClr>
                </a:solidFill>
                <a:latin typeface="Arial" pitchFamily="34" charset="0"/>
                <a:cs typeface="Arial" pitchFamily="34" charset="0"/>
              </a:rPr>
              <a:t>, skin, sinus, and pulmonary infections)</a:t>
            </a:r>
          </a:p>
          <a:p>
            <a:pPr marL="514350" indent="-514350">
              <a:lnSpc>
                <a:spcPct val="90000"/>
              </a:lnSpc>
              <a:buFont typeface="+mj-lt"/>
              <a:buAutoNum type="arabicPeriod"/>
            </a:pPr>
            <a:endParaRPr lang="en-US" sz="2400" dirty="0">
              <a:latin typeface="Arial" pitchFamily="34" charset="0"/>
              <a:cs typeface="Arial" pitchFamily="34" charset="0"/>
            </a:endParaRPr>
          </a:p>
          <a:p>
            <a:endParaRPr lang="en-US" dirty="0"/>
          </a:p>
        </p:txBody>
      </p:sp>
    </p:spTree>
  </p:cSld>
  <p:clrMapOvr>
    <a:masterClrMapping/>
  </p:clrMapOvr>
</p:sld>
</file>

<file path=ppt/slides/slide3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0"/>
            <a:ext cx="8229600" cy="563562"/>
          </a:xfrm>
        </p:spPr>
        <p:txBody>
          <a:bodyPr>
            <a:normAutofit fontScale="90000"/>
          </a:bodyPr>
          <a:lstStyle/>
          <a:p>
            <a:r>
              <a:rPr lang="en-US" sz="3000" b="1" dirty="0">
                <a:latin typeface="Arial" pitchFamily="34" charset="0"/>
                <a:cs typeface="Arial" pitchFamily="34" charset="0"/>
              </a:rPr>
              <a:t>Laboratory Diagnosis of </a:t>
            </a:r>
            <a:r>
              <a:rPr lang="en-US" sz="3000" b="1" dirty="0" err="1">
                <a:latin typeface="Arial" pitchFamily="34" charset="0"/>
                <a:cs typeface="Arial" pitchFamily="34" charset="0"/>
              </a:rPr>
              <a:t>Acanthamoeba</a:t>
            </a:r>
            <a:endParaRPr lang="en-US" sz="3000" dirty="0">
              <a:latin typeface="Arial" pitchFamily="34" charset="0"/>
              <a:cs typeface="Arial" pitchFamily="34" charset="0"/>
            </a:endParaRP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228600" y="1143000"/>
            <a:ext cx="8686800" cy="5410200"/>
          </a:xfrm>
        </p:spPr>
        <p:txBody>
          <a:bodyPr>
            <a:normAutofit/>
          </a:bodyPr>
          <a:lstStyle/>
          <a:p>
            <a:pPr>
              <a:lnSpc>
                <a:spcPct val="150000"/>
              </a:lnSpc>
            </a:pPr>
            <a:r>
              <a:rPr lang="en-US" sz="2400" b="1" dirty="0">
                <a:latin typeface="Arial" pitchFamily="34" charset="0"/>
                <a:cs typeface="Arial" pitchFamily="34" charset="0"/>
              </a:rPr>
              <a:t>Direct Microscopy:</a:t>
            </a:r>
          </a:p>
          <a:p>
            <a:pPr lvl="1">
              <a:lnSpc>
                <a:spcPct val="150000"/>
              </a:lnSpc>
              <a:buFont typeface="Wingdings" pitchFamily="2" charset="2"/>
              <a:buChar char="Ø"/>
            </a:pPr>
            <a:r>
              <a:rPr lang="en-US" sz="2400" dirty="0">
                <a:latin typeface="Arial" pitchFamily="34" charset="0"/>
                <a:cs typeface="Arial" pitchFamily="34" charset="0"/>
              </a:rPr>
              <a:t>Wet mount examination of CSF or corneal scrapping</a:t>
            </a:r>
          </a:p>
          <a:p>
            <a:pPr lvl="1">
              <a:lnSpc>
                <a:spcPct val="150000"/>
              </a:lnSpc>
              <a:buFont typeface="Wingdings" pitchFamily="2" charset="2"/>
              <a:buChar char="Ø"/>
            </a:pPr>
            <a:r>
              <a:rPr lang="en-US" sz="2400" dirty="0">
                <a:latin typeface="Arial" pitchFamily="34" charset="0"/>
                <a:cs typeface="Arial" pitchFamily="34" charset="0"/>
              </a:rPr>
              <a:t>Permanent staining of brain biopsy</a:t>
            </a:r>
          </a:p>
          <a:p>
            <a:pPr>
              <a:lnSpc>
                <a:spcPct val="150000"/>
              </a:lnSpc>
            </a:pPr>
            <a:r>
              <a:rPr lang="en-US" sz="2400" dirty="0">
                <a:latin typeface="Arial" pitchFamily="34" charset="0"/>
                <a:cs typeface="Arial" pitchFamily="34" charset="0"/>
              </a:rPr>
              <a:t>CSF examination</a:t>
            </a:r>
            <a:endParaRPr lang="fr-FR" sz="2400" dirty="0">
              <a:latin typeface="Arial" pitchFamily="34" charset="0"/>
              <a:cs typeface="Arial" pitchFamily="34" charset="0"/>
            </a:endParaRPr>
          </a:p>
          <a:p>
            <a:pPr>
              <a:lnSpc>
                <a:spcPct val="150000"/>
              </a:lnSpc>
            </a:pPr>
            <a:r>
              <a:rPr lang="en-US" sz="2400" dirty="0">
                <a:latin typeface="Arial" pitchFamily="34" charset="0"/>
                <a:cs typeface="Arial" pitchFamily="34" charset="0"/>
              </a:rPr>
              <a:t>Indirect fluorescent antibody technique</a:t>
            </a:r>
            <a:endParaRPr lang="fr-FR" sz="2400" dirty="0">
              <a:latin typeface="Arial" pitchFamily="34" charset="0"/>
              <a:cs typeface="Arial" pitchFamily="34" charset="0"/>
            </a:endParaRPr>
          </a:p>
          <a:p>
            <a:pPr>
              <a:lnSpc>
                <a:spcPct val="150000"/>
              </a:lnSpc>
            </a:pPr>
            <a:r>
              <a:rPr lang="en-US" sz="2400" dirty="0">
                <a:latin typeface="Arial" pitchFamily="34" charset="0"/>
                <a:cs typeface="Arial" pitchFamily="34" charset="0"/>
              </a:rPr>
              <a:t>PCR</a:t>
            </a:r>
          </a:p>
          <a:p>
            <a:pPr>
              <a:lnSpc>
                <a:spcPct val="150000"/>
              </a:lnSpc>
            </a:pPr>
            <a:r>
              <a:rPr lang="fr-FR" sz="2400" dirty="0">
                <a:latin typeface="Arial" pitchFamily="34" charset="0"/>
                <a:cs typeface="Arial" pitchFamily="34" charset="0"/>
              </a:rPr>
              <a:t>Culture on non-</a:t>
            </a:r>
            <a:r>
              <a:rPr lang="fr-FR" sz="2400" dirty="0" err="1">
                <a:latin typeface="Arial" pitchFamily="34" charset="0"/>
                <a:cs typeface="Arial" pitchFamily="34" charset="0"/>
              </a:rPr>
              <a:t>nutrient</a:t>
            </a:r>
            <a:r>
              <a:rPr lang="fr-FR" sz="2400" dirty="0">
                <a:latin typeface="Arial" pitchFamily="34" charset="0"/>
                <a:cs typeface="Arial" pitchFamily="34" charset="0"/>
              </a:rPr>
              <a:t> agar</a:t>
            </a:r>
          </a:p>
          <a:p>
            <a:pPr>
              <a:lnSpc>
                <a:spcPct val="150000"/>
              </a:lnSpc>
            </a:pPr>
            <a:endParaRPr lang="en-US" sz="2400" dirty="0">
              <a:latin typeface="Arial" pitchFamily="34" charset="0"/>
              <a:cs typeface="Arial" pitchFamily="34" charset="0"/>
            </a:endParaRPr>
          </a:p>
        </p:txBody>
      </p:sp>
    </p:spTree>
  </p:cSld>
  <p:clrMapOvr>
    <a:masterClrMapping/>
  </p:clrMapOvr>
</p:sld>
</file>

<file path=ppt/slides/slide3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0"/>
            <a:ext cx="8229600" cy="639762"/>
          </a:xfrm>
        </p:spPr>
        <p:txBody>
          <a:bodyPr>
            <a:normAutofit/>
          </a:bodyPr>
          <a:lstStyle/>
          <a:p>
            <a:r>
              <a:rPr lang="en-US" sz="2800" b="1" dirty="0">
                <a:latin typeface="Arial" pitchFamily="34" charset="0"/>
                <a:cs typeface="Arial" pitchFamily="34" charset="0"/>
              </a:rPr>
              <a:t>Direct Microscopy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228600" y="1066801"/>
            <a:ext cx="8686800" cy="5943600"/>
          </a:xfrm>
        </p:spPr>
        <p:txBody>
          <a:bodyPr>
            <a:normAutofit/>
          </a:bodyPr>
          <a:lstStyle/>
          <a:p>
            <a:pPr>
              <a:lnSpc>
                <a:spcPct val="150000"/>
              </a:lnSpc>
              <a:buNone/>
            </a:pPr>
            <a:r>
              <a:rPr lang="en-US" sz="2400" b="1" dirty="0">
                <a:latin typeface="Arial" pitchFamily="34" charset="0"/>
                <a:cs typeface="Arial" pitchFamily="34" charset="0"/>
              </a:rPr>
              <a:t>Wet mount examination: </a:t>
            </a:r>
          </a:p>
          <a:p>
            <a:pPr>
              <a:lnSpc>
                <a:spcPct val="150000"/>
              </a:lnSpc>
            </a:pPr>
            <a:r>
              <a:rPr lang="en-US" sz="2400" dirty="0">
                <a:latin typeface="Arial" pitchFamily="34" charset="0"/>
                <a:cs typeface="Arial" pitchFamily="34" charset="0"/>
              </a:rPr>
              <a:t>CSF or corneal scrapping is done to demonstrate both cyst and </a:t>
            </a:r>
            <a:r>
              <a:rPr lang="en-US" sz="2400" dirty="0" err="1">
                <a:latin typeface="Arial" pitchFamily="34" charset="0"/>
                <a:cs typeface="Arial" pitchFamily="34" charset="0"/>
              </a:rPr>
              <a:t>trophozoites</a:t>
            </a:r>
            <a:endParaRPr lang="en-US" sz="2400" dirty="0">
              <a:latin typeface="Arial" pitchFamily="34" charset="0"/>
              <a:cs typeface="Arial" pitchFamily="34" charset="0"/>
            </a:endParaRPr>
          </a:p>
          <a:p>
            <a:pPr>
              <a:lnSpc>
                <a:spcPct val="150000"/>
              </a:lnSpc>
            </a:pPr>
            <a:r>
              <a:rPr lang="en-US" sz="2400" dirty="0">
                <a:latin typeface="Arial" pitchFamily="34" charset="0"/>
                <a:cs typeface="Arial" pitchFamily="34" charset="0"/>
              </a:rPr>
              <a:t>Trophozoite is characterized by acanthopodia</a:t>
            </a:r>
          </a:p>
          <a:p>
            <a:pPr>
              <a:lnSpc>
                <a:spcPct val="150000"/>
              </a:lnSpc>
            </a:pPr>
            <a:r>
              <a:rPr lang="en-US" sz="2400" dirty="0">
                <a:latin typeface="Arial" pitchFamily="34" charset="0"/>
                <a:cs typeface="Arial" pitchFamily="34" charset="0"/>
              </a:rPr>
              <a:t>Cyst having two layers with an outer wrinkled </a:t>
            </a:r>
            <a:r>
              <a:rPr lang="en-US" sz="2400" dirty="0" err="1">
                <a:latin typeface="Arial" pitchFamily="34" charset="0"/>
                <a:cs typeface="Arial" pitchFamily="34" charset="0"/>
              </a:rPr>
              <a:t>ectocyst</a:t>
            </a:r>
            <a:r>
              <a:rPr lang="en-US" sz="2400" dirty="0">
                <a:latin typeface="Arial" pitchFamily="34" charset="0"/>
                <a:cs typeface="Arial" pitchFamily="34" charset="0"/>
              </a:rPr>
              <a:t> and inner smooth </a:t>
            </a:r>
            <a:r>
              <a:rPr lang="en-US" sz="2400" dirty="0" err="1">
                <a:latin typeface="Arial" pitchFamily="34" charset="0"/>
                <a:cs typeface="Arial" pitchFamily="34" charset="0"/>
              </a:rPr>
              <a:t>endocyst</a:t>
            </a:r>
            <a:endParaRPr lang="en-US" sz="2400" dirty="0">
              <a:latin typeface="Arial" pitchFamily="34" charset="0"/>
              <a:cs typeface="Arial" pitchFamily="34" charset="0"/>
            </a:endParaRPr>
          </a:p>
        </p:txBody>
      </p:sp>
      <p:pic>
        <p:nvPicPr>
          <p:cNvPr id="37890" name="Picture 2" descr="C:\Users\SADHAVI\Downloads\Trophozoite.jpg"/>
          <p:cNvPicPr>
            <a:picLocks noChangeAspect="1" noChangeArrowheads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4038600" y="492125"/>
            <a:ext cx="2672384" cy="2327275"/>
          </a:xfrm>
          <a:prstGeom prst="rect">
            <a:avLst/>
          </a:prstGeom>
          <a:noFill/>
        </p:spPr>
      </p:pic>
      <p:pic>
        <p:nvPicPr>
          <p:cNvPr id="37891" name="Picture 3" descr="C:\Users\SADHAVI\Downloads\Cyst.jpg"/>
          <p:cNvPicPr>
            <a:picLocks noChangeAspect="1" noChangeArrowheads="1"/>
          </p:cNvPicPr>
          <p:nvPr/>
        </p:nvPicPr>
        <p:blipFill>
          <a:blip r:embed="rId3"/>
          <a:srcRect/>
          <a:stretch>
            <a:fillRect/>
          </a:stretch>
        </p:blipFill>
        <p:spPr bwMode="auto">
          <a:xfrm>
            <a:off x="6686170" y="492125"/>
            <a:ext cx="2254045" cy="2327275"/>
          </a:xfrm>
          <a:prstGeom prst="rect">
            <a:avLst/>
          </a:prstGeom>
          <a:noFill/>
        </p:spPr>
      </p:pic>
    </p:spTree>
  </p:cSld>
  <p:clrMapOvr>
    <a:masterClrMapping/>
  </p:clrMapOvr>
</p:sld>
</file>

<file path=ppt/slides/slide3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 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0" y="304800"/>
            <a:ext cx="8915400" cy="6324600"/>
          </a:xfrm>
        </p:spPr>
        <p:txBody>
          <a:bodyPr>
            <a:normAutofit/>
          </a:bodyPr>
          <a:lstStyle/>
          <a:p>
            <a:pPr marL="457200" lvl="1" indent="0">
              <a:buNone/>
            </a:pPr>
            <a:endParaRPr lang="en-US" sz="1200" dirty="0">
              <a:latin typeface="Arial" pitchFamily="34" charset="0"/>
              <a:cs typeface="Arial" pitchFamily="34" charset="0"/>
            </a:endParaRPr>
          </a:p>
          <a:p>
            <a:r>
              <a:rPr lang="en-US" sz="2800" b="1" dirty="0">
                <a:latin typeface="Arial" pitchFamily="34" charset="0"/>
                <a:cs typeface="Arial" pitchFamily="34" charset="0"/>
              </a:rPr>
              <a:t>Calcofluor stain: </a:t>
            </a:r>
          </a:p>
          <a:p>
            <a:pPr lvl="1">
              <a:buFont typeface="Wingdings" pitchFamily="2" charset="2"/>
              <a:buChar char="Ø"/>
            </a:pPr>
            <a:r>
              <a:rPr lang="en-US" sz="2400" dirty="0">
                <a:latin typeface="Arial" pitchFamily="34" charset="0"/>
                <a:cs typeface="Arial" pitchFamily="34" charset="0"/>
              </a:rPr>
              <a:t>It is recommended to visualize the double walled cyst</a:t>
            </a:r>
          </a:p>
        </p:txBody>
      </p:sp>
      <p:pic>
        <p:nvPicPr>
          <p:cNvPr id="39938" name="Picture 2" descr="C:\Users\SADHAVI\Downloads\Stained-Acanthamoeba-cysts-with-CFW.png"/>
          <p:cNvPicPr>
            <a:picLocks noChangeAspect="1" noChangeArrowheads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5737795" y="2133600"/>
            <a:ext cx="3128430" cy="2362200"/>
          </a:xfrm>
          <a:prstGeom prst="rect">
            <a:avLst/>
          </a:prstGeom>
          <a:noFill/>
        </p:spPr>
      </p:pic>
      <p:pic>
        <p:nvPicPr>
          <p:cNvPr id="39939" name="Picture 3" descr="C:\Users\SADHAVI\Downloads\hematoxylin.jpg"/>
          <p:cNvPicPr>
            <a:picLocks noChangeAspect="1" noChangeArrowheads="1"/>
          </p:cNvPicPr>
          <p:nvPr/>
        </p:nvPicPr>
        <p:blipFill>
          <a:blip r:embed="rId3"/>
          <a:srcRect/>
          <a:stretch>
            <a:fillRect/>
          </a:stretch>
        </p:blipFill>
        <p:spPr bwMode="auto">
          <a:xfrm>
            <a:off x="50490" y="2133600"/>
            <a:ext cx="2512884" cy="2362200"/>
          </a:xfrm>
          <a:prstGeom prst="rect">
            <a:avLst/>
          </a:prstGeom>
          <a:noFill/>
        </p:spPr>
      </p:pic>
      <p:pic>
        <p:nvPicPr>
          <p:cNvPr id="39940" name="Picture 4" descr="C:\Users\SADHAVI\Downloads\trichrome.jpg"/>
          <p:cNvPicPr>
            <a:picLocks noChangeAspect="1" noChangeArrowheads="1"/>
          </p:cNvPicPr>
          <p:nvPr/>
        </p:nvPicPr>
        <p:blipFill>
          <a:blip r:embed="rId4"/>
          <a:srcRect/>
          <a:stretch>
            <a:fillRect/>
          </a:stretch>
        </p:blipFill>
        <p:spPr bwMode="auto">
          <a:xfrm>
            <a:off x="2612550" y="2133600"/>
            <a:ext cx="3076068" cy="2362200"/>
          </a:xfrm>
          <a:prstGeom prst="rect">
            <a:avLst/>
          </a:prstGeom>
          <a:noFill/>
        </p:spPr>
      </p:pic>
    </p:spTree>
  </p:cSld>
  <p:clrMapOvr>
    <a:masterClrMapping/>
  </p:clrMapOvr>
</p:sld>
</file>

<file path=ppt/slides/slide3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-76200"/>
            <a:ext cx="8229600" cy="533400"/>
          </a:xfrm>
        </p:spPr>
        <p:txBody>
          <a:bodyPr>
            <a:normAutofit/>
          </a:bodyPr>
          <a:lstStyle/>
          <a:p>
            <a:r>
              <a:rPr lang="en-US" sz="2800" b="1" dirty="0">
                <a:latin typeface="Arial" pitchFamily="34" charset="0"/>
                <a:cs typeface="Arial" pitchFamily="34" charset="0"/>
              </a:rPr>
              <a:t>TREATMENT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152400" y="533400"/>
            <a:ext cx="8839200" cy="6324600"/>
          </a:xfrm>
        </p:spPr>
        <p:txBody>
          <a:bodyPr>
            <a:normAutofit fontScale="92500" lnSpcReduction="20000"/>
          </a:bodyPr>
          <a:lstStyle/>
          <a:p>
            <a:pPr>
              <a:lnSpc>
                <a:spcPct val="150000"/>
              </a:lnSpc>
              <a:buNone/>
            </a:pPr>
            <a:r>
              <a:rPr lang="en-US" sz="2400" b="1" dirty="0" err="1">
                <a:latin typeface="Arial" pitchFamily="34" charset="0"/>
                <a:cs typeface="Arial" pitchFamily="34" charset="0"/>
              </a:rPr>
              <a:t>Granulomatous</a:t>
            </a:r>
            <a:r>
              <a:rPr lang="en-US" sz="2400" b="1" dirty="0">
                <a:latin typeface="Arial" pitchFamily="34" charset="0"/>
                <a:cs typeface="Arial" pitchFamily="34" charset="0"/>
              </a:rPr>
              <a:t> amoebic encephalitis:</a:t>
            </a:r>
          </a:p>
          <a:p>
            <a:pPr>
              <a:lnSpc>
                <a:spcPct val="150000"/>
              </a:lnSpc>
            </a:pPr>
            <a:r>
              <a:rPr lang="en-US" sz="2200" dirty="0">
                <a:latin typeface="Arial" pitchFamily="34" charset="0"/>
                <a:cs typeface="Arial" pitchFamily="34" charset="0"/>
              </a:rPr>
              <a:t>No therapy with proven efficacy against this disease</a:t>
            </a:r>
          </a:p>
          <a:p>
            <a:pPr>
              <a:lnSpc>
                <a:spcPct val="150000"/>
              </a:lnSpc>
            </a:pPr>
            <a:r>
              <a:rPr lang="en-US" sz="2200" dirty="0">
                <a:latin typeface="Arial" pitchFamily="34" charset="0"/>
                <a:cs typeface="Arial" pitchFamily="34" charset="0"/>
              </a:rPr>
              <a:t>Only three cases are survived so far</a:t>
            </a:r>
          </a:p>
          <a:p>
            <a:pPr>
              <a:lnSpc>
                <a:spcPct val="150000"/>
              </a:lnSpc>
            </a:pPr>
            <a:r>
              <a:rPr lang="en-US" sz="2200" dirty="0">
                <a:latin typeface="Arial" pitchFamily="34" charset="0"/>
                <a:cs typeface="Arial" pitchFamily="34" charset="0"/>
              </a:rPr>
              <a:t>They were treated with multidrug combinations of:</a:t>
            </a:r>
          </a:p>
          <a:p>
            <a:pPr marL="971550" lvl="1" indent="-514350">
              <a:lnSpc>
                <a:spcPct val="150000"/>
              </a:lnSpc>
              <a:buFont typeface="+mj-lt"/>
              <a:buAutoNum type="arabicPeriod"/>
            </a:pPr>
            <a:r>
              <a:rPr lang="en-US" sz="2000" dirty="0" err="1">
                <a:latin typeface="Arial" pitchFamily="34" charset="0"/>
                <a:cs typeface="Arial" pitchFamily="34" charset="0"/>
              </a:rPr>
              <a:t>Cotrimoxazole</a:t>
            </a:r>
            <a:endParaRPr lang="en-US" sz="2000" dirty="0">
              <a:latin typeface="Arial" pitchFamily="34" charset="0"/>
              <a:cs typeface="Arial" pitchFamily="34" charset="0"/>
            </a:endParaRPr>
          </a:p>
          <a:p>
            <a:pPr marL="971550" lvl="1" indent="-514350">
              <a:lnSpc>
                <a:spcPct val="150000"/>
              </a:lnSpc>
              <a:buFont typeface="+mj-lt"/>
              <a:buAutoNum type="arabicPeriod"/>
            </a:pPr>
            <a:r>
              <a:rPr lang="en-US" sz="2000" dirty="0" err="1">
                <a:latin typeface="Arial" pitchFamily="34" charset="0"/>
                <a:cs typeface="Arial" pitchFamily="34" charset="0"/>
              </a:rPr>
              <a:t>Ketoconazole</a:t>
            </a:r>
            <a:endParaRPr lang="en-US" sz="2000" dirty="0">
              <a:latin typeface="Arial" pitchFamily="34" charset="0"/>
              <a:cs typeface="Arial" pitchFamily="34" charset="0"/>
            </a:endParaRPr>
          </a:p>
          <a:p>
            <a:pPr marL="971550" lvl="1" indent="-514350">
              <a:lnSpc>
                <a:spcPct val="150000"/>
              </a:lnSpc>
              <a:buFont typeface="+mj-lt"/>
              <a:buAutoNum type="arabicPeriod"/>
            </a:pPr>
            <a:r>
              <a:rPr lang="en-US" sz="2000" dirty="0" err="1">
                <a:latin typeface="Arial" pitchFamily="34" charset="0"/>
                <a:cs typeface="Arial" pitchFamily="34" charset="0"/>
              </a:rPr>
              <a:t>Pentamidine</a:t>
            </a:r>
            <a:endParaRPr lang="en-US" sz="2000" dirty="0">
              <a:latin typeface="Arial" pitchFamily="34" charset="0"/>
              <a:cs typeface="Arial" pitchFamily="34" charset="0"/>
            </a:endParaRPr>
          </a:p>
          <a:p>
            <a:pPr marL="971550" lvl="1" indent="-514350">
              <a:lnSpc>
                <a:spcPct val="150000"/>
              </a:lnSpc>
              <a:buFont typeface="+mj-lt"/>
              <a:buAutoNum type="arabicPeriod"/>
            </a:pPr>
            <a:r>
              <a:rPr lang="en-US" sz="2000" dirty="0" err="1">
                <a:latin typeface="Arial" pitchFamily="34" charset="0"/>
                <a:cs typeface="Arial" pitchFamily="34" charset="0"/>
              </a:rPr>
              <a:t>Flucytosine</a:t>
            </a:r>
            <a:endParaRPr lang="en-US" sz="2000" dirty="0">
              <a:latin typeface="Arial" pitchFamily="34" charset="0"/>
              <a:cs typeface="Arial" pitchFamily="34" charset="0"/>
            </a:endParaRPr>
          </a:p>
          <a:p>
            <a:pPr marL="971550" lvl="1" indent="-514350">
              <a:lnSpc>
                <a:spcPct val="150000"/>
              </a:lnSpc>
              <a:buFont typeface="+mj-lt"/>
              <a:buAutoNum type="arabicPeriod"/>
            </a:pPr>
            <a:r>
              <a:rPr lang="en-US" sz="2000" dirty="0" err="1">
                <a:latin typeface="Arial" pitchFamily="34" charset="0"/>
                <a:cs typeface="Arial" pitchFamily="34" charset="0"/>
              </a:rPr>
              <a:t>Rifampicin</a:t>
            </a:r>
            <a:r>
              <a:rPr lang="en-US" sz="2000" dirty="0">
                <a:latin typeface="Arial" pitchFamily="34" charset="0"/>
                <a:cs typeface="Arial" pitchFamily="34" charset="0"/>
              </a:rPr>
              <a:t> </a:t>
            </a:r>
          </a:p>
          <a:p>
            <a:pPr>
              <a:lnSpc>
                <a:spcPct val="150000"/>
              </a:lnSpc>
              <a:buNone/>
            </a:pPr>
            <a:r>
              <a:rPr lang="en-US" sz="2400" b="1" dirty="0">
                <a:latin typeface="Arial" pitchFamily="34" charset="0"/>
                <a:cs typeface="Arial" pitchFamily="34" charset="0"/>
              </a:rPr>
              <a:t>Amoebic </a:t>
            </a:r>
            <a:r>
              <a:rPr lang="en-US" sz="2400" b="1" dirty="0" err="1">
                <a:latin typeface="Arial" pitchFamily="34" charset="0"/>
                <a:cs typeface="Arial" pitchFamily="34" charset="0"/>
              </a:rPr>
              <a:t>keratitis</a:t>
            </a:r>
            <a:r>
              <a:rPr lang="en-US" sz="2400" b="1" dirty="0">
                <a:latin typeface="Arial" pitchFamily="34" charset="0"/>
                <a:cs typeface="Arial" pitchFamily="34" charset="0"/>
              </a:rPr>
              <a:t>:</a:t>
            </a:r>
          </a:p>
          <a:p>
            <a:pPr>
              <a:lnSpc>
                <a:spcPct val="150000"/>
              </a:lnSpc>
            </a:pPr>
            <a:r>
              <a:rPr lang="en-US" sz="2200" dirty="0">
                <a:latin typeface="Arial" pitchFamily="34" charset="0"/>
                <a:cs typeface="Arial" pitchFamily="34" charset="0"/>
              </a:rPr>
              <a:t>Topical antiseptic agents, </a:t>
            </a:r>
            <a:r>
              <a:rPr lang="en-US" sz="2200" dirty="0" err="1">
                <a:latin typeface="Arial" pitchFamily="34" charset="0"/>
                <a:cs typeface="Arial" pitchFamily="34" charset="0"/>
              </a:rPr>
              <a:t>biguanide</a:t>
            </a:r>
            <a:r>
              <a:rPr lang="en-US" sz="2200" dirty="0">
                <a:latin typeface="Arial" pitchFamily="34" charset="0"/>
                <a:cs typeface="Arial" pitchFamily="34" charset="0"/>
              </a:rPr>
              <a:t> or </a:t>
            </a:r>
            <a:r>
              <a:rPr lang="en-US" sz="2200" dirty="0" err="1">
                <a:latin typeface="Arial" pitchFamily="34" charset="0"/>
                <a:cs typeface="Arial" pitchFamily="34" charset="0"/>
              </a:rPr>
              <a:t>chlorhexidine</a:t>
            </a:r>
            <a:r>
              <a:rPr lang="en-US" sz="2200" dirty="0">
                <a:latin typeface="Arial" pitchFamily="34" charset="0"/>
                <a:cs typeface="Arial" pitchFamily="34" charset="0"/>
              </a:rPr>
              <a:t> are used</a:t>
            </a:r>
          </a:p>
          <a:p>
            <a:pPr>
              <a:lnSpc>
                <a:spcPct val="150000"/>
              </a:lnSpc>
            </a:pPr>
            <a:r>
              <a:rPr lang="en-US" sz="2200" dirty="0" err="1">
                <a:latin typeface="Arial" pitchFamily="34" charset="0"/>
                <a:cs typeface="Arial" pitchFamily="34" charset="0"/>
              </a:rPr>
              <a:t>Keratoplasty</a:t>
            </a:r>
            <a:r>
              <a:rPr lang="en-US" sz="2200" dirty="0">
                <a:latin typeface="Arial" pitchFamily="34" charset="0"/>
                <a:cs typeface="Arial" pitchFamily="34" charset="0"/>
              </a:rPr>
              <a:t> in severe cases of vision impairment</a:t>
            </a:r>
          </a:p>
        </p:txBody>
      </p:sp>
    </p:spTree>
  </p:cSld>
  <p:clrMapOvr>
    <a:masterClrMapping/>
  </p:clrMapOvr>
</p:sld>
</file>

<file path=ppt/slides/slide3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0"/>
            <a:ext cx="8229600" cy="792162"/>
          </a:xfrm>
        </p:spPr>
        <p:txBody>
          <a:bodyPr>
            <a:normAutofit/>
          </a:bodyPr>
          <a:lstStyle/>
          <a:p>
            <a:r>
              <a:rPr lang="en-US" sz="4000" b="1" i="1" dirty="0" err="1">
                <a:solidFill>
                  <a:schemeClr val="accent5">
                    <a:lumMod val="20000"/>
                    <a:lumOff val="80000"/>
                  </a:schemeClr>
                </a:solidFill>
                <a:latin typeface="Arial" pitchFamily="34" charset="0"/>
                <a:cs typeface="Arial" pitchFamily="34" charset="0"/>
              </a:rPr>
              <a:t>Balamuthia</a:t>
            </a:r>
            <a:r>
              <a:rPr lang="en-US" sz="4000" b="1" i="1" dirty="0">
                <a:solidFill>
                  <a:schemeClr val="accent5">
                    <a:lumMod val="20000"/>
                    <a:lumOff val="80000"/>
                  </a:schemeClr>
                </a:solidFill>
                <a:latin typeface="Arial" pitchFamily="34" charset="0"/>
                <a:cs typeface="Arial" pitchFamily="34" charset="0"/>
              </a:rPr>
              <a:t> </a:t>
            </a:r>
            <a:r>
              <a:rPr lang="en-US" sz="4000" b="1" i="1" dirty="0" err="1">
                <a:solidFill>
                  <a:schemeClr val="accent5">
                    <a:lumMod val="20000"/>
                    <a:lumOff val="80000"/>
                  </a:schemeClr>
                </a:solidFill>
                <a:latin typeface="Arial" pitchFamily="34" charset="0"/>
                <a:cs typeface="Arial" pitchFamily="34" charset="0"/>
              </a:rPr>
              <a:t>mandrillaris</a:t>
            </a:r>
            <a:endParaRPr lang="en-US" sz="4000" b="1" i="1" dirty="0">
              <a:solidFill>
                <a:schemeClr val="accent5">
                  <a:lumMod val="20000"/>
                  <a:lumOff val="80000"/>
                </a:schemeClr>
              </a:solidFill>
              <a:latin typeface="Arial" pitchFamily="34" charset="0"/>
              <a:cs typeface="Arial" pitchFamily="34" charset="0"/>
            </a:endParaRP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228600" y="1371600"/>
            <a:ext cx="8686800" cy="3886200"/>
          </a:xfrm>
        </p:spPr>
        <p:txBody>
          <a:bodyPr>
            <a:normAutofit/>
          </a:bodyPr>
          <a:lstStyle/>
          <a:p>
            <a:pPr algn="just"/>
            <a:r>
              <a:rPr lang="en-US" sz="2400" dirty="0">
                <a:latin typeface="Arial" pitchFamily="34" charset="0"/>
                <a:cs typeface="Arial" pitchFamily="34" charset="0"/>
              </a:rPr>
              <a:t>A free living amoeba</a:t>
            </a:r>
          </a:p>
          <a:p>
            <a:pPr algn="just"/>
            <a:endParaRPr lang="en-US" sz="2400" dirty="0">
              <a:latin typeface="Arial" pitchFamily="34" charset="0"/>
              <a:cs typeface="Arial" pitchFamily="34" charset="0"/>
            </a:endParaRPr>
          </a:p>
          <a:p>
            <a:pPr algn="just"/>
            <a:r>
              <a:rPr lang="en-US" sz="2400" dirty="0">
                <a:latin typeface="Arial" pitchFamily="34" charset="0"/>
                <a:cs typeface="Arial" pitchFamily="34" charset="0"/>
              </a:rPr>
              <a:t>It is distributed in the temperate regions of the world</a:t>
            </a:r>
          </a:p>
          <a:p>
            <a:pPr algn="just"/>
            <a:endParaRPr lang="en-US" sz="2400" dirty="0">
              <a:latin typeface="Arial" pitchFamily="34" charset="0"/>
              <a:cs typeface="Arial" pitchFamily="34" charset="0"/>
            </a:endParaRPr>
          </a:p>
          <a:p>
            <a:pPr algn="just"/>
            <a:r>
              <a:rPr lang="en-US" sz="2400" dirty="0">
                <a:latin typeface="Arial" pitchFamily="34" charset="0"/>
                <a:cs typeface="Arial" pitchFamily="34" charset="0"/>
              </a:rPr>
              <a:t>About 150 cases of GAE have been reported worldwide</a:t>
            </a:r>
          </a:p>
          <a:p>
            <a:pPr algn="just"/>
            <a:endParaRPr lang="en-US" sz="2400" dirty="0">
              <a:latin typeface="Arial" pitchFamily="34" charset="0"/>
              <a:cs typeface="Arial" pitchFamily="34" charset="0"/>
            </a:endParaRPr>
          </a:p>
          <a:p>
            <a:pPr algn="just"/>
            <a:r>
              <a:rPr lang="en-US" sz="2400" dirty="0">
                <a:latin typeface="Arial" pitchFamily="34" charset="0"/>
                <a:cs typeface="Arial" pitchFamily="34" charset="0"/>
              </a:rPr>
              <a:t>Most of the cases reported form USA and South America</a:t>
            </a:r>
          </a:p>
        </p:txBody>
      </p:sp>
    </p:spTree>
  </p:cSld>
  <p:clrMapOvr>
    <a:masterClrMapping/>
  </p:clrMapOvr>
</p:sld>
</file>

<file path=ppt/slides/slide3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 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228600" y="762000"/>
            <a:ext cx="8686800" cy="5867400"/>
          </a:xfrm>
        </p:spPr>
        <p:txBody>
          <a:bodyPr>
            <a:normAutofit/>
          </a:bodyPr>
          <a:lstStyle/>
          <a:p>
            <a:pPr>
              <a:lnSpc>
                <a:spcPct val="150000"/>
              </a:lnSpc>
            </a:pPr>
            <a:r>
              <a:rPr lang="en-US" sz="2400" dirty="0">
                <a:latin typeface="Arial" pitchFamily="34" charset="0"/>
                <a:cs typeface="Arial" pitchFamily="34" charset="0"/>
              </a:rPr>
              <a:t>Total 3 cases of </a:t>
            </a:r>
            <a:r>
              <a:rPr lang="en-US" sz="2400" i="1" dirty="0" err="1">
                <a:latin typeface="Arial" pitchFamily="34" charset="0"/>
                <a:cs typeface="Arial" pitchFamily="34" charset="0"/>
              </a:rPr>
              <a:t>Balamuthia</a:t>
            </a:r>
            <a:r>
              <a:rPr lang="en-US" sz="2400" i="1" dirty="0">
                <a:latin typeface="Arial" pitchFamily="34" charset="0"/>
                <a:cs typeface="Arial" pitchFamily="34" charset="0"/>
              </a:rPr>
              <a:t> </a:t>
            </a:r>
            <a:r>
              <a:rPr lang="en-US" sz="2400" dirty="0">
                <a:latin typeface="Arial" pitchFamily="34" charset="0"/>
                <a:cs typeface="Arial" pitchFamily="34" charset="0"/>
              </a:rPr>
              <a:t>GAE are reported from India </a:t>
            </a:r>
          </a:p>
          <a:p>
            <a:pPr>
              <a:lnSpc>
                <a:spcPct val="150000"/>
              </a:lnSpc>
            </a:pPr>
            <a:r>
              <a:rPr lang="en-US" sz="2400" dirty="0">
                <a:latin typeface="Arial" pitchFamily="34" charset="0"/>
                <a:cs typeface="Arial" pitchFamily="34" charset="0"/>
              </a:rPr>
              <a:t>All 3 died, only 1 was diagnosed before death</a:t>
            </a:r>
          </a:p>
          <a:p>
            <a:pPr>
              <a:lnSpc>
                <a:spcPct val="150000"/>
              </a:lnSpc>
            </a:pPr>
            <a:r>
              <a:rPr lang="en-US" sz="2400" dirty="0">
                <a:latin typeface="Arial" pitchFamily="34" charset="0"/>
                <a:cs typeface="Arial" pitchFamily="34" charset="0"/>
              </a:rPr>
              <a:t>First case was reported from AIIMS, New Delhi in 2007:</a:t>
            </a:r>
          </a:p>
          <a:p>
            <a:pPr lvl="1">
              <a:lnSpc>
                <a:spcPct val="150000"/>
              </a:lnSpc>
              <a:buFont typeface="Wingdings" pitchFamily="2" charset="2"/>
              <a:buChar char="Ø"/>
            </a:pPr>
            <a:r>
              <a:rPr lang="en-US" sz="2200" dirty="0">
                <a:latin typeface="Arial" pitchFamily="34" charset="0"/>
                <a:cs typeface="Arial" pitchFamily="34" charset="0"/>
              </a:rPr>
              <a:t>A young man described as a case of brainstem inflammation</a:t>
            </a:r>
          </a:p>
          <a:p>
            <a:pPr lvl="1">
              <a:lnSpc>
                <a:spcPct val="150000"/>
              </a:lnSpc>
              <a:buFont typeface="Wingdings" pitchFamily="2" charset="2"/>
              <a:buChar char="Ø"/>
            </a:pPr>
            <a:r>
              <a:rPr lang="en-US" sz="2200" dirty="0">
                <a:latin typeface="Arial" pitchFamily="34" charset="0"/>
                <a:cs typeface="Arial" pitchFamily="34" charset="0"/>
              </a:rPr>
              <a:t>Expired without diagnosis</a:t>
            </a:r>
          </a:p>
          <a:p>
            <a:pPr lvl="1">
              <a:lnSpc>
                <a:spcPct val="150000"/>
              </a:lnSpc>
              <a:buFont typeface="Wingdings" pitchFamily="2" charset="2"/>
              <a:buChar char="Ø"/>
            </a:pPr>
            <a:r>
              <a:rPr lang="en-US" sz="2200" dirty="0">
                <a:latin typeface="Arial" pitchFamily="34" charset="0"/>
                <a:cs typeface="Arial" pitchFamily="34" charset="0"/>
              </a:rPr>
              <a:t>Not diagnosed in autopsy at AIIMS</a:t>
            </a:r>
          </a:p>
          <a:p>
            <a:pPr lvl="1">
              <a:lnSpc>
                <a:spcPct val="150000"/>
              </a:lnSpc>
              <a:buFont typeface="Wingdings" pitchFamily="2" charset="2"/>
              <a:buChar char="Ø"/>
            </a:pPr>
            <a:r>
              <a:rPr lang="en-US" sz="2200" dirty="0">
                <a:latin typeface="Arial" pitchFamily="34" charset="0"/>
                <a:cs typeface="Arial" pitchFamily="34" charset="0"/>
              </a:rPr>
              <a:t>After sending paraffin blocks to the CDC in Atlanta USA, they suggested the diagnosis of </a:t>
            </a:r>
            <a:r>
              <a:rPr lang="en-US" sz="2200" i="1" dirty="0">
                <a:latin typeface="Arial" pitchFamily="34" charset="0"/>
                <a:cs typeface="Arial" pitchFamily="34" charset="0"/>
              </a:rPr>
              <a:t>Balamuthia</a:t>
            </a:r>
            <a:r>
              <a:rPr lang="en-US" sz="2200" dirty="0">
                <a:latin typeface="Arial" pitchFamily="34" charset="0"/>
                <a:cs typeface="Arial" pitchFamily="34" charset="0"/>
              </a:rPr>
              <a:t> infection</a:t>
            </a:r>
          </a:p>
          <a:p>
            <a:pPr lvl="1">
              <a:lnSpc>
                <a:spcPct val="150000"/>
              </a:lnSpc>
              <a:buFont typeface="Arial" panose="020B0604020202020204" pitchFamily="34" charset="0"/>
              <a:buChar char="•"/>
            </a:pPr>
            <a:r>
              <a:rPr lang="en-US" sz="2000" dirty="0">
                <a:latin typeface="Arial" pitchFamily="34" charset="0"/>
                <a:cs typeface="Arial" pitchFamily="34" charset="0"/>
              </a:rPr>
              <a:t>2 Cases were reported from PGIMER Chandigarh in 2013</a:t>
            </a:r>
          </a:p>
          <a:p>
            <a:pPr marL="457200" lvl="1" indent="0">
              <a:lnSpc>
                <a:spcPct val="150000"/>
              </a:lnSpc>
              <a:buNone/>
            </a:pPr>
            <a:endParaRPr lang="en-US" sz="2200" dirty="0">
              <a:latin typeface="Arial" pitchFamily="34" charset="0"/>
              <a:cs typeface="Arial" pitchFamily="34" charset="0"/>
            </a:endParaRPr>
          </a:p>
        </p:txBody>
      </p:sp>
    </p:spTree>
  </p:cSld>
  <p:clrMapOvr>
    <a:masterClrMapping/>
  </p:clrMapOvr>
</p:sld>
</file>

<file path=ppt/slides/slide3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0"/>
            <a:ext cx="8229600" cy="1066800"/>
          </a:xfrm>
        </p:spPr>
        <p:txBody>
          <a:bodyPr>
            <a:normAutofit/>
          </a:bodyPr>
          <a:lstStyle/>
          <a:p>
            <a:r>
              <a:rPr lang="en-US" sz="3200" b="1" dirty="0">
                <a:latin typeface="Arial" pitchFamily="34" charset="0"/>
                <a:cs typeface="Arial" pitchFamily="34" charset="0"/>
              </a:rPr>
              <a:t>Morphology:</a:t>
            </a:r>
            <a:br>
              <a:rPr lang="en-US" b="1" dirty="0">
                <a:latin typeface="Arial" pitchFamily="34" charset="0"/>
                <a:cs typeface="Arial" pitchFamily="34" charset="0"/>
              </a:rPr>
            </a:br>
            <a:endParaRPr lang="en-US" sz="2800" dirty="0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952500"/>
            <a:ext cx="4038600" cy="2819400"/>
          </a:xfrm>
        </p:spPr>
        <p:txBody>
          <a:bodyPr>
            <a:normAutofit fontScale="77500" lnSpcReduction="20000"/>
          </a:bodyPr>
          <a:lstStyle/>
          <a:p>
            <a:pPr lvl="1">
              <a:lnSpc>
                <a:spcPct val="150000"/>
              </a:lnSpc>
              <a:buNone/>
            </a:pPr>
            <a:r>
              <a:rPr lang="en-US" sz="2800" b="1" dirty="0" err="1">
                <a:latin typeface="Arial" pitchFamily="34" charset="0"/>
                <a:cs typeface="Arial" pitchFamily="34" charset="0"/>
              </a:rPr>
              <a:t>Trophozoite</a:t>
            </a:r>
            <a:r>
              <a:rPr lang="en-US" sz="2800" b="1" dirty="0">
                <a:latin typeface="Arial" pitchFamily="34" charset="0"/>
                <a:cs typeface="Arial" pitchFamily="34" charset="0"/>
              </a:rPr>
              <a:t>:</a:t>
            </a:r>
          </a:p>
          <a:p>
            <a:pPr>
              <a:lnSpc>
                <a:spcPct val="150000"/>
              </a:lnSpc>
            </a:pPr>
            <a:r>
              <a:rPr lang="en-US" sz="2400" dirty="0">
                <a:latin typeface="Arial" pitchFamily="34" charset="0"/>
                <a:cs typeface="Arial" pitchFamily="34" charset="0"/>
              </a:rPr>
              <a:t>Size: About </a:t>
            </a:r>
            <a:r>
              <a:rPr lang="el-GR" sz="2400" dirty="0">
                <a:latin typeface="Arial" pitchFamily="34" charset="0"/>
                <a:cs typeface="Arial" pitchFamily="34" charset="0"/>
              </a:rPr>
              <a:t>30 μ</a:t>
            </a:r>
            <a:r>
              <a:rPr lang="en-US" sz="2400" dirty="0">
                <a:latin typeface="Arial" pitchFamily="34" charset="0"/>
                <a:cs typeface="Arial" pitchFamily="34" charset="0"/>
              </a:rPr>
              <a:t>m</a:t>
            </a:r>
          </a:p>
          <a:p>
            <a:pPr>
              <a:lnSpc>
                <a:spcPct val="150000"/>
              </a:lnSpc>
            </a:pPr>
            <a:r>
              <a:rPr lang="en-US" sz="2400" dirty="0">
                <a:latin typeface="Arial" pitchFamily="34" charset="0"/>
                <a:cs typeface="Arial" pitchFamily="34" charset="0"/>
              </a:rPr>
              <a:t>Shape: Irregular</a:t>
            </a:r>
          </a:p>
          <a:p>
            <a:pPr>
              <a:lnSpc>
                <a:spcPct val="150000"/>
              </a:lnSpc>
            </a:pPr>
            <a:r>
              <a:rPr lang="en-US" sz="2400" dirty="0">
                <a:latin typeface="Arial" pitchFamily="34" charset="0"/>
                <a:cs typeface="Arial" pitchFamily="34" charset="0"/>
              </a:rPr>
              <a:t>Finger like pseudopodia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371601"/>
            <a:ext cx="4038600" cy="2667000"/>
          </a:xfrm>
        </p:spPr>
        <p:txBody>
          <a:bodyPr>
            <a:normAutofit fontScale="77500" lnSpcReduction="20000"/>
          </a:bodyPr>
          <a:lstStyle/>
          <a:p>
            <a:pPr marL="342900" lvl="1" indent="-342900">
              <a:lnSpc>
                <a:spcPct val="110000"/>
              </a:lnSpc>
              <a:buNone/>
            </a:pPr>
            <a:r>
              <a:rPr lang="en-US" sz="2800" b="1" dirty="0">
                <a:latin typeface="Arial" pitchFamily="34" charset="0"/>
                <a:cs typeface="Arial" pitchFamily="34" charset="0"/>
              </a:rPr>
              <a:t>Cyst</a:t>
            </a:r>
            <a:r>
              <a:rPr lang="en-US" sz="3100" b="1" dirty="0">
                <a:latin typeface="Arial" pitchFamily="34" charset="0"/>
                <a:cs typeface="Arial" pitchFamily="34" charset="0"/>
              </a:rPr>
              <a:t>:</a:t>
            </a:r>
            <a:endParaRPr lang="en-US" sz="3100" dirty="0">
              <a:latin typeface="Arial" pitchFamily="34" charset="0"/>
              <a:cs typeface="Arial" pitchFamily="34" charset="0"/>
            </a:endParaRPr>
          </a:p>
          <a:p>
            <a:pPr>
              <a:lnSpc>
                <a:spcPct val="110000"/>
              </a:lnSpc>
            </a:pPr>
            <a:r>
              <a:rPr lang="en-US" sz="2400" dirty="0">
                <a:latin typeface="Arial" pitchFamily="34" charset="0"/>
                <a:cs typeface="Arial" pitchFamily="34" charset="0"/>
              </a:rPr>
              <a:t>Measures about 6–30 </a:t>
            </a:r>
            <a:r>
              <a:rPr lang="en-US" sz="2400" dirty="0" err="1">
                <a:latin typeface="Arial" pitchFamily="34" charset="0"/>
                <a:cs typeface="Arial" pitchFamily="34" charset="0"/>
              </a:rPr>
              <a:t>μm</a:t>
            </a:r>
            <a:endParaRPr lang="en-US" sz="2400" dirty="0">
              <a:latin typeface="Arial" pitchFamily="34" charset="0"/>
              <a:cs typeface="Arial" pitchFamily="34" charset="0"/>
            </a:endParaRPr>
          </a:p>
          <a:p>
            <a:pPr>
              <a:lnSpc>
                <a:spcPct val="110000"/>
              </a:lnSpc>
            </a:pPr>
            <a:r>
              <a:rPr lang="en-US" sz="2400" dirty="0">
                <a:latin typeface="Arial" pitchFamily="34" charset="0"/>
                <a:cs typeface="Arial" pitchFamily="34" charset="0"/>
              </a:rPr>
              <a:t>Surrounded by a 3 layers:</a:t>
            </a:r>
          </a:p>
          <a:p>
            <a:pPr lvl="1">
              <a:lnSpc>
                <a:spcPct val="110000"/>
              </a:lnSpc>
              <a:buFont typeface="Wingdings" pitchFamily="2" charset="2"/>
              <a:buChar char="Ø"/>
            </a:pPr>
            <a:r>
              <a:rPr lang="en-US" sz="2200" dirty="0" err="1">
                <a:latin typeface="Arial" pitchFamily="34" charset="0"/>
                <a:cs typeface="Arial" pitchFamily="34" charset="0"/>
              </a:rPr>
              <a:t>Ectocyst</a:t>
            </a:r>
            <a:endParaRPr lang="en-US" sz="2200" dirty="0">
              <a:latin typeface="Arial" pitchFamily="34" charset="0"/>
              <a:cs typeface="Arial" pitchFamily="34" charset="0"/>
            </a:endParaRPr>
          </a:p>
          <a:p>
            <a:pPr lvl="1">
              <a:lnSpc>
                <a:spcPct val="110000"/>
              </a:lnSpc>
              <a:buFont typeface="Wingdings" pitchFamily="2" charset="2"/>
              <a:buChar char="Ø"/>
            </a:pPr>
            <a:r>
              <a:rPr lang="en-US" sz="2200" dirty="0" err="1">
                <a:latin typeface="Arial" pitchFamily="34" charset="0"/>
                <a:cs typeface="Arial" pitchFamily="34" charset="0"/>
              </a:rPr>
              <a:t>Mesocyst</a:t>
            </a:r>
            <a:endParaRPr lang="en-US" sz="2200" dirty="0">
              <a:latin typeface="Arial" pitchFamily="34" charset="0"/>
              <a:cs typeface="Arial" pitchFamily="34" charset="0"/>
            </a:endParaRPr>
          </a:p>
          <a:p>
            <a:pPr lvl="1">
              <a:lnSpc>
                <a:spcPct val="110000"/>
              </a:lnSpc>
              <a:buFont typeface="Wingdings" pitchFamily="2" charset="2"/>
              <a:buChar char="Ø"/>
            </a:pPr>
            <a:r>
              <a:rPr lang="en-US" sz="2200" dirty="0" err="1">
                <a:latin typeface="Arial" pitchFamily="34" charset="0"/>
                <a:cs typeface="Arial" pitchFamily="34" charset="0"/>
              </a:rPr>
              <a:t>Endocyst</a:t>
            </a:r>
            <a:endParaRPr lang="en-US" sz="2200" dirty="0">
              <a:latin typeface="Arial" pitchFamily="34" charset="0"/>
              <a:cs typeface="Arial" pitchFamily="34" charset="0"/>
            </a:endParaRPr>
          </a:p>
          <a:p>
            <a:pPr>
              <a:lnSpc>
                <a:spcPct val="110000"/>
              </a:lnSpc>
            </a:pPr>
            <a:r>
              <a:rPr lang="en-US" sz="2400" dirty="0">
                <a:latin typeface="Arial" pitchFamily="34" charset="0"/>
                <a:cs typeface="Arial" pitchFamily="34" charset="0"/>
              </a:rPr>
              <a:t>Large vesicular nucleus</a:t>
            </a:r>
          </a:p>
        </p:txBody>
      </p:sp>
      <p:pic>
        <p:nvPicPr>
          <p:cNvPr id="40962" name="Picture 2" descr="C:\Users\SADHAVI\Downloads\balamithia.jpg"/>
          <p:cNvPicPr>
            <a:picLocks noChangeAspect="1" noChangeArrowheads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609600" y="4495800"/>
            <a:ext cx="8077200" cy="1981200"/>
          </a:xfrm>
          <a:prstGeom prst="rect">
            <a:avLst/>
          </a:prstGeom>
          <a:noFill/>
        </p:spPr>
      </p:pic>
    </p:spTree>
  </p:cSld>
  <p:clrMapOvr>
    <a:masterClrMapping/>
  </p:clrMapOvr>
</p:sld>
</file>

<file path=ppt/slides/slide3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Title 4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  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idx="1"/>
          </p:nvPr>
        </p:nvSpPr>
        <p:spPr>
          <a:xfrm>
            <a:off x="304800" y="914400"/>
            <a:ext cx="8534400" cy="5715000"/>
          </a:xfrm>
        </p:spPr>
        <p:txBody>
          <a:bodyPr/>
          <a:lstStyle/>
          <a:p>
            <a:pPr>
              <a:lnSpc>
                <a:spcPct val="150000"/>
              </a:lnSpc>
            </a:pPr>
            <a:r>
              <a:rPr lang="en-US" sz="2800" b="1" dirty="0">
                <a:latin typeface="Arial" pitchFamily="34" charset="0"/>
                <a:cs typeface="Arial" pitchFamily="34" charset="0"/>
              </a:rPr>
              <a:t>Life Cycle: </a:t>
            </a:r>
          </a:p>
          <a:p>
            <a:pPr lvl="1">
              <a:buFont typeface="Wingdings" pitchFamily="2" charset="2"/>
              <a:buChar char="Ø"/>
            </a:pPr>
            <a:r>
              <a:rPr lang="en-US" sz="2400" dirty="0">
                <a:latin typeface="Arial" pitchFamily="34" charset="0"/>
                <a:cs typeface="Arial" pitchFamily="34" charset="0"/>
              </a:rPr>
              <a:t>Enters the body through the respiratory tract or through open wounds</a:t>
            </a:r>
          </a:p>
          <a:p>
            <a:pPr lvl="1">
              <a:lnSpc>
                <a:spcPct val="150000"/>
              </a:lnSpc>
              <a:buFont typeface="Wingdings" pitchFamily="2" charset="2"/>
              <a:buChar char="Ø"/>
            </a:pPr>
            <a:r>
              <a:rPr lang="en-US" sz="2400" dirty="0">
                <a:latin typeface="Arial" pitchFamily="34" charset="0"/>
                <a:cs typeface="Arial" pitchFamily="34" charset="0"/>
              </a:rPr>
              <a:t>Life cycle is similar to </a:t>
            </a:r>
            <a:r>
              <a:rPr lang="en-US" sz="2400" i="1" dirty="0" err="1">
                <a:latin typeface="Arial" pitchFamily="34" charset="0"/>
                <a:cs typeface="Arial" pitchFamily="34" charset="0"/>
              </a:rPr>
              <a:t>Acanthamoeba</a:t>
            </a:r>
            <a:endParaRPr lang="en-US" sz="2400" dirty="0">
              <a:latin typeface="Arial" pitchFamily="34" charset="0"/>
              <a:cs typeface="Arial" pitchFamily="34" charset="0"/>
            </a:endParaRPr>
          </a:p>
          <a:p>
            <a:pPr lvl="1">
              <a:lnSpc>
                <a:spcPct val="150000"/>
              </a:lnSpc>
              <a:buFont typeface="Wingdings" pitchFamily="2" charset="2"/>
              <a:buChar char="Ø"/>
            </a:pPr>
            <a:endParaRPr lang="en-US" sz="2400" i="1" dirty="0">
              <a:latin typeface="Arial" pitchFamily="34" charset="0"/>
              <a:cs typeface="Arial" pitchFamily="34" charset="0"/>
            </a:endParaRPr>
          </a:p>
          <a:p>
            <a:pPr>
              <a:lnSpc>
                <a:spcPct val="150000"/>
              </a:lnSpc>
            </a:pPr>
            <a:r>
              <a:rPr lang="en-US" sz="2800" b="1" dirty="0">
                <a:latin typeface="Arial" pitchFamily="34" charset="0"/>
                <a:cs typeface="Arial" pitchFamily="34" charset="0"/>
              </a:rPr>
              <a:t>Diseases:</a:t>
            </a:r>
          </a:p>
          <a:p>
            <a:pPr lvl="1">
              <a:buFont typeface="Wingdings" pitchFamily="2" charset="2"/>
              <a:buChar char="Ø"/>
            </a:pPr>
            <a:r>
              <a:rPr lang="en-US" sz="2400" dirty="0" err="1">
                <a:latin typeface="Arial" pitchFamily="34" charset="0"/>
                <a:cs typeface="Arial" pitchFamily="34" charset="0"/>
              </a:rPr>
              <a:t>Granulomatous</a:t>
            </a:r>
            <a:r>
              <a:rPr lang="en-US" sz="2400" dirty="0">
                <a:latin typeface="Arial" pitchFamily="34" charset="0"/>
                <a:cs typeface="Arial" pitchFamily="34" charset="0"/>
              </a:rPr>
              <a:t> Amoebic Encephalitis</a:t>
            </a:r>
          </a:p>
          <a:p>
            <a:pPr lvl="1">
              <a:buFont typeface="Wingdings" pitchFamily="2" charset="2"/>
              <a:buChar char="Ø"/>
            </a:pPr>
            <a:endParaRPr lang="en-US" sz="2400" dirty="0">
              <a:latin typeface="Arial" pitchFamily="34" charset="0"/>
              <a:cs typeface="Arial" pitchFamily="34" charset="0"/>
            </a:endParaRPr>
          </a:p>
          <a:p>
            <a:pPr lvl="1">
              <a:buFont typeface="Wingdings" pitchFamily="2" charset="2"/>
              <a:buChar char="Ø"/>
            </a:pPr>
            <a:r>
              <a:rPr lang="en-US" sz="2400" dirty="0">
                <a:latin typeface="Arial" pitchFamily="34" charset="0"/>
                <a:cs typeface="Arial" pitchFamily="34" charset="0"/>
              </a:rPr>
              <a:t>Skin lesions similar to </a:t>
            </a:r>
            <a:r>
              <a:rPr lang="en-US" sz="2400" i="1" dirty="0" err="1">
                <a:latin typeface="Arial" pitchFamily="34" charset="0"/>
                <a:cs typeface="Arial" pitchFamily="34" charset="0"/>
              </a:rPr>
              <a:t>Acanthamoeba</a:t>
            </a:r>
            <a:endParaRPr lang="en-US" sz="2400" dirty="0">
              <a:latin typeface="Arial" pitchFamily="34" charset="0"/>
              <a:cs typeface="Arial" pitchFamily="34" charset="0"/>
            </a:endParaRPr>
          </a:p>
        </p:txBody>
      </p:sp>
    </p:spTree>
  </p:cSld>
  <p:clrMapOvr>
    <a:masterClrMapping/>
  </p:clrMapOvr>
</p:sld>
</file>

<file path=ppt/slides/slide3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itle 1"/>
          <p:cNvSpPr>
            <a:spLocks noGrp="1"/>
          </p:cNvSpPr>
          <p:nvPr>
            <p:ph type="title"/>
          </p:nvPr>
        </p:nvSpPr>
        <p:spPr>
          <a:xfrm>
            <a:off x="457200" y="-76200"/>
            <a:ext cx="8229600" cy="639762"/>
          </a:xfrm>
        </p:spPr>
        <p:txBody>
          <a:bodyPr>
            <a:normAutofit/>
          </a:bodyPr>
          <a:lstStyle/>
          <a:p>
            <a:r>
              <a:rPr lang="en-US" sz="3200" b="1" dirty="0">
                <a:latin typeface="Arial" pitchFamily="34" charset="0"/>
                <a:cs typeface="Arial" pitchFamily="34" charset="0"/>
              </a:rPr>
              <a:t>Diagnosis</a:t>
            </a:r>
            <a:r>
              <a:rPr lang="en-US" sz="3200" dirty="0">
                <a:latin typeface="Arial" pitchFamily="34" charset="0"/>
                <a:cs typeface="Arial" pitchFamily="34" charset="0"/>
              </a:rPr>
              <a:t> </a:t>
            </a:r>
          </a:p>
        </p:txBody>
      </p:sp>
      <p:sp>
        <p:nvSpPr>
          <p:cNvPr id="7" name="Title 1"/>
          <p:cNvSpPr>
            <a:spLocks noGrp="1"/>
          </p:cNvSpPr>
          <p:nvPr>
            <p:ph idx="1"/>
          </p:nvPr>
        </p:nvSpPr>
        <p:spPr>
          <a:xfrm>
            <a:off x="152400" y="762000"/>
            <a:ext cx="8763000" cy="5867400"/>
          </a:xfrm>
        </p:spPr>
        <p:txBody>
          <a:bodyPr>
            <a:normAutofit/>
          </a:bodyPr>
          <a:lstStyle/>
          <a:p>
            <a:pPr>
              <a:lnSpc>
                <a:spcPct val="150000"/>
              </a:lnSpc>
            </a:pPr>
            <a:r>
              <a:rPr lang="en-US" sz="2400" dirty="0">
                <a:latin typeface="Arial" pitchFamily="34" charset="0"/>
                <a:cs typeface="Arial" pitchFamily="34" charset="0"/>
              </a:rPr>
              <a:t>Often diagnosed only after death</a:t>
            </a:r>
          </a:p>
          <a:p>
            <a:pPr>
              <a:lnSpc>
                <a:spcPct val="150000"/>
              </a:lnSpc>
            </a:pPr>
            <a:r>
              <a:rPr lang="en-US" sz="2400" dirty="0">
                <a:latin typeface="Arial" pitchFamily="34" charset="0"/>
                <a:cs typeface="Arial" pitchFamily="34" charset="0"/>
              </a:rPr>
              <a:t>Can be diagnosed by examining:</a:t>
            </a:r>
          </a:p>
          <a:p>
            <a:pPr lvl="1">
              <a:lnSpc>
                <a:spcPct val="150000"/>
              </a:lnSpc>
              <a:buFont typeface="Wingdings" pitchFamily="2" charset="2"/>
              <a:buChar char="Ø"/>
            </a:pPr>
            <a:r>
              <a:rPr lang="en-US" sz="2400" dirty="0">
                <a:latin typeface="Arial" pitchFamily="34" charset="0"/>
                <a:cs typeface="Arial" pitchFamily="34" charset="0"/>
              </a:rPr>
              <a:t>Blood</a:t>
            </a:r>
          </a:p>
          <a:p>
            <a:pPr lvl="1">
              <a:lnSpc>
                <a:spcPct val="150000"/>
              </a:lnSpc>
              <a:buFont typeface="Wingdings" pitchFamily="2" charset="2"/>
              <a:buChar char="Ø"/>
            </a:pPr>
            <a:r>
              <a:rPr lang="en-US" sz="2400" dirty="0">
                <a:latin typeface="Arial" pitchFamily="34" charset="0"/>
                <a:cs typeface="Arial" pitchFamily="34" charset="0"/>
              </a:rPr>
              <a:t>Cerebrospinal fluid</a:t>
            </a:r>
          </a:p>
          <a:p>
            <a:pPr lvl="1">
              <a:lnSpc>
                <a:spcPct val="150000"/>
              </a:lnSpc>
              <a:buFont typeface="Wingdings" pitchFamily="2" charset="2"/>
              <a:buChar char="Ø"/>
            </a:pPr>
            <a:r>
              <a:rPr lang="en-US" sz="2400" dirty="0">
                <a:latin typeface="Arial" pitchFamily="34" charset="0"/>
                <a:cs typeface="Arial" pitchFamily="34" charset="0"/>
              </a:rPr>
              <a:t>Tissue samples</a:t>
            </a:r>
          </a:p>
          <a:p>
            <a:pPr lvl="1">
              <a:lnSpc>
                <a:spcPct val="150000"/>
              </a:lnSpc>
              <a:buNone/>
            </a:pPr>
            <a:endParaRPr lang="en-US" sz="2400" dirty="0">
              <a:latin typeface="Arial" pitchFamily="34" charset="0"/>
              <a:cs typeface="Arial" pitchFamily="34" charset="0"/>
            </a:endParaRPr>
          </a:p>
        </p:txBody>
      </p:sp>
    </p:spTree>
  </p:cSld>
  <p:clrMapOvr>
    <a:masterClrMapping/>
  </p:clrMapOvr>
</p:sld>
</file>

<file path=ppt/slides/slide4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 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0" y="650334"/>
            <a:ext cx="8686800" cy="3200400"/>
          </a:xfrm>
        </p:spPr>
        <p:txBody>
          <a:bodyPr/>
          <a:lstStyle/>
          <a:p>
            <a:pPr marL="0" indent="0">
              <a:buNone/>
            </a:pPr>
            <a:r>
              <a:rPr lang="en-US" sz="2400" b="1" dirty="0">
                <a:latin typeface="Arial" pitchFamily="34" charset="0"/>
                <a:cs typeface="Arial" pitchFamily="34" charset="0"/>
              </a:rPr>
              <a:t>Microscopy: </a:t>
            </a:r>
            <a:r>
              <a:rPr lang="en-US" sz="2400" dirty="0">
                <a:latin typeface="Arial" pitchFamily="34" charset="0"/>
                <a:cs typeface="Arial" pitchFamily="34" charset="0"/>
              </a:rPr>
              <a:t>CSF microscopy reveals </a:t>
            </a:r>
            <a:r>
              <a:rPr lang="en-US" sz="2400" dirty="0" err="1">
                <a:latin typeface="Arial" pitchFamily="34" charset="0"/>
                <a:cs typeface="Arial" pitchFamily="34" charset="0"/>
              </a:rPr>
              <a:t>trophozoites</a:t>
            </a:r>
            <a:r>
              <a:rPr lang="en-US" sz="2400" dirty="0">
                <a:latin typeface="Arial" pitchFamily="34" charset="0"/>
                <a:cs typeface="Arial" pitchFamily="34" charset="0"/>
              </a:rPr>
              <a:t> and cysts</a:t>
            </a:r>
          </a:p>
          <a:p>
            <a:endParaRPr lang="en-US" sz="2400" dirty="0">
              <a:latin typeface="Arial" pitchFamily="34" charset="0"/>
              <a:cs typeface="Arial" pitchFamily="34" charset="0"/>
            </a:endParaRPr>
          </a:p>
          <a:p>
            <a:pPr>
              <a:buNone/>
            </a:pPr>
            <a:endParaRPr lang="en-US" dirty="0"/>
          </a:p>
        </p:txBody>
      </p:sp>
      <p:sp>
        <p:nvSpPr>
          <p:cNvPr id="5" name="TextBox 4"/>
          <p:cNvSpPr txBox="1"/>
          <p:nvPr/>
        </p:nvSpPr>
        <p:spPr>
          <a:xfrm>
            <a:off x="3124200" y="6477000"/>
            <a:ext cx="3200400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dirty="0"/>
              <a:t>Brain tissue, H &amp; E Staining</a:t>
            </a:r>
          </a:p>
        </p:txBody>
      </p:sp>
      <p:pic>
        <p:nvPicPr>
          <p:cNvPr id="1026" name="Picture 2" descr="C:\Users\SADHAVI\Downloads\Balamuthia h &amp; e.jpg"/>
          <p:cNvPicPr>
            <a:picLocks noChangeAspect="1" noChangeArrowheads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2440981" y="3626916"/>
            <a:ext cx="4109638" cy="2850084"/>
          </a:xfrm>
          <a:prstGeom prst="rect">
            <a:avLst/>
          </a:prstGeom>
          <a:noFill/>
        </p:spPr>
      </p:pic>
    </p:spTree>
  </p:cSld>
  <p:clrMapOvr>
    <a:masterClrMapping/>
  </p:clrMapOvr>
</p:sld>
</file>

<file path=ppt/slides/slide4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 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228600" y="990600"/>
            <a:ext cx="8686800" cy="5562600"/>
          </a:xfrm>
        </p:spPr>
        <p:txBody>
          <a:bodyPr>
            <a:normAutofit/>
          </a:bodyPr>
          <a:lstStyle/>
          <a:p>
            <a:r>
              <a:rPr lang="en-US" sz="2400" b="1" dirty="0">
                <a:latin typeface="Arial" pitchFamily="34" charset="0"/>
                <a:cs typeface="Arial" pitchFamily="34" charset="0"/>
              </a:rPr>
              <a:t>Indirect </a:t>
            </a:r>
            <a:r>
              <a:rPr lang="en-US" sz="2400" b="1" dirty="0" err="1">
                <a:latin typeface="Arial" pitchFamily="34" charset="0"/>
                <a:cs typeface="Arial" pitchFamily="34" charset="0"/>
              </a:rPr>
              <a:t>Immunofluorescence</a:t>
            </a:r>
            <a:r>
              <a:rPr lang="en-US" sz="2400" b="1" dirty="0">
                <a:latin typeface="Arial" pitchFamily="34" charset="0"/>
                <a:cs typeface="Arial" pitchFamily="34" charset="0"/>
              </a:rPr>
              <a:t> Assay (IFA): </a:t>
            </a:r>
            <a:r>
              <a:rPr lang="en-US" sz="2400" dirty="0">
                <a:latin typeface="Arial" pitchFamily="34" charset="0"/>
                <a:cs typeface="Arial" pitchFamily="34" charset="0"/>
              </a:rPr>
              <a:t>used to detect antibodies attached to </a:t>
            </a:r>
            <a:r>
              <a:rPr lang="en-US" sz="2400" i="1" dirty="0" err="1">
                <a:latin typeface="Arial" pitchFamily="34" charset="0"/>
                <a:cs typeface="Arial" pitchFamily="34" charset="0"/>
              </a:rPr>
              <a:t>Balamuthia</a:t>
            </a:r>
            <a:r>
              <a:rPr lang="en-US" sz="2400" dirty="0">
                <a:latin typeface="Arial" pitchFamily="34" charset="0"/>
                <a:cs typeface="Arial" pitchFamily="34" charset="0"/>
              </a:rPr>
              <a:t> amoebae in body tissues</a:t>
            </a:r>
          </a:p>
          <a:p>
            <a:endParaRPr lang="en-US" sz="2400" dirty="0">
              <a:latin typeface="Arial" pitchFamily="34" charset="0"/>
              <a:cs typeface="Arial" pitchFamily="34" charset="0"/>
            </a:endParaRPr>
          </a:p>
          <a:p>
            <a:r>
              <a:rPr lang="en-US" sz="2400" b="1" dirty="0">
                <a:latin typeface="Arial" pitchFamily="34" charset="0"/>
                <a:cs typeface="Arial" pitchFamily="34" charset="0"/>
              </a:rPr>
              <a:t>Polymerase Chain Reaction (PCR)</a:t>
            </a:r>
            <a:endParaRPr lang="en-US" sz="2000" dirty="0">
              <a:latin typeface="Arial" pitchFamily="34" charset="0"/>
              <a:cs typeface="Arial" pitchFamily="34" charset="0"/>
            </a:endParaRPr>
          </a:p>
          <a:p>
            <a:pPr lvl="1">
              <a:buFont typeface="Wingdings" pitchFamily="2" charset="2"/>
              <a:buChar char="Ø"/>
            </a:pPr>
            <a:endParaRPr lang="en-US" sz="2000" dirty="0">
              <a:latin typeface="Arial" pitchFamily="34" charset="0"/>
              <a:cs typeface="Arial" pitchFamily="34" charset="0"/>
            </a:endParaRPr>
          </a:p>
          <a:p>
            <a:pPr>
              <a:buNone/>
            </a:pPr>
            <a:endParaRPr lang="en-US" sz="2400" dirty="0"/>
          </a:p>
        </p:txBody>
      </p:sp>
    </p:spTree>
  </p:cSld>
  <p:clrMapOvr>
    <a:masterClrMapping/>
  </p:clrMapOvr>
</p:sld>
</file>

<file path=ppt/slides/slide4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-76200"/>
            <a:ext cx="8229600" cy="715962"/>
          </a:xfrm>
        </p:spPr>
        <p:txBody>
          <a:bodyPr>
            <a:normAutofit/>
          </a:bodyPr>
          <a:lstStyle/>
          <a:p>
            <a:r>
              <a:rPr lang="en-US" sz="3200" b="1" dirty="0">
                <a:latin typeface="Arial" pitchFamily="34" charset="0"/>
                <a:cs typeface="Arial" pitchFamily="34" charset="0"/>
              </a:rPr>
              <a:t> </a:t>
            </a:r>
            <a:r>
              <a:rPr lang="en-US" sz="3200" dirty="0">
                <a:latin typeface="Arial" pitchFamily="34" charset="0"/>
                <a:cs typeface="Arial" pitchFamily="34" charset="0"/>
              </a:rPr>
              <a:t> 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762000" y="838200"/>
            <a:ext cx="8153400" cy="6019800"/>
          </a:xfrm>
        </p:spPr>
        <p:txBody>
          <a:bodyPr>
            <a:normAutofit/>
          </a:bodyPr>
          <a:lstStyle/>
          <a:p>
            <a:pPr>
              <a:lnSpc>
                <a:spcPct val="150000"/>
              </a:lnSpc>
              <a:buNone/>
            </a:pPr>
            <a:r>
              <a:rPr lang="en-US" sz="2800" b="1" dirty="0">
                <a:latin typeface="Arial" pitchFamily="34" charset="0"/>
                <a:cs typeface="Arial" pitchFamily="34" charset="0"/>
              </a:rPr>
              <a:t>Culture:</a:t>
            </a:r>
          </a:p>
          <a:p>
            <a:pPr>
              <a:lnSpc>
                <a:spcPct val="150000"/>
              </a:lnSpc>
            </a:pPr>
            <a:r>
              <a:rPr lang="en-US" sz="2400" dirty="0">
                <a:latin typeface="Arial" pitchFamily="34" charset="0"/>
                <a:cs typeface="Arial" pitchFamily="34" charset="0"/>
              </a:rPr>
              <a:t>It can be cultured on:</a:t>
            </a:r>
          </a:p>
          <a:p>
            <a:pPr lvl="1">
              <a:lnSpc>
                <a:spcPct val="150000"/>
              </a:lnSpc>
              <a:buFont typeface="Wingdings" pitchFamily="2" charset="2"/>
              <a:buChar char="Ø"/>
            </a:pPr>
            <a:r>
              <a:rPr lang="en-US" sz="2200" dirty="0">
                <a:latin typeface="Arial" pitchFamily="34" charset="0"/>
                <a:cs typeface="Arial" pitchFamily="34" charset="0"/>
              </a:rPr>
              <a:t>Monkey kidney cell line</a:t>
            </a:r>
          </a:p>
          <a:p>
            <a:pPr lvl="1">
              <a:lnSpc>
                <a:spcPct val="150000"/>
              </a:lnSpc>
              <a:buFont typeface="Wingdings" pitchFamily="2" charset="2"/>
              <a:buChar char="Ø"/>
            </a:pPr>
            <a:r>
              <a:rPr lang="en-US" sz="2200" dirty="0">
                <a:latin typeface="Arial" pitchFamily="34" charset="0"/>
                <a:cs typeface="Arial" pitchFamily="34" charset="0"/>
              </a:rPr>
              <a:t>HEp2</a:t>
            </a:r>
          </a:p>
          <a:p>
            <a:pPr lvl="1">
              <a:lnSpc>
                <a:spcPct val="150000"/>
              </a:lnSpc>
              <a:buFont typeface="Wingdings" pitchFamily="2" charset="2"/>
              <a:buChar char="Ø"/>
            </a:pPr>
            <a:r>
              <a:rPr lang="en-US" sz="2200" dirty="0">
                <a:latin typeface="Arial" pitchFamily="34" charset="0"/>
                <a:cs typeface="Arial" pitchFamily="34" charset="0"/>
              </a:rPr>
              <a:t>Vero cell line </a:t>
            </a:r>
          </a:p>
          <a:p>
            <a:pPr lvl="1">
              <a:lnSpc>
                <a:spcPct val="150000"/>
              </a:lnSpc>
              <a:buFont typeface="Wingdings" pitchFamily="2" charset="2"/>
              <a:buChar char="Ø"/>
            </a:pPr>
            <a:r>
              <a:rPr lang="en-US" sz="2200" dirty="0">
                <a:latin typeface="Arial" pitchFamily="34" charset="0"/>
                <a:cs typeface="Arial" pitchFamily="34" charset="0"/>
              </a:rPr>
              <a:t>Diploid macrophage cell line</a:t>
            </a:r>
          </a:p>
          <a:p>
            <a:pPr>
              <a:lnSpc>
                <a:spcPct val="150000"/>
              </a:lnSpc>
            </a:pPr>
            <a:endParaRPr lang="en-US" sz="2400" dirty="0">
              <a:latin typeface="Arial" pitchFamily="34" charset="0"/>
              <a:cs typeface="Arial" pitchFamily="34" charset="0"/>
            </a:endParaRPr>
          </a:p>
          <a:p>
            <a:pPr>
              <a:lnSpc>
                <a:spcPct val="150000"/>
              </a:lnSpc>
            </a:pPr>
            <a:r>
              <a:rPr lang="en-US" sz="2400" b="1" dirty="0">
                <a:latin typeface="Arial" pitchFamily="34" charset="0"/>
                <a:cs typeface="Arial" pitchFamily="34" charset="0"/>
              </a:rPr>
              <a:t>It doesn’t grow on agar plate</a:t>
            </a:r>
          </a:p>
        </p:txBody>
      </p:sp>
    </p:spTree>
  </p:cSld>
  <p:clrMapOvr>
    <a:masterClrMapping/>
  </p:clrMapOvr>
</p:sld>
</file>

<file path=ppt/slides/slide4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 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04800" y="381000"/>
            <a:ext cx="8610600" cy="6324600"/>
          </a:xfrm>
        </p:spPr>
        <p:txBody>
          <a:bodyPr>
            <a:normAutofit/>
          </a:bodyPr>
          <a:lstStyle/>
          <a:p>
            <a:pPr algn="ctr">
              <a:buNone/>
            </a:pPr>
            <a:r>
              <a:rPr lang="en-US" sz="2400" b="1" dirty="0">
                <a:latin typeface="Arial" pitchFamily="34" charset="0"/>
                <a:cs typeface="Arial" pitchFamily="34" charset="0"/>
              </a:rPr>
              <a:t>Treatment</a:t>
            </a:r>
          </a:p>
          <a:p>
            <a:pPr algn="ctr">
              <a:buNone/>
            </a:pPr>
            <a:endParaRPr lang="en-US" b="1" dirty="0">
              <a:latin typeface="Arial" pitchFamily="34" charset="0"/>
              <a:cs typeface="Arial" pitchFamily="34" charset="0"/>
            </a:endParaRPr>
          </a:p>
          <a:p>
            <a:pPr>
              <a:lnSpc>
                <a:spcPct val="150000"/>
              </a:lnSpc>
            </a:pPr>
            <a:r>
              <a:rPr lang="en-US" sz="2400" dirty="0">
                <a:latin typeface="Arial" pitchFamily="34" charset="0"/>
                <a:cs typeface="Arial" pitchFamily="34" charset="0"/>
              </a:rPr>
              <a:t>In vitro studies indicate that </a:t>
            </a:r>
            <a:r>
              <a:rPr lang="en-US" sz="2400" i="1" dirty="0">
                <a:latin typeface="Arial" pitchFamily="34" charset="0"/>
                <a:cs typeface="Arial" pitchFamily="34" charset="0"/>
              </a:rPr>
              <a:t>B. </a:t>
            </a:r>
            <a:r>
              <a:rPr lang="en-US" sz="2400" i="1" dirty="0" err="1">
                <a:latin typeface="Arial" pitchFamily="34" charset="0"/>
                <a:cs typeface="Arial" pitchFamily="34" charset="0"/>
              </a:rPr>
              <a:t>mandrillaris</a:t>
            </a:r>
            <a:r>
              <a:rPr lang="en-US" sz="2400" i="1" dirty="0">
                <a:latin typeface="Arial" pitchFamily="34" charset="0"/>
                <a:cs typeface="Arial" pitchFamily="34" charset="0"/>
              </a:rPr>
              <a:t> </a:t>
            </a:r>
            <a:r>
              <a:rPr lang="en-US" sz="2400" dirty="0">
                <a:latin typeface="Arial" pitchFamily="34" charset="0"/>
                <a:cs typeface="Arial" pitchFamily="34" charset="0"/>
              </a:rPr>
              <a:t>is susceptible to:</a:t>
            </a:r>
          </a:p>
          <a:p>
            <a:pPr lvl="3">
              <a:lnSpc>
                <a:spcPct val="150000"/>
              </a:lnSpc>
              <a:buFont typeface="Wingdings" pitchFamily="2" charset="2"/>
              <a:buChar char="Ø"/>
            </a:pPr>
            <a:r>
              <a:rPr lang="en-US" sz="2200" dirty="0">
                <a:latin typeface="Arial" pitchFamily="34" charset="0"/>
                <a:cs typeface="Arial" pitchFamily="34" charset="0"/>
              </a:rPr>
              <a:t>Ketoconazole</a:t>
            </a:r>
          </a:p>
          <a:p>
            <a:pPr lvl="3">
              <a:lnSpc>
                <a:spcPct val="150000"/>
              </a:lnSpc>
              <a:buFont typeface="Wingdings" pitchFamily="2" charset="2"/>
              <a:buChar char="Ø"/>
            </a:pPr>
            <a:r>
              <a:rPr lang="en-US" sz="2200" dirty="0" err="1">
                <a:latin typeface="Arial" pitchFamily="34" charset="0"/>
                <a:cs typeface="Arial" pitchFamily="34" charset="0"/>
              </a:rPr>
              <a:t>Propamidine</a:t>
            </a:r>
            <a:endParaRPr lang="en-US" sz="2200" dirty="0">
              <a:latin typeface="Arial" pitchFamily="34" charset="0"/>
              <a:cs typeface="Arial" pitchFamily="34" charset="0"/>
            </a:endParaRPr>
          </a:p>
          <a:p>
            <a:pPr lvl="3">
              <a:lnSpc>
                <a:spcPct val="150000"/>
              </a:lnSpc>
              <a:buFont typeface="Wingdings" pitchFamily="2" charset="2"/>
              <a:buChar char="Ø"/>
            </a:pPr>
            <a:r>
              <a:rPr lang="en-US" sz="2200" dirty="0" err="1">
                <a:latin typeface="Arial" pitchFamily="34" charset="0"/>
                <a:cs typeface="Arial" pitchFamily="34" charset="0"/>
              </a:rPr>
              <a:t>Clotrimazole</a:t>
            </a:r>
            <a:endParaRPr lang="en-US" sz="2200" dirty="0">
              <a:latin typeface="Arial" pitchFamily="34" charset="0"/>
              <a:cs typeface="Arial" pitchFamily="34" charset="0"/>
            </a:endParaRPr>
          </a:p>
          <a:p>
            <a:pPr lvl="3">
              <a:lnSpc>
                <a:spcPct val="150000"/>
              </a:lnSpc>
              <a:buFont typeface="Wingdings" pitchFamily="2" charset="2"/>
              <a:buChar char="Ø"/>
            </a:pPr>
            <a:r>
              <a:rPr lang="en-US" sz="2200" dirty="0" err="1">
                <a:latin typeface="Arial" pitchFamily="34" charset="0"/>
                <a:cs typeface="Arial" pitchFamily="34" charset="0"/>
              </a:rPr>
              <a:t>Fluconazole</a:t>
            </a:r>
            <a:endParaRPr lang="en-US" sz="2200" dirty="0">
              <a:latin typeface="Arial" pitchFamily="34" charset="0"/>
              <a:cs typeface="Arial" pitchFamily="34" charset="0"/>
            </a:endParaRPr>
          </a:p>
          <a:p>
            <a:pPr lvl="3">
              <a:lnSpc>
                <a:spcPct val="150000"/>
              </a:lnSpc>
              <a:buFont typeface="Wingdings" pitchFamily="2" charset="2"/>
              <a:buChar char="Ø"/>
            </a:pPr>
            <a:r>
              <a:rPr lang="en-US" sz="2200" dirty="0" err="1">
                <a:latin typeface="Arial" pitchFamily="34" charset="0"/>
                <a:cs typeface="Arial" pitchFamily="34" charset="0"/>
              </a:rPr>
              <a:t>Clarithromycin</a:t>
            </a:r>
            <a:r>
              <a:rPr lang="en-US" sz="2200" dirty="0">
                <a:latin typeface="Arial" pitchFamily="34" charset="0"/>
                <a:cs typeface="Arial" pitchFamily="34" charset="0"/>
              </a:rPr>
              <a:t> </a:t>
            </a:r>
          </a:p>
          <a:p>
            <a:pPr lvl="3">
              <a:lnSpc>
                <a:spcPct val="150000"/>
              </a:lnSpc>
              <a:buFont typeface="Wingdings" pitchFamily="2" charset="2"/>
              <a:buChar char="Ø"/>
            </a:pPr>
            <a:r>
              <a:rPr lang="en-US" sz="2200" dirty="0">
                <a:latin typeface="Arial" pitchFamily="34" charset="0"/>
                <a:cs typeface="Arial" pitchFamily="34" charset="0"/>
              </a:rPr>
              <a:t>Sulfadiazine </a:t>
            </a:r>
          </a:p>
        </p:txBody>
      </p:sp>
    </p:spTree>
  </p:cSld>
  <p:clrMapOvr>
    <a:masterClrMapping/>
  </p:clrMapOvr>
</p:sld>
</file>

<file path=ppt/slides/slide4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0"/>
            <a:ext cx="8229600" cy="609600"/>
          </a:xfrm>
        </p:spPr>
        <p:txBody>
          <a:bodyPr>
            <a:normAutofit/>
          </a:bodyPr>
          <a:lstStyle/>
          <a:p>
            <a:r>
              <a:rPr lang="en-US" dirty="0"/>
              <a:t>  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04800" y="609600"/>
            <a:ext cx="8534400" cy="5516563"/>
          </a:xfrm>
        </p:spPr>
        <p:txBody>
          <a:bodyPr/>
          <a:lstStyle/>
          <a:p>
            <a:pPr>
              <a:buNone/>
            </a:pPr>
            <a:r>
              <a:rPr lang="en-US" dirty="0"/>
              <a:t> </a:t>
            </a:r>
          </a:p>
        </p:txBody>
      </p:sp>
      <p:graphicFrame>
        <p:nvGraphicFramePr>
          <p:cNvPr id="4" name="Table 3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1966522483"/>
              </p:ext>
            </p:extLst>
          </p:nvPr>
        </p:nvGraphicFramePr>
        <p:xfrm>
          <a:off x="76200" y="1219199"/>
          <a:ext cx="8915400" cy="5334001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1828800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3320612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  <a:gridCol w="3765988">
                  <a:extLst>
                    <a:ext uri="{9D8B030D-6E8A-4147-A177-3AD203B41FA5}">
                      <a16:colId xmlns:a16="http://schemas.microsoft.com/office/drawing/2014/main" val="20002"/>
                    </a:ext>
                  </a:extLst>
                </a:gridCol>
              </a:tblGrid>
              <a:tr h="693085">
                <a:tc>
                  <a:txBody>
                    <a:bodyPr/>
                    <a:lstStyle/>
                    <a:p>
                      <a:pPr>
                        <a:lnSpc>
                          <a:spcPct val="150000"/>
                        </a:lnSpc>
                      </a:pPr>
                      <a:endParaRPr lang="en-US" sz="22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50000"/>
                        </a:lnSpc>
                      </a:pPr>
                      <a:r>
                        <a:rPr lang="en-US" sz="2400" b="1" i="1" kern="1200" baseline="0" dirty="0" err="1">
                          <a:solidFill>
                            <a:schemeClr val="lt1"/>
                          </a:solidFill>
                          <a:latin typeface="Arial" pitchFamily="34" charset="0"/>
                          <a:ea typeface="+mn-ea"/>
                          <a:cs typeface="Arial" pitchFamily="34" charset="0"/>
                        </a:rPr>
                        <a:t>Acanthamoeba</a:t>
                      </a:r>
                      <a:endParaRPr lang="en-US" sz="2400" dirty="0">
                        <a:latin typeface="Arial" pitchFamily="34" charset="0"/>
                        <a:cs typeface="Arial" pitchFamily="34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>
                        <a:lnSpc>
                          <a:spcPct val="150000"/>
                        </a:lnSpc>
                      </a:pPr>
                      <a:r>
                        <a:rPr lang="en-US" sz="2400" b="1" i="1" kern="1200" baseline="0" dirty="0" err="1">
                          <a:solidFill>
                            <a:schemeClr val="lt1"/>
                          </a:solidFill>
                          <a:latin typeface="Arial" pitchFamily="34" charset="0"/>
                          <a:ea typeface="+mn-ea"/>
                          <a:cs typeface="Arial" pitchFamily="34" charset="0"/>
                        </a:rPr>
                        <a:t>Balamuthia</a:t>
                      </a:r>
                      <a:r>
                        <a:rPr lang="en-US" sz="2400" b="1" i="1" kern="1200" baseline="0" dirty="0">
                          <a:solidFill>
                            <a:schemeClr val="lt1"/>
                          </a:solidFill>
                          <a:latin typeface="Arial" pitchFamily="34" charset="0"/>
                          <a:ea typeface="+mn-ea"/>
                          <a:cs typeface="Arial" pitchFamily="34" charset="0"/>
                        </a:rPr>
                        <a:t> </a:t>
                      </a:r>
                      <a:r>
                        <a:rPr lang="en-US" sz="2400" b="1" i="1" kern="1200" baseline="0" dirty="0" err="1">
                          <a:solidFill>
                            <a:schemeClr val="lt1"/>
                          </a:solidFill>
                          <a:latin typeface="Arial" pitchFamily="34" charset="0"/>
                          <a:ea typeface="+mn-ea"/>
                          <a:cs typeface="Arial" pitchFamily="34" charset="0"/>
                        </a:rPr>
                        <a:t>mandrillaris</a:t>
                      </a:r>
                      <a:endParaRPr lang="en-US" sz="2400" dirty="0">
                        <a:latin typeface="Arial" pitchFamily="34" charset="0"/>
                        <a:cs typeface="Arial" pitchFamily="34" charset="0"/>
                      </a:endParaRP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1748664">
                <a:tc>
                  <a:txBody>
                    <a:bodyPr/>
                    <a:lstStyle/>
                    <a:p>
                      <a:pPr>
                        <a:lnSpc>
                          <a:spcPct val="150000"/>
                        </a:lnSpc>
                      </a:pPr>
                      <a:r>
                        <a:rPr lang="en-US" sz="2200" b="1" kern="1200" baseline="0" dirty="0" err="1">
                          <a:solidFill>
                            <a:schemeClr val="dk1"/>
                          </a:solidFill>
                          <a:latin typeface="Arial" pitchFamily="34" charset="0"/>
                          <a:ea typeface="+mn-ea"/>
                          <a:cs typeface="Arial" pitchFamily="34" charset="0"/>
                        </a:rPr>
                        <a:t>Trophozoite</a:t>
                      </a:r>
                      <a:endParaRPr lang="en-US" sz="2200" b="1" dirty="0">
                        <a:latin typeface="Arial" pitchFamily="34" charset="0"/>
                        <a:cs typeface="Arial" pitchFamily="34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>
                        <a:lnSpc>
                          <a:spcPct val="150000"/>
                        </a:lnSpc>
                        <a:buFont typeface="Arial" pitchFamily="34" charset="0"/>
                        <a:buChar char="•"/>
                      </a:pPr>
                      <a:r>
                        <a:rPr lang="en-US" sz="2200" kern="1200" baseline="0" dirty="0">
                          <a:solidFill>
                            <a:schemeClr val="dk1"/>
                          </a:solidFill>
                          <a:latin typeface="Arial" pitchFamily="34" charset="0"/>
                          <a:ea typeface="+mn-ea"/>
                          <a:cs typeface="Arial" pitchFamily="34" charset="0"/>
                        </a:rPr>
                        <a:t> </a:t>
                      </a:r>
                      <a:r>
                        <a:rPr lang="el-GR" sz="2200" kern="1200" baseline="0" dirty="0">
                          <a:solidFill>
                            <a:schemeClr val="dk1"/>
                          </a:solidFill>
                          <a:latin typeface="Arial" pitchFamily="34" charset="0"/>
                          <a:ea typeface="+mn-ea"/>
                          <a:cs typeface="Arial" pitchFamily="34" charset="0"/>
                        </a:rPr>
                        <a:t>15-25</a:t>
                      </a:r>
                      <a:r>
                        <a:rPr lang="en-US" sz="2200" kern="1200" baseline="0" dirty="0">
                          <a:solidFill>
                            <a:schemeClr val="dk1"/>
                          </a:solidFill>
                          <a:latin typeface="Arial" pitchFamily="34" charset="0"/>
                          <a:ea typeface="+mn-ea"/>
                          <a:cs typeface="Arial" pitchFamily="34" charset="0"/>
                        </a:rPr>
                        <a:t> </a:t>
                      </a:r>
                      <a:r>
                        <a:rPr lang="el-GR" sz="2200" kern="1200" baseline="0" dirty="0">
                          <a:solidFill>
                            <a:schemeClr val="dk1"/>
                          </a:solidFill>
                          <a:latin typeface="Arial" pitchFamily="34" charset="0"/>
                          <a:ea typeface="+mn-ea"/>
                          <a:cs typeface="Arial" pitchFamily="34" charset="0"/>
                        </a:rPr>
                        <a:t>μ</a:t>
                      </a:r>
                      <a:r>
                        <a:rPr lang="en-US" sz="2200" kern="1200" baseline="0" dirty="0">
                          <a:solidFill>
                            <a:schemeClr val="dk1"/>
                          </a:solidFill>
                          <a:latin typeface="Arial" pitchFamily="34" charset="0"/>
                          <a:ea typeface="+mn-ea"/>
                          <a:cs typeface="Arial" pitchFamily="34" charset="0"/>
                        </a:rPr>
                        <a:t>m in size</a:t>
                      </a:r>
                    </a:p>
                    <a:p>
                      <a:pPr>
                        <a:lnSpc>
                          <a:spcPct val="150000"/>
                        </a:lnSpc>
                        <a:buFont typeface="Arial" pitchFamily="34" charset="0"/>
                        <a:buChar char="•"/>
                      </a:pPr>
                      <a:r>
                        <a:rPr lang="en-US" sz="2200" kern="1200" baseline="0" dirty="0">
                          <a:solidFill>
                            <a:schemeClr val="dk1"/>
                          </a:solidFill>
                          <a:latin typeface="Arial" pitchFamily="34" charset="0"/>
                          <a:ea typeface="+mn-ea"/>
                          <a:cs typeface="Arial" pitchFamily="34" charset="0"/>
                        </a:rPr>
                        <a:t> Spine/thorn like pseudopodia</a:t>
                      </a:r>
                      <a:endParaRPr lang="en-US" sz="2200" dirty="0">
                        <a:latin typeface="Arial" pitchFamily="34" charset="0"/>
                        <a:cs typeface="Arial" pitchFamily="34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>
                        <a:lnSpc>
                          <a:spcPct val="150000"/>
                        </a:lnSpc>
                        <a:buFont typeface="Arial" pitchFamily="34" charset="0"/>
                        <a:buChar char="•"/>
                      </a:pPr>
                      <a:r>
                        <a:rPr lang="en-US" sz="2200" kern="1200" baseline="0" dirty="0">
                          <a:solidFill>
                            <a:schemeClr val="dk1"/>
                          </a:solidFill>
                          <a:latin typeface="Arial" pitchFamily="34" charset="0"/>
                          <a:ea typeface="+mn-ea"/>
                          <a:cs typeface="Arial" pitchFamily="34" charset="0"/>
                        </a:rPr>
                        <a:t> 6-</a:t>
                      </a:r>
                      <a:r>
                        <a:rPr lang="el-GR" sz="2200" kern="1200" baseline="0" dirty="0">
                          <a:solidFill>
                            <a:schemeClr val="dk1"/>
                          </a:solidFill>
                          <a:latin typeface="Arial" pitchFamily="34" charset="0"/>
                          <a:ea typeface="+mn-ea"/>
                          <a:cs typeface="Arial" pitchFamily="34" charset="0"/>
                        </a:rPr>
                        <a:t>30</a:t>
                      </a:r>
                      <a:r>
                        <a:rPr lang="en-US" sz="2200" kern="1200" baseline="0" dirty="0">
                          <a:solidFill>
                            <a:schemeClr val="dk1"/>
                          </a:solidFill>
                          <a:latin typeface="Arial" pitchFamily="34" charset="0"/>
                          <a:ea typeface="+mn-ea"/>
                          <a:cs typeface="Arial" pitchFamily="34" charset="0"/>
                        </a:rPr>
                        <a:t> </a:t>
                      </a:r>
                      <a:r>
                        <a:rPr lang="el-GR" sz="2200" kern="1200" baseline="0" dirty="0">
                          <a:solidFill>
                            <a:schemeClr val="dk1"/>
                          </a:solidFill>
                          <a:latin typeface="Arial" pitchFamily="34" charset="0"/>
                          <a:ea typeface="+mn-ea"/>
                          <a:cs typeface="Arial" pitchFamily="34" charset="0"/>
                        </a:rPr>
                        <a:t>μ</a:t>
                      </a:r>
                      <a:r>
                        <a:rPr lang="en-US" sz="2200" kern="1200" baseline="0" dirty="0">
                          <a:solidFill>
                            <a:schemeClr val="dk1"/>
                          </a:solidFill>
                          <a:latin typeface="Arial" pitchFamily="34" charset="0"/>
                          <a:ea typeface="+mn-ea"/>
                          <a:cs typeface="Arial" pitchFamily="34" charset="0"/>
                        </a:rPr>
                        <a:t>m in size</a:t>
                      </a:r>
                    </a:p>
                    <a:p>
                      <a:pPr>
                        <a:lnSpc>
                          <a:spcPct val="150000"/>
                        </a:lnSpc>
                        <a:buFont typeface="Arial" pitchFamily="34" charset="0"/>
                        <a:buChar char="•"/>
                      </a:pPr>
                      <a:r>
                        <a:rPr lang="en-US" sz="2200" kern="1200" baseline="0" dirty="0">
                          <a:solidFill>
                            <a:schemeClr val="dk1"/>
                          </a:solidFill>
                          <a:latin typeface="Arial" pitchFamily="34" charset="0"/>
                          <a:ea typeface="+mn-ea"/>
                          <a:cs typeface="Arial" pitchFamily="34" charset="0"/>
                        </a:rPr>
                        <a:t> Irregular finger like pseudopodia</a:t>
                      </a:r>
                      <a:endParaRPr lang="en-US" sz="2200" dirty="0">
                        <a:latin typeface="Arial" pitchFamily="34" charset="0"/>
                        <a:cs typeface="Arial" pitchFamily="34" charset="0"/>
                      </a:endParaRP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0001"/>
                  </a:ext>
                </a:extLst>
              </a:tr>
              <a:tr h="2892252">
                <a:tc>
                  <a:txBody>
                    <a:bodyPr/>
                    <a:lstStyle/>
                    <a:p>
                      <a:pPr algn="l">
                        <a:lnSpc>
                          <a:spcPct val="150000"/>
                        </a:lnSpc>
                      </a:pPr>
                      <a:r>
                        <a:rPr lang="en-US" sz="2200" b="1" kern="1200" baseline="0" dirty="0">
                          <a:solidFill>
                            <a:schemeClr val="dk1"/>
                          </a:solidFill>
                          <a:latin typeface="Arial" pitchFamily="34" charset="0"/>
                          <a:ea typeface="+mn-ea"/>
                          <a:cs typeface="Arial" pitchFamily="34" charset="0"/>
                        </a:rPr>
                        <a:t>Cysts</a:t>
                      </a:r>
                      <a:endParaRPr lang="en-US" sz="2200" b="1" dirty="0">
                        <a:latin typeface="Arial" pitchFamily="34" charset="0"/>
                        <a:cs typeface="Arial" pitchFamily="34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indent="0" algn="l" defTabSz="914400" rtl="0" eaLnBrk="1" fontAlgn="auto" latinLnBrk="0" hangingPunct="1">
                        <a:lnSpc>
                          <a:spcPct val="15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 typeface="Arial" pitchFamily="34" charset="0"/>
                        <a:buChar char="•"/>
                        <a:tabLst/>
                        <a:defRPr/>
                      </a:pPr>
                      <a:r>
                        <a:rPr lang="en-US" sz="2200" kern="1200" baseline="0" dirty="0">
                          <a:solidFill>
                            <a:schemeClr val="dk1"/>
                          </a:solidFill>
                          <a:latin typeface="Arial" pitchFamily="34" charset="0"/>
                          <a:ea typeface="+mn-ea"/>
                          <a:cs typeface="Arial" pitchFamily="34" charset="0"/>
                        </a:rPr>
                        <a:t> </a:t>
                      </a:r>
                      <a:r>
                        <a:rPr lang="el-GR" sz="2200" kern="1200" baseline="0" dirty="0">
                          <a:solidFill>
                            <a:schemeClr val="dk1"/>
                          </a:solidFill>
                          <a:latin typeface="Arial" pitchFamily="34" charset="0"/>
                          <a:ea typeface="+mn-ea"/>
                          <a:cs typeface="Arial" pitchFamily="34" charset="0"/>
                        </a:rPr>
                        <a:t>1</a:t>
                      </a:r>
                      <a:r>
                        <a:rPr lang="en-US" sz="2200" kern="1200" baseline="0" dirty="0">
                          <a:solidFill>
                            <a:schemeClr val="dk1"/>
                          </a:solidFill>
                          <a:latin typeface="Arial" pitchFamily="34" charset="0"/>
                          <a:ea typeface="+mn-ea"/>
                          <a:cs typeface="Arial" pitchFamily="34" charset="0"/>
                        </a:rPr>
                        <a:t>2</a:t>
                      </a:r>
                      <a:r>
                        <a:rPr lang="el-GR" sz="2200" kern="1200" baseline="0" dirty="0">
                          <a:solidFill>
                            <a:schemeClr val="dk1"/>
                          </a:solidFill>
                          <a:latin typeface="Arial" pitchFamily="34" charset="0"/>
                          <a:ea typeface="+mn-ea"/>
                          <a:cs typeface="Arial" pitchFamily="34" charset="0"/>
                        </a:rPr>
                        <a:t>-2</a:t>
                      </a:r>
                      <a:r>
                        <a:rPr lang="en-US" sz="2200" kern="1200" baseline="0" dirty="0">
                          <a:solidFill>
                            <a:schemeClr val="dk1"/>
                          </a:solidFill>
                          <a:latin typeface="Arial" pitchFamily="34" charset="0"/>
                          <a:ea typeface="+mn-ea"/>
                          <a:cs typeface="Arial" pitchFamily="34" charset="0"/>
                        </a:rPr>
                        <a:t>0 </a:t>
                      </a:r>
                      <a:r>
                        <a:rPr lang="el-GR" sz="2200" kern="1200" baseline="0" dirty="0">
                          <a:solidFill>
                            <a:schemeClr val="dk1"/>
                          </a:solidFill>
                          <a:latin typeface="Arial" pitchFamily="34" charset="0"/>
                          <a:ea typeface="+mn-ea"/>
                          <a:cs typeface="Arial" pitchFamily="34" charset="0"/>
                        </a:rPr>
                        <a:t>μ</a:t>
                      </a:r>
                      <a:r>
                        <a:rPr lang="en-US" sz="2200" kern="1200" baseline="0" dirty="0">
                          <a:solidFill>
                            <a:schemeClr val="dk1"/>
                          </a:solidFill>
                          <a:latin typeface="Arial" pitchFamily="34" charset="0"/>
                          <a:ea typeface="+mn-ea"/>
                          <a:cs typeface="Arial" pitchFamily="34" charset="0"/>
                        </a:rPr>
                        <a:t>m in size</a:t>
                      </a:r>
                    </a:p>
                    <a:p>
                      <a:pPr>
                        <a:lnSpc>
                          <a:spcPct val="150000"/>
                        </a:lnSpc>
                        <a:buFont typeface="Arial" pitchFamily="34" charset="0"/>
                        <a:buChar char="•"/>
                      </a:pPr>
                      <a:r>
                        <a:rPr lang="en-US" sz="2200" kern="1200" baseline="0" dirty="0">
                          <a:solidFill>
                            <a:schemeClr val="dk1"/>
                          </a:solidFill>
                          <a:latin typeface="Arial" pitchFamily="34" charset="0"/>
                          <a:ea typeface="+mn-ea"/>
                          <a:cs typeface="Arial" pitchFamily="34" charset="0"/>
                        </a:rPr>
                        <a:t> </a:t>
                      </a:r>
                      <a:r>
                        <a:rPr lang="en-US" sz="2200" kern="1200" baseline="0" dirty="0">
                          <a:solidFill>
                            <a:srgbClr val="C00000"/>
                          </a:solidFill>
                          <a:latin typeface="Arial" pitchFamily="34" charset="0"/>
                          <a:ea typeface="+mn-ea"/>
                          <a:cs typeface="Arial" pitchFamily="34" charset="0"/>
                        </a:rPr>
                        <a:t>Double walled</a:t>
                      </a:r>
                      <a:r>
                        <a:rPr lang="en-US" sz="2200" kern="1200" baseline="0" dirty="0">
                          <a:solidFill>
                            <a:schemeClr val="dk1"/>
                          </a:solidFill>
                          <a:latin typeface="Arial" pitchFamily="34" charset="0"/>
                          <a:ea typeface="+mn-ea"/>
                          <a:cs typeface="Arial" pitchFamily="34" charset="0"/>
                        </a:rPr>
                        <a:t>:</a:t>
                      </a:r>
                    </a:p>
                    <a:p>
                      <a:pPr>
                        <a:lnSpc>
                          <a:spcPct val="150000"/>
                        </a:lnSpc>
                        <a:buFont typeface="Wingdings" pitchFamily="2" charset="2"/>
                        <a:buChar char="Ø"/>
                      </a:pPr>
                      <a:r>
                        <a:rPr lang="en-US" sz="2200" kern="1200" baseline="0" dirty="0" err="1">
                          <a:solidFill>
                            <a:schemeClr val="dk1"/>
                          </a:solidFill>
                          <a:latin typeface="Arial" pitchFamily="34" charset="0"/>
                          <a:ea typeface="+mn-ea"/>
                          <a:cs typeface="Arial" pitchFamily="34" charset="0"/>
                        </a:rPr>
                        <a:t>Ectocyst</a:t>
                      </a:r>
                      <a:endParaRPr lang="en-US" sz="2200" kern="1200" baseline="0" dirty="0">
                        <a:solidFill>
                          <a:schemeClr val="dk1"/>
                        </a:solidFill>
                        <a:latin typeface="Arial" pitchFamily="34" charset="0"/>
                        <a:ea typeface="+mn-ea"/>
                        <a:cs typeface="Arial" pitchFamily="34" charset="0"/>
                      </a:endParaRPr>
                    </a:p>
                    <a:p>
                      <a:pPr>
                        <a:lnSpc>
                          <a:spcPct val="150000"/>
                        </a:lnSpc>
                        <a:buFont typeface="Wingdings" pitchFamily="2" charset="2"/>
                        <a:buChar char="Ø"/>
                      </a:pPr>
                      <a:r>
                        <a:rPr lang="en-US" sz="2200" kern="1200" baseline="0" dirty="0" err="1">
                          <a:solidFill>
                            <a:schemeClr val="dk1"/>
                          </a:solidFill>
                          <a:latin typeface="Arial" pitchFamily="34" charset="0"/>
                          <a:ea typeface="+mn-ea"/>
                          <a:cs typeface="Arial" pitchFamily="34" charset="0"/>
                        </a:rPr>
                        <a:t>Endocyst</a:t>
                      </a:r>
                      <a:r>
                        <a:rPr lang="en-US" sz="2200" kern="1200" baseline="0" dirty="0">
                          <a:solidFill>
                            <a:schemeClr val="dk1"/>
                          </a:solidFill>
                          <a:latin typeface="Arial" pitchFamily="34" charset="0"/>
                          <a:ea typeface="+mn-ea"/>
                          <a:cs typeface="Arial" pitchFamily="34" charset="0"/>
                        </a:rPr>
                        <a:t> </a:t>
                      </a:r>
                      <a:endParaRPr lang="en-US" sz="2200" dirty="0">
                        <a:latin typeface="Arial" pitchFamily="34" charset="0"/>
                        <a:cs typeface="Arial" pitchFamily="34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>
                        <a:lnSpc>
                          <a:spcPct val="150000"/>
                        </a:lnSpc>
                        <a:buFont typeface="Arial" pitchFamily="34" charset="0"/>
                        <a:buChar char="•"/>
                      </a:pPr>
                      <a:r>
                        <a:rPr lang="en-US" sz="2200" dirty="0">
                          <a:latin typeface="Arial" pitchFamily="34" charset="0"/>
                          <a:cs typeface="Arial" pitchFamily="34" charset="0"/>
                        </a:rPr>
                        <a:t> About </a:t>
                      </a:r>
                      <a:r>
                        <a:rPr lang="el-GR" sz="2200" dirty="0">
                          <a:latin typeface="Arial" pitchFamily="34" charset="0"/>
                          <a:cs typeface="Arial" pitchFamily="34" charset="0"/>
                        </a:rPr>
                        <a:t>30 μ</a:t>
                      </a:r>
                      <a:r>
                        <a:rPr lang="en-US" sz="2200" dirty="0">
                          <a:latin typeface="Arial" pitchFamily="34" charset="0"/>
                          <a:cs typeface="Arial" pitchFamily="34" charset="0"/>
                        </a:rPr>
                        <a:t>m In</a:t>
                      </a:r>
                      <a:r>
                        <a:rPr lang="en-US" sz="2200" baseline="0" dirty="0">
                          <a:latin typeface="Arial" pitchFamily="34" charset="0"/>
                          <a:cs typeface="Arial" pitchFamily="34" charset="0"/>
                        </a:rPr>
                        <a:t> size</a:t>
                      </a:r>
                      <a:endParaRPr lang="en-US" sz="2200" dirty="0">
                        <a:latin typeface="Arial" pitchFamily="34" charset="0"/>
                        <a:cs typeface="Arial" pitchFamily="34" charset="0"/>
                      </a:endParaRPr>
                    </a:p>
                    <a:p>
                      <a:pPr>
                        <a:lnSpc>
                          <a:spcPct val="150000"/>
                        </a:lnSpc>
                        <a:buFont typeface="Arial" pitchFamily="34" charset="0"/>
                        <a:buChar char="•"/>
                      </a:pPr>
                      <a:r>
                        <a:rPr lang="en-US" sz="2200" dirty="0">
                          <a:latin typeface="Arial" pitchFamily="34" charset="0"/>
                          <a:cs typeface="Arial" pitchFamily="34" charset="0"/>
                        </a:rPr>
                        <a:t> </a:t>
                      </a:r>
                      <a:r>
                        <a:rPr lang="en-US" sz="2200" dirty="0">
                          <a:solidFill>
                            <a:srgbClr val="C00000"/>
                          </a:solidFill>
                          <a:latin typeface="Arial" pitchFamily="34" charset="0"/>
                          <a:cs typeface="Arial" pitchFamily="34" charset="0"/>
                        </a:rPr>
                        <a:t>Triple walled</a:t>
                      </a:r>
                      <a:r>
                        <a:rPr lang="en-US" sz="2200" dirty="0">
                          <a:latin typeface="Arial" pitchFamily="34" charset="0"/>
                          <a:cs typeface="Arial" pitchFamily="34" charset="0"/>
                        </a:rPr>
                        <a:t>:</a:t>
                      </a:r>
                    </a:p>
                    <a:p>
                      <a:pPr lvl="1">
                        <a:lnSpc>
                          <a:spcPct val="150000"/>
                        </a:lnSpc>
                        <a:buFont typeface="Wingdings" pitchFamily="2" charset="2"/>
                        <a:buChar char="Ø"/>
                      </a:pPr>
                      <a:r>
                        <a:rPr lang="en-US" sz="2200" dirty="0" err="1">
                          <a:latin typeface="Arial" pitchFamily="34" charset="0"/>
                          <a:cs typeface="Arial" pitchFamily="34" charset="0"/>
                        </a:rPr>
                        <a:t>Ectocyst</a:t>
                      </a:r>
                      <a:endParaRPr lang="en-US" sz="2200" dirty="0">
                        <a:latin typeface="Arial" pitchFamily="34" charset="0"/>
                        <a:cs typeface="Arial" pitchFamily="34" charset="0"/>
                      </a:endParaRPr>
                    </a:p>
                    <a:p>
                      <a:pPr lvl="1">
                        <a:lnSpc>
                          <a:spcPct val="150000"/>
                        </a:lnSpc>
                        <a:buFont typeface="Wingdings" pitchFamily="2" charset="2"/>
                        <a:buChar char="Ø"/>
                      </a:pPr>
                      <a:r>
                        <a:rPr lang="en-US" sz="2200" dirty="0" err="1">
                          <a:latin typeface="Arial" pitchFamily="34" charset="0"/>
                          <a:cs typeface="Arial" pitchFamily="34" charset="0"/>
                        </a:rPr>
                        <a:t>Mesocyst</a:t>
                      </a:r>
                      <a:endParaRPr lang="en-US" sz="2200" dirty="0">
                        <a:latin typeface="Arial" pitchFamily="34" charset="0"/>
                        <a:cs typeface="Arial" pitchFamily="34" charset="0"/>
                      </a:endParaRPr>
                    </a:p>
                    <a:p>
                      <a:pPr lvl="1">
                        <a:lnSpc>
                          <a:spcPct val="150000"/>
                        </a:lnSpc>
                        <a:buFont typeface="Wingdings" pitchFamily="2" charset="2"/>
                        <a:buChar char="Ø"/>
                      </a:pPr>
                      <a:r>
                        <a:rPr lang="en-US" sz="2200" dirty="0" err="1">
                          <a:latin typeface="Arial" pitchFamily="34" charset="0"/>
                          <a:cs typeface="Arial" pitchFamily="34" charset="0"/>
                        </a:rPr>
                        <a:t>Endocyst</a:t>
                      </a:r>
                      <a:endParaRPr lang="en-US" sz="2200" dirty="0">
                        <a:latin typeface="Arial" pitchFamily="34" charset="0"/>
                        <a:cs typeface="Arial" pitchFamily="34" charset="0"/>
                      </a:endParaRP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0002"/>
                  </a:ext>
                </a:extLst>
              </a:tr>
            </a:tbl>
          </a:graphicData>
        </a:graphic>
      </p:graphicFrame>
    </p:spTree>
  </p:cSld>
  <p:clrMapOvr>
    <a:masterClrMapping/>
  </p:clrMapOvr>
</p:sld>
</file>

<file path=ppt/slides/slide4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0"/>
            <a:ext cx="8229600" cy="792162"/>
          </a:xfrm>
        </p:spPr>
        <p:txBody>
          <a:bodyPr>
            <a:normAutofit/>
          </a:bodyPr>
          <a:lstStyle/>
          <a:p>
            <a:r>
              <a:rPr lang="en-US" sz="4000" b="1" i="1" dirty="0" err="1">
                <a:solidFill>
                  <a:schemeClr val="accent5">
                    <a:lumMod val="20000"/>
                    <a:lumOff val="80000"/>
                  </a:schemeClr>
                </a:solidFill>
                <a:latin typeface="Arial" pitchFamily="34" charset="0"/>
                <a:cs typeface="Arial" pitchFamily="34" charset="0"/>
              </a:rPr>
              <a:t>Sappinia</a:t>
            </a:r>
            <a:endParaRPr lang="en-US" sz="4000" i="1" dirty="0">
              <a:solidFill>
                <a:schemeClr val="accent5">
                  <a:lumMod val="20000"/>
                  <a:lumOff val="80000"/>
                </a:schemeClr>
              </a:solidFill>
              <a:latin typeface="Arial" pitchFamily="34" charset="0"/>
              <a:cs typeface="Arial" pitchFamily="34" charset="0"/>
            </a:endParaRP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228600" y="1371600"/>
            <a:ext cx="8686800" cy="5334000"/>
          </a:xfrm>
        </p:spPr>
        <p:txBody>
          <a:bodyPr>
            <a:noAutofit/>
          </a:bodyPr>
          <a:lstStyle/>
          <a:p>
            <a:r>
              <a:rPr lang="en-US" sz="2400" dirty="0">
                <a:latin typeface="Arial" pitchFamily="34" charset="0"/>
                <a:cs typeface="Arial" pitchFamily="34" charset="0"/>
              </a:rPr>
              <a:t>Newly recognized pathogenic free living amoeba</a:t>
            </a:r>
          </a:p>
          <a:p>
            <a:pPr>
              <a:lnSpc>
                <a:spcPct val="150000"/>
              </a:lnSpc>
            </a:pPr>
            <a:r>
              <a:rPr lang="en-US" sz="2400" dirty="0">
                <a:latin typeface="Arial" pitchFamily="34" charset="0"/>
                <a:cs typeface="Arial" pitchFamily="34" charset="0"/>
              </a:rPr>
              <a:t>Found in soil and water</a:t>
            </a:r>
          </a:p>
          <a:p>
            <a:pPr>
              <a:lnSpc>
                <a:spcPct val="150000"/>
              </a:lnSpc>
            </a:pPr>
            <a:r>
              <a:rPr lang="en-US" sz="2400" i="1" dirty="0" err="1">
                <a:latin typeface="Arial" pitchFamily="34" charset="0"/>
                <a:cs typeface="Arial" pitchFamily="34" charset="0"/>
              </a:rPr>
              <a:t>Sappinia</a:t>
            </a:r>
            <a:r>
              <a:rPr lang="en-US" sz="2400" dirty="0">
                <a:latin typeface="Arial" pitchFamily="34" charset="0"/>
                <a:cs typeface="Arial" pitchFamily="34" charset="0"/>
              </a:rPr>
              <a:t> is ubiquitous in nature and</a:t>
            </a:r>
            <a:r>
              <a:rPr lang="en-US" sz="2400" i="1" dirty="0">
                <a:latin typeface="Arial" pitchFamily="34" charset="0"/>
                <a:cs typeface="Arial" pitchFamily="34" charset="0"/>
              </a:rPr>
              <a:t> </a:t>
            </a:r>
            <a:r>
              <a:rPr lang="en-US" sz="2400" dirty="0">
                <a:latin typeface="Arial" pitchFamily="34" charset="0"/>
                <a:cs typeface="Arial" pitchFamily="34" charset="0"/>
              </a:rPr>
              <a:t>present worldwide</a:t>
            </a:r>
          </a:p>
          <a:p>
            <a:pPr>
              <a:lnSpc>
                <a:spcPct val="150000"/>
              </a:lnSpc>
            </a:pPr>
            <a:r>
              <a:rPr lang="en-US" sz="2400" dirty="0">
                <a:latin typeface="Arial" pitchFamily="34" charset="0"/>
                <a:cs typeface="Arial" pitchFamily="34" charset="0"/>
              </a:rPr>
              <a:t>It is usually found in:</a:t>
            </a:r>
          </a:p>
          <a:p>
            <a:pPr lvl="1">
              <a:lnSpc>
                <a:spcPct val="150000"/>
              </a:lnSpc>
              <a:buFont typeface="Wingdings" pitchFamily="2" charset="2"/>
              <a:buChar char="Ø"/>
            </a:pPr>
            <a:r>
              <a:rPr lang="en-US" sz="2400" dirty="0">
                <a:latin typeface="Arial" pitchFamily="34" charset="0"/>
                <a:cs typeface="Arial" pitchFamily="34" charset="0"/>
              </a:rPr>
              <a:t>Fresh water sources</a:t>
            </a:r>
          </a:p>
          <a:p>
            <a:pPr>
              <a:lnSpc>
                <a:spcPct val="150000"/>
              </a:lnSpc>
            </a:pPr>
            <a:endParaRPr lang="en-US" sz="2400" dirty="0">
              <a:latin typeface="Arial" pitchFamily="34" charset="0"/>
              <a:cs typeface="Arial" pitchFamily="34" charset="0"/>
            </a:endParaRPr>
          </a:p>
          <a:p>
            <a:pPr>
              <a:lnSpc>
                <a:spcPct val="150000"/>
              </a:lnSpc>
            </a:pPr>
            <a:endParaRPr lang="en-US" sz="2400" dirty="0">
              <a:latin typeface="Arial" pitchFamily="34" charset="0"/>
              <a:cs typeface="Arial" pitchFamily="34" charset="0"/>
            </a:endParaRPr>
          </a:p>
        </p:txBody>
      </p:sp>
    </p:spTree>
  </p:cSld>
  <p:clrMapOvr>
    <a:masterClrMapping/>
  </p:clrMapOvr>
</p:sld>
</file>

<file path=ppt/slides/slide4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 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152400" y="304800"/>
            <a:ext cx="8763000" cy="6324600"/>
          </a:xfrm>
        </p:spPr>
        <p:txBody>
          <a:bodyPr>
            <a:normAutofit/>
          </a:bodyPr>
          <a:lstStyle/>
          <a:p>
            <a:pPr>
              <a:buNone/>
            </a:pPr>
            <a:r>
              <a:rPr lang="en-US" sz="2400" b="1" dirty="0">
                <a:latin typeface="Arial" pitchFamily="34" charset="0"/>
                <a:cs typeface="Arial" pitchFamily="34" charset="0"/>
              </a:rPr>
              <a:t>Amoebic Encephalitis:</a:t>
            </a:r>
          </a:p>
          <a:p>
            <a:endParaRPr lang="en-US" sz="2400" b="1" i="1" dirty="0">
              <a:solidFill>
                <a:srgbClr val="002060"/>
              </a:solidFill>
              <a:latin typeface="Arial" pitchFamily="34" charset="0"/>
              <a:cs typeface="Arial" pitchFamily="34" charset="0"/>
            </a:endParaRPr>
          </a:p>
          <a:p>
            <a:r>
              <a:rPr lang="en-US" sz="2400" i="1" dirty="0" err="1">
                <a:latin typeface="Arial" pitchFamily="34" charset="0"/>
                <a:cs typeface="Arial" pitchFamily="34" charset="0"/>
              </a:rPr>
              <a:t>Sappinia</a:t>
            </a:r>
            <a:r>
              <a:rPr lang="en-US" sz="2400" b="1" i="1" dirty="0">
                <a:solidFill>
                  <a:srgbClr val="002060"/>
                </a:solidFill>
                <a:latin typeface="Arial" pitchFamily="34" charset="0"/>
                <a:cs typeface="Arial" pitchFamily="34" charset="0"/>
              </a:rPr>
              <a:t> </a:t>
            </a:r>
            <a:r>
              <a:rPr lang="en-US" sz="2400" dirty="0">
                <a:latin typeface="Arial" pitchFamily="34" charset="0"/>
                <a:cs typeface="Arial" pitchFamily="34" charset="0"/>
              </a:rPr>
              <a:t>causes amoebic encephalitis</a:t>
            </a:r>
          </a:p>
          <a:p>
            <a:endParaRPr lang="en-US" sz="2400" dirty="0">
              <a:latin typeface="Arial" pitchFamily="34" charset="0"/>
              <a:cs typeface="Arial" pitchFamily="34" charset="0"/>
            </a:endParaRPr>
          </a:p>
          <a:p>
            <a:r>
              <a:rPr lang="en-US" sz="2400" dirty="0">
                <a:latin typeface="Arial" pitchFamily="34" charset="0"/>
                <a:cs typeface="Arial" pitchFamily="34" charset="0"/>
              </a:rPr>
              <a:t>Similar to those caused by other free-living amoebae</a:t>
            </a:r>
          </a:p>
          <a:p>
            <a:endParaRPr lang="en-US" sz="2400" dirty="0">
              <a:latin typeface="Arial" pitchFamily="34" charset="0"/>
              <a:cs typeface="Arial" pitchFamily="34" charset="0"/>
            </a:endParaRPr>
          </a:p>
          <a:p>
            <a:r>
              <a:rPr lang="en-US" sz="2400" dirty="0">
                <a:latin typeface="Arial" pitchFamily="34" charset="0"/>
                <a:cs typeface="Arial" pitchFamily="34" charset="0"/>
              </a:rPr>
              <a:t>Only one case of amebic encephalitis due to </a:t>
            </a:r>
            <a:r>
              <a:rPr lang="en-US" sz="2400" i="1" dirty="0" err="1">
                <a:latin typeface="Arial" pitchFamily="34" charset="0"/>
                <a:cs typeface="Arial" pitchFamily="34" charset="0"/>
              </a:rPr>
              <a:t>Sappinia</a:t>
            </a:r>
            <a:r>
              <a:rPr lang="en-US" sz="2400" dirty="0">
                <a:latin typeface="Arial" pitchFamily="34" charset="0"/>
                <a:cs typeface="Arial" pitchFamily="34" charset="0"/>
              </a:rPr>
              <a:t> infection has been reported worldwide</a:t>
            </a:r>
          </a:p>
          <a:p>
            <a:pPr marL="0" indent="0">
              <a:buNone/>
            </a:pPr>
            <a:endParaRPr lang="en-US" sz="2400" i="1" dirty="0">
              <a:latin typeface="Arial" pitchFamily="34" charset="0"/>
              <a:cs typeface="Arial" pitchFamily="34" charset="0"/>
            </a:endParaRPr>
          </a:p>
          <a:p>
            <a:r>
              <a:rPr lang="en-US" sz="2400" dirty="0">
                <a:latin typeface="Arial" pitchFamily="34" charset="0"/>
                <a:cs typeface="Arial" pitchFamily="34" charset="0"/>
              </a:rPr>
              <a:t>Recently, this infection was reidentified as being caused by </a:t>
            </a:r>
            <a:r>
              <a:rPr lang="en-US" sz="2400" i="1" dirty="0" err="1">
                <a:latin typeface="Arial" pitchFamily="34" charset="0"/>
                <a:cs typeface="Arial" pitchFamily="34" charset="0"/>
              </a:rPr>
              <a:t>Sappinia</a:t>
            </a:r>
            <a:r>
              <a:rPr lang="en-US" sz="2400" i="1" dirty="0">
                <a:latin typeface="Arial" pitchFamily="34" charset="0"/>
                <a:cs typeface="Arial" pitchFamily="34" charset="0"/>
              </a:rPr>
              <a:t> </a:t>
            </a:r>
            <a:r>
              <a:rPr lang="en-US" sz="2400" i="1" dirty="0" err="1">
                <a:latin typeface="Arial" pitchFamily="34" charset="0"/>
                <a:cs typeface="Arial" pitchFamily="34" charset="0"/>
              </a:rPr>
              <a:t>pedata</a:t>
            </a:r>
            <a:endParaRPr lang="en-US" sz="2400" i="1" dirty="0">
              <a:latin typeface="Arial" pitchFamily="34" charset="0"/>
              <a:cs typeface="Arial" pitchFamily="34" charset="0"/>
            </a:endParaRPr>
          </a:p>
          <a:p>
            <a:r>
              <a:rPr lang="en-US" sz="2400" b="1" dirty="0">
                <a:solidFill>
                  <a:srgbClr val="FF0000"/>
                </a:solidFill>
                <a:latin typeface="Arial" pitchFamily="34" charset="0"/>
                <a:cs typeface="Arial" pitchFamily="34" charset="0"/>
              </a:rPr>
              <a:t>No case reported from India till date</a:t>
            </a:r>
          </a:p>
        </p:txBody>
      </p:sp>
    </p:spTree>
  </p:cSld>
  <p:clrMapOvr>
    <a:masterClrMapping/>
  </p:clrMapOvr>
</p:sld>
</file>

<file path=ppt/slides/slide4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0"/>
            <a:ext cx="8229600" cy="563562"/>
          </a:xfrm>
        </p:spPr>
        <p:txBody>
          <a:bodyPr>
            <a:noAutofit/>
          </a:bodyPr>
          <a:lstStyle/>
          <a:p>
            <a:r>
              <a:rPr lang="en-US" sz="3200" b="1" dirty="0">
                <a:latin typeface="Arial" pitchFamily="34" charset="0"/>
                <a:cs typeface="Arial" pitchFamily="34" charset="0"/>
              </a:rPr>
              <a:t> Morphology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228600" y="1219200"/>
            <a:ext cx="8686800" cy="5410200"/>
          </a:xfrm>
        </p:spPr>
        <p:txBody>
          <a:bodyPr>
            <a:normAutofit/>
          </a:bodyPr>
          <a:lstStyle/>
          <a:p>
            <a:r>
              <a:rPr lang="en-US" sz="2400" dirty="0">
                <a:latin typeface="Arial" pitchFamily="34" charset="0"/>
                <a:cs typeface="Arial" pitchFamily="34" charset="0"/>
              </a:rPr>
              <a:t>The characteristic feature is </a:t>
            </a:r>
            <a:r>
              <a:rPr lang="en-US" sz="2400" b="1" dirty="0" err="1">
                <a:solidFill>
                  <a:srgbClr val="C00000"/>
                </a:solidFill>
                <a:latin typeface="Arial" pitchFamily="34" charset="0"/>
                <a:cs typeface="Arial" pitchFamily="34" charset="0"/>
              </a:rPr>
              <a:t>binucleated</a:t>
            </a:r>
            <a:r>
              <a:rPr lang="en-US" sz="2400" dirty="0">
                <a:latin typeface="Arial" pitchFamily="34" charset="0"/>
                <a:cs typeface="Arial" pitchFamily="34" charset="0"/>
              </a:rPr>
              <a:t> </a:t>
            </a:r>
            <a:r>
              <a:rPr lang="en-US" sz="2400" b="1" dirty="0" err="1">
                <a:solidFill>
                  <a:srgbClr val="C00000"/>
                </a:solidFill>
                <a:latin typeface="Arial" pitchFamily="34" charset="0"/>
                <a:cs typeface="Arial" pitchFamily="34" charset="0"/>
              </a:rPr>
              <a:t>trophozoite</a:t>
            </a:r>
            <a:r>
              <a:rPr lang="en-US" sz="2400" b="1" dirty="0">
                <a:solidFill>
                  <a:srgbClr val="C00000"/>
                </a:solidFill>
                <a:latin typeface="Arial" pitchFamily="34" charset="0"/>
                <a:cs typeface="Arial" pitchFamily="34" charset="0"/>
              </a:rPr>
              <a:t> and cyst</a:t>
            </a:r>
          </a:p>
          <a:p>
            <a:pPr>
              <a:buNone/>
            </a:pPr>
            <a:endParaRPr lang="en-US" sz="2400" b="1" dirty="0">
              <a:solidFill>
                <a:srgbClr val="C00000"/>
              </a:solidFill>
              <a:latin typeface="Arial" pitchFamily="34" charset="0"/>
              <a:cs typeface="Arial" pitchFamily="34" charset="0"/>
            </a:endParaRPr>
          </a:p>
          <a:p>
            <a:pPr>
              <a:lnSpc>
                <a:spcPct val="150000"/>
              </a:lnSpc>
            </a:pPr>
            <a:r>
              <a:rPr lang="en-US" sz="2400" b="1" dirty="0" err="1">
                <a:latin typeface="Arial" pitchFamily="34" charset="0"/>
                <a:cs typeface="Arial" pitchFamily="34" charset="0"/>
              </a:rPr>
              <a:t>Trophozoite</a:t>
            </a:r>
            <a:r>
              <a:rPr lang="en-US" sz="2400" b="1" dirty="0">
                <a:latin typeface="Arial" pitchFamily="34" charset="0"/>
                <a:cs typeface="Arial" pitchFamily="34" charset="0"/>
              </a:rPr>
              <a:t>:</a:t>
            </a:r>
          </a:p>
          <a:p>
            <a:pPr lvl="2">
              <a:lnSpc>
                <a:spcPct val="150000"/>
              </a:lnSpc>
              <a:buFont typeface="Wingdings" pitchFamily="2" charset="2"/>
              <a:buChar char="Ø"/>
            </a:pPr>
            <a:r>
              <a:rPr lang="en-US" sz="2200" dirty="0">
                <a:latin typeface="Arial" pitchFamily="34" charset="0"/>
                <a:cs typeface="Arial" pitchFamily="34" charset="0"/>
              </a:rPr>
              <a:t>Oval in shape</a:t>
            </a:r>
          </a:p>
          <a:p>
            <a:pPr lvl="2">
              <a:lnSpc>
                <a:spcPct val="150000"/>
              </a:lnSpc>
              <a:buFont typeface="Wingdings" pitchFamily="2" charset="2"/>
              <a:buChar char="Ø"/>
            </a:pPr>
            <a:r>
              <a:rPr lang="en-US" sz="2200" dirty="0">
                <a:latin typeface="Arial" pitchFamily="34" charset="0"/>
                <a:cs typeface="Arial" pitchFamily="34" charset="0"/>
              </a:rPr>
              <a:t>Measures 40–70 </a:t>
            </a:r>
            <a:r>
              <a:rPr lang="en-US" sz="2200" dirty="0" err="1">
                <a:latin typeface="Arial" pitchFamily="34" charset="0"/>
                <a:cs typeface="Arial" pitchFamily="34" charset="0"/>
              </a:rPr>
              <a:t>μm</a:t>
            </a:r>
            <a:endParaRPr lang="en-US" sz="2200" dirty="0">
              <a:latin typeface="Arial" pitchFamily="34" charset="0"/>
              <a:cs typeface="Arial" pitchFamily="34" charset="0"/>
            </a:endParaRPr>
          </a:p>
          <a:p>
            <a:pPr>
              <a:lnSpc>
                <a:spcPct val="150000"/>
              </a:lnSpc>
            </a:pPr>
            <a:r>
              <a:rPr lang="en-US" sz="2400" b="1" dirty="0">
                <a:latin typeface="Arial" pitchFamily="34" charset="0"/>
                <a:cs typeface="Arial" pitchFamily="34" charset="0"/>
              </a:rPr>
              <a:t>Cyst:</a:t>
            </a:r>
          </a:p>
          <a:p>
            <a:pPr lvl="2">
              <a:lnSpc>
                <a:spcPct val="150000"/>
              </a:lnSpc>
              <a:buFont typeface="Wingdings" pitchFamily="2" charset="2"/>
              <a:buChar char="Ø"/>
            </a:pPr>
            <a:r>
              <a:rPr lang="en-US" sz="2200" dirty="0">
                <a:latin typeface="Arial" pitchFamily="34" charset="0"/>
                <a:cs typeface="Arial" pitchFamily="34" charset="0"/>
              </a:rPr>
              <a:t>Round in shape </a:t>
            </a:r>
          </a:p>
          <a:p>
            <a:pPr lvl="2">
              <a:lnSpc>
                <a:spcPct val="150000"/>
              </a:lnSpc>
              <a:buFont typeface="Wingdings" pitchFamily="2" charset="2"/>
              <a:buChar char="Ø"/>
            </a:pPr>
            <a:r>
              <a:rPr lang="en-US" sz="2200" dirty="0">
                <a:latin typeface="Arial" pitchFamily="34" charset="0"/>
                <a:cs typeface="Arial" pitchFamily="34" charset="0"/>
              </a:rPr>
              <a:t>Measures </a:t>
            </a:r>
            <a:r>
              <a:rPr lang="el-GR" sz="2200" dirty="0">
                <a:latin typeface="Arial" pitchFamily="34" charset="0"/>
                <a:cs typeface="Arial" pitchFamily="34" charset="0"/>
              </a:rPr>
              <a:t>15–30 μ</a:t>
            </a:r>
            <a:r>
              <a:rPr lang="en-US" sz="2200" dirty="0">
                <a:latin typeface="Arial" pitchFamily="34" charset="0"/>
                <a:cs typeface="Arial" pitchFamily="34" charset="0"/>
              </a:rPr>
              <a:t>m</a:t>
            </a:r>
          </a:p>
          <a:p>
            <a:pPr>
              <a:buNone/>
            </a:pPr>
            <a:endParaRPr lang="en-US" dirty="0"/>
          </a:p>
        </p:txBody>
      </p:sp>
      <p:pic>
        <p:nvPicPr>
          <p:cNvPr id="4" name="Picture 2" descr="C:\Users\SADHAVI\Downloads\sappinia.jpg"/>
          <p:cNvPicPr>
            <a:picLocks noChangeAspect="1" noChangeArrowheads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4562147" y="3276600"/>
            <a:ext cx="4581853" cy="1600200"/>
          </a:xfrm>
          <a:prstGeom prst="rect">
            <a:avLst/>
          </a:prstGeom>
          <a:noFill/>
        </p:spPr>
      </p:pic>
    </p:spTree>
  </p:cSld>
  <p:clrMapOvr>
    <a:masterClrMapping/>
  </p:clrMapOvr>
</p:sld>
</file>

<file path=ppt/slides/slide4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 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228600" y="304800"/>
            <a:ext cx="8686800" cy="6248400"/>
          </a:xfrm>
        </p:spPr>
        <p:txBody>
          <a:bodyPr>
            <a:normAutofit/>
          </a:bodyPr>
          <a:lstStyle/>
          <a:p>
            <a:pPr>
              <a:buNone/>
            </a:pPr>
            <a:r>
              <a:rPr lang="en-US" sz="2800" b="1" dirty="0">
                <a:latin typeface="Arial" pitchFamily="34" charset="0"/>
                <a:cs typeface="Arial" pitchFamily="34" charset="0"/>
              </a:rPr>
              <a:t>Mode of transmission:</a:t>
            </a:r>
          </a:p>
          <a:p>
            <a:endParaRPr lang="en-US" sz="2400" i="1" dirty="0">
              <a:latin typeface="Arial" pitchFamily="34" charset="0"/>
              <a:cs typeface="Arial" pitchFamily="34" charset="0"/>
            </a:endParaRPr>
          </a:p>
          <a:p>
            <a:r>
              <a:rPr lang="en-US" sz="2400" i="1" dirty="0" err="1">
                <a:latin typeface="Arial" pitchFamily="34" charset="0"/>
                <a:cs typeface="Arial" pitchFamily="34" charset="0"/>
              </a:rPr>
              <a:t>Sappinia</a:t>
            </a:r>
            <a:r>
              <a:rPr lang="en-US" sz="2400" dirty="0">
                <a:latin typeface="Arial" pitchFamily="34" charset="0"/>
                <a:cs typeface="Arial" pitchFamily="34" charset="0"/>
              </a:rPr>
              <a:t> enters the body through:</a:t>
            </a:r>
          </a:p>
          <a:p>
            <a:pPr lvl="1">
              <a:lnSpc>
                <a:spcPct val="150000"/>
              </a:lnSpc>
              <a:buFont typeface="Wingdings" pitchFamily="2" charset="2"/>
              <a:buChar char="Ø"/>
            </a:pPr>
            <a:r>
              <a:rPr lang="en-US" sz="2200" dirty="0">
                <a:latin typeface="Arial" pitchFamily="34" charset="0"/>
                <a:cs typeface="Arial" pitchFamily="34" charset="0"/>
              </a:rPr>
              <a:t>Nasal mucosa</a:t>
            </a:r>
          </a:p>
          <a:p>
            <a:pPr lvl="1">
              <a:lnSpc>
                <a:spcPct val="150000"/>
              </a:lnSpc>
              <a:buFont typeface="Wingdings" pitchFamily="2" charset="2"/>
              <a:buChar char="Ø"/>
            </a:pPr>
            <a:r>
              <a:rPr lang="en-US" sz="2200" dirty="0">
                <a:latin typeface="Arial" pitchFamily="34" charset="0"/>
                <a:cs typeface="Arial" pitchFamily="34" charset="0"/>
              </a:rPr>
              <a:t>Cuts and bruises on the body</a:t>
            </a:r>
            <a:endParaRPr lang="en-US" sz="2400" dirty="0">
              <a:latin typeface="Arial" pitchFamily="34" charset="0"/>
              <a:cs typeface="Arial" pitchFamily="34" charset="0"/>
            </a:endParaRPr>
          </a:p>
          <a:p>
            <a:pPr marL="0" indent="0">
              <a:buNone/>
            </a:pPr>
            <a:endParaRPr lang="en-US" sz="2400" dirty="0">
              <a:latin typeface="Arial" pitchFamily="34" charset="0"/>
              <a:cs typeface="Arial" pitchFamily="34" charset="0"/>
            </a:endParaRPr>
          </a:p>
          <a:p>
            <a:r>
              <a:rPr lang="en-US" sz="2400" dirty="0">
                <a:latin typeface="Arial" pitchFamily="34" charset="0"/>
                <a:cs typeface="Arial" pitchFamily="34" charset="0"/>
              </a:rPr>
              <a:t>Life cycle is similar to that of </a:t>
            </a:r>
            <a:r>
              <a:rPr lang="en-US" sz="2400" i="1" dirty="0" err="1">
                <a:latin typeface="Arial" pitchFamily="34" charset="0"/>
                <a:cs typeface="Arial" pitchFamily="34" charset="0"/>
              </a:rPr>
              <a:t>Acanthamoeba</a:t>
            </a:r>
            <a:endParaRPr lang="en-US" sz="2400" i="1" dirty="0">
              <a:latin typeface="Arial" pitchFamily="34" charset="0"/>
              <a:cs typeface="Arial" pitchFamily="34" charset="0"/>
            </a:endParaRPr>
          </a:p>
          <a:p>
            <a:endParaRPr lang="en-US" sz="2400" dirty="0">
              <a:latin typeface="Arial" pitchFamily="34" charset="0"/>
              <a:cs typeface="Arial" pitchFamily="34" charset="0"/>
            </a:endParaRPr>
          </a:p>
        </p:txBody>
      </p:sp>
    </p:spTree>
  </p:cSld>
  <p:clrMapOvr>
    <a:masterClrMapping/>
  </p:clrMapOvr>
</p:sld>
</file>

<file path=ppt/slides/slide4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 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152400" y="152400"/>
            <a:ext cx="8839200" cy="6553200"/>
          </a:xfrm>
        </p:spPr>
        <p:txBody>
          <a:bodyPr>
            <a:normAutofit/>
          </a:bodyPr>
          <a:lstStyle/>
          <a:p>
            <a:pPr algn="ctr">
              <a:buNone/>
            </a:pPr>
            <a:r>
              <a:rPr lang="en-US" b="1" dirty="0">
                <a:latin typeface="Arial" pitchFamily="34" charset="0"/>
                <a:cs typeface="Arial" pitchFamily="34" charset="0"/>
              </a:rPr>
              <a:t>Laboratory Diagnosis</a:t>
            </a:r>
          </a:p>
          <a:p>
            <a:pPr algn="ctr">
              <a:buNone/>
            </a:pPr>
            <a:endParaRPr lang="en-US" sz="2400" dirty="0">
              <a:latin typeface="Arial" pitchFamily="34" charset="0"/>
              <a:cs typeface="Arial" pitchFamily="34" charset="0"/>
            </a:endParaRPr>
          </a:p>
          <a:p>
            <a:r>
              <a:rPr lang="en-US" sz="2400" b="1" dirty="0">
                <a:latin typeface="Arial" pitchFamily="34" charset="0"/>
                <a:cs typeface="Arial" pitchFamily="34" charset="0"/>
              </a:rPr>
              <a:t>Microscopy:</a:t>
            </a:r>
          </a:p>
          <a:p>
            <a:pPr lvl="1">
              <a:lnSpc>
                <a:spcPct val="150000"/>
              </a:lnSpc>
              <a:buFont typeface="Wingdings" pitchFamily="2" charset="2"/>
              <a:buChar char="Ø"/>
            </a:pPr>
            <a:r>
              <a:rPr lang="en-US" sz="2200" dirty="0">
                <a:latin typeface="Arial" pitchFamily="34" charset="0"/>
                <a:cs typeface="Arial" pitchFamily="34" charset="0"/>
              </a:rPr>
              <a:t>Wet mount</a:t>
            </a:r>
          </a:p>
          <a:p>
            <a:pPr lvl="1">
              <a:lnSpc>
                <a:spcPct val="150000"/>
              </a:lnSpc>
              <a:buFont typeface="Wingdings" pitchFamily="2" charset="2"/>
              <a:buChar char="Ø"/>
            </a:pPr>
            <a:r>
              <a:rPr lang="en-US" sz="2200" dirty="0" err="1">
                <a:latin typeface="Arial" pitchFamily="34" charset="0"/>
                <a:cs typeface="Arial" pitchFamily="34" charset="0"/>
              </a:rPr>
              <a:t>Hematoxylin</a:t>
            </a:r>
            <a:r>
              <a:rPr lang="en-US" sz="2200" dirty="0">
                <a:latin typeface="Arial" pitchFamily="34" charset="0"/>
                <a:cs typeface="Arial" pitchFamily="34" charset="0"/>
              </a:rPr>
              <a:t> Eosin staining</a:t>
            </a:r>
          </a:p>
          <a:p>
            <a:pPr lvl="1">
              <a:lnSpc>
                <a:spcPct val="150000"/>
              </a:lnSpc>
              <a:buFont typeface="Wingdings" pitchFamily="2" charset="2"/>
              <a:buChar char="Ø"/>
            </a:pPr>
            <a:r>
              <a:rPr lang="en-US" sz="2200" dirty="0" err="1">
                <a:latin typeface="Arial" pitchFamily="34" charset="0"/>
                <a:cs typeface="Arial" pitchFamily="34" charset="0"/>
              </a:rPr>
              <a:t>Giemsa</a:t>
            </a:r>
            <a:r>
              <a:rPr lang="en-US" sz="2200" dirty="0">
                <a:latin typeface="Arial" pitchFamily="34" charset="0"/>
                <a:cs typeface="Arial" pitchFamily="34" charset="0"/>
              </a:rPr>
              <a:t> staining</a:t>
            </a:r>
          </a:p>
          <a:p>
            <a:pPr lvl="1">
              <a:buFont typeface="Wingdings" pitchFamily="2" charset="2"/>
              <a:buChar char="Ø"/>
            </a:pPr>
            <a:r>
              <a:rPr lang="en-US" sz="2200" dirty="0">
                <a:latin typeface="Arial" pitchFamily="34" charset="0"/>
                <a:cs typeface="Arial" pitchFamily="34" charset="0"/>
              </a:rPr>
              <a:t>Transmission Electron Microscopy: Brain tissue fixed in </a:t>
            </a:r>
            <a:r>
              <a:rPr lang="en-US" sz="2200" dirty="0" err="1">
                <a:latin typeface="Arial" pitchFamily="34" charset="0"/>
                <a:cs typeface="Arial" pitchFamily="34" charset="0"/>
              </a:rPr>
              <a:t>glutaraldehyde</a:t>
            </a:r>
            <a:endParaRPr lang="en-US" sz="2200" dirty="0">
              <a:latin typeface="Arial" pitchFamily="34" charset="0"/>
              <a:cs typeface="Arial" pitchFamily="34" charset="0"/>
            </a:endParaRPr>
          </a:p>
          <a:p>
            <a:endParaRPr lang="en-US" sz="2400" dirty="0">
              <a:latin typeface="Arial" pitchFamily="34" charset="0"/>
              <a:cs typeface="Arial" pitchFamily="34" charset="0"/>
            </a:endParaRPr>
          </a:p>
          <a:p>
            <a:r>
              <a:rPr lang="en-US" sz="2400" b="1" dirty="0" err="1">
                <a:latin typeface="Arial" pitchFamily="34" charset="0"/>
                <a:cs typeface="Arial" pitchFamily="34" charset="0"/>
              </a:rPr>
              <a:t>Neuroimaging</a:t>
            </a:r>
            <a:r>
              <a:rPr lang="en-US" sz="2400" dirty="0">
                <a:latin typeface="Arial" pitchFamily="34" charset="0"/>
                <a:cs typeface="Arial" pitchFamily="34" charset="0"/>
              </a:rPr>
              <a:t>: MRI</a:t>
            </a:r>
          </a:p>
          <a:p>
            <a:endParaRPr lang="en-US" sz="2400" dirty="0">
              <a:latin typeface="Arial" pitchFamily="34" charset="0"/>
              <a:cs typeface="Arial" pitchFamily="34" charset="0"/>
            </a:endParaRPr>
          </a:p>
          <a:p>
            <a:r>
              <a:rPr lang="en-US" sz="2400" b="1" dirty="0">
                <a:latin typeface="Arial" pitchFamily="34" charset="0"/>
                <a:cs typeface="Arial" pitchFamily="34" charset="0"/>
              </a:rPr>
              <a:t>PCR</a:t>
            </a:r>
          </a:p>
          <a:p>
            <a:endParaRPr lang="en-US" sz="2000" dirty="0">
              <a:latin typeface="Arial" pitchFamily="34" charset="0"/>
              <a:cs typeface="Arial" pitchFamily="34" charset="0"/>
            </a:endParaRPr>
          </a:p>
          <a:p>
            <a:endParaRPr lang="en-US" sz="2400" dirty="0">
              <a:latin typeface="Arial" pitchFamily="34" charset="0"/>
              <a:cs typeface="Arial" pitchFamily="34" charset="0"/>
            </a:endParaRPr>
          </a:p>
          <a:p>
            <a:endParaRPr lang="en-US" sz="2400" dirty="0">
              <a:latin typeface="Arial" pitchFamily="34" charset="0"/>
              <a:cs typeface="Arial" pitchFamily="34" charset="0"/>
            </a:endParaRPr>
          </a:p>
          <a:p>
            <a:pPr algn="ctr">
              <a:buNone/>
            </a:pPr>
            <a:endParaRPr lang="en-US" sz="2400" b="1" dirty="0">
              <a:latin typeface="Arial" pitchFamily="34" charset="0"/>
              <a:cs typeface="Arial" pitchFamily="34" charset="0"/>
            </a:endParaRPr>
          </a:p>
          <a:p>
            <a:pPr>
              <a:buNone/>
            </a:pPr>
            <a:endParaRPr lang="en-US" sz="2400" b="1" dirty="0">
              <a:latin typeface="Arial" pitchFamily="34" charset="0"/>
              <a:cs typeface="Arial" pitchFamily="34" charset="0"/>
            </a:endParaRPr>
          </a:p>
        </p:txBody>
      </p:sp>
    </p:spTree>
  </p:cSld>
  <p:clrMapOvr>
    <a:masterClrMapping/>
  </p:clrMapOvr>
</p:sld>
</file>

<file path=ppt/slides/slide5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 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57200" y="685800"/>
            <a:ext cx="8229600" cy="5440363"/>
          </a:xfrm>
        </p:spPr>
        <p:txBody>
          <a:bodyPr/>
          <a:lstStyle/>
          <a:p>
            <a:pPr>
              <a:buNone/>
            </a:pPr>
            <a:r>
              <a:rPr lang="en-US" dirty="0"/>
              <a:t>  </a:t>
            </a:r>
          </a:p>
        </p:txBody>
      </p:sp>
      <p:pic>
        <p:nvPicPr>
          <p:cNvPr id="2050" name="Picture 2" descr="C:\Users\SADHAVI\Downloads\sappinia giemsa.jpg"/>
          <p:cNvPicPr>
            <a:picLocks noChangeAspect="1" noChangeArrowheads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914400" y="2343150"/>
            <a:ext cx="3695700" cy="3143250"/>
          </a:xfrm>
          <a:prstGeom prst="rect">
            <a:avLst/>
          </a:prstGeom>
          <a:noFill/>
        </p:spPr>
      </p:pic>
      <p:pic>
        <p:nvPicPr>
          <p:cNvPr id="2051" name="Picture 3" descr="C:\Users\SADHAVI\Downloads\Sappinia H &amp; E.jpg"/>
          <p:cNvPicPr>
            <a:picLocks noChangeAspect="1" noChangeArrowheads="1"/>
          </p:cNvPicPr>
          <p:nvPr/>
        </p:nvPicPr>
        <p:blipFill>
          <a:blip r:embed="rId3"/>
          <a:srcRect/>
          <a:stretch>
            <a:fillRect/>
          </a:stretch>
        </p:blipFill>
        <p:spPr bwMode="auto">
          <a:xfrm>
            <a:off x="5181600" y="695325"/>
            <a:ext cx="3409950" cy="4791075"/>
          </a:xfrm>
          <a:prstGeom prst="rect">
            <a:avLst/>
          </a:prstGeom>
          <a:noFill/>
        </p:spPr>
      </p:pic>
      <p:sp>
        <p:nvSpPr>
          <p:cNvPr id="7" name="TextBox 6"/>
          <p:cNvSpPr txBox="1"/>
          <p:nvPr/>
        </p:nvSpPr>
        <p:spPr>
          <a:xfrm>
            <a:off x="990600" y="6096000"/>
            <a:ext cx="3429000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dirty="0" err="1"/>
              <a:t>Giemsa</a:t>
            </a:r>
            <a:r>
              <a:rPr lang="en-US" dirty="0"/>
              <a:t> Staining</a:t>
            </a:r>
          </a:p>
        </p:txBody>
      </p:sp>
      <p:sp>
        <p:nvSpPr>
          <p:cNvPr id="8" name="TextBox 7"/>
          <p:cNvSpPr txBox="1"/>
          <p:nvPr/>
        </p:nvSpPr>
        <p:spPr>
          <a:xfrm>
            <a:off x="5181600" y="6096000"/>
            <a:ext cx="3429000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dirty="0"/>
              <a:t>H &amp; E Staining</a:t>
            </a:r>
          </a:p>
        </p:txBody>
      </p:sp>
    </p:spTree>
  </p:cSld>
  <p:clrMapOvr>
    <a:masterClrMapping/>
  </p:clrMapOvr>
</p:sld>
</file>

<file path=ppt/slides/slide5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  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228600" y="304800"/>
            <a:ext cx="8686800" cy="6324600"/>
          </a:xfrm>
        </p:spPr>
        <p:txBody>
          <a:bodyPr/>
          <a:lstStyle/>
          <a:p>
            <a:pPr>
              <a:buNone/>
            </a:pPr>
            <a:endParaRPr lang="en-US" sz="2400" b="1" dirty="0">
              <a:latin typeface="Arial" pitchFamily="34" charset="0"/>
              <a:cs typeface="Arial" pitchFamily="34" charset="0"/>
            </a:endParaRPr>
          </a:p>
          <a:p>
            <a:r>
              <a:rPr lang="en-US" sz="2400" b="1" dirty="0">
                <a:latin typeface="Arial" pitchFamily="34" charset="0"/>
                <a:cs typeface="Arial" pitchFamily="34" charset="0"/>
              </a:rPr>
              <a:t>Culture: </a:t>
            </a:r>
          </a:p>
          <a:p>
            <a:pPr lvl="1">
              <a:buFont typeface="Wingdings" pitchFamily="2" charset="2"/>
              <a:buChar char="Ø"/>
            </a:pPr>
            <a:r>
              <a:rPr lang="en-US" sz="2400" i="1" dirty="0" err="1">
                <a:latin typeface="Arial" pitchFamily="34" charset="0"/>
                <a:cs typeface="Arial" pitchFamily="34" charset="0"/>
              </a:rPr>
              <a:t>Sappinia</a:t>
            </a:r>
            <a:r>
              <a:rPr lang="en-US" sz="2400" i="1" dirty="0">
                <a:latin typeface="Arial" pitchFamily="34" charset="0"/>
                <a:cs typeface="Arial" pitchFamily="34" charset="0"/>
              </a:rPr>
              <a:t> </a:t>
            </a:r>
            <a:r>
              <a:rPr lang="en-US" sz="2400" dirty="0">
                <a:latin typeface="Arial" pitchFamily="34" charset="0"/>
                <a:cs typeface="Arial" pitchFamily="34" charset="0"/>
              </a:rPr>
              <a:t>can be cultivated on non nutrient agar plate coated with bacteria.</a:t>
            </a:r>
          </a:p>
          <a:p>
            <a:pPr lvl="1">
              <a:buFont typeface="Wingdings" pitchFamily="2" charset="2"/>
              <a:buChar char="Ø"/>
            </a:pPr>
            <a:endParaRPr lang="en-US" sz="2400" dirty="0">
              <a:latin typeface="Arial" pitchFamily="34" charset="0"/>
              <a:cs typeface="Arial" pitchFamily="34" charset="0"/>
            </a:endParaRPr>
          </a:p>
          <a:p>
            <a:pPr marL="457200" lvl="1" indent="0">
              <a:buNone/>
            </a:pPr>
            <a:r>
              <a:rPr lang="en-US" sz="2400" b="1" dirty="0">
                <a:latin typeface="Arial" pitchFamily="34" charset="0"/>
                <a:cs typeface="Arial" pitchFamily="34" charset="0"/>
              </a:rPr>
              <a:t>PCR</a:t>
            </a:r>
          </a:p>
          <a:p>
            <a:pPr marL="457200" lvl="1" indent="0">
              <a:buNone/>
            </a:pPr>
            <a:endParaRPr lang="en-US" sz="2400" dirty="0">
              <a:latin typeface="Arial" pitchFamily="34" charset="0"/>
              <a:cs typeface="Arial" pitchFamily="34" charset="0"/>
            </a:endParaRPr>
          </a:p>
          <a:p>
            <a:pPr lvl="1">
              <a:buNone/>
            </a:pPr>
            <a:endParaRPr lang="en-US" sz="2200" dirty="0">
              <a:latin typeface="Arial" pitchFamily="34" charset="0"/>
              <a:cs typeface="Arial" pitchFamily="34" charset="0"/>
            </a:endParaRPr>
          </a:p>
          <a:p>
            <a:pPr lvl="1">
              <a:buFont typeface="Wingdings" pitchFamily="2" charset="2"/>
              <a:buChar char="Ø"/>
            </a:pPr>
            <a:endParaRPr lang="en-US" sz="2200" dirty="0">
              <a:latin typeface="Arial" pitchFamily="34" charset="0"/>
              <a:cs typeface="Arial" pitchFamily="34" charset="0"/>
            </a:endParaRPr>
          </a:p>
          <a:p>
            <a:endParaRPr lang="en-US" dirty="0"/>
          </a:p>
        </p:txBody>
      </p:sp>
    </p:spTree>
  </p:cSld>
  <p:clrMapOvr>
    <a:masterClrMapping/>
  </p:clrMapOvr>
</p:sld>
</file>

<file path=ppt/slides/slide5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 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57200" y="2438401"/>
            <a:ext cx="8229600" cy="1905000"/>
          </a:xfrm>
        </p:spPr>
        <p:txBody>
          <a:bodyPr>
            <a:normAutofit/>
          </a:bodyPr>
          <a:lstStyle/>
          <a:p>
            <a:pPr algn="ctr">
              <a:buNone/>
            </a:pPr>
            <a:r>
              <a:rPr lang="en-US" sz="6000" b="1" dirty="0">
                <a:ln w="17780" cmpd="sng">
                  <a:solidFill>
                    <a:srgbClr val="FFFFFF"/>
                  </a:solidFill>
                  <a:prstDash val="solid"/>
                  <a:miter lim="800000"/>
                </a:ln>
                <a:gradFill rotWithShape="1">
                  <a:gsLst>
                    <a:gs pos="0">
                      <a:srgbClr val="000000">
                        <a:tint val="92000"/>
                        <a:shade val="100000"/>
                        <a:satMod val="150000"/>
                      </a:srgbClr>
                    </a:gs>
                    <a:gs pos="49000">
                      <a:srgbClr val="000000">
                        <a:tint val="89000"/>
                        <a:shade val="90000"/>
                        <a:satMod val="150000"/>
                      </a:srgbClr>
                    </a:gs>
                    <a:gs pos="50000">
                      <a:srgbClr val="000000">
                        <a:tint val="100000"/>
                        <a:shade val="75000"/>
                        <a:satMod val="150000"/>
                      </a:srgbClr>
                    </a:gs>
                    <a:gs pos="95000">
                      <a:srgbClr val="000000">
                        <a:shade val="47000"/>
                        <a:satMod val="150000"/>
                      </a:srgbClr>
                    </a:gs>
                    <a:gs pos="100000">
                      <a:srgbClr val="000000">
                        <a:shade val="39000"/>
                        <a:satMod val="150000"/>
                      </a:srgbClr>
                    </a:gs>
                  </a:gsLst>
                  <a:lin ang="5400000"/>
                </a:gradFill>
                <a:effectLst>
                  <a:outerShdw blurRad="50800" algn="tl" rotWithShape="0">
                    <a:srgbClr val="000000"/>
                  </a:outerShdw>
                </a:effectLst>
                <a:latin typeface="Arial" pitchFamily="34" charset="0"/>
                <a:cs typeface="Arial" pitchFamily="34" charset="0"/>
              </a:rPr>
              <a:t>MCQs</a:t>
            </a:r>
          </a:p>
        </p:txBody>
      </p:sp>
    </p:spTree>
  </p:cSld>
  <p:clrMapOvr>
    <a:masterClrMapping/>
  </p:clrMapOvr>
</p:sld>
</file>

<file path=ppt/slides/slide5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 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152400" y="304800"/>
            <a:ext cx="8763000" cy="6172200"/>
          </a:xfrm>
        </p:spPr>
        <p:txBody>
          <a:bodyPr/>
          <a:lstStyle/>
          <a:p>
            <a:pPr>
              <a:buNone/>
            </a:pPr>
            <a:endParaRPr lang="en-US" sz="2400" dirty="0">
              <a:latin typeface="Arial" pitchFamily="34" charset="0"/>
              <a:cs typeface="Arial" pitchFamily="34" charset="0"/>
            </a:endParaRPr>
          </a:p>
          <a:p>
            <a:pPr algn="just"/>
            <a:r>
              <a:rPr lang="en-US" sz="2400" dirty="0">
                <a:latin typeface="Arial" pitchFamily="34" charset="0"/>
                <a:cs typeface="Arial" pitchFamily="34" charset="0"/>
              </a:rPr>
              <a:t>Q. No. 1. Which of the following can </a:t>
            </a:r>
            <a:r>
              <a:rPr lang="en-US" sz="2400" b="1" u="sng" dirty="0">
                <a:latin typeface="Arial" pitchFamily="34" charset="0"/>
                <a:cs typeface="Arial" pitchFamily="34" charset="0"/>
              </a:rPr>
              <a:t>not</a:t>
            </a:r>
            <a:r>
              <a:rPr lang="en-US" sz="2400" dirty="0">
                <a:latin typeface="Arial" pitchFamily="34" charset="0"/>
                <a:cs typeface="Arial" pitchFamily="34" charset="0"/>
              </a:rPr>
              <a:t> be cultured on non nutrient agar plate:</a:t>
            </a:r>
          </a:p>
          <a:p>
            <a:pPr marL="914400" lvl="1" indent="-514350">
              <a:lnSpc>
                <a:spcPct val="150000"/>
              </a:lnSpc>
              <a:buFont typeface="+mj-lt"/>
              <a:buAutoNum type="alphaLcPeriod"/>
            </a:pPr>
            <a:r>
              <a:rPr lang="en-US" sz="2400" i="1" dirty="0" err="1">
                <a:latin typeface="Arial" pitchFamily="34" charset="0"/>
                <a:cs typeface="Arial" pitchFamily="34" charset="0"/>
              </a:rPr>
              <a:t>Naegleria</a:t>
            </a:r>
            <a:r>
              <a:rPr lang="en-US" sz="2400" i="1" dirty="0">
                <a:latin typeface="Arial" pitchFamily="34" charset="0"/>
                <a:cs typeface="Arial" pitchFamily="34" charset="0"/>
              </a:rPr>
              <a:t> </a:t>
            </a:r>
            <a:r>
              <a:rPr lang="en-US" sz="2400" i="1" dirty="0" err="1">
                <a:latin typeface="Arial" pitchFamily="34" charset="0"/>
                <a:cs typeface="Arial" pitchFamily="34" charset="0"/>
              </a:rPr>
              <a:t>fowleri</a:t>
            </a:r>
            <a:endParaRPr lang="en-US" sz="2400" i="1" dirty="0">
              <a:latin typeface="Arial" pitchFamily="34" charset="0"/>
              <a:cs typeface="Arial" pitchFamily="34" charset="0"/>
            </a:endParaRPr>
          </a:p>
          <a:p>
            <a:pPr marL="914400" lvl="1" indent="-514350">
              <a:lnSpc>
                <a:spcPct val="150000"/>
              </a:lnSpc>
              <a:buFont typeface="+mj-lt"/>
              <a:buAutoNum type="alphaLcPeriod"/>
            </a:pPr>
            <a:r>
              <a:rPr lang="en-US" sz="2400" i="1" dirty="0" err="1">
                <a:latin typeface="Arial" pitchFamily="34" charset="0"/>
                <a:cs typeface="Arial" pitchFamily="34" charset="0"/>
              </a:rPr>
              <a:t>Acanthamoeba</a:t>
            </a:r>
            <a:r>
              <a:rPr lang="en-US" sz="2400" i="1" dirty="0">
                <a:latin typeface="Arial" pitchFamily="34" charset="0"/>
                <a:cs typeface="Arial" pitchFamily="34" charset="0"/>
              </a:rPr>
              <a:t> </a:t>
            </a:r>
            <a:r>
              <a:rPr lang="en-US" sz="2400" i="1" dirty="0" err="1">
                <a:latin typeface="Arial" pitchFamily="34" charset="0"/>
                <a:cs typeface="Arial" pitchFamily="34" charset="0"/>
              </a:rPr>
              <a:t>culbertsoni</a:t>
            </a:r>
            <a:endParaRPr lang="en-US" sz="2400" i="1" dirty="0">
              <a:latin typeface="Arial" pitchFamily="34" charset="0"/>
              <a:cs typeface="Arial" pitchFamily="34" charset="0"/>
            </a:endParaRPr>
          </a:p>
          <a:p>
            <a:pPr marL="914400" lvl="1" indent="-514350">
              <a:lnSpc>
                <a:spcPct val="150000"/>
              </a:lnSpc>
              <a:buFont typeface="+mj-lt"/>
              <a:buAutoNum type="alphaLcPeriod"/>
            </a:pPr>
            <a:r>
              <a:rPr lang="en-US" sz="2400" i="1" dirty="0" err="1">
                <a:latin typeface="Arial" pitchFamily="34" charset="0"/>
                <a:cs typeface="Arial" pitchFamily="34" charset="0"/>
              </a:rPr>
              <a:t>Balamuthia</a:t>
            </a:r>
            <a:r>
              <a:rPr lang="en-US" sz="2400" i="1" dirty="0">
                <a:latin typeface="Arial" pitchFamily="34" charset="0"/>
                <a:cs typeface="Arial" pitchFamily="34" charset="0"/>
              </a:rPr>
              <a:t> </a:t>
            </a:r>
            <a:r>
              <a:rPr lang="en-US" sz="2400" i="1" dirty="0" err="1">
                <a:latin typeface="Arial" pitchFamily="34" charset="0"/>
                <a:cs typeface="Arial" pitchFamily="34" charset="0"/>
              </a:rPr>
              <a:t>mandrillaris</a:t>
            </a:r>
            <a:r>
              <a:rPr lang="en-US" sz="2400" i="1" dirty="0">
                <a:latin typeface="Arial" pitchFamily="34" charset="0"/>
                <a:cs typeface="Arial" pitchFamily="34" charset="0"/>
              </a:rPr>
              <a:t> </a:t>
            </a:r>
          </a:p>
          <a:p>
            <a:pPr marL="914400" lvl="1" indent="-514350">
              <a:lnSpc>
                <a:spcPct val="150000"/>
              </a:lnSpc>
              <a:buFont typeface="+mj-lt"/>
              <a:buAutoNum type="alphaLcPeriod"/>
            </a:pPr>
            <a:r>
              <a:rPr lang="en-US" sz="2400" i="1" dirty="0" err="1">
                <a:latin typeface="Arial" pitchFamily="34" charset="0"/>
                <a:cs typeface="Arial" pitchFamily="34" charset="0"/>
              </a:rPr>
              <a:t>Sappinia</a:t>
            </a:r>
            <a:r>
              <a:rPr lang="en-US" sz="2400" i="1" dirty="0">
                <a:latin typeface="Arial" pitchFamily="34" charset="0"/>
                <a:cs typeface="Arial" pitchFamily="34" charset="0"/>
              </a:rPr>
              <a:t> </a:t>
            </a:r>
            <a:r>
              <a:rPr lang="en-US" sz="2400" i="1" dirty="0" err="1">
                <a:latin typeface="Arial" pitchFamily="34" charset="0"/>
                <a:cs typeface="Arial" pitchFamily="34" charset="0"/>
              </a:rPr>
              <a:t>diploidea</a:t>
            </a:r>
            <a:endParaRPr lang="en-US" sz="2400" dirty="0">
              <a:latin typeface="Arial" pitchFamily="34" charset="0"/>
              <a:cs typeface="Arial" pitchFamily="34" charset="0"/>
            </a:endParaRPr>
          </a:p>
          <a:p>
            <a:pPr>
              <a:buNone/>
            </a:pPr>
            <a:endParaRPr lang="en-US" dirty="0"/>
          </a:p>
        </p:txBody>
      </p:sp>
    </p:spTree>
  </p:cSld>
  <p:clrMapOvr>
    <a:masterClrMapping/>
  </p:clrMapOvr>
</p:sld>
</file>

<file path=ppt/slides/slide5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 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152400" y="381000"/>
            <a:ext cx="8686800" cy="6248400"/>
          </a:xfrm>
        </p:spPr>
        <p:txBody>
          <a:bodyPr>
            <a:normAutofit/>
          </a:bodyPr>
          <a:lstStyle/>
          <a:p>
            <a:pPr marL="914400" lvl="1" indent="-514350">
              <a:buNone/>
            </a:pPr>
            <a:r>
              <a:rPr lang="en-US" sz="2400" dirty="0">
                <a:latin typeface="Arial" pitchFamily="34" charset="0"/>
                <a:cs typeface="Arial" pitchFamily="34" charset="0"/>
              </a:rPr>
              <a:t>Key : c</a:t>
            </a:r>
          </a:p>
          <a:p>
            <a:pPr marL="342900" lvl="1" indent="-342900">
              <a:lnSpc>
                <a:spcPct val="150000"/>
              </a:lnSpc>
              <a:buFont typeface="Arial" pitchFamily="34" charset="0"/>
              <a:buChar char="•"/>
            </a:pPr>
            <a:r>
              <a:rPr lang="en-US" sz="2400" dirty="0">
                <a:latin typeface="Arial" pitchFamily="34" charset="0"/>
                <a:cs typeface="Arial" pitchFamily="34" charset="0"/>
              </a:rPr>
              <a:t>Learning statement : </a:t>
            </a:r>
            <a:r>
              <a:rPr lang="en-US" sz="2400" i="1" dirty="0" err="1">
                <a:latin typeface="Arial" pitchFamily="34" charset="0"/>
                <a:cs typeface="Arial" pitchFamily="34" charset="0"/>
              </a:rPr>
              <a:t>Balamuthia</a:t>
            </a:r>
            <a:r>
              <a:rPr lang="en-US" sz="2400" i="1" dirty="0">
                <a:latin typeface="Arial" pitchFamily="34" charset="0"/>
                <a:cs typeface="Arial" pitchFamily="34" charset="0"/>
              </a:rPr>
              <a:t> </a:t>
            </a:r>
            <a:r>
              <a:rPr lang="en-US" sz="2400" i="1" dirty="0" err="1">
                <a:latin typeface="Arial" pitchFamily="34" charset="0"/>
                <a:cs typeface="Arial" pitchFamily="34" charset="0"/>
              </a:rPr>
              <a:t>mandrillaris</a:t>
            </a:r>
            <a:r>
              <a:rPr lang="en-US" sz="2400" i="1" dirty="0">
                <a:latin typeface="Arial" pitchFamily="34" charset="0"/>
                <a:cs typeface="Arial" pitchFamily="34" charset="0"/>
              </a:rPr>
              <a:t> </a:t>
            </a:r>
            <a:r>
              <a:rPr lang="en-US" sz="2400" dirty="0">
                <a:latin typeface="Arial" pitchFamily="34" charset="0"/>
                <a:cs typeface="Arial" pitchFamily="34" charset="0"/>
              </a:rPr>
              <a:t>can be cultured on:</a:t>
            </a:r>
          </a:p>
          <a:p>
            <a:pPr lvl="1">
              <a:lnSpc>
                <a:spcPct val="150000"/>
              </a:lnSpc>
              <a:buFont typeface="Wingdings" pitchFamily="2" charset="2"/>
              <a:buChar char="Ø"/>
            </a:pPr>
            <a:r>
              <a:rPr lang="en-US" sz="2200" dirty="0">
                <a:latin typeface="Arial" pitchFamily="34" charset="0"/>
                <a:cs typeface="Arial" pitchFamily="34" charset="0"/>
              </a:rPr>
              <a:t>Monkey kidney cell line</a:t>
            </a:r>
          </a:p>
          <a:p>
            <a:pPr lvl="1">
              <a:lnSpc>
                <a:spcPct val="150000"/>
              </a:lnSpc>
              <a:buFont typeface="Wingdings" pitchFamily="2" charset="2"/>
              <a:buChar char="Ø"/>
            </a:pPr>
            <a:r>
              <a:rPr lang="en-US" sz="2200" dirty="0">
                <a:latin typeface="Arial" pitchFamily="34" charset="0"/>
                <a:cs typeface="Arial" pitchFamily="34" charset="0"/>
              </a:rPr>
              <a:t>Vero cell line </a:t>
            </a:r>
          </a:p>
          <a:p>
            <a:pPr lvl="1">
              <a:lnSpc>
                <a:spcPct val="150000"/>
              </a:lnSpc>
              <a:buFont typeface="Wingdings" pitchFamily="2" charset="2"/>
              <a:buChar char="Ø"/>
            </a:pPr>
            <a:r>
              <a:rPr lang="en-US" sz="2200" dirty="0">
                <a:latin typeface="Arial" pitchFamily="34" charset="0"/>
                <a:cs typeface="Arial" pitchFamily="34" charset="0"/>
              </a:rPr>
              <a:t>Diploid macrophage cell line</a:t>
            </a:r>
          </a:p>
          <a:p>
            <a:pPr>
              <a:lnSpc>
                <a:spcPct val="150000"/>
              </a:lnSpc>
              <a:buFont typeface="Wingdings" pitchFamily="2" charset="2"/>
              <a:buChar char="q"/>
            </a:pPr>
            <a:r>
              <a:rPr lang="en-US" sz="2400" dirty="0">
                <a:latin typeface="Arial" pitchFamily="34" charset="0"/>
                <a:cs typeface="Arial" pitchFamily="34" charset="0"/>
              </a:rPr>
              <a:t>It doesn’t grow on non nutrient agar plate</a:t>
            </a:r>
          </a:p>
          <a:p>
            <a:endParaRPr lang="en-US" dirty="0"/>
          </a:p>
        </p:txBody>
      </p:sp>
    </p:spTree>
  </p:cSld>
  <p:clrMapOvr>
    <a:masterClrMapping/>
  </p:clrMapOvr>
</p:sld>
</file>

<file path=ppt/slides/slide5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 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152400" y="152400"/>
            <a:ext cx="8763000" cy="6553200"/>
          </a:xfrm>
        </p:spPr>
        <p:txBody>
          <a:bodyPr>
            <a:normAutofit/>
          </a:bodyPr>
          <a:lstStyle/>
          <a:p>
            <a:pPr>
              <a:buNone/>
            </a:pPr>
            <a:endParaRPr lang="en-US" sz="2400" dirty="0">
              <a:latin typeface="Arial" pitchFamily="34" charset="0"/>
              <a:cs typeface="Arial" pitchFamily="34" charset="0"/>
            </a:endParaRPr>
          </a:p>
          <a:p>
            <a:pPr algn="just"/>
            <a:r>
              <a:rPr lang="en-US" sz="2400" dirty="0">
                <a:latin typeface="Arial" pitchFamily="34" charset="0"/>
                <a:cs typeface="Arial" pitchFamily="34" charset="0"/>
              </a:rPr>
              <a:t>Q. No. 2. A 30 years female with habit of not changing her contact lens saline solution frequently, noticed deterioration of vision and visited an ophthalmologist, who diagnosed her with severe retinitis and </a:t>
            </a:r>
            <a:r>
              <a:rPr lang="en-US" sz="2400" dirty="0" err="1">
                <a:latin typeface="Arial" pitchFamily="34" charset="0"/>
                <a:cs typeface="Arial" pitchFamily="34" charset="0"/>
              </a:rPr>
              <a:t>keratitis</a:t>
            </a:r>
            <a:r>
              <a:rPr lang="en-US" sz="2400" dirty="0">
                <a:latin typeface="Arial" pitchFamily="34" charset="0"/>
                <a:cs typeface="Arial" pitchFamily="34" charset="0"/>
              </a:rPr>
              <a:t>. Culture of the water and vitreous fluid would most likely reveal:</a:t>
            </a:r>
          </a:p>
          <a:p>
            <a:pPr marL="914400" lvl="1" indent="-514350">
              <a:lnSpc>
                <a:spcPct val="150000"/>
              </a:lnSpc>
              <a:buFont typeface="+mj-lt"/>
              <a:buAutoNum type="alphaLcPeriod"/>
            </a:pPr>
            <a:r>
              <a:rPr lang="en-US" sz="2400" i="1" dirty="0" err="1">
                <a:latin typeface="Arial" pitchFamily="34" charset="0"/>
                <a:cs typeface="Arial" pitchFamily="34" charset="0"/>
              </a:rPr>
              <a:t>Naegleria</a:t>
            </a:r>
            <a:endParaRPr lang="en-US" sz="2400" i="1" dirty="0">
              <a:latin typeface="Arial" pitchFamily="34" charset="0"/>
              <a:cs typeface="Arial" pitchFamily="34" charset="0"/>
            </a:endParaRPr>
          </a:p>
          <a:p>
            <a:pPr marL="914400" lvl="1" indent="-514350">
              <a:lnSpc>
                <a:spcPct val="150000"/>
              </a:lnSpc>
              <a:buFont typeface="+mj-lt"/>
              <a:buAutoNum type="alphaLcPeriod"/>
            </a:pPr>
            <a:r>
              <a:rPr lang="en-US" sz="2400" i="1" dirty="0" err="1">
                <a:latin typeface="Arial" pitchFamily="34" charset="0"/>
                <a:cs typeface="Arial" pitchFamily="34" charset="0"/>
              </a:rPr>
              <a:t>Acanthamoeba</a:t>
            </a:r>
            <a:endParaRPr lang="en-US" sz="2400" i="1" dirty="0">
              <a:latin typeface="Arial" pitchFamily="34" charset="0"/>
              <a:cs typeface="Arial" pitchFamily="34" charset="0"/>
            </a:endParaRPr>
          </a:p>
          <a:p>
            <a:pPr marL="914400" lvl="1" indent="-514350">
              <a:lnSpc>
                <a:spcPct val="150000"/>
              </a:lnSpc>
              <a:buFont typeface="+mj-lt"/>
              <a:buAutoNum type="alphaLcPeriod"/>
            </a:pPr>
            <a:r>
              <a:rPr lang="en-US" sz="2400" i="1" dirty="0" err="1">
                <a:latin typeface="Arial" pitchFamily="34" charset="0"/>
                <a:cs typeface="Arial" pitchFamily="34" charset="0"/>
              </a:rPr>
              <a:t>Balamuthia</a:t>
            </a:r>
            <a:endParaRPr lang="en-US" sz="2400" i="1" dirty="0">
              <a:latin typeface="Arial" pitchFamily="34" charset="0"/>
              <a:cs typeface="Arial" pitchFamily="34" charset="0"/>
            </a:endParaRPr>
          </a:p>
          <a:p>
            <a:pPr marL="914400" lvl="1" indent="-514350">
              <a:lnSpc>
                <a:spcPct val="150000"/>
              </a:lnSpc>
              <a:buFont typeface="+mj-lt"/>
              <a:buAutoNum type="alphaLcPeriod"/>
            </a:pPr>
            <a:r>
              <a:rPr lang="en-US" sz="2400" i="1" dirty="0" err="1">
                <a:latin typeface="Arial" pitchFamily="34" charset="0"/>
                <a:cs typeface="Arial" pitchFamily="34" charset="0"/>
              </a:rPr>
              <a:t>Sappinia</a:t>
            </a:r>
            <a:endParaRPr lang="en-US" sz="2400" dirty="0">
              <a:latin typeface="Arial" pitchFamily="34" charset="0"/>
              <a:cs typeface="Arial" pitchFamily="34" charset="0"/>
            </a:endParaRPr>
          </a:p>
          <a:p>
            <a:pPr>
              <a:buNone/>
            </a:pPr>
            <a:endParaRPr lang="en-US" dirty="0"/>
          </a:p>
        </p:txBody>
      </p:sp>
    </p:spTree>
  </p:cSld>
  <p:clrMapOvr>
    <a:masterClrMapping/>
  </p:clrMapOvr>
</p:sld>
</file>

<file path=ppt/slides/slide5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 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152400" y="381000"/>
            <a:ext cx="8686800" cy="6248400"/>
          </a:xfrm>
        </p:spPr>
        <p:txBody>
          <a:bodyPr>
            <a:normAutofit/>
          </a:bodyPr>
          <a:lstStyle/>
          <a:p>
            <a:pPr marL="914400" lvl="1" indent="-514350">
              <a:buNone/>
            </a:pPr>
            <a:r>
              <a:rPr lang="en-US" sz="2400" dirty="0">
                <a:latin typeface="Arial" pitchFamily="34" charset="0"/>
                <a:cs typeface="Arial" pitchFamily="34" charset="0"/>
              </a:rPr>
              <a:t>Key : b</a:t>
            </a:r>
          </a:p>
          <a:p>
            <a:pPr marL="914400" lvl="1" indent="-514350">
              <a:buNone/>
            </a:pPr>
            <a:endParaRPr lang="en-US" sz="2400" dirty="0">
              <a:latin typeface="Arial" pitchFamily="34" charset="0"/>
              <a:cs typeface="Arial" pitchFamily="34" charset="0"/>
            </a:endParaRPr>
          </a:p>
          <a:p>
            <a:pPr algn="just"/>
            <a:r>
              <a:rPr lang="en-US" sz="2400" dirty="0">
                <a:latin typeface="Arial" pitchFamily="34" charset="0"/>
                <a:cs typeface="Arial" pitchFamily="34" charset="0"/>
              </a:rPr>
              <a:t>Learning statement : </a:t>
            </a:r>
            <a:r>
              <a:rPr lang="en-US" sz="2400" dirty="0" err="1">
                <a:latin typeface="Arial" pitchFamily="34" charset="0"/>
                <a:cs typeface="Arial" pitchFamily="34" charset="0"/>
              </a:rPr>
              <a:t>Keratitis</a:t>
            </a:r>
            <a:r>
              <a:rPr lang="en-US" sz="2400" dirty="0">
                <a:latin typeface="Arial" pitchFamily="34" charset="0"/>
                <a:cs typeface="Arial" pitchFamily="34" charset="0"/>
              </a:rPr>
              <a:t>, </a:t>
            </a:r>
            <a:r>
              <a:rPr lang="en-US" sz="2400" dirty="0" err="1">
                <a:latin typeface="Arial" pitchFamily="34" charset="0"/>
                <a:cs typeface="Arial" pitchFamily="34" charset="0"/>
              </a:rPr>
              <a:t>uveitis</a:t>
            </a:r>
            <a:r>
              <a:rPr lang="en-US" sz="2400" dirty="0">
                <a:latin typeface="Arial" pitchFamily="34" charset="0"/>
                <a:cs typeface="Arial" pitchFamily="34" charset="0"/>
              </a:rPr>
              <a:t>, and corneal ulceration have been associated with </a:t>
            </a:r>
            <a:r>
              <a:rPr lang="en-US" sz="2400" i="1" dirty="0" err="1">
                <a:latin typeface="Arial" pitchFamily="34" charset="0"/>
                <a:cs typeface="Arial" pitchFamily="34" charset="0"/>
              </a:rPr>
              <a:t>Acanthamoeba</a:t>
            </a:r>
            <a:r>
              <a:rPr lang="en-US" sz="2400" i="1" dirty="0">
                <a:latin typeface="Arial" pitchFamily="34" charset="0"/>
                <a:cs typeface="Arial" pitchFamily="34" charset="0"/>
              </a:rPr>
              <a:t> spp. </a:t>
            </a:r>
            <a:r>
              <a:rPr lang="en-US" sz="2400" dirty="0">
                <a:latin typeface="Arial" pitchFamily="34" charset="0"/>
                <a:cs typeface="Arial" pitchFamily="34" charset="0"/>
              </a:rPr>
              <a:t>Infections</a:t>
            </a:r>
            <a:r>
              <a:rPr lang="en-US" sz="2400" i="1" dirty="0">
                <a:latin typeface="Arial" pitchFamily="34" charset="0"/>
                <a:cs typeface="Arial" pitchFamily="34" charset="0"/>
              </a:rPr>
              <a:t> have </a:t>
            </a:r>
            <a:r>
              <a:rPr lang="en-US" sz="2400" dirty="0">
                <a:latin typeface="Arial" pitchFamily="34" charset="0"/>
                <a:cs typeface="Arial" pitchFamily="34" charset="0"/>
              </a:rPr>
              <a:t>been seen in both hard and soft contact lens wearers, and </a:t>
            </a:r>
            <a:r>
              <a:rPr lang="en-US" sz="2400" dirty="0">
                <a:solidFill>
                  <a:srgbClr val="C00000"/>
                </a:solidFill>
                <a:latin typeface="Arial" pitchFamily="34" charset="0"/>
                <a:cs typeface="Arial" pitchFamily="34" charset="0"/>
              </a:rPr>
              <a:t>particular attention has been paid to soft-lens disinfection systems, including homemade saline solutions</a:t>
            </a:r>
          </a:p>
        </p:txBody>
      </p:sp>
    </p:spTree>
  </p:cSld>
  <p:clrMapOvr>
    <a:masterClrMapping/>
  </p:clrMapOvr>
</p:sld>
</file>

<file path=ppt/slides/slide5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 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152400" y="304800"/>
            <a:ext cx="8763000" cy="6172200"/>
          </a:xfrm>
        </p:spPr>
        <p:txBody>
          <a:bodyPr/>
          <a:lstStyle/>
          <a:p>
            <a:pPr>
              <a:buNone/>
            </a:pPr>
            <a:endParaRPr lang="en-US" sz="2400" dirty="0">
              <a:latin typeface="Arial" pitchFamily="34" charset="0"/>
              <a:cs typeface="Arial" pitchFamily="34" charset="0"/>
            </a:endParaRPr>
          </a:p>
          <a:p>
            <a:pPr marL="0" indent="0" algn="just">
              <a:buNone/>
            </a:pPr>
            <a:r>
              <a:rPr lang="en-US" sz="2400" dirty="0">
                <a:latin typeface="Arial" pitchFamily="34" charset="0"/>
                <a:cs typeface="Arial" pitchFamily="34" charset="0"/>
              </a:rPr>
              <a:t>Q. No. 3. Flagellated </a:t>
            </a:r>
            <a:r>
              <a:rPr lang="en-US" sz="2400" dirty="0" err="1">
                <a:latin typeface="Arial" pitchFamily="34" charset="0"/>
                <a:cs typeface="Arial" pitchFamily="34" charset="0"/>
              </a:rPr>
              <a:t>trophozoite</a:t>
            </a:r>
            <a:r>
              <a:rPr lang="en-US" sz="2400" dirty="0">
                <a:latin typeface="Arial" pitchFamily="34" charset="0"/>
                <a:cs typeface="Arial" pitchFamily="34" charset="0"/>
              </a:rPr>
              <a:t> is characteristic of:</a:t>
            </a:r>
          </a:p>
          <a:p>
            <a:pPr marL="914400" lvl="1" indent="-514350">
              <a:lnSpc>
                <a:spcPct val="150000"/>
              </a:lnSpc>
              <a:buFont typeface="+mj-lt"/>
              <a:buAutoNum type="alphaLcPeriod"/>
            </a:pPr>
            <a:r>
              <a:rPr lang="en-US" sz="2400" i="1" dirty="0" err="1">
                <a:latin typeface="Arial" pitchFamily="34" charset="0"/>
                <a:cs typeface="Arial" pitchFamily="34" charset="0"/>
              </a:rPr>
              <a:t>Naegleria</a:t>
            </a:r>
            <a:r>
              <a:rPr lang="en-US" sz="2400" i="1" dirty="0">
                <a:latin typeface="Arial" pitchFamily="34" charset="0"/>
                <a:cs typeface="Arial" pitchFamily="34" charset="0"/>
              </a:rPr>
              <a:t> </a:t>
            </a:r>
            <a:r>
              <a:rPr lang="en-US" sz="2400" i="1" dirty="0" err="1">
                <a:latin typeface="Arial" pitchFamily="34" charset="0"/>
                <a:cs typeface="Arial" pitchFamily="34" charset="0"/>
              </a:rPr>
              <a:t>fowleri</a:t>
            </a:r>
            <a:endParaRPr lang="en-US" sz="2400" i="1" dirty="0">
              <a:latin typeface="Arial" pitchFamily="34" charset="0"/>
              <a:cs typeface="Arial" pitchFamily="34" charset="0"/>
            </a:endParaRPr>
          </a:p>
          <a:p>
            <a:pPr marL="914400" lvl="1" indent="-514350">
              <a:lnSpc>
                <a:spcPct val="150000"/>
              </a:lnSpc>
              <a:buFont typeface="+mj-lt"/>
              <a:buAutoNum type="alphaLcPeriod"/>
            </a:pPr>
            <a:r>
              <a:rPr lang="en-US" sz="2400" i="1" dirty="0" err="1">
                <a:latin typeface="Arial" pitchFamily="34" charset="0"/>
                <a:cs typeface="Arial" pitchFamily="34" charset="0"/>
              </a:rPr>
              <a:t>Acanthamoeba</a:t>
            </a:r>
            <a:r>
              <a:rPr lang="en-US" sz="2400" i="1" dirty="0">
                <a:latin typeface="Arial" pitchFamily="34" charset="0"/>
                <a:cs typeface="Arial" pitchFamily="34" charset="0"/>
              </a:rPr>
              <a:t> </a:t>
            </a:r>
            <a:r>
              <a:rPr lang="en-US" sz="2400" i="1" dirty="0" err="1">
                <a:latin typeface="Arial" pitchFamily="34" charset="0"/>
                <a:cs typeface="Arial" pitchFamily="34" charset="0"/>
              </a:rPr>
              <a:t>culbertsoni</a:t>
            </a:r>
            <a:endParaRPr lang="en-US" sz="2400" i="1" dirty="0">
              <a:latin typeface="Arial" pitchFamily="34" charset="0"/>
              <a:cs typeface="Arial" pitchFamily="34" charset="0"/>
            </a:endParaRPr>
          </a:p>
          <a:p>
            <a:pPr marL="914400" lvl="1" indent="-514350">
              <a:lnSpc>
                <a:spcPct val="150000"/>
              </a:lnSpc>
              <a:buFont typeface="+mj-lt"/>
              <a:buAutoNum type="alphaLcPeriod"/>
            </a:pPr>
            <a:r>
              <a:rPr lang="en-US" sz="2400" i="1" dirty="0" err="1">
                <a:latin typeface="Arial" pitchFamily="34" charset="0"/>
                <a:cs typeface="Arial" pitchFamily="34" charset="0"/>
              </a:rPr>
              <a:t>Balamuthia</a:t>
            </a:r>
            <a:r>
              <a:rPr lang="en-US" sz="2400" i="1" dirty="0">
                <a:latin typeface="Arial" pitchFamily="34" charset="0"/>
                <a:cs typeface="Arial" pitchFamily="34" charset="0"/>
              </a:rPr>
              <a:t> </a:t>
            </a:r>
            <a:r>
              <a:rPr lang="en-US" sz="2400" i="1" dirty="0" err="1">
                <a:latin typeface="Arial" pitchFamily="34" charset="0"/>
                <a:cs typeface="Arial" pitchFamily="34" charset="0"/>
              </a:rPr>
              <a:t>mandrillaris</a:t>
            </a:r>
            <a:r>
              <a:rPr lang="en-US" sz="2400" i="1" dirty="0">
                <a:latin typeface="Arial" pitchFamily="34" charset="0"/>
                <a:cs typeface="Arial" pitchFamily="34" charset="0"/>
              </a:rPr>
              <a:t> </a:t>
            </a:r>
          </a:p>
          <a:p>
            <a:pPr marL="914400" lvl="1" indent="-514350">
              <a:lnSpc>
                <a:spcPct val="150000"/>
              </a:lnSpc>
              <a:buFont typeface="+mj-lt"/>
              <a:buAutoNum type="alphaLcPeriod"/>
            </a:pPr>
            <a:r>
              <a:rPr lang="en-US" sz="2400" i="1" dirty="0" err="1">
                <a:latin typeface="Arial" pitchFamily="34" charset="0"/>
                <a:cs typeface="Arial" pitchFamily="34" charset="0"/>
              </a:rPr>
              <a:t>Sappinia</a:t>
            </a:r>
            <a:r>
              <a:rPr lang="en-US" sz="2400" i="1" dirty="0">
                <a:latin typeface="Arial" pitchFamily="34" charset="0"/>
                <a:cs typeface="Arial" pitchFamily="34" charset="0"/>
              </a:rPr>
              <a:t> </a:t>
            </a:r>
            <a:r>
              <a:rPr lang="en-US" sz="2400" i="1" dirty="0" err="1">
                <a:latin typeface="Arial" pitchFamily="34" charset="0"/>
                <a:cs typeface="Arial" pitchFamily="34" charset="0"/>
              </a:rPr>
              <a:t>diploidea</a:t>
            </a:r>
            <a:endParaRPr lang="en-US" sz="2400" dirty="0">
              <a:latin typeface="Arial" pitchFamily="34" charset="0"/>
              <a:cs typeface="Arial" pitchFamily="34" charset="0"/>
            </a:endParaRPr>
          </a:p>
          <a:p>
            <a:pPr>
              <a:buNone/>
            </a:pPr>
            <a:endParaRPr lang="en-US" dirty="0"/>
          </a:p>
        </p:txBody>
      </p:sp>
    </p:spTree>
  </p:cSld>
  <p:clrMapOvr>
    <a:masterClrMapping/>
  </p:clrMapOvr>
</p:sld>
</file>

<file path=ppt/slides/slide5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 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152400" y="381000"/>
            <a:ext cx="8686800" cy="6248400"/>
          </a:xfrm>
        </p:spPr>
        <p:txBody>
          <a:bodyPr>
            <a:normAutofit/>
          </a:bodyPr>
          <a:lstStyle/>
          <a:p>
            <a:pPr marL="914400" lvl="1" indent="-514350">
              <a:buNone/>
            </a:pPr>
            <a:r>
              <a:rPr lang="en-US" sz="2400" dirty="0">
                <a:latin typeface="Arial" pitchFamily="34" charset="0"/>
                <a:cs typeface="Arial" pitchFamily="34" charset="0"/>
              </a:rPr>
              <a:t>Key : a</a:t>
            </a:r>
          </a:p>
          <a:p>
            <a:pPr marL="914400" lvl="1" indent="-514350">
              <a:buNone/>
            </a:pPr>
            <a:endParaRPr lang="en-US" sz="2400" dirty="0">
              <a:latin typeface="Arial" pitchFamily="34" charset="0"/>
              <a:cs typeface="Arial" pitchFamily="34" charset="0"/>
            </a:endParaRPr>
          </a:p>
          <a:p>
            <a:pPr marL="914400" lvl="1" indent="-514350">
              <a:lnSpc>
                <a:spcPct val="150000"/>
              </a:lnSpc>
              <a:buNone/>
            </a:pPr>
            <a:r>
              <a:rPr lang="en-US" sz="2400" dirty="0">
                <a:latin typeface="Arial" pitchFamily="34" charset="0"/>
                <a:cs typeface="Arial" pitchFamily="34" charset="0"/>
              </a:rPr>
              <a:t>Learning statement : Both amoeboid and flagellated </a:t>
            </a:r>
            <a:r>
              <a:rPr lang="en-US" sz="2400" dirty="0" err="1">
                <a:latin typeface="Arial" pitchFamily="34" charset="0"/>
                <a:cs typeface="Arial" pitchFamily="34" charset="0"/>
              </a:rPr>
              <a:t>trophozoites</a:t>
            </a:r>
            <a:r>
              <a:rPr lang="en-US" sz="2400" dirty="0">
                <a:latin typeface="Arial" pitchFamily="34" charset="0"/>
                <a:cs typeface="Arial" pitchFamily="34" charset="0"/>
              </a:rPr>
              <a:t> are seen in</a:t>
            </a:r>
            <a:r>
              <a:rPr lang="en-US" sz="2400" i="1" dirty="0">
                <a:latin typeface="Arial" pitchFamily="34" charset="0"/>
                <a:cs typeface="Arial" pitchFamily="34" charset="0"/>
              </a:rPr>
              <a:t> </a:t>
            </a:r>
            <a:r>
              <a:rPr lang="en-US" sz="2400" i="1" dirty="0" err="1">
                <a:latin typeface="Arial" pitchFamily="34" charset="0"/>
                <a:cs typeface="Arial" pitchFamily="34" charset="0"/>
              </a:rPr>
              <a:t>Naegleria</a:t>
            </a:r>
            <a:r>
              <a:rPr lang="en-US" sz="2400" i="1" dirty="0">
                <a:latin typeface="Arial" pitchFamily="34" charset="0"/>
                <a:cs typeface="Arial" pitchFamily="34" charset="0"/>
              </a:rPr>
              <a:t> </a:t>
            </a:r>
            <a:r>
              <a:rPr lang="en-US" sz="2400" i="1" dirty="0" err="1">
                <a:latin typeface="Arial" pitchFamily="34" charset="0"/>
                <a:cs typeface="Arial" pitchFamily="34" charset="0"/>
              </a:rPr>
              <a:t>fowleri</a:t>
            </a:r>
            <a:r>
              <a:rPr lang="en-US" sz="2400" i="1" dirty="0">
                <a:latin typeface="Arial" pitchFamily="34" charset="0"/>
                <a:cs typeface="Arial" pitchFamily="34" charset="0"/>
              </a:rPr>
              <a:t>.</a:t>
            </a:r>
            <a:r>
              <a:rPr lang="en-US" sz="2400" dirty="0">
                <a:latin typeface="Arial" pitchFamily="34" charset="0"/>
                <a:cs typeface="Arial" pitchFamily="34" charset="0"/>
              </a:rPr>
              <a:t> Only amoeboid </a:t>
            </a:r>
            <a:r>
              <a:rPr lang="en-US" sz="2400" dirty="0" err="1">
                <a:latin typeface="Arial" pitchFamily="34" charset="0"/>
                <a:cs typeface="Arial" pitchFamily="34" charset="0"/>
              </a:rPr>
              <a:t>trophozoite</a:t>
            </a:r>
            <a:r>
              <a:rPr lang="en-US" sz="2400" dirty="0">
                <a:latin typeface="Arial" pitchFamily="34" charset="0"/>
                <a:cs typeface="Arial" pitchFamily="34" charset="0"/>
              </a:rPr>
              <a:t> is seen in </a:t>
            </a:r>
            <a:r>
              <a:rPr lang="en-US" sz="2400" i="1" dirty="0" err="1">
                <a:latin typeface="Arial" pitchFamily="34" charset="0"/>
                <a:cs typeface="Arial" pitchFamily="34" charset="0"/>
              </a:rPr>
              <a:t>Acanthamoeba</a:t>
            </a:r>
            <a:r>
              <a:rPr lang="en-US" sz="2400" i="1" dirty="0">
                <a:latin typeface="Arial" pitchFamily="34" charset="0"/>
                <a:cs typeface="Arial" pitchFamily="34" charset="0"/>
              </a:rPr>
              <a:t> </a:t>
            </a:r>
            <a:r>
              <a:rPr lang="en-US" sz="2400" i="1" dirty="0" err="1">
                <a:latin typeface="Arial" pitchFamily="34" charset="0"/>
                <a:cs typeface="Arial" pitchFamily="34" charset="0"/>
              </a:rPr>
              <a:t>culbertsoni</a:t>
            </a:r>
            <a:r>
              <a:rPr lang="en-US" sz="2400" i="1" dirty="0">
                <a:latin typeface="Arial" pitchFamily="34" charset="0"/>
                <a:cs typeface="Arial" pitchFamily="34" charset="0"/>
              </a:rPr>
              <a:t>, </a:t>
            </a:r>
            <a:r>
              <a:rPr lang="en-US" sz="2400" i="1" dirty="0" err="1">
                <a:latin typeface="Arial" pitchFamily="34" charset="0"/>
                <a:cs typeface="Arial" pitchFamily="34" charset="0"/>
              </a:rPr>
              <a:t>Balamuthia</a:t>
            </a:r>
            <a:r>
              <a:rPr lang="en-US" sz="2400" i="1" dirty="0">
                <a:latin typeface="Arial" pitchFamily="34" charset="0"/>
                <a:cs typeface="Arial" pitchFamily="34" charset="0"/>
              </a:rPr>
              <a:t> </a:t>
            </a:r>
            <a:r>
              <a:rPr lang="en-US" sz="2400" i="1" dirty="0" err="1">
                <a:latin typeface="Arial" pitchFamily="34" charset="0"/>
                <a:cs typeface="Arial" pitchFamily="34" charset="0"/>
              </a:rPr>
              <a:t>mandrillaris</a:t>
            </a:r>
            <a:r>
              <a:rPr lang="en-US" sz="2400" i="1" dirty="0">
                <a:latin typeface="Arial" pitchFamily="34" charset="0"/>
                <a:cs typeface="Arial" pitchFamily="34" charset="0"/>
              </a:rPr>
              <a:t> </a:t>
            </a:r>
            <a:r>
              <a:rPr lang="en-US" sz="2400" dirty="0">
                <a:latin typeface="Arial" pitchFamily="34" charset="0"/>
                <a:cs typeface="Arial" pitchFamily="34" charset="0"/>
              </a:rPr>
              <a:t>and </a:t>
            </a:r>
            <a:r>
              <a:rPr lang="en-US" sz="2400" i="1" dirty="0" err="1">
                <a:latin typeface="Arial" pitchFamily="34" charset="0"/>
                <a:cs typeface="Arial" pitchFamily="34" charset="0"/>
              </a:rPr>
              <a:t>Sappinia</a:t>
            </a:r>
            <a:r>
              <a:rPr lang="en-US" sz="2400" i="1" dirty="0">
                <a:latin typeface="Arial" pitchFamily="34" charset="0"/>
                <a:cs typeface="Arial" pitchFamily="34" charset="0"/>
              </a:rPr>
              <a:t> </a:t>
            </a:r>
            <a:r>
              <a:rPr lang="en-US" sz="2400" i="1" dirty="0" err="1">
                <a:latin typeface="Arial" pitchFamily="34" charset="0"/>
                <a:cs typeface="Arial" pitchFamily="34" charset="0"/>
              </a:rPr>
              <a:t>diploidea</a:t>
            </a:r>
            <a:r>
              <a:rPr lang="en-US" sz="2400" i="1" dirty="0">
                <a:latin typeface="Arial" pitchFamily="34" charset="0"/>
                <a:cs typeface="Arial" pitchFamily="34" charset="0"/>
              </a:rPr>
              <a:t>.</a:t>
            </a:r>
            <a:endParaRPr lang="en-US" sz="2400" dirty="0">
              <a:latin typeface="Arial" pitchFamily="34" charset="0"/>
              <a:cs typeface="Arial" pitchFamily="34" charset="0"/>
            </a:endParaRPr>
          </a:p>
          <a:p>
            <a:endParaRPr lang="en-US" dirty="0"/>
          </a:p>
        </p:txBody>
      </p:sp>
    </p:spTree>
  </p:cSld>
  <p:clrMapOvr>
    <a:masterClrMapping/>
  </p:clrMapOvr>
</p:sld>
</file>

<file path=ppt/slides/slide5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 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152400" y="304800"/>
            <a:ext cx="8763000" cy="6172200"/>
          </a:xfrm>
        </p:spPr>
        <p:txBody>
          <a:bodyPr/>
          <a:lstStyle/>
          <a:p>
            <a:pPr>
              <a:buNone/>
            </a:pPr>
            <a:endParaRPr lang="en-US" sz="2400" dirty="0">
              <a:latin typeface="Arial" pitchFamily="34" charset="0"/>
              <a:cs typeface="Arial" pitchFamily="34" charset="0"/>
            </a:endParaRPr>
          </a:p>
          <a:p>
            <a:pPr marL="0" indent="0" algn="just">
              <a:buNone/>
            </a:pPr>
            <a:r>
              <a:rPr lang="en-US" sz="2400" dirty="0">
                <a:latin typeface="Arial" pitchFamily="34" charset="0"/>
                <a:cs typeface="Arial" pitchFamily="34" charset="0"/>
              </a:rPr>
              <a:t>Q. No. 4. Double walled cyst is seen in all </a:t>
            </a:r>
            <a:r>
              <a:rPr lang="en-US" sz="2400" b="1" u="sng" dirty="0">
                <a:latin typeface="Arial" pitchFamily="34" charset="0"/>
                <a:cs typeface="Arial" pitchFamily="34" charset="0"/>
              </a:rPr>
              <a:t>except</a:t>
            </a:r>
            <a:r>
              <a:rPr lang="en-US" sz="2400" dirty="0">
                <a:latin typeface="Arial" pitchFamily="34" charset="0"/>
                <a:cs typeface="Arial" pitchFamily="34" charset="0"/>
              </a:rPr>
              <a:t>:</a:t>
            </a:r>
          </a:p>
          <a:p>
            <a:pPr marL="914400" lvl="1" indent="-514350">
              <a:lnSpc>
                <a:spcPct val="150000"/>
              </a:lnSpc>
              <a:buFont typeface="+mj-lt"/>
              <a:buAutoNum type="alphaLcPeriod"/>
            </a:pPr>
            <a:r>
              <a:rPr lang="en-US" sz="2400" i="1" dirty="0" err="1">
                <a:latin typeface="Arial" pitchFamily="34" charset="0"/>
                <a:cs typeface="Arial" pitchFamily="34" charset="0"/>
              </a:rPr>
              <a:t>Naegleria</a:t>
            </a:r>
            <a:r>
              <a:rPr lang="en-US" sz="2400" i="1" dirty="0">
                <a:latin typeface="Arial" pitchFamily="34" charset="0"/>
                <a:cs typeface="Arial" pitchFamily="34" charset="0"/>
              </a:rPr>
              <a:t> </a:t>
            </a:r>
            <a:r>
              <a:rPr lang="en-US" sz="2400" i="1" dirty="0" err="1">
                <a:latin typeface="Arial" pitchFamily="34" charset="0"/>
                <a:cs typeface="Arial" pitchFamily="34" charset="0"/>
              </a:rPr>
              <a:t>fowleri</a:t>
            </a:r>
            <a:endParaRPr lang="en-US" sz="2400" i="1" dirty="0">
              <a:latin typeface="Arial" pitchFamily="34" charset="0"/>
              <a:cs typeface="Arial" pitchFamily="34" charset="0"/>
            </a:endParaRPr>
          </a:p>
          <a:p>
            <a:pPr marL="914400" lvl="1" indent="-514350">
              <a:lnSpc>
                <a:spcPct val="150000"/>
              </a:lnSpc>
              <a:buFont typeface="+mj-lt"/>
              <a:buAutoNum type="alphaLcPeriod"/>
            </a:pPr>
            <a:r>
              <a:rPr lang="en-US" sz="2400" i="1" dirty="0" err="1">
                <a:latin typeface="Arial" pitchFamily="34" charset="0"/>
                <a:cs typeface="Arial" pitchFamily="34" charset="0"/>
              </a:rPr>
              <a:t>Acanthamoeba</a:t>
            </a:r>
            <a:r>
              <a:rPr lang="en-US" sz="2400" i="1" dirty="0">
                <a:latin typeface="Arial" pitchFamily="34" charset="0"/>
                <a:cs typeface="Arial" pitchFamily="34" charset="0"/>
              </a:rPr>
              <a:t> </a:t>
            </a:r>
            <a:r>
              <a:rPr lang="en-US" sz="2400" i="1" dirty="0" err="1">
                <a:latin typeface="Arial" pitchFamily="34" charset="0"/>
                <a:cs typeface="Arial" pitchFamily="34" charset="0"/>
              </a:rPr>
              <a:t>culbertsoni</a:t>
            </a:r>
            <a:endParaRPr lang="en-US" sz="2400" i="1" dirty="0">
              <a:latin typeface="Arial" pitchFamily="34" charset="0"/>
              <a:cs typeface="Arial" pitchFamily="34" charset="0"/>
            </a:endParaRPr>
          </a:p>
          <a:p>
            <a:pPr marL="914400" lvl="1" indent="-514350">
              <a:lnSpc>
                <a:spcPct val="150000"/>
              </a:lnSpc>
              <a:buFont typeface="+mj-lt"/>
              <a:buAutoNum type="alphaLcPeriod"/>
            </a:pPr>
            <a:r>
              <a:rPr lang="en-US" sz="2400" i="1" dirty="0" err="1">
                <a:latin typeface="Arial" pitchFamily="34" charset="0"/>
                <a:cs typeface="Arial" pitchFamily="34" charset="0"/>
              </a:rPr>
              <a:t>Balamuthia</a:t>
            </a:r>
            <a:r>
              <a:rPr lang="en-US" sz="2400" i="1" dirty="0">
                <a:latin typeface="Arial" pitchFamily="34" charset="0"/>
                <a:cs typeface="Arial" pitchFamily="34" charset="0"/>
              </a:rPr>
              <a:t> </a:t>
            </a:r>
            <a:r>
              <a:rPr lang="en-US" sz="2400" i="1" dirty="0" err="1">
                <a:latin typeface="Arial" pitchFamily="34" charset="0"/>
                <a:cs typeface="Arial" pitchFamily="34" charset="0"/>
              </a:rPr>
              <a:t>mandrillaris</a:t>
            </a:r>
            <a:r>
              <a:rPr lang="en-US" sz="2400" i="1" dirty="0">
                <a:latin typeface="Arial" pitchFamily="34" charset="0"/>
                <a:cs typeface="Arial" pitchFamily="34" charset="0"/>
              </a:rPr>
              <a:t> </a:t>
            </a:r>
          </a:p>
          <a:p>
            <a:pPr marL="914400" lvl="1" indent="-514350">
              <a:lnSpc>
                <a:spcPct val="150000"/>
              </a:lnSpc>
              <a:buFont typeface="+mj-lt"/>
              <a:buAutoNum type="alphaLcPeriod"/>
            </a:pPr>
            <a:r>
              <a:rPr lang="en-US" sz="2400" i="1" dirty="0" err="1">
                <a:latin typeface="Arial" pitchFamily="34" charset="0"/>
                <a:cs typeface="Arial" pitchFamily="34" charset="0"/>
              </a:rPr>
              <a:t>Sappinia</a:t>
            </a:r>
            <a:r>
              <a:rPr lang="en-US" sz="2400" i="1" dirty="0">
                <a:latin typeface="Arial" pitchFamily="34" charset="0"/>
                <a:cs typeface="Arial" pitchFamily="34" charset="0"/>
              </a:rPr>
              <a:t> </a:t>
            </a:r>
            <a:r>
              <a:rPr lang="en-US" sz="2400" i="1" dirty="0" err="1">
                <a:latin typeface="Arial" pitchFamily="34" charset="0"/>
                <a:cs typeface="Arial" pitchFamily="34" charset="0"/>
              </a:rPr>
              <a:t>diploidea</a:t>
            </a:r>
            <a:endParaRPr lang="en-US" sz="2400" dirty="0">
              <a:latin typeface="Arial" pitchFamily="34" charset="0"/>
              <a:cs typeface="Arial" pitchFamily="34" charset="0"/>
            </a:endParaRPr>
          </a:p>
          <a:p>
            <a:pPr>
              <a:buNone/>
            </a:pPr>
            <a:endParaRPr lang="en-US" dirty="0"/>
          </a:p>
        </p:txBody>
      </p:sp>
    </p:spTree>
  </p:cSld>
  <p:clrMapOvr>
    <a:masterClrMapping/>
  </p:clrMapOvr>
</p:sld>
</file>

<file path=ppt/slides/slide6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 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152400" y="381000"/>
            <a:ext cx="8686800" cy="6248400"/>
          </a:xfrm>
        </p:spPr>
        <p:txBody>
          <a:bodyPr>
            <a:normAutofit/>
          </a:bodyPr>
          <a:lstStyle/>
          <a:p>
            <a:pPr marL="914400" lvl="1" indent="-514350">
              <a:buNone/>
            </a:pPr>
            <a:r>
              <a:rPr lang="en-US" sz="2400" dirty="0">
                <a:latin typeface="Arial" pitchFamily="34" charset="0"/>
                <a:cs typeface="Arial" pitchFamily="34" charset="0"/>
              </a:rPr>
              <a:t>Key : c</a:t>
            </a:r>
          </a:p>
          <a:p>
            <a:pPr marL="914400" lvl="1" indent="-514350">
              <a:buNone/>
            </a:pPr>
            <a:endParaRPr lang="en-US" sz="2400" dirty="0">
              <a:latin typeface="Arial" pitchFamily="34" charset="0"/>
              <a:cs typeface="Arial" pitchFamily="34" charset="0"/>
            </a:endParaRPr>
          </a:p>
          <a:p>
            <a:pPr marL="914400" lvl="1" indent="-514350">
              <a:lnSpc>
                <a:spcPct val="150000"/>
              </a:lnSpc>
              <a:buNone/>
            </a:pPr>
            <a:r>
              <a:rPr lang="en-US" sz="2400" dirty="0">
                <a:latin typeface="Arial" pitchFamily="34" charset="0"/>
                <a:cs typeface="Arial" pitchFamily="34" charset="0"/>
              </a:rPr>
              <a:t>Learning statement : The cyst of</a:t>
            </a:r>
            <a:r>
              <a:rPr lang="en-US" sz="2400" i="1" dirty="0">
                <a:latin typeface="Arial" pitchFamily="34" charset="0"/>
                <a:cs typeface="Arial" pitchFamily="34" charset="0"/>
              </a:rPr>
              <a:t> </a:t>
            </a:r>
            <a:r>
              <a:rPr lang="en-US" sz="2400" i="1" dirty="0" err="1">
                <a:latin typeface="Arial" pitchFamily="34" charset="0"/>
                <a:cs typeface="Arial" pitchFamily="34" charset="0"/>
              </a:rPr>
              <a:t>Balamuthia</a:t>
            </a:r>
            <a:r>
              <a:rPr lang="en-US" sz="2400" i="1" dirty="0">
                <a:latin typeface="Arial" pitchFamily="34" charset="0"/>
                <a:cs typeface="Arial" pitchFamily="34" charset="0"/>
              </a:rPr>
              <a:t> </a:t>
            </a:r>
            <a:r>
              <a:rPr lang="en-US" sz="2400" i="1" dirty="0" err="1">
                <a:latin typeface="Arial" pitchFamily="34" charset="0"/>
                <a:cs typeface="Arial" pitchFamily="34" charset="0"/>
              </a:rPr>
              <a:t>mandrillaris</a:t>
            </a:r>
            <a:r>
              <a:rPr lang="en-US" sz="2400" i="1" dirty="0">
                <a:latin typeface="Arial" pitchFamily="34" charset="0"/>
                <a:cs typeface="Arial" pitchFamily="34" charset="0"/>
              </a:rPr>
              <a:t> </a:t>
            </a:r>
            <a:r>
              <a:rPr lang="en-US" sz="2400" dirty="0">
                <a:latin typeface="Arial" pitchFamily="34" charset="0"/>
                <a:cs typeface="Arial" pitchFamily="34" charset="0"/>
              </a:rPr>
              <a:t>is triple walled, while the cyst is double walled in </a:t>
            </a:r>
            <a:r>
              <a:rPr lang="en-US" sz="2400" i="1" dirty="0" err="1">
                <a:latin typeface="Arial" pitchFamily="34" charset="0"/>
                <a:cs typeface="Arial" pitchFamily="34" charset="0"/>
              </a:rPr>
              <a:t>Naegleria</a:t>
            </a:r>
            <a:r>
              <a:rPr lang="en-US" sz="2400" i="1" dirty="0">
                <a:latin typeface="Arial" pitchFamily="34" charset="0"/>
                <a:cs typeface="Arial" pitchFamily="34" charset="0"/>
              </a:rPr>
              <a:t> </a:t>
            </a:r>
            <a:r>
              <a:rPr lang="en-US" sz="2400" i="1" dirty="0" err="1">
                <a:latin typeface="Arial" pitchFamily="34" charset="0"/>
                <a:cs typeface="Arial" pitchFamily="34" charset="0"/>
              </a:rPr>
              <a:t>fowleri</a:t>
            </a:r>
            <a:r>
              <a:rPr lang="en-US" sz="2400" i="1" dirty="0">
                <a:latin typeface="Arial" pitchFamily="34" charset="0"/>
                <a:cs typeface="Arial" pitchFamily="34" charset="0"/>
              </a:rPr>
              <a:t>, </a:t>
            </a:r>
            <a:r>
              <a:rPr lang="en-US" sz="2400" i="1" dirty="0" err="1">
                <a:latin typeface="Arial" pitchFamily="34" charset="0"/>
                <a:cs typeface="Arial" pitchFamily="34" charset="0"/>
              </a:rPr>
              <a:t>Acanthamoeba</a:t>
            </a:r>
            <a:r>
              <a:rPr lang="en-US" sz="2400" i="1" dirty="0">
                <a:latin typeface="Arial" pitchFamily="34" charset="0"/>
                <a:cs typeface="Arial" pitchFamily="34" charset="0"/>
              </a:rPr>
              <a:t> </a:t>
            </a:r>
            <a:r>
              <a:rPr lang="en-US" sz="2400" i="1" dirty="0" err="1">
                <a:latin typeface="Arial" pitchFamily="34" charset="0"/>
                <a:cs typeface="Arial" pitchFamily="34" charset="0"/>
              </a:rPr>
              <a:t>culbertsoni</a:t>
            </a:r>
            <a:r>
              <a:rPr lang="en-US" sz="2400" i="1" dirty="0">
                <a:latin typeface="Arial" pitchFamily="34" charset="0"/>
                <a:cs typeface="Arial" pitchFamily="34" charset="0"/>
              </a:rPr>
              <a:t> and </a:t>
            </a:r>
            <a:r>
              <a:rPr lang="en-US" sz="2400" i="1" dirty="0" err="1">
                <a:latin typeface="Arial" pitchFamily="34" charset="0"/>
                <a:cs typeface="Arial" pitchFamily="34" charset="0"/>
              </a:rPr>
              <a:t>Sappinia</a:t>
            </a:r>
            <a:r>
              <a:rPr lang="en-US" sz="2400" i="1" dirty="0">
                <a:latin typeface="Arial" pitchFamily="34" charset="0"/>
                <a:cs typeface="Arial" pitchFamily="34" charset="0"/>
              </a:rPr>
              <a:t> </a:t>
            </a:r>
            <a:r>
              <a:rPr lang="en-US" sz="2400" i="1" dirty="0" err="1">
                <a:latin typeface="Arial" pitchFamily="34" charset="0"/>
                <a:cs typeface="Arial" pitchFamily="34" charset="0"/>
              </a:rPr>
              <a:t>diploidea</a:t>
            </a:r>
            <a:endParaRPr lang="en-US" sz="2400" dirty="0">
              <a:latin typeface="Arial" pitchFamily="34" charset="0"/>
              <a:cs typeface="Arial" pitchFamily="34" charset="0"/>
            </a:endParaRPr>
          </a:p>
        </p:txBody>
      </p:sp>
    </p:spTree>
  </p:cSld>
  <p:clrMapOvr>
    <a:masterClrMapping/>
  </p:clrMapOvr>
</p:sld>
</file>

<file path=ppt/slides/slide6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 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152400" y="304800"/>
            <a:ext cx="8763000" cy="1981200"/>
          </a:xfrm>
        </p:spPr>
        <p:txBody>
          <a:bodyPr/>
          <a:lstStyle/>
          <a:p>
            <a:pPr>
              <a:buNone/>
            </a:pPr>
            <a:endParaRPr lang="en-US" sz="2400" dirty="0">
              <a:latin typeface="Arial" pitchFamily="34" charset="0"/>
              <a:cs typeface="Arial" pitchFamily="34" charset="0"/>
            </a:endParaRPr>
          </a:p>
          <a:p>
            <a:pPr marL="0" indent="0" algn="just">
              <a:buNone/>
            </a:pPr>
            <a:r>
              <a:rPr lang="en-US" sz="2400" dirty="0">
                <a:latin typeface="Arial" pitchFamily="34" charset="0"/>
                <a:cs typeface="Arial" pitchFamily="34" charset="0"/>
              </a:rPr>
              <a:t>Q. No. 5. Which of the following is </a:t>
            </a:r>
            <a:r>
              <a:rPr lang="en-US" sz="2400" b="1" u="sng" dirty="0">
                <a:latin typeface="Arial" pitchFamily="34" charset="0"/>
                <a:cs typeface="Arial" pitchFamily="34" charset="0"/>
              </a:rPr>
              <a:t>not</a:t>
            </a:r>
            <a:r>
              <a:rPr lang="en-US" sz="2400" dirty="0">
                <a:latin typeface="Arial" pitchFamily="34" charset="0"/>
                <a:cs typeface="Arial" pitchFamily="34" charset="0"/>
              </a:rPr>
              <a:t> correctly matched:</a:t>
            </a:r>
          </a:p>
          <a:p>
            <a:pPr marL="914400" lvl="1" indent="-514350">
              <a:lnSpc>
                <a:spcPct val="150000"/>
              </a:lnSpc>
              <a:buNone/>
            </a:pPr>
            <a:endParaRPr lang="en-US" sz="2400" dirty="0">
              <a:latin typeface="Arial" pitchFamily="34" charset="0"/>
              <a:cs typeface="Arial" pitchFamily="34" charset="0"/>
            </a:endParaRPr>
          </a:p>
          <a:p>
            <a:pPr>
              <a:buNone/>
            </a:pPr>
            <a:endParaRPr lang="en-US" dirty="0"/>
          </a:p>
        </p:txBody>
      </p:sp>
      <p:graphicFrame>
        <p:nvGraphicFramePr>
          <p:cNvPr id="4" name="Table 3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3205762611"/>
              </p:ext>
            </p:extLst>
          </p:nvPr>
        </p:nvGraphicFramePr>
        <p:xfrm>
          <a:off x="152399" y="2065868"/>
          <a:ext cx="8839202" cy="4182530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796325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2404076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  <a:gridCol w="5638801">
                  <a:extLst>
                    <a:ext uri="{9D8B030D-6E8A-4147-A177-3AD203B41FA5}">
                      <a16:colId xmlns:a16="http://schemas.microsoft.com/office/drawing/2014/main" val="20002"/>
                    </a:ext>
                  </a:extLst>
                </a:gridCol>
              </a:tblGrid>
              <a:tr h="836506">
                <a:tc>
                  <a:txBody>
                    <a:bodyPr/>
                    <a:lstStyle/>
                    <a:p>
                      <a:endParaRPr lang="en-US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2000" dirty="0">
                          <a:latin typeface="Arial" pitchFamily="34" charset="0"/>
                          <a:cs typeface="Arial" pitchFamily="34" charset="0"/>
                        </a:rPr>
                        <a:t>Amoeba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2000" dirty="0">
                          <a:latin typeface="Arial" pitchFamily="34" charset="0"/>
                          <a:cs typeface="Arial" pitchFamily="34" charset="0"/>
                        </a:rPr>
                        <a:t>Disease 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836506">
                <a:tc>
                  <a:txBody>
                    <a:bodyPr/>
                    <a:lstStyle/>
                    <a:p>
                      <a:r>
                        <a:rPr lang="en-US" sz="2000" dirty="0">
                          <a:latin typeface="Arial" pitchFamily="34" charset="0"/>
                          <a:cs typeface="Arial" pitchFamily="34" charset="0"/>
                        </a:rPr>
                        <a:t>A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2000" i="1" dirty="0" err="1">
                          <a:latin typeface="Arial" pitchFamily="34" charset="0"/>
                          <a:cs typeface="Arial" pitchFamily="34" charset="0"/>
                        </a:rPr>
                        <a:t>Sappinia</a:t>
                      </a:r>
                      <a:endParaRPr lang="en-US" sz="2000" dirty="0">
                        <a:latin typeface="Arial" pitchFamily="34" charset="0"/>
                        <a:cs typeface="Arial" pitchFamily="34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800" dirty="0">
                          <a:latin typeface="Arial" pitchFamily="34" charset="0"/>
                          <a:cs typeface="Arial" pitchFamily="34" charset="0"/>
                        </a:rPr>
                        <a:t>Amoebic Encephalitis</a:t>
                      </a:r>
                      <a:endParaRPr lang="en-US" dirty="0">
                        <a:latin typeface="Arial" pitchFamily="34" charset="0"/>
                        <a:cs typeface="Arial" pitchFamily="34" charset="0"/>
                      </a:endParaRP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0001"/>
                  </a:ext>
                </a:extLst>
              </a:tr>
              <a:tr h="836506">
                <a:tc>
                  <a:txBody>
                    <a:bodyPr/>
                    <a:lstStyle/>
                    <a:p>
                      <a:r>
                        <a:rPr lang="en-US" sz="2000" dirty="0">
                          <a:latin typeface="Arial" pitchFamily="34" charset="0"/>
                          <a:cs typeface="Arial" pitchFamily="34" charset="0"/>
                        </a:rPr>
                        <a:t>B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1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sz="2000" i="1" dirty="0" err="1">
                          <a:latin typeface="Arial" pitchFamily="34" charset="0"/>
                          <a:cs typeface="Arial" pitchFamily="34" charset="0"/>
                        </a:rPr>
                        <a:t>Naegleria</a:t>
                      </a:r>
                      <a:endParaRPr lang="en-US" sz="2000" i="1" dirty="0">
                        <a:latin typeface="Arial" pitchFamily="34" charset="0"/>
                        <a:cs typeface="Arial" pitchFamily="34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800" dirty="0">
                          <a:latin typeface="Arial" pitchFamily="34" charset="0"/>
                          <a:cs typeface="Arial" pitchFamily="34" charset="0"/>
                        </a:rPr>
                        <a:t>Primary Amoebic </a:t>
                      </a:r>
                      <a:r>
                        <a:rPr lang="en-US" sz="1800" dirty="0" err="1">
                          <a:latin typeface="Arial" pitchFamily="34" charset="0"/>
                          <a:cs typeface="Arial" pitchFamily="34" charset="0"/>
                        </a:rPr>
                        <a:t>Meningoencephalitis</a:t>
                      </a:r>
                      <a:r>
                        <a:rPr lang="en-US" sz="1800" dirty="0">
                          <a:latin typeface="Arial" pitchFamily="34" charset="0"/>
                          <a:cs typeface="Arial" pitchFamily="34" charset="0"/>
                        </a:rPr>
                        <a:t> </a:t>
                      </a:r>
                      <a:endParaRPr lang="en-US" dirty="0">
                        <a:latin typeface="Arial" pitchFamily="34" charset="0"/>
                        <a:cs typeface="Arial" pitchFamily="34" charset="0"/>
                      </a:endParaRP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0002"/>
                  </a:ext>
                </a:extLst>
              </a:tr>
              <a:tr h="836506">
                <a:tc>
                  <a:txBody>
                    <a:bodyPr/>
                    <a:lstStyle/>
                    <a:p>
                      <a:r>
                        <a:rPr lang="en-US" sz="2000" dirty="0">
                          <a:latin typeface="Arial" pitchFamily="34" charset="0"/>
                          <a:cs typeface="Arial" pitchFamily="34" charset="0"/>
                        </a:rPr>
                        <a:t>C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1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sz="2000" i="1" dirty="0" err="1">
                          <a:latin typeface="Arial" pitchFamily="34" charset="0"/>
                          <a:cs typeface="Arial" pitchFamily="34" charset="0"/>
                        </a:rPr>
                        <a:t>Balamuthia</a:t>
                      </a:r>
                      <a:endParaRPr lang="en-US" sz="2000" i="1" dirty="0">
                        <a:latin typeface="Arial" pitchFamily="34" charset="0"/>
                        <a:cs typeface="Arial" pitchFamily="34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sz="1800" dirty="0">
                          <a:latin typeface="Arial" pitchFamily="34" charset="0"/>
                          <a:cs typeface="Arial" pitchFamily="34" charset="0"/>
                        </a:rPr>
                        <a:t>Amoebic </a:t>
                      </a:r>
                      <a:r>
                        <a:rPr lang="en-US" sz="1800" dirty="0" err="1">
                          <a:latin typeface="Arial" pitchFamily="34" charset="0"/>
                          <a:cs typeface="Arial" pitchFamily="34" charset="0"/>
                        </a:rPr>
                        <a:t>Keratitis</a:t>
                      </a:r>
                      <a:endParaRPr lang="en-US" dirty="0">
                        <a:latin typeface="Arial" pitchFamily="34" charset="0"/>
                        <a:cs typeface="Arial" pitchFamily="34" charset="0"/>
                      </a:endParaRP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0003"/>
                  </a:ext>
                </a:extLst>
              </a:tr>
              <a:tr h="836506">
                <a:tc>
                  <a:txBody>
                    <a:bodyPr/>
                    <a:lstStyle/>
                    <a:p>
                      <a:r>
                        <a:rPr lang="en-US" sz="2000" dirty="0">
                          <a:latin typeface="Arial" pitchFamily="34" charset="0"/>
                          <a:cs typeface="Arial" pitchFamily="34" charset="0"/>
                        </a:rPr>
                        <a:t>D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1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sz="2000" i="1" dirty="0" err="1">
                          <a:latin typeface="Arial" pitchFamily="34" charset="0"/>
                          <a:cs typeface="Arial" pitchFamily="34" charset="0"/>
                        </a:rPr>
                        <a:t>Acanthamoeba</a:t>
                      </a:r>
                      <a:endParaRPr lang="en-US" sz="2000" i="1" dirty="0">
                        <a:latin typeface="Arial" pitchFamily="34" charset="0"/>
                        <a:cs typeface="Arial" pitchFamily="34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dirty="0">
                          <a:latin typeface="Arial" pitchFamily="34" charset="0"/>
                          <a:cs typeface="Arial" pitchFamily="34" charset="0"/>
                        </a:rPr>
                        <a:t>Disseminated</a:t>
                      </a:r>
                      <a:r>
                        <a:rPr lang="en-US" baseline="0" dirty="0">
                          <a:latin typeface="Arial" pitchFamily="34" charset="0"/>
                          <a:cs typeface="Arial" pitchFamily="34" charset="0"/>
                        </a:rPr>
                        <a:t> </a:t>
                      </a:r>
                      <a:r>
                        <a:rPr lang="en-US" dirty="0" err="1">
                          <a:latin typeface="Arial" pitchFamily="34" charset="0"/>
                          <a:cs typeface="Arial" pitchFamily="34" charset="0"/>
                        </a:rPr>
                        <a:t>Granulomatous</a:t>
                      </a:r>
                      <a:r>
                        <a:rPr lang="en-US" dirty="0">
                          <a:latin typeface="Arial" pitchFamily="34" charset="0"/>
                          <a:cs typeface="Arial" pitchFamily="34" charset="0"/>
                        </a:rPr>
                        <a:t> Amoebic</a:t>
                      </a:r>
                      <a:r>
                        <a:rPr lang="en-US" baseline="0" dirty="0">
                          <a:latin typeface="Arial" pitchFamily="34" charset="0"/>
                          <a:cs typeface="Arial" pitchFamily="34" charset="0"/>
                        </a:rPr>
                        <a:t> diseases</a:t>
                      </a:r>
                      <a:endParaRPr lang="en-US" dirty="0">
                        <a:latin typeface="Arial" pitchFamily="34" charset="0"/>
                        <a:cs typeface="Arial" pitchFamily="34" charset="0"/>
                      </a:endParaRP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0004"/>
                  </a:ext>
                </a:extLst>
              </a:tr>
            </a:tbl>
          </a:graphicData>
        </a:graphic>
      </p:graphicFrame>
    </p:spTree>
  </p:cSld>
  <p:clrMapOvr>
    <a:masterClrMapping/>
  </p:clrMapOvr>
</p:sld>
</file>

<file path=ppt/slides/slide6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 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152400" y="381000"/>
            <a:ext cx="8686800" cy="6248400"/>
          </a:xfrm>
        </p:spPr>
        <p:txBody>
          <a:bodyPr>
            <a:normAutofit/>
          </a:bodyPr>
          <a:lstStyle/>
          <a:p>
            <a:pPr marL="914400" lvl="1" indent="-514350">
              <a:buNone/>
            </a:pPr>
            <a:r>
              <a:rPr lang="en-US" sz="2400" dirty="0">
                <a:latin typeface="Arial" pitchFamily="34" charset="0"/>
                <a:cs typeface="Arial" pitchFamily="34" charset="0"/>
              </a:rPr>
              <a:t>Key : C</a:t>
            </a:r>
          </a:p>
          <a:p>
            <a:pPr marL="914400" lvl="1" indent="-514350">
              <a:buNone/>
            </a:pPr>
            <a:endParaRPr lang="en-US" sz="2400" dirty="0">
              <a:latin typeface="Arial" pitchFamily="34" charset="0"/>
              <a:cs typeface="Arial" pitchFamily="34" charset="0"/>
            </a:endParaRPr>
          </a:p>
          <a:p>
            <a:pPr marL="914400" lvl="1" indent="-514350">
              <a:buNone/>
            </a:pPr>
            <a:endParaRPr lang="en-US" sz="2400" dirty="0">
              <a:latin typeface="Arial" pitchFamily="34" charset="0"/>
              <a:cs typeface="Arial" pitchFamily="34" charset="0"/>
            </a:endParaRPr>
          </a:p>
          <a:p>
            <a:pPr marL="342900" lvl="1" indent="-342900">
              <a:buFont typeface="Arial" pitchFamily="34" charset="0"/>
              <a:buChar char="•"/>
            </a:pPr>
            <a:r>
              <a:rPr lang="en-US" sz="2400" dirty="0">
                <a:latin typeface="Arial" pitchFamily="34" charset="0"/>
                <a:cs typeface="Arial" pitchFamily="34" charset="0"/>
              </a:rPr>
              <a:t>Learning statement : Amoebic </a:t>
            </a:r>
            <a:r>
              <a:rPr lang="en-US" sz="2400" dirty="0" err="1">
                <a:latin typeface="Arial" pitchFamily="34" charset="0"/>
                <a:cs typeface="Arial" pitchFamily="34" charset="0"/>
              </a:rPr>
              <a:t>Keratitis</a:t>
            </a:r>
            <a:r>
              <a:rPr lang="en-US" sz="2400" dirty="0">
                <a:latin typeface="Arial" pitchFamily="34" charset="0"/>
                <a:cs typeface="Arial" pitchFamily="34" charset="0"/>
              </a:rPr>
              <a:t> is caused by </a:t>
            </a:r>
            <a:r>
              <a:rPr lang="en-US" sz="2400" i="1" dirty="0" err="1">
                <a:latin typeface="Arial" pitchFamily="34" charset="0"/>
                <a:cs typeface="Arial" pitchFamily="34" charset="0"/>
              </a:rPr>
              <a:t>Acanthamoeba</a:t>
            </a:r>
            <a:endParaRPr lang="en-US" sz="2400" dirty="0">
              <a:latin typeface="Arial" pitchFamily="34" charset="0"/>
              <a:cs typeface="Arial" pitchFamily="34" charset="0"/>
            </a:endParaRPr>
          </a:p>
          <a:p>
            <a:endParaRPr lang="en-US" dirty="0"/>
          </a:p>
        </p:txBody>
      </p:sp>
    </p:spTree>
  </p:cSld>
  <p:clrMapOvr>
    <a:masterClrMapping/>
  </p:clrMapOvr>
</p:sld>
</file>

<file path=ppt/slides/slide6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 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0" y="0"/>
            <a:ext cx="8991600" cy="6858000"/>
          </a:xfrm>
        </p:spPr>
        <p:txBody>
          <a:bodyPr>
            <a:noAutofit/>
          </a:bodyPr>
          <a:lstStyle/>
          <a:p>
            <a:pPr algn="just"/>
            <a:r>
              <a:rPr lang="en-US" sz="2200" dirty="0">
                <a:latin typeface="Arial" pitchFamily="34" charset="0"/>
                <a:cs typeface="Arial" pitchFamily="34" charset="0"/>
              </a:rPr>
              <a:t>Q. No. 6. A 6 years child presented with signs and symptoms of acute bacterial meningitis with history of swimming in canal. Wet mount of CSF revealed amoeboid and actively motile flagellated forms of </a:t>
            </a:r>
            <a:r>
              <a:rPr lang="en-US" sz="2200" dirty="0" err="1">
                <a:latin typeface="Arial" pitchFamily="34" charset="0"/>
                <a:cs typeface="Arial" pitchFamily="34" charset="0"/>
              </a:rPr>
              <a:t>trophozoites</a:t>
            </a:r>
            <a:r>
              <a:rPr lang="en-US" sz="2200" dirty="0">
                <a:latin typeface="Arial" pitchFamily="34" charset="0"/>
                <a:cs typeface="Arial" pitchFamily="34" charset="0"/>
              </a:rPr>
              <a:t>. </a:t>
            </a:r>
            <a:r>
              <a:rPr lang="en-US" sz="2200" dirty="0">
                <a:solidFill>
                  <a:srgbClr val="C00000"/>
                </a:solidFill>
                <a:latin typeface="Arial" pitchFamily="34" charset="0"/>
                <a:cs typeface="Arial" pitchFamily="34" charset="0"/>
              </a:rPr>
              <a:t>CSF culture on 1.5% non-nutrient agar with a lawn culture of </a:t>
            </a:r>
            <a:r>
              <a:rPr lang="en-US" sz="2200" i="1" dirty="0">
                <a:solidFill>
                  <a:srgbClr val="C00000"/>
                </a:solidFill>
                <a:latin typeface="Arial" pitchFamily="34" charset="0"/>
                <a:cs typeface="Arial" pitchFamily="34" charset="0"/>
              </a:rPr>
              <a:t>Escherichia coli</a:t>
            </a:r>
            <a:r>
              <a:rPr lang="en-US" sz="2200" dirty="0">
                <a:solidFill>
                  <a:srgbClr val="C00000"/>
                </a:solidFill>
                <a:latin typeface="Arial" pitchFamily="34" charset="0"/>
                <a:cs typeface="Arial" pitchFamily="34" charset="0"/>
              </a:rPr>
              <a:t> kept at 37°C did not reveal any growth. The test of flagellation on passing CSF in distilled water was positive in 3 hours.</a:t>
            </a:r>
            <a:r>
              <a:rPr lang="en-US" sz="2200" dirty="0">
                <a:latin typeface="Arial" pitchFamily="34" charset="0"/>
                <a:cs typeface="Arial" pitchFamily="34" charset="0"/>
              </a:rPr>
              <a:t> Water from the canal also showed actively motile </a:t>
            </a:r>
            <a:r>
              <a:rPr lang="en-US" sz="2200" dirty="0" err="1">
                <a:latin typeface="Arial" pitchFamily="34" charset="0"/>
                <a:cs typeface="Arial" pitchFamily="34" charset="0"/>
              </a:rPr>
              <a:t>trophozoites</a:t>
            </a:r>
            <a:r>
              <a:rPr lang="en-US" sz="2200" dirty="0">
                <a:latin typeface="Arial" pitchFamily="34" charset="0"/>
                <a:cs typeface="Arial" pitchFamily="34" charset="0"/>
              </a:rPr>
              <a:t> similar to the forms obtained from the CSF. Most probable diagnosis is:</a:t>
            </a:r>
            <a:endParaRPr lang="en-US" sz="2200" i="1" dirty="0">
              <a:latin typeface="Arial" pitchFamily="34" charset="0"/>
              <a:cs typeface="Arial" pitchFamily="34" charset="0"/>
            </a:endParaRPr>
          </a:p>
          <a:p>
            <a:pPr marL="914400" lvl="1" indent="-514350">
              <a:lnSpc>
                <a:spcPct val="150000"/>
              </a:lnSpc>
              <a:buFont typeface="+mj-lt"/>
              <a:buAutoNum type="alphaLcPeriod"/>
            </a:pPr>
            <a:r>
              <a:rPr lang="fr-FR" sz="2200" dirty="0" err="1">
                <a:latin typeface="Arial" pitchFamily="34" charset="0"/>
                <a:cs typeface="Arial" pitchFamily="34" charset="0"/>
              </a:rPr>
              <a:t>Granulomatous</a:t>
            </a:r>
            <a:r>
              <a:rPr lang="fr-FR" sz="2200" dirty="0">
                <a:latin typeface="Arial" pitchFamily="34" charset="0"/>
                <a:cs typeface="Arial" pitchFamily="34" charset="0"/>
              </a:rPr>
              <a:t> </a:t>
            </a:r>
            <a:r>
              <a:rPr lang="fr-FR" sz="2200" dirty="0" err="1">
                <a:latin typeface="Arial" pitchFamily="34" charset="0"/>
                <a:cs typeface="Arial" pitchFamily="34" charset="0"/>
              </a:rPr>
              <a:t>Amoebic</a:t>
            </a:r>
            <a:r>
              <a:rPr lang="fr-FR" sz="2200" dirty="0">
                <a:latin typeface="Arial" pitchFamily="34" charset="0"/>
                <a:cs typeface="Arial" pitchFamily="34" charset="0"/>
              </a:rPr>
              <a:t> </a:t>
            </a:r>
            <a:r>
              <a:rPr lang="fr-FR" sz="2200" dirty="0" err="1">
                <a:latin typeface="Arial" pitchFamily="34" charset="0"/>
                <a:cs typeface="Arial" pitchFamily="34" charset="0"/>
              </a:rPr>
              <a:t>Encephalitis</a:t>
            </a:r>
            <a:endParaRPr lang="en-US" sz="2200" i="1" dirty="0">
              <a:latin typeface="Arial" pitchFamily="34" charset="0"/>
              <a:cs typeface="Arial" pitchFamily="34" charset="0"/>
            </a:endParaRPr>
          </a:p>
          <a:p>
            <a:pPr marL="914400" lvl="1" indent="-514350">
              <a:lnSpc>
                <a:spcPct val="150000"/>
              </a:lnSpc>
              <a:buFont typeface="+mj-lt"/>
              <a:buAutoNum type="alphaLcPeriod"/>
            </a:pPr>
            <a:r>
              <a:rPr lang="en-US" sz="2200" dirty="0">
                <a:latin typeface="Arial" pitchFamily="34" charset="0"/>
                <a:cs typeface="Arial" pitchFamily="34" charset="0"/>
              </a:rPr>
              <a:t>Primary Amoebic </a:t>
            </a:r>
            <a:r>
              <a:rPr lang="en-US" sz="2200" dirty="0" err="1">
                <a:latin typeface="Arial" pitchFamily="34" charset="0"/>
                <a:cs typeface="Arial" pitchFamily="34" charset="0"/>
              </a:rPr>
              <a:t>Meningoencephalitis</a:t>
            </a:r>
            <a:r>
              <a:rPr lang="en-US" sz="2200" dirty="0">
                <a:latin typeface="Arial" pitchFamily="34" charset="0"/>
                <a:cs typeface="Arial" pitchFamily="34" charset="0"/>
              </a:rPr>
              <a:t> </a:t>
            </a:r>
            <a:endParaRPr lang="en-US" sz="2200" i="1" dirty="0">
              <a:latin typeface="Arial" pitchFamily="34" charset="0"/>
              <a:cs typeface="Arial" pitchFamily="34" charset="0"/>
            </a:endParaRPr>
          </a:p>
          <a:p>
            <a:pPr marL="914400" lvl="1" indent="-514350">
              <a:lnSpc>
                <a:spcPct val="150000"/>
              </a:lnSpc>
              <a:buFont typeface="+mj-lt"/>
              <a:buAutoNum type="alphaLcPeriod"/>
            </a:pPr>
            <a:r>
              <a:rPr lang="en-US" sz="2200" dirty="0">
                <a:latin typeface="Arial" pitchFamily="34" charset="0"/>
                <a:cs typeface="Arial" pitchFamily="34" charset="0"/>
              </a:rPr>
              <a:t>Amoebic Encephalitis</a:t>
            </a:r>
            <a:endParaRPr lang="en-US" sz="2200" i="1" dirty="0">
              <a:latin typeface="Arial" pitchFamily="34" charset="0"/>
              <a:cs typeface="Arial" pitchFamily="34" charset="0"/>
            </a:endParaRPr>
          </a:p>
          <a:p>
            <a:pPr marL="914400" lvl="1" indent="-514350">
              <a:lnSpc>
                <a:spcPct val="150000"/>
              </a:lnSpc>
              <a:buFont typeface="+mj-lt"/>
              <a:buAutoNum type="alphaLcPeriod"/>
            </a:pPr>
            <a:r>
              <a:rPr lang="en-US" sz="2200" dirty="0">
                <a:latin typeface="Arial" pitchFamily="34" charset="0"/>
                <a:cs typeface="Arial" pitchFamily="34" charset="0"/>
              </a:rPr>
              <a:t>Acute Bacterial Meningitis</a:t>
            </a:r>
          </a:p>
          <a:p>
            <a:pPr>
              <a:buNone/>
            </a:pPr>
            <a:endParaRPr lang="en-US" sz="2200" dirty="0">
              <a:latin typeface="Arial" pitchFamily="34" charset="0"/>
              <a:cs typeface="Arial" pitchFamily="34" charset="0"/>
            </a:endParaRPr>
          </a:p>
        </p:txBody>
      </p:sp>
    </p:spTree>
  </p:cSld>
  <p:clrMapOvr>
    <a:masterClrMapping/>
  </p:clrMapOvr>
</p:sld>
</file>

<file path=ppt/slides/slide6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 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152400" y="381000"/>
            <a:ext cx="8686800" cy="6248400"/>
          </a:xfrm>
        </p:spPr>
        <p:txBody>
          <a:bodyPr>
            <a:normAutofit/>
          </a:bodyPr>
          <a:lstStyle/>
          <a:p>
            <a:pPr marL="914400" lvl="1" indent="-514350">
              <a:buNone/>
            </a:pPr>
            <a:r>
              <a:rPr lang="en-US" sz="2400" dirty="0">
                <a:latin typeface="Arial" pitchFamily="34" charset="0"/>
                <a:cs typeface="Arial" pitchFamily="34" charset="0"/>
              </a:rPr>
              <a:t>Key : b</a:t>
            </a:r>
          </a:p>
          <a:p>
            <a:pPr marL="914400" lvl="1" indent="-514350">
              <a:buNone/>
            </a:pPr>
            <a:endParaRPr lang="en-US" sz="2400" dirty="0">
              <a:latin typeface="Arial" pitchFamily="34" charset="0"/>
              <a:cs typeface="Arial" pitchFamily="34" charset="0"/>
            </a:endParaRPr>
          </a:p>
          <a:p>
            <a:pPr marL="342900" lvl="1" indent="-342900">
              <a:buFont typeface="Arial" pitchFamily="34" charset="0"/>
              <a:buChar char="•"/>
            </a:pPr>
            <a:r>
              <a:rPr lang="en-US" sz="2400" dirty="0">
                <a:latin typeface="Arial" pitchFamily="34" charset="0"/>
                <a:cs typeface="Arial" pitchFamily="34" charset="0"/>
              </a:rPr>
              <a:t>Learning statement : Findings are suggestive of Primary Amoebic </a:t>
            </a:r>
            <a:r>
              <a:rPr lang="en-US" sz="2400" dirty="0" err="1">
                <a:latin typeface="Arial" pitchFamily="34" charset="0"/>
                <a:cs typeface="Arial" pitchFamily="34" charset="0"/>
              </a:rPr>
              <a:t>Meningoencephalitis</a:t>
            </a:r>
            <a:r>
              <a:rPr lang="en-US" sz="2400" dirty="0">
                <a:latin typeface="Arial" pitchFamily="34" charset="0"/>
                <a:cs typeface="Arial" pitchFamily="34" charset="0"/>
              </a:rPr>
              <a:t> (PAM). Causative organism is </a:t>
            </a:r>
            <a:r>
              <a:rPr lang="en-US" sz="2400" i="1" dirty="0" err="1">
                <a:latin typeface="Arial" pitchFamily="34" charset="0"/>
                <a:cs typeface="Arial" pitchFamily="34" charset="0"/>
              </a:rPr>
              <a:t>Naegleria</a:t>
            </a:r>
            <a:r>
              <a:rPr lang="en-US" sz="2400" i="1" dirty="0">
                <a:latin typeface="Arial" pitchFamily="34" charset="0"/>
                <a:cs typeface="Arial" pitchFamily="34" charset="0"/>
              </a:rPr>
              <a:t> </a:t>
            </a:r>
            <a:r>
              <a:rPr lang="en-US" sz="2400" i="1" dirty="0" err="1">
                <a:latin typeface="Arial" pitchFamily="34" charset="0"/>
                <a:cs typeface="Arial" pitchFamily="34" charset="0"/>
              </a:rPr>
              <a:t>fowleri</a:t>
            </a:r>
            <a:r>
              <a:rPr lang="en-US" sz="2400" i="1" dirty="0">
                <a:latin typeface="Arial" pitchFamily="34" charset="0"/>
                <a:cs typeface="Arial" pitchFamily="34" charset="0"/>
              </a:rPr>
              <a:t>.</a:t>
            </a:r>
            <a:endParaRPr lang="en-US" sz="2400" dirty="0">
              <a:latin typeface="Arial" pitchFamily="34" charset="0"/>
              <a:cs typeface="Arial" pitchFamily="34" charset="0"/>
            </a:endParaRPr>
          </a:p>
        </p:txBody>
      </p:sp>
    </p:spTree>
  </p:cSld>
  <p:clrMapOvr>
    <a:masterClrMapping/>
  </p:clrMapOvr>
</p:sld>
</file>

<file path=ppt/slides/slide6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 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152400" y="304800"/>
            <a:ext cx="8763000" cy="6172200"/>
          </a:xfrm>
        </p:spPr>
        <p:txBody>
          <a:bodyPr/>
          <a:lstStyle/>
          <a:p>
            <a:pPr>
              <a:buNone/>
            </a:pPr>
            <a:endParaRPr lang="en-US" sz="2400" dirty="0">
              <a:latin typeface="Arial" pitchFamily="34" charset="0"/>
              <a:cs typeface="Arial" pitchFamily="34" charset="0"/>
            </a:endParaRPr>
          </a:p>
          <a:p>
            <a:pPr algn="just"/>
            <a:r>
              <a:rPr lang="en-US" sz="2400" dirty="0">
                <a:latin typeface="Arial" pitchFamily="34" charset="0"/>
                <a:cs typeface="Arial" pitchFamily="34" charset="0"/>
              </a:rPr>
              <a:t>Q. No. 7. Which </a:t>
            </a:r>
            <a:r>
              <a:rPr lang="en-US" sz="2400" i="1" dirty="0" err="1">
                <a:latin typeface="Arial" pitchFamily="34" charset="0"/>
                <a:cs typeface="Arial" pitchFamily="34" charset="0"/>
              </a:rPr>
              <a:t>Naegleria</a:t>
            </a:r>
            <a:r>
              <a:rPr lang="en-US" sz="2400" dirty="0">
                <a:latin typeface="Arial" pitchFamily="34" charset="0"/>
                <a:cs typeface="Arial" pitchFamily="34" charset="0"/>
              </a:rPr>
              <a:t> species is pathogenic to humans:</a:t>
            </a:r>
          </a:p>
          <a:p>
            <a:pPr marL="914400" lvl="1" indent="-514350">
              <a:lnSpc>
                <a:spcPct val="150000"/>
              </a:lnSpc>
              <a:buFont typeface="+mj-lt"/>
              <a:buAutoNum type="alphaLcPeriod"/>
            </a:pPr>
            <a:r>
              <a:rPr lang="en-US" sz="2400" i="1" dirty="0" err="1">
                <a:latin typeface="Arial" pitchFamily="34" charset="0"/>
                <a:cs typeface="Arial" pitchFamily="34" charset="0"/>
              </a:rPr>
              <a:t>Naegleria</a:t>
            </a:r>
            <a:r>
              <a:rPr lang="en-US" sz="2400" i="1" dirty="0">
                <a:latin typeface="Arial" pitchFamily="34" charset="0"/>
                <a:cs typeface="Arial" pitchFamily="34" charset="0"/>
              </a:rPr>
              <a:t> </a:t>
            </a:r>
            <a:r>
              <a:rPr lang="en-US" sz="2400" i="1" dirty="0" err="1">
                <a:latin typeface="Arial" pitchFamily="34" charset="0"/>
                <a:cs typeface="Arial" pitchFamily="34" charset="0"/>
              </a:rPr>
              <a:t>gruberi</a:t>
            </a:r>
            <a:endParaRPr lang="en-US" sz="2400" i="1" dirty="0">
              <a:latin typeface="Arial" pitchFamily="34" charset="0"/>
              <a:cs typeface="Arial" pitchFamily="34" charset="0"/>
            </a:endParaRPr>
          </a:p>
          <a:p>
            <a:pPr marL="914400" lvl="1" indent="-514350">
              <a:lnSpc>
                <a:spcPct val="150000"/>
              </a:lnSpc>
              <a:buFont typeface="+mj-lt"/>
              <a:buAutoNum type="alphaLcPeriod"/>
            </a:pPr>
            <a:r>
              <a:rPr lang="en-US" sz="2400" i="1" dirty="0" err="1">
                <a:latin typeface="Arial" pitchFamily="34" charset="0"/>
                <a:cs typeface="Arial" pitchFamily="34" charset="0"/>
              </a:rPr>
              <a:t>Naegleria</a:t>
            </a:r>
            <a:r>
              <a:rPr lang="en-US" sz="2400" i="1" dirty="0">
                <a:latin typeface="Arial" pitchFamily="34" charset="0"/>
                <a:cs typeface="Arial" pitchFamily="34" charset="0"/>
              </a:rPr>
              <a:t> </a:t>
            </a:r>
            <a:r>
              <a:rPr lang="en-US" sz="2400" i="1" dirty="0" err="1">
                <a:latin typeface="Arial" pitchFamily="34" charset="0"/>
                <a:cs typeface="Arial" pitchFamily="34" charset="0"/>
              </a:rPr>
              <a:t>fowleri</a:t>
            </a:r>
            <a:endParaRPr lang="en-US" sz="2400" i="1" dirty="0">
              <a:latin typeface="Arial" pitchFamily="34" charset="0"/>
              <a:cs typeface="Arial" pitchFamily="34" charset="0"/>
            </a:endParaRPr>
          </a:p>
          <a:p>
            <a:pPr marL="914400" lvl="1" indent="-514350">
              <a:lnSpc>
                <a:spcPct val="150000"/>
              </a:lnSpc>
              <a:buFont typeface="+mj-lt"/>
              <a:buAutoNum type="alphaLcPeriod"/>
            </a:pPr>
            <a:r>
              <a:rPr lang="en-US" sz="2400" i="1" dirty="0" err="1">
                <a:latin typeface="Arial" pitchFamily="34" charset="0"/>
                <a:cs typeface="Arial" pitchFamily="34" charset="0"/>
              </a:rPr>
              <a:t>Naegleria</a:t>
            </a:r>
            <a:r>
              <a:rPr lang="en-US" sz="2400" i="1" dirty="0">
                <a:latin typeface="Arial" pitchFamily="34" charset="0"/>
                <a:cs typeface="Arial" pitchFamily="34" charset="0"/>
              </a:rPr>
              <a:t> </a:t>
            </a:r>
            <a:r>
              <a:rPr lang="en-US" sz="2400" i="1" dirty="0" err="1">
                <a:latin typeface="Arial" pitchFamily="34" charset="0"/>
                <a:cs typeface="Arial" pitchFamily="34" charset="0"/>
              </a:rPr>
              <a:t>australiensis</a:t>
            </a:r>
            <a:endParaRPr lang="en-US" sz="2400" i="1" dirty="0">
              <a:latin typeface="Arial" pitchFamily="34" charset="0"/>
              <a:cs typeface="Arial" pitchFamily="34" charset="0"/>
            </a:endParaRPr>
          </a:p>
          <a:p>
            <a:pPr marL="914400" lvl="1" indent="-514350">
              <a:lnSpc>
                <a:spcPct val="150000"/>
              </a:lnSpc>
              <a:buFont typeface="+mj-lt"/>
              <a:buAutoNum type="alphaLcPeriod"/>
            </a:pPr>
            <a:r>
              <a:rPr lang="en-US" sz="2400" i="1" dirty="0" err="1">
                <a:latin typeface="Arial" pitchFamily="34" charset="0"/>
                <a:cs typeface="Arial" pitchFamily="34" charset="0"/>
              </a:rPr>
              <a:t>Naegleria</a:t>
            </a:r>
            <a:r>
              <a:rPr lang="en-US" sz="2400" i="1" dirty="0">
                <a:latin typeface="Arial" pitchFamily="34" charset="0"/>
                <a:cs typeface="Arial" pitchFamily="34" charset="0"/>
              </a:rPr>
              <a:t> </a:t>
            </a:r>
            <a:r>
              <a:rPr lang="en-US" sz="2400" i="1" dirty="0" err="1">
                <a:latin typeface="Arial" pitchFamily="34" charset="0"/>
                <a:cs typeface="Arial" pitchFamily="34" charset="0"/>
              </a:rPr>
              <a:t>italica</a:t>
            </a:r>
            <a:endParaRPr lang="en-US" sz="2400" i="1" dirty="0">
              <a:latin typeface="Arial" pitchFamily="34" charset="0"/>
              <a:cs typeface="Arial" pitchFamily="34" charset="0"/>
            </a:endParaRPr>
          </a:p>
          <a:p>
            <a:pPr>
              <a:buNone/>
            </a:pPr>
            <a:endParaRPr lang="en-US" dirty="0"/>
          </a:p>
        </p:txBody>
      </p:sp>
    </p:spTree>
  </p:cSld>
  <p:clrMapOvr>
    <a:masterClrMapping/>
  </p:clrMapOvr>
</p:sld>
</file>

<file path=ppt/slides/slide6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 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152400" y="152400"/>
            <a:ext cx="8686800" cy="6705600"/>
          </a:xfrm>
        </p:spPr>
        <p:txBody>
          <a:bodyPr>
            <a:noAutofit/>
          </a:bodyPr>
          <a:lstStyle/>
          <a:p>
            <a:pPr marL="914400" lvl="1" indent="-514350">
              <a:buNone/>
            </a:pPr>
            <a:r>
              <a:rPr lang="en-US" sz="2200" dirty="0">
                <a:latin typeface="Arial" pitchFamily="34" charset="0"/>
                <a:cs typeface="Arial" pitchFamily="34" charset="0"/>
              </a:rPr>
              <a:t>Key : b</a:t>
            </a:r>
          </a:p>
          <a:p>
            <a:pPr marL="914400" lvl="1" indent="-514350">
              <a:buNone/>
            </a:pPr>
            <a:endParaRPr lang="en-US" sz="2200" dirty="0">
              <a:latin typeface="Arial" pitchFamily="34" charset="0"/>
              <a:cs typeface="Arial" pitchFamily="34" charset="0"/>
            </a:endParaRPr>
          </a:p>
          <a:p>
            <a:pPr marL="914400" lvl="1" indent="-514350">
              <a:buNone/>
            </a:pPr>
            <a:endParaRPr lang="en-US" sz="2200" dirty="0">
              <a:latin typeface="Arial" pitchFamily="34" charset="0"/>
              <a:cs typeface="Arial" pitchFamily="34" charset="0"/>
            </a:endParaRPr>
          </a:p>
          <a:p>
            <a:pPr>
              <a:lnSpc>
                <a:spcPct val="90000"/>
              </a:lnSpc>
              <a:buNone/>
            </a:pPr>
            <a:r>
              <a:rPr lang="en-US" sz="2200" dirty="0">
                <a:latin typeface="Arial" pitchFamily="34" charset="0"/>
                <a:cs typeface="Arial" pitchFamily="34" charset="0"/>
              </a:rPr>
              <a:t>Learning statement : Only </a:t>
            </a:r>
            <a:r>
              <a:rPr lang="en-US" sz="2400" i="1" dirty="0" err="1">
                <a:latin typeface="Arial" pitchFamily="34" charset="0"/>
                <a:cs typeface="Arial" pitchFamily="34" charset="0"/>
              </a:rPr>
              <a:t>Naegleria</a:t>
            </a:r>
            <a:r>
              <a:rPr lang="en-US" sz="2400" i="1" dirty="0">
                <a:latin typeface="Arial" pitchFamily="34" charset="0"/>
                <a:cs typeface="Arial" pitchFamily="34" charset="0"/>
              </a:rPr>
              <a:t> </a:t>
            </a:r>
            <a:r>
              <a:rPr lang="en-US" sz="2400" i="1" dirty="0" err="1">
                <a:latin typeface="Arial" pitchFamily="34" charset="0"/>
                <a:cs typeface="Arial" pitchFamily="34" charset="0"/>
              </a:rPr>
              <a:t>fowleri</a:t>
            </a:r>
            <a:r>
              <a:rPr lang="en-US" sz="2400" i="1" dirty="0">
                <a:latin typeface="Arial" pitchFamily="34" charset="0"/>
                <a:cs typeface="Arial" pitchFamily="34" charset="0"/>
              </a:rPr>
              <a:t> </a:t>
            </a:r>
            <a:r>
              <a:rPr lang="en-US" sz="2400" dirty="0">
                <a:latin typeface="Arial" pitchFamily="34" charset="0"/>
                <a:cs typeface="Arial" pitchFamily="34" charset="0"/>
              </a:rPr>
              <a:t>is known to be pathogenic to humans.</a:t>
            </a:r>
            <a:endParaRPr lang="en-US" sz="2400" i="1" dirty="0">
              <a:latin typeface="Arial" pitchFamily="34" charset="0"/>
              <a:cs typeface="Arial" pitchFamily="34" charset="0"/>
            </a:endParaRPr>
          </a:p>
          <a:p>
            <a:endParaRPr lang="en-US" sz="2200" dirty="0"/>
          </a:p>
        </p:txBody>
      </p:sp>
    </p:spTree>
  </p:cSld>
  <p:clrMapOvr>
    <a:masterClrMapping/>
  </p:clrMapOvr>
</p:sld>
</file>

<file path=ppt/slides/slide6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 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152400" y="304800"/>
            <a:ext cx="8763000" cy="6172200"/>
          </a:xfrm>
        </p:spPr>
        <p:txBody>
          <a:bodyPr/>
          <a:lstStyle/>
          <a:p>
            <a:pPr>
              <a:buNone/>
            </a:pPr>
            <a:endParaRPr lang="en-US" sz="2400" dirty="0">
              <a:latin typeface="Arial" pitchFamily="34" charset="0"/>
              <a:cs typeface="Arial" pitchFamily="34" charset="0"/>
            </a:endParaRPr>
          </a:p>
          <a:p>
            <a:pPr algn="just"/>
            <a:r>
              <a:rPr lang="en-US" sz="2400" dirty="0">
                <a:latin typeface="Arial" pitchFamily="34" charset="0"/>
                <a:cs typeface="Arial" pitchFamily="34" charset="0"/>
              </a:rPr>
              <a:t>Q. No. 8. Recently identified free living amoeba causing amoebic encephalitis is:</a:t>
            </a:r>
          </a:p>
          <a:p>
            <a:pPr marL="914400" lvl="1" indent="-514350">
              <a:lnSpc>
                <a:spcPct val="150000"/>
              </a:lnSpc>
              <a:buFont typeface="+mj-lt"/>
              <a:buAutoNum type="alphaLcPeriod"/>
            </a:pPr>
            <a:r>
              <a:rPr lang="en-US" sz="2400" i="1" dirty="0" err="1">
                <a:latin typeface="Arial" pitchFamily="34" charset="0"/>
                <a:cs typeface="Arial" pitchFamily="34" charset="0"/>
              </a:rPr>
              <a:t>Naegleria</a:t>
            </a:r>
            <a:r>
              <a:rPr lang="en-US" sz="2400" i="1" dirty="0">
                <a:latin typeface="Arial" pitchFamily="34" charset="0"/>
                <a:cs typeface="Arial" pitchFamily="34" charset="0"/>
              </a:rPr>
              <a:t> </a:t>
            </a:r>
            <a:r>
              <a:rPr lang="en-US" sz="2400" i="1" dirty="0" err="1">
                <a:latin typeface="Arial" pitchFamily="34" charset="0"/>
                <a:cs typeface="Arial" pitchFamily="34" charset="0"/>
              </a:rPr>
              <a:t>fowleri</a:t>
            </a:r>
            <a:endParaRPr lang="en-US" sz="2400" i="1" dirty="0">
              <a:latin typeface="Arial" pitchFamily="34" charset="0"/>
              <a:cs typeface="Arial" pitchFamily="34" charset="0"/>
            </a:endParaRPr>
          </a:p>
          <a:p>
            <a:pPr marL="914400" lvl="1" indent="-514350">
              <a:lnSpc>
                <a:spcPct val="150000"/>
              </a:lnSpc>
              <a:buFont typeface="+mj-lt"/>
              <a:buAutoNum type="alphaLcPeriod"/>
            </a:pPr>
            <a:r>
              <a:rPr lang="en-US" sz="2400" i="1" dirty="0" err="1">
                <a:latin typeface="Arial" pitchFamily="34" charset="0"/>
                <a:cs typeface="Arial" pitchFamily="34" charset="0"/>
              </a:rPr>
              <a:t>Acanthamoeba</a:t>
            </a:r>
            <a:r>
              <a:rPr lang="en-US" sz="2400" i="1" dirty="0">
                <a:latin typeface="Arial" pitchFamily="34" charset="0"/>
                <a:cs typeface="Arial" pitchFamily="34" charset="0"/>
              </a:rPr>
              <a:t> </a:t>
            </a:r>
            <a:r>
              <a:rPr lang="en-US" sz="2400" i="1" dirty="0" err="1">
                <a:latin typeface="Arial" pitchFamily="34" charset="0"/>
                <a:cs typeface="Arial" pitchFamily="34" charset="0"/>
              </a:rPr>
              <a:t>culbertsoni</a:t>
            </a:r>
            <a:endParaRPr lang="en-US" sz="2400" i="1" dirty="0">
              <a:latin typeface="Arial" pitchFamily="34" charset="0"/>
              <a:cs typeface="Arial" pitchFamily="34" charset="0"/>
            </a:endParaRPr>
          </a:p>
          <a:p>
            <a:pPr marL="914400" lvl="1" indent="-514350">
              <a:lnSpc>
                <a:spcPct val="150000"/>
              </a:lnSpc>
              <a:buFont typeface="+mj-lt"/>
              <a:buAutoNum type="alphaLcPeriod"/>
            </a:pPr>
            <a:r>
              <a:rPr lang="en-US" sz="2400" i="1" dirty="0" err="1">
                <a:latin typeface="Arial" pitchFamily="34" charset="0"/>
                <a:cs typeface="Arial" pitchFamily="34" charset="0"/>
              </a:rPr>
              <a:t>Balamuthia</a:t>
            </a:r>
            <a:r>
              <a:rPr lang="en-US" sz="2400" i="1" dirty="0">
                <a:latin typeface="Arial" pitchFamily="34" charset="0"/>
                <a:cs typeface="Arial" pitchFamily="34" charset="0"/>
              </a:rPr>
              <a:t> </a:t>
            </a:r>
            <a:r>
              <a:rPr lang="en-US" sz="2400" i="1" dirty="0" err="1">
                <a:latin typeface="Arial" pitchFamily="34" charset="0"/>
                <a:cs typeface="Arial" pitchFamily="34" charset="0"/>
              </a:rPr>
              <a:t>mandrillaris</a:t>
            </a:r>
            <a:r>
              <a:rPr lang="en-US" sz="2400" i="1" dirty="0">
                <a:latin typeface="Arial" pitchFamily="34" charset="0"/>
                <a:cs typeface="Arial" pitchFamily="34" charset="0"/>
              </a:rPr>
              <a:t> </a:t>
            </a:r>
          </a:p>
          <a:p>
            <a:pPr marL="914400" lvl="1" indent="-514350">
              <a:lnSpc>
                <a:spcPct val="150000"/>
              </a:lnSpc>
              <a:buFont typeface="+mj-lt"/>
              <a:buAutoNum type="alphaLcPeriod"/>
            </a:pPr>
            <a:r>
              <a:rPr lang="en-US" sz="2400" i="1" dirty="0" err="1">
                <a:latin typeface="Arial" pitchFamily="34" charset="0"/>
                <a:cs typeface="Arial" pitchFamily="34" charset="0"/>
              </a:rPr>
              <a:t>Sappinia</a:t>
            </a:r>
            <a:r>
              <a:rPr lang="en-US" sz="2400" i="1" dirty="0">
                <a:latin typeface="Arial" pitchFamily="34" charset="0"/>
                <a:cs typeface="Arial" pitchFamily="34" charset="0"/>
              </a:rPr>
              <a:t> </a:t>
            </a:r>
            <a:r>
              <a:rPr lang="en-US" sz="2400" i="1" dirty="0" err="1">
                <a:latin typeface="Arial" pitchFamily="34" charset="0"/>
                <a:cs typeface="Arial" pitchFamily="34" charset="0"/>
              </a:rPr>
              <a:t>pedata</a:t>
            </a:r>
            <a:endParaRPr lang="en-US" sz="2400" dirty="0">
              <a:latin typeface="Arial" pitchFamily="34" charset="0"/>
              <a:cs typeface="Arial" pitchFamily="34" charset="0"/>
            </a:endParaRPr>
          </a:p>
          <a:p>
            <a:pPr>
              <a:buNone/>
            </a:pPr>
            <a:endParaRPr lang="en-US" dirty="0"/>
          </a:p>
        </p:txBody>
      </p:sp>
    </p:spTree>
  </p:cSld>
  <p:clrMapOvr>
    <a:masterClrMapping/>
  </p:clrMapOvr>
</p:sld>
</file>

<file path=ppt/slides/slide6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 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152400" y="381000"/>
            <a:ext cx="8686800" cy="6248400"/>
          </a:xfrm>
        </p:spPr>
        <p:txBody>
          <a:bodyPr>
            <a:normAutofit/>
          </a:bodyPr>
          <a:lstStyle/>
          <a:p>
            <a:pPr marL="914400" lvl="1" indent="-514350">
              <a:buNone/>
            </a:pPr>
            <a:r>
              <a:rPr lang="en-US" sz="2400" dirty="0">
                <a:latin typeface="Arial" pitchFamily="34" charset="0"/>
                <a:cs typeface="Arial" pitchFamily="34" charset="0"/>
              </a:rPr>
              <a:t>Key : d</a:t>
            </a:r>
          </a:p>
          <a:p>
            <a:pPr marL="914400" lvl="1" indent="-514350">
              <a:buNone/>
            </a:pPr>
            <a:endParaRPr lang="en-US" sz="2400" dirty="0">
              <a:latin typeface="Arial" pitchFamily="34" charset="0"/>
              <a:cs typeface="Arial" pitchFamily="34" charset="0"/>
            </a:endParaRPr>
          </a:p>
          <a:p>
            <a:pPr marL="342900" lvl="1" indent="-342900">
              <a:buFont typeface="Arial" pitchFamily="34" charset="0"/>
              <a:buChar char="•"/>
            </a:pPr>
            <a:r>
              <a:rPr lang="en-US" sz="2400" dirty="0">
                <a:latin typeface="Arial" pitchFamily="34" charset="0"/>
                <a:cs typeface="Arial" pitchFamily="34" charset="0"/>
              </a:rPr>
              <a:t>Learning statement : Amoebic encephalitis was found to be due to </a:t>
            </a:r>
            <a:r>
              <a:rPr lang="en-US" sz="2400" i="1" dirty="0" err="1">
                <a:latin typeface="Arial" pitchFamily="34" charset="0"/>
                <a:cs typeface="Arial" pitchFamily="34" charset="0"/>
              </a:rPr>
              <a:t>Sappinia</a:t>
            </a:r>
            <a:r>
              <a:rPr lang="en-US" sz="2400" i="1" dirty="0">
                <a:latin typeface="Arial" pitchFamily="34" charset="0"/>
                <a:cs typeface="Arial" pitchFamily="34" charset="0"/>
              </a:rPr>
              <a:t> </a:t>
            </a:r>
            <a:r>
              <a:rPr lang="en-US" sz="2400" i="1" dirty="0" err="1">
                <a:latin typeface="Arial" pitchFamily="34" charset="0"/>
                <a:cs typeface="Arial" pitchFamily="34" charset="0"/>
              </a:rPr>
              <a:t>diploidea</a:t>
            </a:r>
            <a:r>
              <a:rPr lang="en-US" sz="2400" i="1" dirty="0">
                <a:latin typeface="Arial" pitchFamily="34" charset="0"/>
                <a:cs typeface="Arial" pitchFamily="34" charset="0"/>
              </a:rPr>
              <a:t>.</a:t>
            </a:r>
            <a:r>
              <a:rPr lang="en-US" sz="2400" dirty="0">
                <a:latin typeface="Arial" pitchFamily="34" charset="0"/>
                <a:cs typeface="Arial" pitchFamily="34" charset="0"/>
              </a:rPr>
              <a:t> Recently, this infection was </a:t>
            </a:r>
            <a:r>
              <a:rPr lang="en-US" sz="2400" dirty="0" err="1">
                <a:latin typeface="Arial" pitchFamily="34" charset="0"/>
                <a:cs typeface="Arial" pitchFamily="34" charset="0"/>
              </a:rPr>
              <a:t>reidentified</a:t>
            </a:r>
            <a:r>
              <a:rPr lang="en-US" sz="2400" dirty="0">
                <a:latin typeface="Arial" pitchFamily="34" charset="0"/>
                <a:cs typeface="Arial" pitchFamily="34" charset="0"/>
              </a:rPr>
              <a:t> as being caused by </a:t>
            </a:r>
            <a:r>
              <a:rPr lang="en-US" sz="2400" i="1" dirty="0" err="1">
                <a:solidFill>
                  <a:srgbClr val="C00000"/>
                </a:solidFill>
                <a:latin typeface="Arial" pitchFamily="34" charset="0"/>
                <a:cs typeface="Arial" pitchFamily="34" charset="0"/>
              </a:rPr>
              <a:t>Sappinia</a:t>
            </a:r>
            <a:r>
              <a:rPr lang="en-US" sz="2400" i="1" dirty="0">
                <a:solidFill>
                  <a:srgbClr val="C00000"/>
                </a:solidFill>
                <a:latin typeface="Arial" pitchFamily="34" charset="0"/>
                <a:cs typeface="Arial" pitchFamily="34" charset="0"/>
              </a:rPr>
              <a:t> </a:t>
            </a:r>
            <a:r>
              <a:rPr lang="en-US" sz="2400" i="1" dirty="0" err="1">
                <a:solidFill>
                  <a:srgbClr val="C00000"/>
                </a:solidFill>
                <a:latin typeface="Arial" pitchFamily="34" charset="0"/>
                <a:cs typeface="Arial" pitchFamily="34" charset="0"/>
              </a:rPr>
              <a:t>pedata</a:t>
            </a:r>
            <a:r>
              <a:rPr lang="en-US" sz="2400" i="1" dirty="0">
                <a:solidFill>
                  <a:srgbClr val="C00000"/>
                </a:solidFill>
                <a:latin typeface="Arial" pitchFamily="34" charset="0"/>
                <a:cs typeface="Arial" pitchFamily="34" charset="0"/>
              </a:rPr>
              <a:t>.</a:t>
            </a:r>
            <a:endParaRPr lang="en-US" sz="2400" dirty="0">
              <a:solidFill>
                <a:srgbClr val="C00000"/>
              </a:solidFill>
              <a:latin typeface="Arial" pitchFamily="34" charset="0"/>
              <a:cs typeface="Arial" pitchFamily="34" charset="0"/>
            </a:endParaRPr>
          </a:p>
          <a:p>
            <a:endParaRPr lang="en-US" sz="2400" dirty="0">
              <a:latin typeface="Arial" pitchFamily="34" charset="0"/>
              <a:cs typeface="Arial" pitchFamily="34" charset="0"/>
            </a:endParaRPr>
          </a:p>
          <a:p>
            <a:endParaRPr lang="en-US" dirty="0"/>
          </a:p>
        </p:txBody>
      </p:sp>
    </p:spTree>
  </p:cSld>
  <p:clrMapOvr>
    <a:masterClrMapping/>
  </p:clrMapOvr>
</p:sld>
</file>

<file path=ppt/slides/slide6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 </a:t>
            </a:r>
          </a:p>
        </p:txBody>
      </p:sp>
      <p:sp>
        <p:nvSpPr>
          <p:cNvPr id="11" name="Content Placeholder 10"/>
          <p:cNvSpPr>
            <a:spLocks noGrp="1"/>
          </p:cNvSpPr>
          <p:nvPr>
            <p:ph idx="1"/>
          </p:nvPr>
        </p:nvSpPr>
        <p:spPr>
          <a:xfrm>
            <a:off x="457200" y="5773786"/>
            <a:ext cx="8229600" cy="639763"/>
          </a:xfrm>
        </p:spPr>
        <p:txBody>
          <a:bodyPr/>
          <a:lstStyle/>
          <a:p>
            <a:pPr>
              <a:buNone/>
            </a:pPr>
            <a:r>
              <a:rPr lang="en-US" dirty="0"/>
              <a:t>  </a:t>
            </a:r>
          </a:p>
        </p:txBody>
      </p:sp>
      <p:pic>
        <p:nvPicPr>
          <p:cNvPr id="4102" name="Picture 6" descr="See the source image">
            <a:extLst>
              <a:ext uri="{FF2B5EF4-FFF2-40B4-BE49-F238E27FC236}">
                <a16:creationId xmlns:a16="http://schemas.microsoft.com/office/drawing/2014/main" id="{46F8C2F2-940C-4639-94B1-2A7A1950BD48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0"/>
            <a:ext cx="9144000" cy="68580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1865099728"/>
      </p:ext>
    </p:extLst>
  </p:cSld>
  <p:clrMapOvr>
    <a:masterClrMapping/>
  </p:clrMapOvr>
  <p:transition>
    <p:randomBar dir="vert"/>
  </p:transition>
</p:sld>
</file>

<file path=ppt/theme/_rels/theme1.xml.rels><?xml version="1.0" encoding="UTF-8" standalone="yes"?>
<Relationships xmlns="http://schemas.openxmlformats.org/package/2006/relationships"><Relationship Id="rId1" Type="http://schemas.openxmlformats.org/officeDocument/2006/relationships/image" Target="../media/image1.jpeg"/></Relationships>
</file>

<file path=ppt/theme/theme1.xml><?xml version="1.0" encoding="utf-8"?>
<a:theme xmlns:a="http://schemas.openxmlformats.org/drawingml/2006/main" name="Celestial">
  <a:themeElements>
    <a:clrScheme name="Celestial">
      <a:dk1>
        <a:sysClr val="windowText" lastClr="000000"/>
      </a:dk1>
      <a:lt1>
        <a:sysClr val="window" lastClr="FFFFFF"/>
      </a:lt1>
      <a:dk2>
        <a:srgbClr val="18276C"/>
      </a:dk2>
      <a:lt2>
        <a:srgbClr val="EBEBEB"/>
      </a:lt2>
      <a:accent1>
        <a:srgbClr val="AC3EC1"/>
      </a:accent1>
      <a:accent2>
        <a:srgbClr val="477BD1"/>
      </a:accent2>
      <a:accent3>
        <a:srgbClr val="46B298"/>
      </a:accent3>
      <a:accent4>
        <a:srgbClr val="90BA4C"/>
      </a:accent4>
      <a:accent5>
        <a:srgbClr val="DD9D31"/>
      </a:accent5>
      <a:accent6>
        <a:srgbClr val="E25247"/>
      </a:accent6>
      <a:hlink>
        <a:srgbClr val="C573D2"/>
      </a:hlink>
      <a:folHlink>
        <a:srgbClr val="CCAEE8"/>
      </a:folHlink>
    </a:clrScheme>
    <a:fontScheme name="Celestial">
      <a:majorFont>
        <a:latin typeface="Calibri Light" panose="020F03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Celestial">
      <a:fillStyleLst>
        <a:solidFill>
          <a:schemeClr val="phClr"/>
        </a:solidFill>
        <a:gradFill rotWithShape="1">
          <a:gsLst>
            <a:gs pos="0">
              <a:schemeClr val="phClr">
                <a:tint val="70000"/>
                <a:lumMod val="110000"/>
              </a:schemeClr>
            </a:gs>
            <a:gs pos="100000">
              <a:schemeClr val="phClr">
                <a:tint val="82000"/>
                <a:alpha val="74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tint val="98000"/>
                <a:lumMod val="100000"/>
              </a:schemeClr>
            </a:gs>
            <a:gs pos="100000">
              <a:schemeClr val="phClr">
                <a:shade val="88000"/>
                <a:lumMod val="88000"/>
              </a:schemeClr>
            </a:gs>
          </a:gsLst>
          <a:lin ang="5400000" scaled="1"/>
        </a:gradFill>
      </a:fillStyleLst>
      <a:lnStyleLst>
        <a:ln w="9525" cap="rnd" cmpd="sng" algn="ctr">
          <a:solidFill>
            <a:schemeClr val="phClr"/>
          </a:solidFill>
          <a:prstDash val="solid"/>
        </a:ln>
        <a:ln w="19050" cap="rnd" cmpd="sng" algn="ctr">
          <a:solidFill>
            <a:schemeClr val="phClr"/>
          </a:solidFill>
          <a:prstDash val="solid"/>
        </a:ln>
        <a:ln w="25400" cap="rnd" cmpd="sng" algn="ctr">
          <a:solidFill>
            <a:schemeClr val="phClr"/>
          </a:solidFill>
          <a:prstDash val="solid"/>
        </a:ln>
      </a:lnStyleLst>
      <a:effectStyleLst>
        <a:effectStyle>
          <a:effectLst/>
        </a:effectStyle>
        <a:effectStyle>
          <a:effectLst>
            <a:outerShdw blurRad="50800" dist="381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63500" dist="38100" dir="5400000" rotWithShape="0">
              <a:srgbClr val="000000">
                <a:alpha val="65000"/>
              </a:srgbClr>
            </a:outerShdw>
          </a:effectLst>
          <a:scene3d>
            <a:camera prst="orthographicFront">
              <a:rot lat="0" lon="0" rev="0"/>
            </a:camera>
            <a:lightRig rig="threePt" dir="tl">
              <a:rot lat="0" lon="0" rev="1200000"/>
            </a:lightRig>
          </a:scene3d>
          <a:sp3d>
            <a:bevelT w="38100" h="127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90000"/>
                <a:shade val="96000"/>
                <a:hueMod val="100000"/>
                <a:satMod val="180000"/>
                <a:lumMod val="110000"/>
              </a:schemeClr>
            </a:gs>
            <a:gs pos="100000">
              <a:schemeClr val="phClr">
                <a:shade val="96000"/>
                <a:satMod val="160000"/>
                <a:lumMod val="100000"/>
              </a:schemeClr>
            </a:gs>
          </a:gsLst>
          <a:lin ang="4740000" scaled="1"/>
        </a:gradFill>
        <a:blipFill>
          <a:blip xmlns:r="http://schemas.openxmlformats.org/officeDocument/2006/relationships" r:embed="rId1"/>
          <a:stretch/>
        </a:blip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Celestial" id="{C4BB2A3D-0E93-4C5F-B0D2-9D3FCE089CC5}" vid="{42E5908D-19A2-46FD-89FA-638B126129EF}"/>
    </a:ext>
  </a:extLst>
</a:theme>
</file>

<file path=ppt/theme/theme2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emplate>TM03457452[[fn=Celestial]]</Template>
  <TotalTime>15462</TotalTime>
  <Words>2252</Words>
  <Application>Microsoft Office PowerPoint</Application>
  <PresentationFormat>On-screen Show (4:3)</PresentationFormat>
  <Paragraphs>538</Paragraphs>
  <Slides>69</Slides>
  <Notes>6</Notes>
  <HiddenSlides>0</HiddenSlides>
  <MMClips>0</MMClips>
  <ScaleCrop>false</ScaleCrop>
  <HeadingPairs>
    <vt:vector size="6" baseType="variant">
      <vt:variant>
        <vt:lpstr>Fonts Used</vt:lpstr>
      </vt:variant>
      <vt:variant>
        <vt:i4>5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69</vt:i4>
      </vt:variant>
    </vt:vector>
  </HeadingPairs>
  <TitlesOfParts>
    <vt:vector size="75" baseType="lpstr">
      <vt:lpstr>Arial</vt:lpstr>
      <vt:lpstr>Calibri</vt:lpstr>
      <vt:lpstr>Calibri Light</vt:lpstr>
      <vt:lpstr>Times New Roman</vt:lpstr>
      <vt:lpstr>Wingdings</vt:lpstr>
      <vt:lpstr>Celestial</vt:lpstr>
      <vt:lpstr>FREE LIVING AMOEBA</vt:lpstr>
      <vt:lpstr>Introduction </vt:lpstr>
      <vt:lpstr> </vt:lpstr>
      <vt:lpstr>Naegleria</vt:lpstr>
      <vt:lpstr> </vt:lpstr>
      <vt:lpstr> Naegleria fowleri</vt:lpstr>
      <vt:lpstr> Morphology</vt:lpstr>
      <vt:lpstr>  </vt:lpstr>
      <vt:lpstr> </vt:lpstr>
      <vt:lpstr> </vt:lpstr>
      <vt:lpstr>Life Cycle</vt:lpstr>
      <vt:lpstr> </vt:lpstr>
      <vt:lpstr> </vt:lpstr>
      <vt:lpstr>Primary Amoebic Meningoencephalitis (PAM)</vt:lpstr>
      <vt:lpstr>Clinical Features</vt:lpstr>
      <vt:lpstr>Laboratory Diagnosis of Naegleria fowleri</vt:lpstr>
      <vt:lpstr> </vt:lpstr>
      <vt:lpstr> </vt:lpstr>
      <vt:lpstr> </vt:lpstr>
      <vt:lpstr> </vt:lpstr>
      <vt:lpstr> </vt:lpstr>
      <vt:lpstr>Prevention and Control</vt:lpstr>
      <vt:lpstr>Acanthamoeba</vt:lpstr>
      <vt:lpstr> </vt:lpstr>
      <vt:lpstr> </vt:lpstr>
      <vt:lpstr> </vt:lpstr>
      <vt:lpstr> </vt:lpstr>
      <vt:lpstr>Life Cycle and Pathogenesis</vt:lpstr>
      <vt:lpstr> </vt:lpstr>
      <vt:lpstr> </vt:lpstr>
      <vt:lpstr>Laboratory Diagnosis of Acanthamoeba</vt:lpstr>
      <vt:lpstr>Direct Microscopy</vt:lpstr>
      <vt:lpstr> </vt:lpstr>
      <vt:lpstr>TREATMENT</vt:lpstr>
      <vt:lpstr>Balamuthia mandrillaris</vt:lpstr>
      <vt:lpstr> </vt:lpstr>
      <vt:lpstr>Morphology: </vt:lpstr>
      <vt:lpstr>  </vt:lpstr>
      <vt:lpstr>Diagnosis </vt:lpstr>
      <vt:lpstr> </vt:lpstr>
      <vt:lpstr> </vt:lpstr>
      <vt:lpstr>  </vt:lpstr>
      <vt:lpstr> </vt:lpstr>
      <vt:lpstr>  </vt:lpstr>
      <vt:lpstr>Sappinia</vt:lpstr>
      <vt:lpstr> </vt:lpstr>
      <vt:lpstr> Morphology</vt:lpstr>
      <vt:lpstr> </vt:lpstr>
      <vt:lpstr> </vt:lpstr>
      <vt:lpstr> </vt:lpstr>
      <vt:lpstr>  </vt:lpstr>
      <vt:lpstr> </vt:lpstr>
      <vt:lpstr> </vt:lpstr>
      <vt:lpstr> </vt:lpstr>
      <vt:lpstr> </vt:lpstr>
      <vt:lpstr> </vt:lpstr>
      <vt:lpstr> </vt:lpstr>
      <vt:lpstr> </vt:lpstr>
      <vt:lpstr> </vt:lpstr>
      <vt:lpstr> </vt:lpstr>
      <vt:lpstr> </vt:lpstr>
      <vt:lpstr> </vt:lpstr>
      <vt:lpstr> </vt:lpstr>
      <vt:lpstr> </vt:lpstr>
      <vt:lpstr> </vt:lpstr>
      <vt:lpstr> </vt:lpstr>
      <vt:lpstr> </vt:lpstr>
      <vt:lpstr> </vt:lpstr>
      <vt:lpstr> 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FREE LIVING AMEBAE</dc:title>
  <dc:creator>SADHAVI</dc:creator>
  <cp:lastModifiedBy>HP</cp:lastModifiedBy>
  <cp:revision>88</cp:revision>
  <dcterms:created xsi:type="dcterms:W3CDTF">2018-03-18T11:20:33Z</dcterms:created>
  <dcterms:modified xsi:type="dcterms:W3CDTF">2023-11-30T17:21:16Z</dcterms:modified>
</cp:coreProperties>
</file>