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63" r:id="rId10"/>
    <p:sldId id="264" r:id="rId11"/>
    <p:sldId id="265" r:id="rId12"/>
    <p:sldId id="287" r:id="rId13"/>
    <p:sldId id="266" r:id="rId14"/>
    <p:sldId id="292" r:id="rId15"/>
    <p:sldId id="267" r:id="rId16"/>
    <p:sldId id="268" r:id="rId17"/>
    <p:sldId id="269" r:id="rId18"/>
    <p:sldId id="270" r:id="rId19"/>
    <p:sldId id="271" r:id="rId20"/>
    <p:sldId id="288" r:id="rId21"/>
    <p:sldId id="274" r:id="rId22"/>
    <p:sldId id="275" r:id="rId23"/>
    <p:sldId id="289" r:id="rId24"/>
    <p:sldId id="276" r:id="rId25"/>
    <p:sldId id="290" r:id="rId26"/>
    <p:sldId id="278" r:id="rId27"/>
    <p:sldId id="279" r:id="rId28"/>
    <p:sldId id="272" r:id="rId29"/>
    <p:sldId id="291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5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22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132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112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37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78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066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209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569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315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1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791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F413B5D0-87CD-4482-AAA2-FDF40AC1D9ED}" type="datetimeFigureOut">
              <a:rPr lang="en-IN" smtClean="0"/>
              <a:t>04-12-2023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D185A7E-0CD4-4EAA-A297-AA5D56DCE1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739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557E-E87E-63FF-F387-80EEA3F88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390" y="796414"/>
            <a:ext cx="7475220" cy="265237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6000" dirty="0">
                <a:solidFill>
                  <a:schemeClr val="bg1"/>
                </a:solidFill>
                <a:ea typeface="Roboto Condensed Light" panose="020B0604020202020204" charset="0"/>
              </a:rPr>
              <a:t>Cryptococcal meningitis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99D6B-941E-8305-2BA9-23CD64253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2568" y="5722186"/>
            <a:ext cx="3037048" cy="8353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Dr. Priyanka Chaturvedi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Assistant Professor</a:t>
            </a:r>
            <a:endParaRPr lang="en-IN" sz="20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IN" sz="1200" dirty="0"/>
          </a:p>
        </p:txBody>
      </p:sp>
      <p:pic>
        <p:nvPicPr>
          <p:cNvPr id="1026" name="Picture 2" descr="AIDS Ephemera - Crypto - Cryptococcal Meningitis button">
            <a:extLst>
              <a:ext uri="{FF2B5EF4-FFF2-40B4-BE49-F238E27FC236}">
                <a16:creationId xmlns:a16="http://schemas.microsoft.com/office/drawing/2014/main" id="{B2464C3F-A25A-8FBC-CED3-6890356E0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433" y="3783325"/>
            <a:ext cx="2427514" cy="24396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94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E5E3A-264B-63D4-6585-E88AD435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90" y="609600"/>
            <a:ext cx="8341360" cy="1356360"/>
          </a:xfrm>
        </p:spPr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a typeface="Roboto Condensed Light" panose="020B0604020202020204" charset="0"/>
              </a:rPr>
              <a:t>FUNGAL INFECTIONS OF CNS</a:t>
            </a:r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D6E891-142E-1028-0A4D-B9D52C6457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026090"/>
              </p:ext>
            </p:extLst>
          </p:nvPr>
        </p:nvGraphicFramePr>
        <p:xfrm>
          <a:off x="412750" y="1965960"/>
          <a:ext cx="8318500" cy="445859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31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6466">
                <a:tc>
                  <a:txBody>
                    <a:bodyPr/>
                    <a:lstStyle/>
                    <a:p>
                      <a:pPr marL="44450" marR="0" algn="just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Primary CNS pathogen</a:t>
                      </a:r>
                      <a:r>
                        <a:rPr lang="en-US" sz="2000" b="1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Cryptococcus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neoformans</a:t>
                      </a:r>
                      <a:endParaRPr lang="en-US" sz="2000" b="0" dirty="0">
                        <a:effectLst/>
                        <a:latin typeface="+mn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125">
                <a:tc>
                  <a:txBody>
                    <a:bodyPr/>
                    <a:lstStyle/>
                    <a:p>
                      <a:pPr marL="0" marR="469265" lvl="0" indent="0" algn="just">
                        <a:lnSpc>
                          <a:spcPct val="15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None/>
                        <a:tabLst>
                          <a:tab pos="158750" algn="l"/>
                        </a:tabLst>
                      </a:pPr>
                      <a:r>
                        <a:rPr lang="en-US" sz="2000" b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Secondary CNS pathogen</a:t>
                      </a:r>
                      <a:r>
                        <a:rPr lang="en-US" sz="2000" b="1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2000" b="0" dirty="0">
                        <a:solidFill>
                          <a:srgbClr val="231F20"/>
                        </a:solidFill>
                        <a:effectLst/>
                        <a:latin typeface="+mn-lt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  <a:p>
                      <a:pPr marL="342900" marR="469265" lvl="0" indent="-342900" algn="just">
                        <a:lnSpc>
                          <a:spcPct val="15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ü"/>
                        <a:tabLst>
                          <a:tab pos="158750" algn="l"/>
                        </a:tabLst>
                      </a:pPr>
                      <a:r>
                        <a:rPr lang="en-US" sz="2000" b="0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Agents of systemic mycoses</a:t>
                      </a:r>
                      <a:r>
                        <a:rPr lang="en-US" sz="20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: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Blastomyces dermatitidis, Histoplasma capsulatum 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and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Coccidioides</a:t>
                      </a:r>
                      <a:r>
                        <a:rPr lang="en-US" sz="2000" b="0" i="1" spc="-12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immitis</a:t>
                      </a:r>
                      <a:endParaRPr lang="en-US" sz="2000" b="0" dirty="0">
                        <a:effectLst/>
                        <a:latin typeface="+mn-lt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  <a:p>
                      <a:pPr marL="342900" marR="417830" lvl="0" indent="-342900" algn="just">
                        <a:lnSpc>
                          <a:spcPct val="15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ü"/>
                        <a:tabLst>
                          <a:tab pos="158750" algn="l"/>
                        </a:tabLst>
                      </a:pPr>
                      <a:r>
                        <a:rPr lang="en-US" sz="2000" b="0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Agents of subcutaneous mycoses</a:t>
                      </a:r>
                      <a:r>
                        <a:rPr lang="en-US" sz="20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: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Sporothrix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schenckii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,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Pseudallescheria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boydii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and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Cladophialophora</a:t>
                      </a:r>
                      <a:r>
                        <a:rPr lang="en-US" sz="2000" b="0" i="1" spc="-8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i="1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bantiana</a:t>
                      </a:r>
                      <a:endParaRPr lang="en-US" sz="2000" b="0" dirty="0">
                        <a:effectLst/>
                        <a:latin typeface="+mn-lt"/>
                        <a:ea typeface="Roboto Condensed Light" panose="020B0604020202020204" charset="0"/>
                        <a:cs typeface="Symbol" panose="05050102010706020507" pitchFamily="18" charset="2"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1F20"/>
                        </a:buClr>
                        <a:buSzPts val="850"/>
                        <a:buFont typeface="Wingdings" panose="05000000000000000000" pitchFamily="2" charset="2"/>
                        <a:buChar char="ü"/>
                        <a:tabLst>
                          <a:tab pos="158750" algn="l"/>
                        </a:tabLst>
                      </a:pPr>
                      <a:r>
                        <a:rPr lang="en-US" sz="2000" b="0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Opportunistic fungal agents </a:t>
                      </a:r>
                      <a:r>
                        <a:rPr lang="en-US" sz="20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: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Candida albicans,</a:t>
                      </a:r>
                      <a:r>
                        <a:rPr lang="en-US" sz="2000" b="0" i="1" spc="9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Aspergillus</a:t>
                      </a:r>
                      <a:r>
                        <a:rPr lang="en-US" sz="2000" b="0" i="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Symbol" panose="05050102010706020507" pitchFamily="18" charset="2"/>
                        </a:rPr>
                        <a:t> 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species and </a:t>
                      </a:r>
                      <a:r>
                        <a:rPr lang="en-US" sz="2000" b="0" i="1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Mucor 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0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rhinocereberal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mucromycosis</a:t>
                      </a:r>
                      <a:r>
                        <a:rPr lang="en-US" sz="2000" b="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Roboto Condensed Light" panose="020B060402020202020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0" dirty="0">
                        <a:effectLst/>
                        <a:latin typeface="+mn-lt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06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1;p14">
            <a:extLst>
              <a:ext uri="{FF2B5EF4-FFF2-40B4-BE49-F238E27FC236}">
                <a16:creationId xmlns:a16="http://schemas.microsoft.com/office/drawing/2014/main" id="{613073FA-65E4-E6F5-5A7E-3F0F8E29A1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8362" y="1737754"/>
            <a:ext cx="7407275" cy="22642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C00000"/>
                </a:solidFill>
                <a:ea typeface="Roboto Condensed Light" panose="020B0604020202020204" charset="0"/>
              </a:rPr>
              <a:t>CRYPTOCOCCAL MENINGITIS</a:t>
            </a:r>
            <a:endParaRPr lang="en-US" sz="5400" b="1" dirty="0">
              <a:solidFill>
                <a:srgbClr val="C00000"/>
              </a:solidFill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5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70A42-76B7-0800-182D-B5B970F6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49" y="609600"/>
            <a:ext cx="7954241" cy="135636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  <a:ea typeface="Roboto Condensed Light" panose="020B0604020202020204" charset="0"/>
              </a:rPr>
              <a:t>CRYPTOCOCCAL MENINGITIS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6C94D-9799-1BB6-E856-E8E2CFAA7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400"/>
            <a:ext cx="7811736" cy="4038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tx1"/>
                </a:solidFill>
              </a:rPr>
              <a:t>Cryptococcal meningitis is caused by a </a:t>
            </a:r>
            <a:r>
              <a:rPr lang="en-US" sz="2400" b="1" i="1" dirty="0">
                <a:solidFill>
                  <a:srgbClr val="C00000"/>
                </a:solidFill>
              </a:rPr>
              <a:t>Cryptococcus neoformans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tx1"/>
                </a:solidFill>
              </a:rPr>
              <a:t>It is a capsulated yeast</a:t>
            </a:r>
            <a:endParaRPr lang="en-US" sz="2400" i="1" dirty="0">
              <a:solidFill>
                <a:schemeClr val="tx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tx1"/>
                </a:solidFill>
              </a:rPr>
              <a:t>Capable of producing fatal meningitis in immunocompromised individuals like PLHIV/AIDS. </a:t>
            </a:r>
            <a:endParaRPr lang="en-US" sz="2400" dirty="0">
              <a:solidFill>
                <a:schemeClr val="tx1"/>
              </a:solidFill>
              <a:ea typeface="Roboto Condensed Light" panose="020B0604020202020204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05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854B-005C-EA23-E166-0F16B826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550225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Species and Serotypes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2F60D-90C9-D095-2BA4-20DA1C184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579419"/>
            <a:ext cx="7752359" cy="5058888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C00000"/>
                </a:solidFill>
              </a:rPr>
              <a:t>Two species: 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IN" sz="2400" dirty="0">
                <a:solidFill>
                  <a:schemeClr val="tx1"/>
                </a:solidFill>
              </a:rPr>
              <a:t>C</a:t>
            </a:r>
            <a:r>
              <a:rPr lang="en-IN" sz="2400" i="1" dirty="0">
                <a:solidFill>
                  <a:schemeClr val="tx1"/>
                </a:solidFill>
              </a:rPr>
              <a:t>. neoformans and 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IN" sz="2400" i="1" dirty="0">
                <a:solidFill>
                  <a:schemeClr val="tx1"/>
                </a:solidFill>
              </a:rPr>
              <a:t>C. </a:t>
            </a:r>
            <a:r>
              <a:rPr lang="en-IN" sz="2400" i="1" dirty="0" err="1">
                <a:solidFill>
                  <a:schemeClr val="tx1"/>
                </a:solidFill>
              </a:rPr>
              <a:t>gattii</a:t>
            </a:r>
            <a:r>
              <a:rPr lang="en-IN" sz="2400" i="1" dirty="0">
                <a:solidFill>
                  <a:schemeClr val="tx1"/>
                </a:solidFill>
              </a:rPr>
              <a:t> 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Four serotypes A, B, C and D.</a:t>
            </a:r>
          </a:p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C00000"/>
                </a:solidFill>
              </a:rPr>
              <a:t>Two varietie</a:t>
            </a:r>
            <a:r>
              <a:rPr lang="en-IN" sz="2400" i="1" dirty="0">
                <a:solidFill>
                  <a:srgbClr val="C00000"/>
                </a:solidFill>
              </a:rPr>
              <a:t>s—</a:t>
            </a:r>
          </a:p>
          <a:p>
            <a:pPr marL="491490" indent="-457200" algn="just">
              <a:lnSpc>
                <a:spcPct val="150000"/>
              </a:lnSpc>
              <a:buAutoNum type="arabicPeriod"/>
            </a:pPr>
            <a:r>
              <a:rPr lang="en-IN" sz="2400" i="1" dirty="0">
                <a:solidFill>
                  <a:schemeClr val="tx1"/>
                </a:solidFill>
              </a:rPr>
              <a:t>C. neoformans </a:t>
            </a:r>
            <a:r>
              <a:rPr lang="en-IN" sz="2400" dirty="0">
                <a:solidFill>
                  <a:schemeClr val="tx1"/>
                </a:solidFill>
              </a:rPr>
              <a:t>var. </a:t>
            </a:r>
            <a:r>
              <a:rPr lang="en-IN" sz="2400" i="1" dirty="0" err="1">
                <a:solidFill>
                  <a:schemeClr val="tx1"/>
                </a:solidFill>
              </a:rPr>
              <a:t>grubii</a:t>
            </a:r>
            <a:r>
              <a:rPr lang="en-IN" sz="2400" i="1" dirty="0">
                <a:solidFill>
                  <a:schemeClr val="tx1"/>
                </a:solidFill>
              </a:rPr>
              <a:t> ( serotype A)</a:t>
            </a:r>
          </a:p>
          <a:p>
            <a:pPr marL="491490" indent="-457200" algn="just">
              <a:lnSpc>
                <a:spcPct val="150000"/>
              </a:lnSpc>
              <a:buFont typeface="Corbel" pitchFamily="34" charset="0"/>
              <a:buAutoNum type="arabicPeriod"/>
            </a:pPr>
            <a:r>
              <a:rPr lang="en-IN" sz="2400" i="1" dirty="0">
                <a:solidFill>
                  <a:schemeClr val="tx1"/>
                </a:solidFill>
              </a:rPr>
              <a:t>C. neoformans var. neoformans ( serotype D)</a:t>
            </a:r>
            <a:endParaRPr lang="en-IN" sz="24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0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80378-9464-ECEB-ABEA-4A064325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1" y="332904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Pathogenesis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53FFD-CD98-18DE-9B45-C91E5F434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816924"/>
            <a:ext cx="8490857" cy="439386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rgbClr val="C00000"/>
                </a:solidFill>
              </a:rPr>
              <a:t>Mode of Infection</a:t>
            </a:r>
            <a:r>
              <a:rPr lang="en-IN" sz="2400" dirty="0">
                <a:solidFill>
                  <a:schemeClr val="tx1"/>
                </a:solidFill>
              </a:rPr>
              <a:t>: By inhalation of aerosolized forms of </a:t>
            </a:r>
            <a:r>
              <a:rPr lang="en-IN" sz="2400" i="1" dirty="0">
                <a:solidFill>
                  <a:schemeClr val="tx1"/>
                </a:solidFill>
              </a:rPr>
              <a:t>Cryptococcus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rgbClr val="C00000"/>
                </a:solidFill>
              </a:rPr>
              <a:t>Immunocompetent individuals </a:t>
            </a:r>
            <a:r>
              <a:rPr lang="en-IN" sz="2400" dirty="0">
                <a:solidFill>
                  <a:schemeClr val="tx1"/>
                </a:solidFill>
              </a:rPr>
              <a:t>- </a:t>
            </a:r>
            <a:r>
              <a:rPr lang="en-IN" sz="2400" dirty="0" err="1">
                <a:solidFill>
                  <a:schemeClr val="tx1"/>
                </a:solidFill>
              </a:rPr>
              <a:t>defense</a:t>
            </a:r>
            <a:r>
              <a:rPr lang="en-IN" sz="2400" dirty="0">
                <a:solidFill>
                  <a:schemeClr val="tx1"/>
                </a:solidFill>
              </a:rPr>
              <a:t> mechanisms limit the infection.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rgbClr val="C00000"/>
                </a:solidFill>
              </a:rPr>
              <a:t>Immunocompromised individuals </a:t>
            </a:r>
            <a:r>
              <a:rPr lang="en-IN" sz="2400" dirty="0">
                <a:solidFill>
                  <a:schemeClr val="tx1"/>
                </a:solidFill>
              </a:rPr>
              <a:t>- Pulmonary infection </a:t>
            </a:r>
            <a:r>
              <a:rPr lang="en-IN" sz="2400" dirty="0">
                <a:solidFill>
                  <a:schemeClr val="tx1"/>
                </a:solidFill>
                <a:sym typeface="Wingdings" panose="05000000000000000000" pitchFamily="2" charset="2"/>
              </a:rPr>
              <a:t>- </a:t>
            </a:r>
            <a:r>
              <a:rPr lang="en-IN" sz="2400" dirty="0">
                <a:solidFill>
                  <a:schemeClr val="tx1"/>
                </a:solidFill>
              </a:rPr>
              <a:t>dissemination through blood- CNS</a:t>
            </a:r>
          </a:p>
        </p:txBody>
      </p:sp>
    </p:spTree>
    <p:extLst>
      <p:ext uri="{BB962C8B-B14F-4D97-AF65-F5344CB8AC3E}">
        <p14:creationId xmlns:p14="http://schemas.microsoft.com/office/powerpoint/2010/main" val="215026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80378-9464-ECEB-ABEA-4A064325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1" y="332904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Pathogenesis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53FFD-CD98-18DE-9B45-C91E5F434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734192"/>
            <a:ext cx="8490857" cy="332469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400" b="1" dirty="0">
                <a:solidFill>
                  <a:schemeClr val="tx1"/>
                </a:solidFill>
              </a:rPr>
              <a:t>CNS spread: 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Cross blood-brain barrier </a:t>
            </a:r>
            <a:r>
              <a:rPr lang="en-IN" sz="2400" dirty="0">
                <a:solidFill>
                  <a:schemeClr val="tx1"/>
                </a:solidFill>
              </a:rPr>
              <a:t>- migrate directly across the endothelium or carried inside the  macrophages.</a:t>
            </a:r>
          </a:p>
        </p:txBody>
      </p:sp>
    </p:spTree>
    <p:extLst>
      <p:ext uri="{BB962C8B-B14F-4D97-AF65-F5344CB8AC3E}">
        <p14:creationId xmlns:p14="http://schemas.microsoft.com/office/powerpoint/2010/main" val="320602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CB88A-7F4E-99EC-34A2-0B52936D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61" y="1409699"/>
            <a:ext cx="7835247" cy="4860471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</a:rPr>
              <a:t>Virulence factors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C00000"/>
                </a:solidFill>
              </a:rPr>
              <a:t>POLYSACCHARIDE CAPSULE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Antiphagocytic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Inhibits the host’s local immune responses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Ability to make melanin by enzyme </a:t>
            </a:r>
            <a:r>
              <a:rPr lang="en-IN" sz="2400" b="1" dirty="0">
                <a:solidFill>
                  <a:srgbClr val="C00000"/>
                </a:solidFill>
              </a:rPr>
              <a:t>PHENYL OXIDASE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Other enzymes – </a:t>
            </a:r>
            <a:r>
              <a:rPr lang="en-IN" sz="2400" b="1" dirty="0">
                <a:solidFill>
                  <a:srgbClr val="C00000"/>
                </a:solidFill>
              </a:rPr>
              <a:t>PHOSPHOLIPASE AND UREASE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086A5A-759A-A1BC-E589-E0A08CAA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1" y="332904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Pathogenesis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2429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2AF6A-1694-000B-03E1-A3C273F98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768" y="1689264"/>
            <a:ext cx="8063345" cy="4675910"/>
          </a:xfrm>
        </p:spPr>
        <p:txBody>
          <a:bodyPr>
            <a:norm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</a:rPr>
              <a:t>Risk factors :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Patients with advanced HIV infection with CD4 T cell counts &lt;200/</a:t>
            </a:r>
            <a:r>
              <a:rPr lang="en-IN" sz="2400" dirty="0" err="1">
                <a:solidFill>
                  <a:schemeClr val="tx1"/>
                </a:solidFill>
              </a:rPr>
              <a:t>μL</a:t>
            </a:r>
            <a:endParaRPr lang="en-I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Patients with hematologic malignancies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Transplant recipients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Patients on immunosuppressive or steroid therapy</a:t>
            </a: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27B174-73D8-A44B-CDA2-2415B6974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1" y="332904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Pathogenesis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5399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B4BE-AEBC-9FF8-EF8F-BEDDEDE69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Clinical Manifestations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E9C2C-0AD7-3F5E-C6C7-BF0779949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793173"/>
            <a:ext cx="8013617" cy="471450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</a:rPr>
              <a:t>Pulmonary cryptococcosis</a:t>
            </a:r>
            <a:r>
              <a:rPr lang="en-IN" sz="2400" dirty="0">
                <a:solidFill>
                  <a:schemeClr val="tx1"/>
                </a:solidFill>
              </a:rPr>
              <a:t>: Most common presentation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C00000"/>
                </a:solidFill>
              </a:rPr>
              <a:t>Cryptococcal meningitis</a:t>
            </a:r>
            <a:r>
              <a:rPr lang="en-IN" sz="2400" dirty="0">
                <a:solidFill>
                  <a:srgbClr val="C00000"/>
                </a:solidFill>
              </a:rPr>
              <a:t>: </a:t>
            </a:r>
            <a:r>
              <a:rPr lang="en-IN" sz="2400" b="1" dirty="0">
                <a:solidFill>
                  <a:srgbClr val="0070C0"/>
                </a:solidFill>
              </a:rPr>
              <a:t>Chronic meningitis</a:t>
            </a:r>
            <a:r>
              <a:rPr lang="en-IN" sz="2400" dirty="0">
                <a:solidFill>
                  <a:schemeClr val="tx1"/>
                </a:solidFill>
              </a:rPr>
              <a:t>, with headache, fever, sensory and memory loss, cranial nerve paresis and loss of vision (due to optic nerve involvement)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</a:rPr>
              <a:t>Skin lesions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</a:rPr>
              <a:t>Osteolytic bone lesions</a:t>
            </a:r>
            <a:endParaRPr lang="en-IN" sz="2400" dirty="0">
              <a:solidFill>
                <a:schemeClr val="tx1"/>
              </a:solidFill>
            </a:endParaRPr>
          </a:p>
          <a:p>
            <a:pPr algn="just"/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88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96DFB-275E-C1DC-EA89-4E588D8F1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Epidemiology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F92E6-626C-4C00-8177-324F97D52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71" y="1685900"/>
            <a:ext cx="8025492" cy="4533405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C00000"/>
                </a:solidFill>
              </a:rPr>
              <a:t>Geographical distribution: </a:t>
            </a:r>
          </a:p>
          <a:p>
            <a:pPr algn="just">
              <a:lnSpc>
                <a:spcPct val="150000"/>
              </a:lnSpc>
            </a:pPr>
            <a:r>
              <a:rPr lang="en-IN" sz="2400" i="1" dirty="0">
                <a:solidFill>
                  <a:schemeClr val="tx1"/>
                </a:solidFill>
              </a:rPr>
              <a:t>C. neoformans var. </a:t>
            </a:r>
            <a:r>
              <a:rPr lang="en-IN" sz="2400" i="1" dirty="0" err="1">
                <a:solidFill>
                  <a:schemeClr val="tx1"/>
                </a:solidFill>
              </a:rPr>
              <a:t>grubii</a:t>
            </a:r>
            <a:r>
              <a:rPr lang="en-IN" sz="2400" i="1" dirty="0">
                <a:solidFill>
                  <a:schemeClr val="tx1"/>
                </a:solidFill>
              </a:rPr>
              <a:t> </a:t>
            </a:r>
            <a:r>
              <a:rPr lang="en-IN" sz="2400" dirty="0">
                <a:solidFill>
                  <a:schemeClr val="tx1"/>
                </a:solidFill>
              </a:rPr>
              <a:t>strains -- Worldwide</a:t>
            </a:r>
          </a:p>
          <a:p>
            <a:pPr algn="just">
              <a:lnSpc>
                <a:spcPct val="150000"/>
              </a:lnSpc>
            </a:pPr>
            <a:r>
              <a:rPr lang="en-IN" sz="2400" i="1" dirty="0">
                <a:solidFill>
                  <a:schemeClr val="tx1"/>
                </a:solidFill>
              </a:rPr>
              <a:t>C. neoformans var. neoformans </a:t>
            </a:r>
            <a:r>
              <a:rPr lang="en-IN" sz="2400" dirty="0">
                <a:solidFill>
                  <a:schemeClr val="tx1"/>
                </a:solidFill>
              </a:rPr>
              <a:t>strains --  Europe</a:t>
            </a:r>
          </a:p>
          <a:p>
            <a:pPr algn="just">
              <a:lnSpc>
                <a:spcPct val="150000"/>
              </a:lnSpc>
            </a:pPr>
            <a:r>
              <a:rPr lang="en-IN" sz="2400" i="1" dirty="0">
                <a:solidFill>
                  <a:schemeClr val="tx1"/>
                </a:solidFill>
              </a:rPr>
              <a:t>C. </a:t>
            </a:r>
            <a:r>
              <a:rPr lang="en-IN" sz="2400" i="1" dirty="0" err="1">
                <a:solidFill>
                  <a:schemeClr val="tx1"/>
                </a:solidFill>
              </a:rPr>
              <a:t>gattii</a:t>
            </a:r>
            <a:r>
              <a:rPr lang="en-IN" sz="2400" i="1" dirty="0">
                <a:solidFill>
                  <a:schemeClr val="tx1"/>
                </a:solidFill>
              </a:rPr>
              <a:t> </a:t>
            </a:r>
            <a:r>
              <a:rPr lang="en-IN" sz="2400" dirty="0">
                <a:solidFill>
                  <a:schemeClr val="tx1"/>
                </a:solidFill>
              </a:rPr>
              <a:t>is confined to tropics</a:t>
            </a:r>
            <a:endParaRPr lang="en-IN" sz="2400" i="1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rgbClr val="C00000"/>
                </a:solidFill>
              </a:rPr>
              <a:t>Habitat:</a:t>
            </a:r>
            <a:r>
              <a:rPr lang="en-IN" sz="2400" b="1" dirty="0"/>
              <a:t> </a:t>
            </a:r>
            <a:r>
              <a:rPr lang="en-IN" sz="2400" i="1" dirty="0">
                <a:solidFill>
                  <a:schemeClr val="tx1"/>
                </a:solidFill>
              </a:rPr>
              <a:t>C. neoformans – </a:t>
            </a:r>
            <a:r>
              <a:rPr lang="en-IN" sz="2400" dirty="0">
                <a:solidFill>
                  <a:schemeClr val="tx1"/>
                </a:solidFill>
              </a:rPr>
              <a:t>soils contaminated with avian excreta, pigeon droppings, </a:t>
            </a:r>
            <a:r>
              <a:rPr lang="en-IN" sz="2400" dirty="0" err="1">
                <a:solidFill>
                  <a:schemeClr val="tx1"/>
                </a:solidFill>
              </a:rPr>
              <a:t>Eucalytus</a:t>
            </a:r>
            <a:r>
              <a:rPr lang="en-IN" sz="2400" dirty="0">
                <a:solidFill>
                  <a:schemeClr val="tx1"/>
                </a:solidFill>
              </a:rPr>
              <a:t> tree..</a:t>
            </a:r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18914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741D3-317B-9007-FD13-C97E8CF0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866" y="427710"/>
            <a:ext cx="7406640" cy="1356360"/>
          </a:xfrm>
        </p:spPr>
        <p:txBody>
          <a:bodyPr/>
          <a:lstStyle/>
          <a:p>
            <a:r>
              <a:rPr lang="en-IN" b="1" dirty="0">
                <a:solidFill>
                  <a:schemeClr val="tx1"/>
                </a:solidFill>
              </a:rPr>
              <a:t>Hello Crypto!!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73E6-6C57-AF3E-AFE1-4317EEDE9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Rock Pigeon Identification, All About Birds, Cornell Lab of Ornithology">
            <a:extLst>
              <a:ext uri="{FF2B5EF4-FFF2-40B4-BE49-F238E27FC236}">
                <a16:creationId xmlns:a16="http://schemas.microsoft.com/office/drawing/2014/main" id="{1F97D403-52A9-3F68-A541-E1C56360F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05" y="1757548"/>
            <a:ext cx="4381994" cy="488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iant Eucalyptus Trees E arn Rain Forest Stripes - The New York Times">
            <a:extLst>
              <a:ext uri="{FF2B5EF4-FFF2-40B4-BE49-F238E27FC236}">
                <a16:creationId xmlns:a16="http://schemas.microsoft.com/office/drawing/2014/main" id="{542C827C-6C79-6E08-A152-B2A8BFC97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54380"/>
            <a:ext cx="4381996" cy="648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904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2450-789F-C6B5-4845-5EA4D3C8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Laboratory Diagnosis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FD35-A32B-CBDA-820E-356883E37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solidFill>
                  <a:schemeClr val="tx1"/>
                </a:solidFill>
              </a:rPr>
              <a:t>Specimen</a:t>
            </a:r>
            <a:r>
              <a:rPr lang="en-IN" sz="2400" b="1" i="1" dirty="0">
                <a:solidFill>
                  <a:schemeClr val="tx1"/>
                </a:solidFill>
              </a:rPr>
              <a:t>s – </a:t>
            </a:r>
            <a:r>
              <a:rPr lang="en-IN" sz="2400" dirty="0">
                <a:solidFill>
                  <a:schemeClr val="tx1"/>
                </a:solidFill>
              </a:rPr>
              <a:t>CSF</a:t>
            </a:r>
          </a:p>
          <a:p>
            <a:endParaRPr lang="en-IN" sz="2400" dirty="0">
              <a:solidFill>
                <a:schemeClr val="tx1"/>
              </a:solidFill>
            </a:endParaRPr>
          </a:p>
        </p:txBody>
      </p:sp>
      <p:pic>
        <p:nvPicPr>
          <p:cNvPr id="3074" name="Picture 2" descr="Universal Specimen Container, 60ml, Gamma Sterile, Labelled or Unlabelled">
            <a:extLst>
              <a:ext uri="{FF2B5EF4-FFF2-40B4-BE49-F238E27FC236}">
                <a16:creationId xmlns:a16="http://schemas.microsoft.com/office/drawing/2014/main" id="{B522C66D-D1BD-BB33-8939-0CCDEA6EC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604" y="2600696"/>
            <a:ext cx="3182586" cy="304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854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ram stain of narrow budding fungal bodies (arrow) which grew Cryptococcus neoformans. ">
            <a:extLst>
              <a:ext uri="{FF2B5EF4-FFF2-40B4-BE49-F238E27FC236}">
                <a16:creationId xmlns:a16="http://schemas.microsoft.com/office/drawing/2014/main" id="{AFE37843-433E-5A24-CAD5-5FB1702210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25" y="1965960"/>
            <a:ext cx="6054338" cy="3281549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54E658-9B32-2922-B502-FA9D2EEA9676}"/>
              </a:ext>
            </a:extLst>
          </p:cNvPr>
          <p:cNvSpPr txBox="1"/>
          <p:nvPr/>
        </p:nvSpPr>
        <p:spPr>
          <a:xfrm>
            <a:off x="1294625" y="5365923"/>
            <a:ext cx="6198705" cy="1139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Gram-positive round budding yeast cells with no </a:t>
            </a:r>
            <a:r>
              <a:rPr lang="en-IN" sz="2400" dirty="0" err="1">
                <a:solidFill>
                  <a:schemeClr val="tx1"/>
                </a:solidFill>
              </a:rPr>
              <a:t>pseudohyphae</a:t>
            </a:r>
            <a:r>
              <a:rPr lang="en-IN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99C2AAA-C292-53DA-FF7C-03B20CBE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Direct Detection Methods </a:t>
            </a:r>
            <a:r>
              <a:rPr lang="en-IN" dirty="0">
                <a:solidFill>
                  <a:srgbClr val="C00000"/>
                </a:solidFill>
              </a:rPr>
              <a:t>Gram stain</a:t>
            </a:r>
          </a:p>
        </p:txBody>
      </p:sp>
    </p:spTree>
    <p:extLst>
      <p:ext uri="{BB962C8B-B14F-4D97-AF65-F5344CB8AC3E}">
        <p14:creationId xmlns:p14="http://schemas.microsoft.com/office/powerpoint/2010/main" val="4143868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35B8-EB2B-6E75-662D-D1333E8D1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90846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Direct Detection Methods</a:t>
            </a:r>
            <a:b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</a:br>
            <a:r>
              <a:rPr lang="en-IN" sz="4000" dirty="0">
                <a:solidFill>
                  <a:srgbClr val="C00000"/>
                </a:solidFill>
              </a:rPr>
              <a:t>Negative staining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3319F-BB52-76D7-F053-24EC506B5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602" y="5572498"/>
            <a:ext cx="7404653" cy="1009996"/>
          </a:xfrm>
        </p:spPr>
        <p:txBody>
          <a:bodyPr>
            <a:normAutofit fontScale="92500" lnSpcReduction="20000"/>
          </a:bodyPr>
          <a:lstStyle/>
          <a:p>
            <a:pPr marL="3429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</a:rPr>
              <a:t>Modified India ink stain and </a:t>
            </a:r>
            <a:r>
              <a:rPr lang="en-IN" sz="2400" dirty="0" err="1">
                <a:solidFill>
                  <a:schemeClr val="tx1"/>
                </a:solidFill>
              </a:rPr>
              <a:t>Nigrosin</a:t>
            </a:r>
            <a:r>
              <a:rPr lang="en-IN" sz="2400" dirty="0">
                <a:solidFill>
                  <a:schemeClr val="tx1"/>
                </a:solidFill>
              </a:rPr>
              <a:t> stain - demonstrate the capsule</a:t>
            </a:r>
          </a:p>
          <a:p>
            <a:pPr marL="34290" indent="0" algn="just">
              <a:lnSpc>
                <a:spcPct val="150000"/>
              </a:lnSpc>
              <a:buNone/>
            </a:pPr>
            <a:endParaRPr lang="en-IN" sz="24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D87949-8ACE-73B7-F878-1AC035787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58" y="1965961"/>
            <a:ext cx="6804561" cy="348778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4062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9A95-6792-04F5-29A4-235EA9E32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564079"/>
            <a:ext cx="7406640" cy="1356360"/>
          </a:xfrm>
        </p:spPr>
        <p:txBody>
          <a:bodyPr/>
          <a:lstStyle/>
          <a:p>
            <a:r>
              <a:rPr lang="en-US" sz="4000" dirty="0">
                <a:solidFill>
                  <a:srgbClr val="0070C0"/>
                </a:solidFill>
                <a:ea typeface="Roboto Condensed Light" panose="020B0604020202020204" charset="0"/>
              </a:rPr>
              <a:t>Direct Detection Methods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D889B-A352-A7F4-80CA-3B98F9F9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078" y="1793173"/>
            <a:ext cx="8015844" cy="4845133"/>
          </a:xfrm>
        </p:spPr>
        <p:txBody>
          <a:bodyPr>
            <a:normAutofit/>
          </a:bodyPr>
          <a:lstStyle/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C00000"/>
                </a:solidFill>
              </a:rPr>
              <a:t>Mucicarmine stain: </a:t>
            </a:r>
            <a:r>
              <a:rPr lang="en-IN" sz="2400" dirty="0">
                <a:solidFill>
                  <a:schemeClr val="tx1"/>
                </a:solidFill>
              </a:rPr>
              <a:t>Stains the </a:t>
            </a:r>
            <a:r>
              <a:rPr lang="en-IN" sz="2400" u="sng" dirty="0" err="1">
                <a:solidFill>
                  <a:srgbClr val="C00000"/>
                </a:solidFill>
                <a:highlight>
                  <a:srgbClr val="FFFF00"/>
                </a:highlight>
              </a:rPr>
              <a:t>carminophilic</a:t>
            </a:r>
            <a:r>
              <a:rPr lang="en-IN" sz="2400" u="sng" dirty="0">
                <a:solidFill>
                  <a:srgbClr val="C00000"/>
                </a:solidFill>
                <a:highlight>
                  <a:srgbClr val="FFFF00"/>
                </a:highlight>
              </a:rPr>
              <a:t> cell wall </a:t>
            </a:r>
            <a:r>
              <a:rPr lang="en-IN" sz="2400" dirty="0">
                <a:solidFill>
                  <a:schemeClr val="tx1"/>
                </a:solidFill>
              </a:rPr>
              <a:t>of </a:t>
            </a:r>
            <a:r>
              <a:rPr lang="en-IN" sz="2400" i="1" dirty="0">
                <a:solidFill>
                  <a:schemeClr val="tx1"/>
                </a:solidFill>
              </a:rPr>
              <a:t>C. neoformans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C00000"/>
                </a:solidFill>
              </a:rPr>
              <a:t>Masson-Fontana stain: </a:t>
            </a:r>
            <a:r>
              <a:rPr lang="en-IN" sz="2400" dirty="0">
                <a:solidFill>
                  <a:schemeClr val="tx1"/>
                </a:solidFill>
              </a:rPr>
              <a:t>Demonstrates the </a:t>
            </a:r>
            <a:r>
              <a:rPr lang="en-IN" sz="2400" dirty="0">
                <a:solidFill>
                  <a:srgbClr val="C00000"/>
                </a:solidFill>
                <a:highlight>
                  <a:srgbClr val="FFFF00"/>
                </a:highlight>
              </a:rPr>
              <a:t>production of melanin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 err="1">
                <a:solidFill>
                  <a:srgbClr val="C00000"/>
                </a:solidFill>
              </a:rPr>
              <a:t>Alcian</a:t>
            </a:r>
            <a:r>
              <a:rPr lang="en-IN" sz="2400" dirty="0">
                <a:solidFill>
                  <a:srgbClr val="C00000"/>
                </a:solidFill>
              </a:rPr>
              <a:t> blue stain </a:t>
            </a:r>
            <a:r>
              <a:rPr lang="en-IN" sz="2400" dirty="0">
                <a:solidFill>
                  <a:schemeClr val="tx1"/>
                </a:solidFill>
              </a:rPr>
              <a:t>to demonstrate the </a:t>
            </a:r>
            <a:r>
              <a:rPr lang="en-IN" sz="2400" dirty="0">
                <a:solidFill>
                  <a:srgbClr val="C00000"/>
                </a:solidFill>
                <a:highlight>
                  <a:srgbClr val="FFFF00"/>
                </a:highlight>
              </a:rPr>
              <a:t>capsule.</a:t>
            </a:r>
          </a:p>
        </p:txBody>
      </p:sp>
    </p:spTree>
    <p:extLst>
      <p:ext uri="{BB962C8B-B14F-4D97-AF65-F5344CB8AC3E}">
        <p14:creationId xmlns:p14="http://schemas.microsoft.com/office/powerpoint/2010/main" val="460953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6982C-F53C-BD91-E84F-AE6AD38B8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ea typeface="Roboto Condensed Light" panose="020B0604020202020204" charset="0"/>
              </a:rPr>
              <a:t>Culture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FFEA1-5831-EB52-AEDA-C54AF2DD2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2" y="2057400"/>
            <a:ext cx="5353544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</a:rPr>
              <a:t>SDA </a:t>
            </a:r>
            <a:r>
              <a:rPr lang="en-IN" sz="2800" dirty="0">
                <a:solidFill>
                  <a:srgbClr val="FF0000"/>
                </a:solidFill>
              </a:rPr>
              <a:t>without</a:t>
            </a:r>
            <a:r>
              <a:rPr lang="en-IN" sz="2800" dirty="0">
                <a:solidFill>
                  <a:schemeClr val="tx1"/>
                </a:solidFill>
              </a:rPr>
              <a:t> antibiotics incubated at 37°C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</a:rPr>
              <a:t>Colonies - </a:t>
            </a:r>
            <a:r>
              <a:rPr lang="en-IN" sz="2800" b="1" dirty="0">
                <a:solidFill>
                  <a:srgbClr val="FF0000"/>
                </a:solidFill>
              </a:rPr>
              <a:t>Mucoid creamy white colony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F2628-7B50-0A28-8155-9AA439380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678" y="533876"/>
            <a:ext cx="2291937" cy="579024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1668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6322-E66E-77D9-4B16-1B78B3543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5448546" cy="135636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ea typeface="Roboto Condensed Light" panose="020B0604020202020204" charset="0"/>
              </a:rPr>
              <a:t>Biochemical Reactions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E2FBC-1D76-E3AB-7F12-080D19E1A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15" y="2087631"/>
            <a:ext cx="5815204" cy="4263878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C00000"/>
                </a:solidFill>
              </a:rPr>
              <a:t>Niger seed agar </a:t>
            </a:r>
            <a:r>
              <a:rPr lang="en-IN" sz="2400" dirty="0">
                <a:solidFill>
                  <a:schemeClr val="tx1"/>
                </a:solidFill>
              </a:rPr>
              <a:t>and </a:t>
            </a:r>
            <a:r>
              <a:rPr lang="en-IN" sz="2400" dirty="0">
                <a:solidFill>
                  <a:srgbClr val="0070C0"/>
                </a:solidFill>
              </a:rPr>
              <a:t>Bird seed agar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Urease test is positive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Assimilation of inositol and nitrate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Growth at 37</a:t>
            </a:r>
            <a:r>
              <a:rPr lang="en-IN" sz="2400" baseline="30000" dirty="0">
                <a:solidFill>
                  <a:schemeClr val="tx1"/>
                </a:solidFill>
              </a:rPr>
              <a:t>o</a:t>
            </a:r>
            <a:r>
              <a:rPr lang="en-IN" sz="2400" dirty="0">
                <a:solidFill>
                  <a:schemeClr val="tx1"/>
                </a:solidFill>
              </a:rPr>
              <a:t>C</a:t>
            </a:r>
            <a:endParaRPr lang="en-IN" sz="2400" baseline="30000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</a:rPr>
              <a:t>Mouse pathogenicity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7EE60-9769-4A49-1248-090AF31F9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57" y="2544288"/>
            <a:ext cx="2234540" cy="40386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9ED8DB-4545-B9BD-B6B5-6BE9B60CE67F}"/>
              </a:ext>
            </a:extLst>
          </p:cNvPr>
          <p:cNvSpPr txBox="1"/>
          <p:nvPr/>
        </p:nvSpPr>
        <p:spPr>
          <a:xfrm>
            <a:off x="7183582" y="4185920"/>
            <a:ext cx="403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59010A-B1BB-4B18-9D3F-DF5DD74EC64F}"/>
              </a:ext>
            </a:extLst>
          </p:cNvPr>
          <p:cNvSpPr txBox="1"/>
          <p:nvPr/>
        </p:nvSpPr>
        <p:spPr>
          <a:xfrm>
            <a:off x="7740727" y="4219570"/>
            <a:ext cx="403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8FD9A9-EAF6-EFA7-8243-5DDFF4C6EC00}"/>
              </a:ext>
            </a:extLst>
          </p:cNvPr>
          <p:cNvSpPr txBox="1"/>
          <p:nvPr/>
        </p:nvSpPr>
        <p:spPr>
          <a:xfrm>
            <a:off x="6545770" y="1795790"/>
            <a:ext cx="2389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tx1"/>
                </a:solidFill>
              </a:rPr>
              <a:t>Urease test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1253062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C777-99BC-6A65-B140-3C1CB6364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56" y="938151"/>
            <a:ext cx="8654886" cy="1045028"/>
          </a:xfrm>
        </p:spPr>
        <p:txBody>
          <a:bodyPr>
            <a:normAutofit fontScale="90000"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 err="1">
                <a:solidFill>
                  <a:srgbClr val="C00000"/>
                </a:solidFill>
              </a:rPr>
              <a:t>Phenoloxidase</a:t>
            </a:r>
            <a:r>
              <a:rPr lang="en-US" altLang="en-US" sz="4000" dirty="0">
                <a:solidFill>
                  <a:srgbClr val="C00000"/>
                </a:solidFill>
              </a:rPr>
              <a:t> Test: </a:t>
            </a:r>
            <a:br>
              <a:rPr lang="en-US" altLang="en-US" sz="4000" dirty="0">
                <a:solidFill>
                  <a:srgbClr val="C00000"/>
                </a:solidFill>
              </a:rPr>
            </a:br>
            <a:r>
              <a:rPr lang="en-US" altLang="en-US" sz="4000" dirty="0">
                <a:solidFill>
                  <a:schemeClr val="tx1"/>
                </a:solidFill>
                <a:latin typeface="+mn-lt"/>
              </a:rPr>
              <a:t>Dark brown colonies of </a:t>
            </a:r>
            <a:r>
              <a:rPr lang="en-US" altLang="en-US" sz="4000" dirty="0" err="1">
                <a:solidFill>
                  <a:schemeClr val="tx1"/>
                </a:solidFill>
                <a:latin typeface="+mn-lt"/>
              </a:rPr>
              <a:t>Cr.neoformans</a:t>
            </a:r>
            <a:br>
              <a:rPr lang="en-US" altLang="en-US" sz="4000" dirty="0">
                <a:solidFill>
                  <a:schemeClr val="tx1"/>
                </a:solidFill>
                <a:latin typeface="+mn-lt"/>
              </a:rPr>
            </a:br>
            <a:r>
              <a:rPr lang="en-US" altLang="en-US" sz="4000" dirty="0">
                <a:solidFill>
                  <a:schemeClr val="tx1"/>
                </a:solidFill>
                <a:latin typeface="+mn-lt"/>
              </a:rPr>
              <a:t> on bird seed agar</a:t>
            </a:r>
            <a:br>
              <a:rPr lang="en-US" altLang="en-US" sz="4000" dirty="0">
                <a:solidFill>
                  <a:schemeClr val="tx1"/>
                </a:solidFill>
                <a:latin typeface="+mn-lt"/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 </a:t>
            </a:r>
            <a:endParaRPr lang="en-IN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24A9144-DE11-34AE-5F77-321DCF8E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9" y="2291938"/>
            <a:ext cx="4511788" cy="39188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Bird Seed Agar for the isolation of Cryptococcus neoformans">
            <a:extLst>
              <a:ext uri="{FF2B5EF4-FFF2-40B4-BE49-F238E27FC236}">
                <a16:creationId xmlns:a16="http://schemas.microsoft.com/office/drawing/2014/main" id="{09134787-C526-4E8A-5545-540C3ED62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32152" r="50147" b="4247"/>
          <a:stretch/>
        </p:blipFill>
        <p:spPr bwMode="auto">
          <a:xfrm>
            <a:off x="5070763" y="2291938"/>
            <a:ext cx="3751768" cy="391885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146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C777-99BC-6A65-B140-3C1CB6364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56" y="938151"/>
            <a:ext cx="8654886" cy="1045028"/>
          </a:xfrm>
        </p:spPr>
        <p:txBody>
          <a:bodyPr>
            <a:normAutofit fontScale="90000"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dirty="0" err="1">
                <a:solidFill>
                  <a:srgbClr val="C00000"/>
                </a:solidFill>
              </a:rPr>
              <a:t>Phenoloxidase</a:t>
            </a:r>
            <a:r>
              <a:rPr lang="en-US" altLang="en-US" sz="4000" dirty="0">
                <a:solidFill>
                  <a:srgbClr val="C00000"/>
                </a:solidFill>
              </a:rPr>
              <a:t> Test: </a:t>
            </a:r>
            <a:br>
              <a:rPr lang="en-US" altLang="en-US" sz="4000" dirty="0">
                <a:latin typeface="+mn-lt"/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19811-DD1D-2742-880F-E1506C21F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758" y="1983179"/>
            <a:ext cx="8554671" cy="432261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10000"/>
              </a:lnSpc>
            </a:pPr>
            <a:r>
              <a:rPr lang="en-US" altLang="en-US" sz="2800" dirty="0">
                <a:solidFill>
                  <a:schemeClr val="tx1"/>
                </a:solidFill>
              </a:rPr>
              <a:t>Production of Dark brown/ Black colonies of </a:t>
            </a:r>
            <a:r>
              <a:rPr lang="en-US" altLang="en-US" sz="2800" i="1" dirty="0">
                <a:solidFill>
                  <a:schemeClr val="tx1"/>
                </a:solidFill>
              </a:rPr>
              <a:t>Cryptococcus neoformans </a:t>
            </a:r>
            <a:r>
              <a:rPr lang="en-US" altLang="en-US" sz="2800" dirty="0">
                <a:solidFill>
                  <a:schemeClr val="tx1"/>
                </a:solidFill>
              </a:rPr>
              <a:t>on medium containing </a:t>
            </a:r>
            <a:r>
              <a:rPr lang="en-US" alt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Diphenolic</a:t>
            </a:r>
            <a:r>
              <a:rPr lang="en-US" altLang="en-US" sz="2800" dirty="0">
                <a:solidFill>
                  <a:schemeClr val="tx1"/>
                </a:solidFill>
                <a:highlight>
                  <a:srgbClr val="FFFF00"/>
                </a:highlight>
              </a:rPr>
              <a:t> compound </a:t>
            </a:r>
            <a:r>
              <a:rPr lang="en-US" altLang="en-US" sz="2800" dirty="0">
                <a:solidFill>
                  <a:srgbClr val="0070C0"/>
                </a:solidFill>
              </a:rPr>
              <a:t>(Birdseed agar) </a:t>
            </a:r>
            <a:r>
              <a:rPr lang="en-US" altLang="en-US" sz="2800" dirty="0">
                <a:solidFill>
                  <a:schemeClr val="tx1"/>
                </a:solidFill>
              </a:rPr>
              <a:t>due to conversion of </a:t>
            </a:r>
            <a:r>
              <a:rPr lang="en-US" altLang="en-US" sz="2800" b="1" dirty="0" err="1">
                <a:solidFill>
                  <a:srgbClr val="0070C0"/>
                </a:solidFill>
              </a:rPr>
              <a:t>diphenolic</a:t>
            </a:r>
            <a:r>
              <a:rPr lang="en-US" altLang="en-US" sz="2800" b="1" dirty="0">
                <a:solidFill>
                  <a:srgbClr val="0070C0"/>
                </a:solidFill>
              </a:rPr>
              <a:t> compound to melanin by its </a:t>
            </a:r>
            <a:r>
              <a:rPr lang="en-US" altLang="en-US" sz="2800" b="1" dirty="0" err="1">
                <a:solidFill>
                  <a:srgbClr val="C00000"/>
                </a:solidFill>
              </a:rPr>
              <a:t>Phenoloxidase</a:t>
            </a:r>
            <a:r>
              <a:rPr lang="en-US" altLang="en-US" sz="2800" b="1" dirty="0">
                <a:solidFill>
                  <a:srgbClr val="C00000"/>
                </a:solidFill>
              </a:rPr>
              <a:t> enzyme.</a:t>
            </a:r>
          </a:p>
        </p:txBody>
      </p:sp>
    </p:spTree>
    <p:extLst>
      <p:ext uri="{BB962C8B-B14F-4D97-AF65-F5344CB8AC3E}">
        <p14:creationId xmlns:p14="http://schemas.microsoft.com/office/powerpoint/2010/main" val="1072585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633AA-461E-0A9E-EDCA-8EC6BF75E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0070C0"/>
                </a:solidFill>
              </a:rPr>
              <a:t>Sugar Fermentation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8B066-13B4-37AC-E7FD-AC6CE294A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948" y="1889364"/>
            <a:ext cx="7404653" cy="3632662"/>
          </a:xfrm>
        </p:spPr>
        <p:txBody>
          <a:bodyPr>
            <a:normAutofit/>
          </a:bodyPr>
          <a:lstStyle/>
          <a:p>
            <a:pPr marL="34290" indent="0" algn="just">
              <a:lnSpc>
                <a:spcPct val="200000"/>
              </a:lnSpc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This test involves liquid media supplemented with different carbohydrates, a color indicator to assess pH change to measure acid formation and inverted Durham tube for gas production.</a:t>
            </a:r>
            <a:r>
              <a:rPr lang="en-US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algn="just">
              <a:lnSpc>
                <a:spcPct val="200000"/>
              </a:lnSpc>
            </a:pP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B04831-397C-27E7-2B24-8B0216FAF56F}"/>
              </a:ext>
            </a:extLst>
          </p:cNvPr>
          <p:cNvSpPr txBox="1">
            <a:spLocks noChangeArrowheads="1"/>
          </p:cNvSpPr>
          <p:nvPr/>
        </p:nvSpPr>
        <p:spPr>
          <a:xfrm>
            <a:off x="1485900" y="228600"/>
            <a:ext cx="6000750" cy="474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sz="2100" dirty="0"/>
              <a:t> </a:t>
            </a:r>
            <a:endParaRPr lang="en-US" altLang="en-US" sz="2100" dirty="0">
              <a:solidFill>
                <a:schemeClr val="hlink"/>
              </a:solidFill>
            </a:endParaRPr>
          </a:p>
          <a:p>
            <a:pPr>
              <a:buFontTx/>
              <a:buNone/>
            </a:pP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007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A97B-51BF-9C3B-F712-1A44370AB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0070C0"/>
                </a:solidFill>
              </a:rPr>
              <a:t>Sugar Fermentation</a:t>
            </a: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CAA5DA-B5A4-F45A-1094-8C8ABA8E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853351"/>
            <a:ext cx="7538605" cy="45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18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AA97B-51BF-9C3B-F712-1A44370AB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dirty="0">
                <a:solidFill>
                  <a:srgbClr val="0070C0"/>
                </a:solidFill>
              </a:rPr>
              <a:t>Sugar Fermentation</a:t>
            </a:r>
            <a:endParaRPr lang="en-IN" dirty="0"/>
          </a:p>
        </p:txBody>
      </p:sp>
      <p:graphicFrame>
        <p:nvGraphicFramePr>
          <p:cNvPr id="4" name="Group 108">
            <a:extLst>
              <a:ext uri="{FF2B5EF4-FFF2-40B4-BE49-F238E27FC236}">
                <a16:creationId xmlns:a16="http://schemas.microsoft.com/office/drawing/2014/main" id="{CA89EDB0-954C-F17B-692B-EE9279B79D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051078"/>
              </p:ext>
            </p:extLst>
          </p:nvPr>
        </p:nvGraphicFramePr>
        <p:xfrm>
          <a:off x="463138" y="2057400"/>
          <a:ext cx="8217724" cy="1371600"/>
        </p:xfrm>
        <a:graphic>
          <a:graphicData uri="http://schemas.openxmlformats.org/drawingml/2006/table">
            <a:tbl>
              <a:tblPr/>
              <a:tblGrid>
                <a:gridCol w="2565070">
                  <a:extLst>
                    <a:ext uri="{9D8B030D-6E8A-4147-A177-3AD203B41FA5}">
                      <a16:colId xmlns:a16="http://schemas.microsoft.com/office/drawing/2014/main" val="2578120857"/>
                    </a:ext>
                  </a:extLst>
                </a:gridCol>
                <a:gridCol w="1632125">
                  <a:extLst>
                    <a:ext uri="{9D8B030D-6E8A-4147-A177-3AD203B41FA5}">
                      <a16:colId xmlns:a16="http://schemas.microsoft.com/office/drawing/2014/main" val="3322394034"/>
                    </a:ext>
                  </a:extLst>
                </a:gridCol>
                <a:gridCol w="1445369">
                  <a:extLst>
                    <a:ext uri="{9D8B030D-6E8A-4147-A177-3AD203B41FA5}">
                      <a16:colId xmlns:a16="http://schemas.microsoft.com/office/drawing/2014/main" val="172434768"/>
                    </a:ext>
                  </a:extLst>
                </a:gridCol>
                <a:gridCol w="1254471">
                  <a:extLst>
                    <a:ext uri="{9D8B030D-6E8A-4147-A177-3AD203B41FA5}">
                      <a16:colId xmlns:a16="http://schemas.microsoft.com/office/drawing/2014/main" val="2080576408"/>
                    </a:ext>
                  </a:extLst>
                </a:gridCol>
                <a:gridCol w="1320689">
                  <a:extLst>
                    <a:ext uri="{9D8B030D-6E8A-4147-A177-3AD203B41FA5}">
                      <a16:colId xmlns:a16="http://schemas.microsoft.com/office/drawing/2014/main" val="3461035436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Species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Glucose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Sucrose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Lactose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Maltose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304675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Cr.neoformans</a:t>
                      </a: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02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928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0625-AF59-E334-B176-9C57F7F4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Sugar assimilation test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35D36-440C-EF0A-0F91-343B6FB99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" indent="0" algn="just">
              <a:lnSpc>
                <a:spcPct val="200000"/>
              </a:lnSpc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This test checks the ability of a yeast to utilize a specific carbohydrate(sugar) as a source of nutrition, in a carbohydrate free medium aerobically.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09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0625-AF59-E334-B176-9C57F7F4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Sugar assimilation test</a:t>
            </a:r>
            <a:endParaRPr lang="en-IN" dirty="0">
              <a:solidFill>
                <a:srgbClr val="0070C0"/>
              </a:solidFill>
            </a:endParaRPr>
          </a:p>
        </p:txBody>
      </p:sp>
      <p:pic>
        <p:nvPicPr>
          <p:cNvPr id="4" name="Picture 2" descr="Figure 3 from SPECIATION AND ANTIFUNGAL SUSCEPTIBILITY PATTERN OF CANDIDA  ISOLATES IN A TERTIARY CARE HOSPITAL | Semantic Scholar">
            <a:extLst>
              <a:ext uri="{FF2B5EF4-FFF2-40B4-BE49-F238E27FC236}">
                <a16:creationId xmlns:a16="http://schemas.microsoft.com/office/drawing/2014/main" id="{59CE9096-BF58-3893-F91B-6B9A2984D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502" y="2235702"/>
            <a:ext cx="5429250" cy="363271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547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ED63A-8B71-410C-DF6B-344DF294F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60" y="760416"/>
            <a:ext cx="8550234" cy="1356360"/>
          </a:xfrm>
        </p:spPr>
        <p:txBody>
          <a:bodyPr/>
          <a:lstStyle/>
          <a:p>
            <a:r>
              <a:rPr lang="en-US" altLang="en-US" sz="4000" dirty="0">
                <a:solidFill>
                  <a:srgbClr val="0070C0"/>
                </a:solidFill>
              </a:rPr>
              <a:t>Sugar assimilation of Cryptococcus</a:t>
            </a:r>
            <a:endParaRPr lang="en-IN" dirty="0">
              <a:solidFill>
                <a:srgbClr val="0070C0"/>
              </a:solidFill>
            </a:endParaRPr>
          </a:p>
        </p:txBody>
      </p:sp>
      <p:graphicFrame>
        <p:nvGraphicFramePr>
          <p:cNvPr id="4" name="Group 229">
            <a:extLst>
              <a:ext uri="{FF2B5EF4-FFF2-40B4-BE49-F238E27FC236}">
                <a16:creationId xmlns:a16="http://schemas.microsoft.com/office/drawing/2014/main" id="{59EBE579-8892-1404-ED12-69F1FFFF2A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152827"/>
              </p:ext>
            </p:extLst>
          </p:nvPr>
        </p:nvGraphicFramePr>
        <p:xfrm>
          <a:off x="593766" y="2116776"/>
          <a:ext cx="8241474" cy="2560322"/>
        </p:xfrm>
        <a:graphic>
          <a:graphicData uri="http://schemas.openxmlformats.org/drawingml/2006/table">
            <a:tbl>
              <a:tblPr/>
              <a:tblGrid>
                <a:gridCol w="1064214">
                  <a:extLst>
                    <a:ext uri="{9D8B030D-6E8A-4147-A177-3AD203B41FA5}">
                      <a16:colId xmlns:a16="http://schemas.microsoft.com/office/drawing/2014/main" val="282194944"/>
                    </a:ext>
                  </a:extLst>
                </a:gridCol>
                <a:gridCol w="740836">
                  <a:extLst>
                    <a:ext uri="{9D8B030D-6E8A-4147-A177-3AD203B41FA5}">
                      <a16:colId xmlns:a16="http://schemas.microsoft.com/office/drawing/2014/main" val="2740687003"/>
                    </a:ext>
                  </a:extLst>
                </a:gridCol>
                <a:gridCol w="724394">
                  <a:extLst>
                    <a:ext uri="{9D8B030D-6E8A-4147-A177-3AD203B41FA5}">
                      <a16:colId xmlns:a16="http://schemas.microsoft.com/office/drawing/2014/main" val="2834978284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78473320"/>
                    </a:ext>
                  </a:extLst>
                </a:gridCol>
                <a:gridCol w="617517">
                  <a:extLst>
                    <a:ext uri="{9D8B030D-6E8A-4147-A177-3AD203B41FA5}">
                      <a16:colId xmlns:a16="http://schemas.microsoft.com/office/drawing/2014/main" val="2712269697"/>
                    </a:ext>
                  </a:extLst>
                </a:gridCol>
                <a:gridCol w="593766">
                  <a:extLst>
                    <a:ext uri="{9D8B030D-6E8A-4147-A177-3AD203B41FA5}">
                      <a16:colId xmlns:a16="http://schemas.microsoft.com/office/drawing/2014/main" val="3077273346"/>
                    </a:ext>
                  </a:extLst>
                </a:gridCol>
                <a:gridCol w="641268">
                  <a:extLst>
                    <a:ext uri="{9D8B030D-6E8A-4147-A177-3AD203B41FA5}">
                      <a16:colId xmlns:a16="http://schemas.microsoft.com/office/drawing/2014/main" val="2197771180"/>
                    </a:ext>
                  </a:extLst>
                </a:gridCol>
                <a:gridCol w="546265">
                  <a:extLst>
                    <a:ext uri="{9D8B030D-6E8A-4147-A177-3AD203B41FA5}">
                      <a16:colId xmlns:a16="http://schemas.microsoft.com/office/drawing/2014/main" val="2394134321"/>
                    </a:ext>
                  </a:extLst>
                </a:gridCol>
                <a:gridCol w="558140">
                  <a:extLst>
                    <a:ext uri="{9D8B030D-6E8A-4147-A177-3AD203B41FA5}">
                      <a16:colId xmlns:a16="http://schemas.microsoft.com/office/drawing/2014/main" val="356518328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650491638"/>
                    </a:ext>
                  </a:extLst>
                </a:gridCol>
                <a:gridCol w="546265">
                  <a:extLst>
                    <a:ext uri="{9D8B030D-6E8A-4147-A177-3AD203B41FA5}">
                      <a16:colId xmlns:a16="http://schemas.microsoft.com/office/drawing/2014/main" val="2312494650"/>
                    </a:ext>
                  </a:extLst>
                </a:gridCol>
                <a:gridCol w="593766">
                  <a:extLst>
                    <a:ext uri="{9D8B030D-6E8A-4147-A177-3AD203B41FA5}">
                      <a16:colId xmlns:a16="http://schemas.microsoft.com/office/drawing/2014/main" val="477370167"/>
                    </a:ext>
                  </a:extLst>
                </a:gridCol>
                <a:gridCol w="534388">
                  <a:extLst>
                    <a:ext uri="{9D8B030D-6E8A-4147-A177-3AD203B41FA5}">
                      <a16:colId xmlns:a16="http://schemas.microsoft.com/office/drawing/2014/main" val="3402607142"/>
                    </a:ext>
                  </a:extLst>
                </a:gridCol>
              </a:tblGrid>
              <a:tr h="8639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Species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Glu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Mal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Suc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 Lac  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Gal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Mel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Cel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Ino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Xyl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Raf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Tre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+mn-lt"/>
                        </a:rPr>
                        <a:t>Dul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+mn-lt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84035"/>
                  </a:ext>
                </a:extLst>
              </a:tr>
              <a:tr h="16963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C. neoformans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946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927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B20AF-F18E-F24E-4F49-7883C0D2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0070C0"/>
                </a:solidFill>
              </a:rPr>
              <a:t>Nitrate Assimilation Test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0970-836E-9724-546D-8B713C178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Performed on </a:t>
            </a:r>
            <a:r>
              <a:rPr lang="en-US" altLang="en-US" sz="2400" dirty="0">
                <a:solidFill>
                  <a:srgbClr val="C00000"/>
                </a:solidFill>
              </a:rPr>
              <a:t>YEAST CARBON BASE agar.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Used in identification of </a:t>
            </a:r>
            <a:r>
              <a:rPr lang="en-US" altLang="en-US" sz="2400" i="1" dirty="0">
                <a:solidFill>
                  <a:schemeClr val="tx1"/>
                </a:solidFill>
              </a:rPr>
              <a:t>Cryptococcus </a:t>
            </a:r>
            <a:r>
              <a:rPr lang="en-US" altLang="en-US" sz="2400" dirty="0">
                <a:solidFill>
                  <a:schemeClr val="tx1"/>
                </a:solidFill>
              </a:rPr>
              <a:t>species.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14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84EB-9E84-3330-1652-33EFC675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78" y="319194"/>
            <a:ext cx="7406640" cy="28194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altLang="en-US" dirty="0">
                <a:solidFill>
                  <a:srgbClr val="0070C0"/>
                </a:solidFill>
              </a:rPr>
              <a:t>Serological Test:</a:t>
            </a:r>
            <a:br>
              <a:rPr lang="en-US" altLang="en-US" dirty="0">
                <a:solidFill>
                  <a:srgbClr val="0070C0"/>
                </a:solidFill>
              </a:rPr>
            </a:br>
            <a:r>
              <a:rPr lang="en-US" altLang="en-US" dirty="0">
                <a:solidFill>
                  <a:srgbClr val="0070C0"/>
                </a:solidFill>
              </a:rPr>
              <a:t> </a:t>
            </a:r>
            <a:r>
              <a:rPr lang="en-US" altLang="en-US" b="1" dirty="0">
                <a:solidFill>
                  <a:srgbClr val="C00000"/>
                </a:solidFill>
              </a:rPr>
              <a:t>”CALAS”</a:t>
            </a:r>
            <a:br>
              <a:rPr lang="en-US" altLang="en-US" b="1" dirty="0">
                <a:solidFill>
                  <a:srgbClr val="C00000"/>
                </a:solidFill>
              </a:rPr>
            </a:br>
            <a:r>
              <a:rPr lang="en-US" altLang="en-US" b="1" dirty="0">
                <a:solidFill>
                  <a:srgbClr val="C00000"/>
                </a:solidFill>
              </a:rPr>
              <a:t>CRYPTOCCUS ANTIGEN LATEX AGGLUTINATION SYSTEM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BABE5-86BC-495B-A66E-E197BA510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73" y="3608570"/>
            <a:ext cx="3714748" cy="234942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tx1"/>
                </a:solidFill>
              </a:rPr>
              <a:t>Capsular</a:t>
            </a:r>
            <a:r>
              <a:rPr lang="en-IN" sz="2400" dirty="0">
                <a:solidFill>
                  <a:schemeClr val="tx1"/>
                </a:solidFill>
              </a:rPr>
              <a:t> </a:t>
            </a:r>
            <a:r>
              <a:rPr lang="en-IN" sz="2400" b="1" dirty="0">
                <a:solidFill>
                  <a:schemeClr val="tx1"/>
                </a:solidFill>
              </a:rPr>
              <a:t>Antigen detection: </a:t>
            </a:r>
            <a:r>
              <a:rPr lang="en-IN" sz="2400" dirty="0">
                <a:solidFill>
                  <a:schemeClr val="tx1"/>
                </a:solidFill>
              </a:rPr>
              <a:t>From CSF or serum by </a:t>
            </a:r>
            <a:r>
              <a:rPr lang="en-IN" sz="2400" b="1" dirty="0">
                <a:solidFill>
                  <a:schemeClr val="tx1"/>
                </a:solidFill>
              </a:rPr>
              <a:t>latex agglutination test</a:t>
            </a:r>
          </a:p>
        </p:txBody>
      </p:sp>
      <p:pic>
        <p:nvPicPr>
          <p:cNvPr id="6" name="Picture 4" descr="C:\Users\Anita\Desktop\download (5).jpg">
            <a:extLst>
              <a:ext uri="{FF2B5EF4-FFF2-40B4-BE49-F238E27FC236}">
                <a16:creationId xmlns:a16="http://schemas.microsoft.com/office/drawing/2014/main" id="{D46708E4-3709-E9DA-8264-A7C0DF550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127" y="3608570"/>
            <a:ext cx="4141167" cy="2930236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591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84EB-9E84-3330-1652-33EFC675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Serological Diagnosis</a:t>
            </a:r>
            <a:endParaRPr lang="en-IN" dirty="0">
              <a:solidFill>
                <a:srgbClr val="0070C0"/>
              </a:solidFill>
            </a:endParaRPr>
          </a:p>
        </p:txBody>
      </p:sp>
      <p:pic>
        <p:nvPicPr>
          <p:cNvPr id="7170" name="Picture 2" descr="Cryptococcal Meningitis SEMINAR | PPT">
            <a:extLst>
              <a:ext uri="{FF2B5EF4-FFF2-40B4-BE49-F238E27FC236}">
                <a16:creationId xmlns:a16="http://schemas.microsoft.com/office/drawing/2014/main" id="{4F087C48-FF44-5CEC-6FCF-19B2948EF7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5"/>
          <a:stretch/>
        </p:blipFill>
        <p:spPr bwMode="auto">
          <a:xfrm>
            <a:off x="803811" y="3224930"/>
            <a:ext cx="7295408" cy="237506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FDDD34-A28D-1314-380B-42B8D1324419}"/>
              </a:ext>
            </a:extLst>
          </p:cNvPr>
          <p:cNvSpPr txBox="1"/>
          <p:nvPr/>
        </p:nvSpPr>
        <p:spPr>
          <a:xfrm>
            <a:off x="1104404" y="2066306"/>
            <a:ext cx="3230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NO AGGLUTINATION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9F6CBE-5CED-3E3D-23BC-42BC03819157}"/>
              </a:ext>
            </a:extLst>
          </p:cNvPr>
          <p:cNvSpPr txBox="1"/>
          <p:nvPr/>
        </p:nvSpPr>
        <p:spPr>
          <a:xfrm>
            <a:off x="5092530" y="2076206"/>
            <a:ext cx="3564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AGGLUTINATION PRESENT</a:t>
            </a:r>
          </a:p>
        </p:txBody>
      </p:sp>
    </p:spTree>
    <p:extLst>
      <p:ext uri="{BB962C8B-B14F-4D97-AF65-F5344CB8AC3E}">
        <p14:creationId xmlns:p14="http://schemas.microsoft.com/office/powerpoint/2010/main" val="476893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6979-C01F-9E8F-91A7-100A0C93A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dirty="0">
                <a:solidFill>
                  <a:srgbClr val="0070C0"/>
                </a:solidFill>
              </a:rPr>
              <a:t>Cryptococcus Laboratory Diagnosis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442C8-3804-3E5C-5B56-932E03B4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7" y="1798122"/>
            <a:ext cx="8502733" cy="467393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Demonstration of Capsule on India ink/ </a:t>
            </a:r>
            <a:r>
              <a:rPr lang="en-US" altLang="en-US" sz="2400" dirty="0" err="1">
                <a:solidFill>
                  <a:schemeClr val="tx1"/>
                </a:solidFill>
              </a:rPr>
              <a:t>Nigrosin</a:t>
            </a:r>
            <a:r>
              <a:rPr lang="en-US" altLang="en-US" sz="2400" dirty="0">
                <a:solidFill>
                  <a:schemeClr val="tx1"/>
                </a:solidFill>
              </a:rPr>
              <a:t> stain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Narrow neck budding with no </a:t>
            </a:r>
            <a:r>
              <a:rPr lang="en-US" altLang="en-US" sz="2400" dirty="0" err="1">
                <a:solidFill>
                  <a:schemeClr val="tx1"/>
                </a:solidFill>
              </a:rPr>
              <a:t>pseudohyphae</a:t>
            </a:r>
            <a:r>
              <a:rPr lang="en-US" altLang="en-US" sz="2400" dirty="0">
                <a:solidFill>
                  <a:schemeClr val="tx1"/>
                </a:solidFill>
              </a:rPr>
              <a:t> or hyphae on microscopy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Mucoid, cream to buff colored colonies on SDA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Brown to Black color colonies on Bird seed / Caffeic acid agar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Urease test positive, Nitrate assimilation positive, Inositol assimilation,  growth at 37</a:t>
            </a:r>
            <a:r>
              <a:rPr lang="en-US" altLang="en-US" sz="2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°C.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solidFill>
                  <a:schemeClr val="tx1"/>
                </a:solidFill>
              </a:rPr>
              <a:t>CALAS</a:t>
            </a:r>
          </a:p>
        </p:txBody>
      </p:sp>
    </p:spTree>
    <p:extLst>
      <p:ext uri="{BB962C8B-B14F-4D97-AF65-F5344CB8AC3E}">
        <p14:creationId xmlns:p14="http://schemas.microsoft.com/office/powerpoint/2010/main" val="404375731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197</TotalTime>
  <Words>731</Words>
  <Application>Microsoft Office PowerPoint</Application>
  <PresentationFormat>On-screen Show (4:3)</PresentationFormat>
  <Paragraphs>139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Comic Sans MS</vt:lpstr>
      <vt:lpstr>Corbel</vt:lpstr>
      <vt:lpstr>Wingdings</vt:lpstr>
      <vt:lpstr>Basis</vt:lpstr>
      <vt:lpstr>Cryptococcal meningitis</vt:lpstr>
      <vt:lpstr>FUNGAL INFECTIONS OF CNS</vt:lpstr>
      <vt:lpstr>CRYPTOCOCCAL MENINGITIS</vt:lpstr>
      <vt:lpstr>CRYPTOCOCCAL MENINGITIS</vt:lpstr>
      <vt:lpstr>Species and Serotypes </vt:lpstr>
      <vt:lpstr>Pathogenesis</vt:lpstr>
      <vt:lpstr>Pathogenesis</vt:lpstr>
      <vt:lpstr>Pathogenesis</vt:lpstr>
      <vt:lpstr>Pathogenesis</vt:lpstr>
      <vt:lpstr>Clinical Manifestations</vt:lpstr>
      <vt:lpstr>Epidemiology</vt:lpstr>
      <vt:lpstr>Hello Crypto!!</vt:lpstr>
      <vt:lpstr>Laboratory Diagnosis</vt:lpstr>
      <vt:lpstr>Direct Detection Methods Gram stain</vt:lpstr>
      <vt:lpstr>Direct Detection Methods Negative staining</vt:lpstr>
      <vt:lpstr>Direct Detection Methods</vt:lpstr>
      <vt:lpstr>Culture</vt:lpstr>
      <vt:lpstr>Biochemical Reactions</vt:lpstr>
      <vt:lpstr>Phenoloxidase Test:  Dark brown colonies of Cr.neoformans  on bird seed agar  </vt:lpstr>
      <vt:lpstr>Phenoloxidase Test:   </vt:lpstr>
      <vt:lpstr>Sugar Fermentation</vt:lpstr>
      <vt:lpstr>Sugar Fermentation</vt:lpstr>
      <vt:lpstr>Sugar Fermentation</vt:lpstr>
      <vt:lpstr>Sugar assimilation test</vt:lpstr>
      <vt:lpstr>Sugar assimilation test</vt:lpstr>
      <vt:lpstr>Sugar assimilation of Cryptococcus</vt:lpstr>
      <vt:lpstr>Nitrate Assimilation Test</vt:lpstr>
      <vt:lpstr>Serological Test:  ”CALAS” CRYPTOCCUS ANTIGEN LATEX AGGLUTINATION SYSTEM</vt:lpstr>
      <vt:lpstr>Serological Diagnosis</vt:lpstr>
      <vt:lpstr>Cryptococcus Laboratory Diagnosis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15</cp:revision>
  <dcterms:created xsi:type="dcterms:W3CDTF">2023-12-04T06:11:40Z</dcterms:created>
  <dcterms:modified xsi:type="dcterms:W3CDTF">2023-12-04T09:29:08Z</dcterms:modified>
</cp:coreProperties>
</file>