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38"/>
  </p:notesMasterIdLst>
  <p:sldIdLst>
    <p:sldId id="3792" r:id="rId2"/>
    <p:sldId id="4510" r:id="rId3"/>
    <p:sldId id="4446" r:id="rId4"/>
    <p:sldId id="4507" r:id="rId5"/>
    <p:sldId id="4447" r:id="rId6"/>
    <p:sldId id="4448" r:id="rId7"/>
    <p:sldId id="4463" r:id="rId8"/>
    <p:sldId id="4464" r:id="rId9"/>
    <p:sldId id="4465" r:id="rId10"/>
    <p:sldId id="4466" r:id="rId11"/>
    <p:sldId id="4470" r:id="rId12"/>
    <p:sldId id="4469" r:id="rId13"/>
    <p:sldId id="4508" r:id="rId14"/>
    <p:sldId id="4471" r:id="rId15"/>
    <p:sldId id="4473" r:id="rId16"/>
    <p:sldId id="4474" r:id="rId17"/>
    <p:sldId id="4475" r:id="rId18"/>
    <p:sldId id="4476" r:id="rId19"/>
    <p:sldId id="4477" r:id="rId20"/>
    <p:sldId id="4479" r:id="rId21"/>
    <p:sldId id="4480" r:id="rId22"/>
    <p:sldId id="4481" r:id="rId23"/>
    <p:sldId id="4482" r:id="rId24"/>
    <p:sldId id="4485" r:id="rId25"/>
    <p:sldId id="4484" r:id="rId26"/>
    <p:sldId id="4486" r:id="rId27"/>
    <p:sldId id="4487" r:id="rId28"/>
    <p:sldId id="4488" r:id="rId29"/>
    <p:sldId id="4489" r:id="rId30"/>
    <p:sldId id="4490" r:id="rId31"/>
    <p:sldId id="4493" r:id="rId32"/>
    <p:sldId id="4491" r:id="rId33"/>
    <p:sldId id="4492" r:id="rId34"/>
    <p:sldId id="4497" r:id="rId35"/>
    <p:sldId id="4498" r:id="rId36"/>
    <p:sldId id="4509" r:id="rId37"/>
  </p:sldIdLst>
  <p:sldSz cx="9144000" cy="5143500" type="screen16x9"/>
  <p:notesSz cx="6858000" cy="9144000"/>
  <p:embeddedFontLst>
    <p:embeddedFont>
      <p:font typeface="Arvo" panose="020B0604020202020204" charset="0"/>
      <p:regular r:id="rId39"/>
      <p:bold r:id="rId40"/>
      <p:italic r:id="rId41"/>
      <p:boldItalic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Roboto Condensed" panose="02000000000000000000" pitchFamily="2" charset="0"/>
      <p:regular r:id="rId47"/>
      <p:bold r:id="rId48"/>
      <p:italic r:id="rId49"/>
      <p:boldItalic r:id="rId50"/>
    </p:embeddedFont>
    <p:embeddedFont>
      <p:font typeface="Roboto Condensed Light" panose="02000000000000000000" pitchFamily="2" charset="0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F950EDE-842A-4D4B-8FDC-871F3C1C1B73}">
  <a:tblStyle styleId="{AF950EDE-842A-4D4B-8FDC-871F3C1C1B7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9" autoAdjust="0"/>
    <p:restoredTop sz="94162" autoAdjust="0"/>
  </p:normalViewPr>
  <p:slideViewPr>
    <p:cSldViewPr snapToGrid="0">
      <p:cViewPr varScale="1">
        <p:scale>
          <a:sx n="83" d="100"/>
          <a:sy n="83" d="100"/>
        </p:scale>
        <p:origin x="768" y="64"/>
      </p:cViewPr>
      <p:guideLst/>
    </p:cSldViewPr>
  </p:slideViewPr>
  <p:outlineViewPr>
    <p:cViewPr>
      <p:scale>
        <a:sx n="33" d="100"/>
        <a:sy n="33" d="100"/>
      </p:scale>
      <p:origin x="0" y="-1395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69381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2850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0100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9740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3357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6621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2685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0822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6320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1793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16057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76522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1820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84697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6348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59113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87876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39649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10699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46409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47315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80801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41265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99649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88349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02970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29089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0483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48326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95547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56135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91787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03884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60081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42913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15868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027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2 columns" type="twoColTx">
  <p:cSld name="TITLE_AND_TWO_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83" name="Google Shape;83;p6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Google Shape;84;p6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Google Shape;87;p6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Google Shape;90;p6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91" name="Google Shape;91;p6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" name="Google Shape;92;p6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3" name="Google Shape;93;p6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" name="Google Shape;95;p6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6" name="Google Shape;96;p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6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814275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4396123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F5C618-0017-4DE1-B123-E0A4C2C478B5}"/>
              </a:ext>
            </a:extLst>
          </p:cNvPr>
          <p:cNvSpPr txBox="1"/>
          <p:nvPr userDrawn="1"/>
        </p:nvSpPr>
        <p:spPr>
          <a:xfrm>
            <a:off x="274321" y="4841875"/>
            <a:ext cx="6450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Essentials of Medical</a:t>
            </a:r>
            <a:r>
              <a:rPr lang="en-US" sz="1100" b="0" baseline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Microbiology by </a:t>
            </a:r>
            <a:r>
              <a:rPr lang="en-US" sz="1100" b="0" baseline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Apurba</a:t>
            </a:r>
            <a:r>
              <a:rPr lang="en-US" sz="1100" b="0" baseline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S </a:t>
            </a:r>
            <a:r>
              <a:rPr lang="en-US" sz="1100" b="0" baseline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Sastry</a:t>
            </a:r>
            <a:r>
              <a:rPr lang="en-US" sz="1100" b="0" baseline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© </a:t>
            </a:r>
            <a:r>
              <a:rPr lang="en-US" sz="1100" b="0" baseline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Jaypee</a:t>
            </a:r>
            <a:r>
              <a:rPr lang="en-US" sz="1100" b="0" baseline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Brothers Medical Publishers</a:t>
            </a:r>
            <a:endParaRPr lang="en-IN" sz="11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35D4A59-3E26-41BB-8428-26789559C3DA}"/>
              </a:ext>
            </a:extLst>
          </p:cNvPr>
          <p:cNvCxnSpPr>
            <a:cxnSpLocks/>
          </p:cNvCxnSpPr>
          <p:nvPr userDrawn="1"/>
        </p:nvCxnSpPr>
        <p:spPr>
          <a:xfrm>
            <a:off x="0" y="4750925"/>
            <a:ext cx="6888480" cy="1230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2579733C-63C3-4C99-8D0B-53C3DF1D8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1792">
            <a:off x="454552" y="2114256"/>
            <a:ext cx="8234896" cy="9149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5697214" y="2635519"/>
            <a:ext cx="8892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 panose="02000000000000000000"/>
              <a:ea typeface="Arvo" panose="02000000000000000000"/>
              <a:cs typeface="Arvo" panose="02000000000000000000"/>
              <a:sym typeface="Arvo" panose="02000000000000000000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2" y="2924826"/>
            <a:ext cx="6589087" cy="2027268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831631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 flip="none" rotWithShape="1">
          <a:gsLst>
            <a:gs pos="0">
              <a:srgbClr val="CCFF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▰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8" r:id="rId2"/>
  </p:sldLayoutIdLst>
  <p:transition>
    <p:fade thruBlk="1"/>
  </p:transition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337022" y="1214077"/>
            <a:ext cx="6454588" cy="13576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CORONA VIRUS </a:t>
            </a:r>
            <a:br>
              <a:rPr lang="en-US" sz="5400" dirty="0">
                <a:solidFill>
                  <a:schemeClr val="tx1"/>
                </a:solidFill>
                <a:latin typeface="Roboto Condensed Light" panose="020B0604020202020204" charset="0"/>
                <a:ea typeface="Roboto Condensed Light" panose="020B0604020202020204" charset="0"/>
              </a:rPr>
            </a:br>
            <a:r>
              <a:rPr lang="en-US" sz="5400" dirty="0">
                <a:solidFill>
                  <a:srgbClr val="C0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SARS CoV-2</a:t>
            </a:r>
            <a:endParaRPr lang="en-US" sz="5400" dirty="0">
              <a:solidFill>
                <a:srgbClr val="C0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4188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INTRODUCTION</a:t>
            </a:r>
            <a:endParaRPr lang="en-US" sz="32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Coronaviruses (</a:t>
            </a:r>
            <a:r>
              <a:rPr lang="en-US" sz="2200" dirty="0" err="1"/>
              <a:t>CoV</a:t>
            </a:r>
            <a:r>
              <a:rPr lang="en-US" sz="2200" dirty="0"/>
              <a:t>) cause respiratory tract infections in man.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Ranging from mild common cold to pneumonia.</a:t>
            </a:r>
          </a:p>
        </p:txBody>
      </p:sp>
    </p:spTree>
    <p:extLst>
      <p:ext uri="{BB962C8B-B14F-4D97-AF65-F5344CB8AC3E}">
        <p14:creationId xmlns:p14="http://schemas.microsoft.com/office/powerpoint/2010/main" val="1767269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Morphology</a:t>
            </a:r>
            <a:endParaRPr lang="en-US" sz="32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027837"/>
            <a:ext cx="6502400" cy="39242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Enveloped virus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Petal or club-shaped or crown-like peplomer spikes giving appearance of solar corona.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Large (120–160 nm) spherical viruses, helical symmetry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Linear, positive-sense </a:t>
            </a:r>
            <a:r>
              <a:rPr lang="en-US" sz="2200" dirty="0" err="1"/>
              <a:t>ssRNA</a:t>
            </a:r>
            <a:endParaRPr lang="en-US" sz="2200" dirty="0"/>
          </a:p>
          <a:p>
            <a:pPr>
              <a:lnSpc>
                <a:spcPct val="150000"/>
              </a:lnSpc>
            </a:pPr>
            <a:r>
              <a:rPr lang="en-US" sz="2200" dirty="0"/>
              <a:t>Largest among the non-segmented RNA viruses.</a:t>
            </a:r>
          </a:p>
        </p:txBody>
      </p:sp>
    </p:spTree>
    <p:extLst>
      <p:ext uri="{BB962C8B-B14F-4D97-AF65-F5344CB8AC3E}">
        <p14:creationId xmlns:p14="http://schemas.microsoft.com/office/powerpoint/2010/main" val="578833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Morphology</a:t>
            </a:r>
            <a:endParaRPr lang="en-US" sz="32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DA9712-743F-4F3E-60C0-285ECDAAD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88" y="1098817"/>
            <a:ext cx="7392040" cy="385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20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Classification</a:t>
            </a:r>
            <a:endParaRPr lang="en-US" sz="32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 err="1"/>
              <a:t>Coronaviridae</a:t>
            </a:r>
            <a:r>
              <a:rPr lang="en-US" sz="2200" b="1" dirty="0"/>
              <a:t> </a:t>
            </a:r>
            <a:r>
              <a:rPr lang="en-US" sz="2200" dirty="0"/>
              <a:t>family contains two subfamilies: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 </a:t>
            </a:r>
            <a:r>
              <a:rPr lang="en-US" sz="2200" dirty="0" err="1"/>
              <a:t>Coronavirinae</a:t>
            </a:r>
            <a:r>
              <a:rPr lang="en-US" sz="2200" dirty="0"/>
              <a:t> and </a:t>
            </a:r>
            <a:r>
              <a:rPr lang="en-US" sz="2200" dirty="0" err="1"/>
              <a:t>Torovirinae</a:t>
            </a:r>
            <a:r>
              <a:rPr lang="en-US" sz="22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Former - grouped into four genera—α, β, γ and δ</a:t>
            </a:r>
            <a:r>
              <a:rPr lang="en-US" sz="2200" i="1" dirty="0"/>
              <a:t>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Most of them-infect animals except γ </a:t>
            </a:r>
            <a:r>
              <a:rPr lang="en-US" sz="2200" i="1" dirty="0"/>
              <a:t>Coronavirus </a:t>
            </a:r>
            <a:r>
              <a:rPr lang="en-US" sz="2200" dirty="0"/>
              <a:t>species - pathogens of birds. </a:t>
            </a:r>
          </a:p>
        </p:txBody>
      </p:sp>
    </p:spTree>
    <p:extLst>
      <p:ext uri="{BB962C8B-B14F-4D97-AF65-F5344CB8AC3E}">
        <p14:creationId xmlns:p14="http://schemas.microsoft.com/office/powerpoint/2010/main" val="2411896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Human Coronaviruses</a:t>
            </a:r>
            <a:endParaRPr lang="en-US" sz="32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553712"/>
              </p:ext>
            </p:extLst>
          </p:nvPr>
        </p:nvGraphicFramePr>
        <p:xfrm>
          <a:off x="115261" y="1014292"/>
          <a:ext cx="8990139" cy="4129207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8990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224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Coronaviruses that produce milder disease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627">
                <a:tc>
                  <a:txBody>
                    <a:bodyPr/>
                    <a:lstStyle/>
                    <a:p>
                      <a:pPr marL="43815" marR="103505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Common coronaviruses that are widespread in distribution, affecting people of most part of the world and cause mild upper respiratory tract infections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Calibri" panose="020F0502020204030204" pitchFamily="34" charset="0"/>
                        <a:buAutoNum type="arabicPeriod"/>
                        <a:tabLst>
                          <a:tab pos="15875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Human</a:t>
                      </a:r>
                      <a:r>
                        <a:rPr lang="en-US" sz="1400" spc="-13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coronavirus</a:t>
                      </a:r>
                      <a:r>
                        <a:rPr lang="en-US" sz="1400" spc="-13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229E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Calibri" panose="020F0502020204030204" pitchFamily="34" charset="0"/>
                        <a:buAutoNum type="arabicPeriod"/>
                        <a:tabLst>
                          <a:tab pos="15875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Human</a:t>
                      </a:r>
                      <a:r>
                        <a:rPr lang="en-US" sz="1400" spc="-1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coronavirus</a:t>
                      </a:r>
                      <a:r>
                        <a:rPr lang="en-US" sz="1400" spc="-11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NL63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Calibri" panose="020F0502020204030204" pitchFamily="34" charset="0"/>
                        <a:buAutoNum type="arabicPeriod"/>
                        <a:tabLst>
                          <a:tab pos="15875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Human</a:t>
                      </a:r>
                      <a:r>
                        <a:rPr lang="en-US" sz="1400" spc="-1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coronavirus</a:t>
                      </a:r>
                      <a:r>
                        <a:rPr lang="en-US" sz="1400" spc="-11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OC43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Calibri" panose="020F0502020204030204" pitchFamily="34" charset="0"/>
                        <a:buAutoNum type="arabicPeriod"/>
                        <a:tabLst>
                          <a:tab pos="15875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Human</a:t>
                      </a:r>
                      <a:r>
                        <a:rPr lang="en-US" sz="1400" spc="-12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coronavirus</a:t>
                      </a:r>
                      <a:r>
                        <a:rPr lang="en-US" sz="1400" spc="-1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HKU1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792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Coronaviruses that produce severe disease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9564">
                <a:tc>
                  <a:txBody>
                    <a:bodyPr/>
                    <a:lstStyle/>
                    <a:p>
                      <a:pPr marL="43815" marR="103505">
                        <a:lnSpc>
                          <a:spcPct val="100000"/>
                        </a:lnSpc>
                        <a:spcBef>
                          <a:spcPts val="15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Coronaviruses that caused explosive outbreaks of severe respiratory disease with higher mortality are:</a:t>
                      </a:r>
                    </a:p>
                    <a:p>
                      <a:pPr marL="342900" marR="6604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Calibri" panose="020F0502020204030204" pitchFamily="34" charset="0"/>
                        <a:buAutoNum type="arabicPeriod" startAt="5"/>
                        <a:tabLst>
                          <a:tab pos="158750" algn="l"/>
                        </a:tabLs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</a:rPr>
                        <a:t>SarS-Cov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(Severe acute respiratory syndrome coronavirus): It has</a:t>
                      </a:r>
                      <a:r>
                        <a:rPr lang="en-US" sz="1400" spc="6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caused</a:t>
                      </a:r>
                      <a:r>
                        <a:rPr lang="en-US" sz="1400" spc="7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an</a:t>
                      </a:r>
                      <a:r>
                        <a:rPr lang="en-US" sz="1400" spc="7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explosive</a:t>
                      </a:r>
                      <a:r>
                        <a:rPr lang="en-US" sz="1400" spc="7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epidemic</a:t>
                      </a:r>
                      <a:r>
                        <a:rPr lang="en-US" sz="1400" spc="7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called</a:t>
                      </a:r>
                      <a:r>
                        <a:rPr lang="en-US" sz="1400" spc="6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‘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</a:rPr>
                        <a:t>SarS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’</a:t>
                      </a:r>
                      <a:r>
                        <a:rPr lang="en-US" sz="1400" b="1" spc="2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in</a:t>
                      </a:r>
                      <a:r>
                        <a:rPr lang="en-US" sz="1400" spc="7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China</a:t>
                      </a:r>
                      <a:r>
                        <a:rPr lang="en-US" sz="1400" spc="7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in</a:t>
                      </a:r>
                      <a:r>
                        <a:rPr lang="en-US" sz="1400" spc="7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2003</a:t>
                      </a:r>
                    </a:p>
                    <a:p>
                      <a:pPr marL="342900" marR="74295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Calibri" panose="020F0502020204030204" pitchFamily="34" charset="0"/>
                        <a:buAutoNum type="arabicPeriod" startAt="5"/>
                        <a:tabLst>
                          <a:tab pos="158750" algn="l"/>
                        </a:tabLs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</a:rPr>
                        <a:t>MerS-Cov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(Middle East respiratory syndrome coronavirus): It has caused an explosive epidemic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‘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</a:rPr>
                        <a:t>MerS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’ </a:t>
                      </a:r>
                      <a:r>
                        <a:rPr lang="en-US" sz="1400" b="1" spc="14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in Middle East in 2012</a:t>
                      </a:r>
                    </a:p>
                    <a:p>
                      <a:pPr marL="342900" marR="6858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Calibri" panose="020F0502020204030204" pitchFamily="34" charset="0"/>
                        <a:buAutoNum type="arabicPeriod" startAt="5"/>
                        <a:tabLst>
                          <a:tab pos="1587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SarS-Cov-2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(Severe acute respiratory syndrome coronavirus-2): It is the causative agent of explosive pandemics affecting the whole world in 2019-20; called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Covid-19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(Coronavirus disease,</a:t>
                      </a:r>
                      <a:r>
                        <a:rPr lang="en-US" sz="1400" spc="-3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2019)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3578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0" y="3476700"/>
            <a:ext cx="660762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CORONAVIRUS DISEASE </a:t>
            </a:r>
            <a:br>
              <a:rPr lang="en-US" sz="44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</a:br>
            <a:r>
              <a:rPr lang="en-US" sz="44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(COVID)-2019</a:t>
            </a:r>
            <a:endParaRPr lang="en-US" sz="44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209594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CORONAVIRUS DISEASE (COVID)-2019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Acute respiratory disease caused by severe acute respiratory syndrome coronavirus 2 (SARS-CoV-2).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Caused an explosive catastrophic pandemic - affected almost all part of the world.</a:t>
            </a:r>
          </a:p>
        </p:txBody>
      </p:sp>
    </p:spTree>
    <p:extLst>
      <p:ext uri="{BB962C8B-B14F-4D97-AF65-F5344CB8AC3E}">
        <p14:creationId xmlns:p14="http://schemas.microsoft.com/office/powerpoint/2010/main" val="2786683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Epidemiology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SARS-CoV-2 originated from China - spread rapidly to affect rest the world over a period of 3-4 months.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First identified in December 2019 in Wuhan, China - produced a large cluster of pneumonia cases - initially called as the ‘</a:t>
            </a:r>
            <a:r>
              <a:rPr lang="en-US" sz="2200" b="1" i="1" dirty="0"/>
              <a:t>Wuhan Virus’</a:t>
            </a:r>
            <a:r>
              <a:rPr lang="en-US" sz="2200" b="1" dirty="0"/>
              <a:t>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Subsequently - named as the 2019- novel coronavirus (2019-nCoV).</a:t>
            </a:r>
          </a:p>
        </p:txBody>
      </p:sp>
    </p:spTree>
    <p:extLst>
      <p:ext uri="{BB962C8B-B14F-4D97-AF65-F5344CB8AC3E}">
        <p14:creationId xmlns:p14="http://schemas.microsoft.com/office/powerpoint/2010/main" val="3850718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Epidemiology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Nomenclature: </a:t>
            </a:r>
            <a:r>
              <a:rPr lang="en-US" sz="2200" dirty="0"/>
              <a:t>On 11th February 2020, WHO announced the official name ‘</a:t>
            </a:r>
            <a:r>
              <a:rPr lang="en-US" sz="2200" i="1" dirty="0"/>
              <a:t>COVID-19’ </a:t>
            </a:r>
            <a:r>
              <a:rPr lang="en-US" sz="2200" dirty="0"/>
              <a:t>for this new coronavirus disease - also renamed the virus as SARS-CoV-2.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Pandemic: </a:t>
            </a:r>
            <a:r>
              <a:rPr lang="en-US" sz="2200" dirty="0"/>
              <a:t>On 11th March 2020, WHO declared it as a </a:t>
            </a:r>
            <a:r>
              <a:rPr lang="en-US" sz="2200" i="1" dirty="0"/>
              <a:t>global pandemic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36664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0" y="3364940"/>
            <a:ext cx="660762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MORPHOLOGY</a:t>
            </a:r>
            <a:endParaRPr lang="en-US" sz="66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285609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MORPHOLOGY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8621486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SARS-CoV-2 comprises of a </a:t>
            </a:r>
            <a:r>
              <a:rPr lang="en-US" sz="2200" dirty="0" err="1"/>
              <a:t>nucleocapsid</a:t>
            </a:r>
            <a:r>
              <a:rPr lang="en-US" sz="2200" dirty="0"/>
              <a:t>, surrounded by an envelope.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Measures 120 nm in size; has a helical symmetry.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Possesses 4 structural proteins (N, S, M and E), </a:t>
            </a:r>
            <a:br>
              <a:rPr lang="en-US" sz="2200" dirty="0"/>
            </a:br>
            <a:r>
              <a:rPr lang="en-US" sz="2200" dirty="0"/>
              <a:t>16 nonstructural proteins and several other accessory proteins</a:t>
            </a:r>
          </a:p>
        </p:txBody>
      </p:sp>
    </p:spTree>
    <p:extLst>
      <p:ext uri="{BB962C8B-B14F-4D97-AF65-F5344CB8AC3E}">
        <p14:creationId xmlns:p14="http://schemas.microsoft.com/office/powerpoint/2010/main" val="3913371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MORPHOLOGY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BE0997-D23C-D898-B9DC-D8BA9CA6F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34" y="1017875"/>
            <a:ext cx="8022131" cy="393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89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MORPHOLOGY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200" b="1" dirty="0"/>
              <a:t>Nucleocapsid </a:t>
            </a:r>
            <a:r>
              <a:rPr lang="en-US" sz="2200" dirty="0"/>
              <a:t>consists of a positive-sense single stranded RNA , surrounded by nucleocapsid protein (N)</a:t>
            </a:r>
          </a:p>
          <a:p>
            <a:r>
              <a:rPr lang="en-US" sz="2200" b="1" dirty="0"/>
              <a:t>Envelope </a:t>
            </a:r>
            <a:r>
              <a:rPr lang="en-US" sz="2200" dirty="0"/>
              <a:t>is lipoprotein in nature; lipid part - host-derived into which a number of proteins are embedded such as: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b="1" dirty="0"/>
              <a:t>Spike protein (S)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b="1" dirty="0"/>
              <a:t>Membrane glycoprotein (M)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b="1" dirty="0"/>
              <a:t>Envelope protein (E)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75722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0" y="3364940"/>
            <a:ext cx="660762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PATHOGENESIS</a:t>
            </a:r>
            <a:endParaRPr lang="en-US" sz="66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833317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61838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Transmission</a:t>
            </a:r>
            <a:endParaRPr lang="en-US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Primarily transmitted via respiratory droplets and contact routes.</a:t>
            </a:r>
          </a:p>
        </p:txBody>
      </p:sp>
    </p:spTree>
    <p:extLst>
      <p:ext uri="{BB962C8B-B14F-4D97-AF65-F5344CB8AC3E}">
        <p14:creationId xmlns:p14="http://schemas.microsoft.com/office/powerpoint/2010/main" val="803728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Droplet Transmission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Occurs when a person is in close contact (within 1 meter) with an infected person.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Occurs through coughing, sneezing or very close personal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Use of mask can prevent droplet transmission.</a:t>
            </a:r>
          </a:p>
        </p:txBody>
      </p:sp>
    </p:spTree>
    <p:extLst>
      <p:ext uri="{BB962C8B-B14F-4D97-AF65-F5344CB8AC3E}">
        <p14:creationId xmlns:p14="http://schemas.microsoft.com/office/powerpoint/2010/main" val="1451625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Contact Transmission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Transmission of the COVID-19 virus can occur directly by contact with infected people, or indirectly.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Following contact (direct or indirect), the virus can only be transmitted by touching the contaminated hand to a person’s mouth, nose or conjunctiva.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Frequent hand hygiene following potential contact exposure is crucial to prevent this type of transmission</a:t>
            </a:r>
          </a:p>
        </p:txBody>
      </p:sp>
    </p:spTree>
    <p:extLst>
      <p:ext uri="{BB962C8B-B14F-4D97-AF65-F5344CB8AC3E}">
        <p14:creationId xmlns:p14="http://schemas.microsoft.com/office/powerpoint/2010/main" val="1251097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Aerosol Transmission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Spread of the infected droplet nuclei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Specific settings in which aerosol-generating procedures are performed (e.g. endotracheal intubation), aerosol transmission of the COVID-19 virus may be possible.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Use of N95 respirator - important to prevent this type of transmission.</a:t>
            </a:r>
          </a:p>
        </p:txBody>
      </p:sp>
    </p:spTree>
    <p:extLst>
      <p:ext uri="{BB962C8B-B14F-4D97-AF65-F5344CB8AC3E}">
        <p14:creationId xmlns:p14="http://schemas.microsoft.com/office/powerpoint/2010/main" val="1435388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61838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Host Cell Entry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SARS-CoV-2 enters into the target host cells by binding of its spike glycoprotein (S) antigen with the host cell receptor, i.e. angiotensin converting enzyme-2 (ACE-2). 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Spike protein cleavage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Fusion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ACE-2 receptors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838726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Development of ILI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ACE-2 receptors - highly expressed on the epithelial cells of oral mucosa.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At the initial stage, SARS-CoV-2 infects the pharyngeal epithelium, induces inflammation - influenza-like illness (ILI).</a:t>
            </a:r>
          </a:p>
        </p:txBody>
      </p:sp>
    </p:spTree>
    <p:extLst>
      <p:ext uri="{BB962C8B-B14F-4D97-AF65-F5344CB8AC3E}">
        <p14:creationId xmlns:p14="http://schemas.microsoft.com/office/powerpoint/2010/main" val="2373764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Development of ARDS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Leading cause of mortality in patients with COVID-19 is hypoxemic respiratory failure - result in acute respiratory distress syndrome (ARDS).</a:t>
            </a:r>
          </a:p>
        </p:txBody>
      </p:sp>
    </p:spTree>
    <p:extLst>
      <p:ext uri="{BB962C8B-B14F-4D97-AF65-F5344CB8AC3E}">
        <p14:creationId xmlns:p14="http://schemas.microsoft.com/office/powerpoint/2010/main" val="2576303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Reduced Surfactants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Damage to the type-II alveolar cells – reduced production of pulmonary surfactants - alveoli tend to collapse - air-liquid-interphase is perturbed - fluid retention in the interstitial space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To prevent collapse - muscular movement of inspiration becomes hyperactive - increased lung volume in the interstitial space – attracts liquid - edema in the lungs.</a:t>
            </a:r>
          </a:p>
        </p:txBody>
      </p:sp>
    </p:spTree>
    <p:extLst>
      <p:ext uri="{BB962C8B-B14F-4D97-AF65-F5344CB8AC3E}">
        <p14:creationId xmlns:p14="http://schemas.microsoft.com/office/powerpoint/2010/main" val="4213115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0" y="3607463"/>
            <a:ext cx="660762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CLINICAL MANIFESTATIONS</a:t>
            </a:r>
            <a:endParaRPr lang="en-US" sz="54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287044"/>
      </p:ext>
    </p:extLst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CLINICAL MANIFESTATIONS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Incubation period - 5-6 days, but can be as long as 14 days. 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Common features: </a:t>
            </a:r>
            <a:r>
              <a:rPr lang="en-US" sz="2200" dirty="0"/>
              <a:t>Fever, cough with expectoration, fatigue, shortness of breath, myalgia, rhinorrhea, sore throat, diarrhea. Loss of smell or taste sensation - occasionally occur preceding the onset of respiratory symptoms.</a:t>
            </a:r>
          </a:p>
        </p:txBody>
      </p:sp>
    </p:spTree>
    <p:extLst>
      <p:ext uri="{BB962C8B-B14F-4D97-AF65-F5344CB8AC3E}">
        <p14:creationId xmlns:p14="http://schemas.microsoft.com/office/powerpoint/2010/main" val="3774705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CLINICAL MANIFESTATIONS 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Atypical symptoms: </a:t>
            </a:r>
            <a:r>
              <a:rPr lang="en-US" sz="2200" dirty="0"/>
              <a:t>Seen in older people and immune-suppressed patients— fatigue, reduced alertness, reduced mobility, diarrhea, loss of appetite, delirium, and absence of fever.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Children might not develop fever or cough as frequently as adults.</a:t>
            </a:r>
          </a:p>
        </p:txBody>
      </p:sp>
    </p:spTree>
    <p:extLst>
      <p:ext uri="{BB962C8B-B14F-4D97-AF65-F5344CB8AC3E}">
        <p14:creationId xmlns:p14="http://schemas.microsoft.com/office/powerpoint/2010/main" val="31170618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Clinical severity of COVID-19 disease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136095"/>
              </p:ext>
            </p:extLst>
          </p:nvPr>
        </p:nvGraphicFramePr>
        <p:xfrm>
          <a:off x="130629" y="1402061"/>
          <a:ext cx="8867374" cy="3492668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3288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8608">
                  <a:extLst>
                    <a:ext uri="{9D8B030D-6E8A-4147-A177-3AD203B41FA5}">
                      <a16:colId xmlns:a16="http://schemas.microsoft.com/office/drawing/2014/main" val="530249387"/>
                    </a:ext>
                  </a:extLst>
                </a:gridCol>
              </a:tblGrid>
              <a:tr h="459396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Clinical stage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Clinical presentations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39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Mild disease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1550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ILI ((influenza-like illness)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59690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Patients</a:t>
                      </a:r>
                      <a:r>
                        <a:rPr lang="en-US" sz="1400" spc="-12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with</a:t>
                      </a:r>
                      <a:r>
                        <a:rPr lang="en-US" sz="1400" spc="-12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uncomplicated</a:t>
                      </a:r>
                      <a:r>
                        <a:rPr lang="en-US" sz="1400" spc="-1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upper</a:t>
                      </a:r>
                      <a:r>
                        <a:rPr lang="en-US" sz="1400" spc="-12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respiratory tract</a:t>
                      </a:r>
                      <a:r>
                        <a:rPr lang="en-US" sz="1400" spc="-7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infection,</a:t>
                      </a:r>
                      <a:r>
                        <a:rPr lang="en-US" sz="1400" spc="-7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may</a:t>
                      </a:r>
                      <a:r>
                        <a:rPr lang="en-US" sz="1400" spc="-7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have</a:t>
                      </a:r>
                      <a:r>
                        <a:rPr lang="en-US" sz="1400" spc="-7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mild</a:t>
                      </a:r>
                      <a:r>
                        <a:rPr lang="en-US" sz="1400" spc="-7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symptoms</a:t>
                      </a:r>
                      <a:r>
                        <a:rPr lang="en-US" sz="1400" spc="-7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such as</a:t>
                      </a:r>
                      <a:r>
                        <a:rPr lang="en-US" sz="1400" spc="-8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spc="-15" dirty="0">
                          <a:solidFill>
                            <a:schemeClr val="tx1"/>
                          </a:solidFill>
                          <a:effectLst/>
                        </a:rPr>
                        <a:t>fever,</a:t>
                      </a:r>
                      <a:r>
                        <a:rPr lang="en-US" sz="1400" spc="-8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cough,</a:t>
                      </a:r>
                      <a:r>
                        <a:rPr lang="en-US" sz="1400" spc="-8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sore</a:t>
                      </a:r>
                      <a:r>
                        <a:rPr lang="en-US" sz="1400" spc="-8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throat,</a:t>
                      </a:r>
                      <a:r>
                        <a:rPr lang="en-US" sz="1400" spc="-7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nasal</a:t>
                      </a:r>
                      <a:r>
                        <a:rPr lang="en-US" sz="1400" spc="-8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congestion, malaise,</a:t>
                      </a:r>
                      <a:r>
                        <a:rPr lang="en-US" sz="1400" spc="-3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headache</a:t>
                      </a: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Without evidence of breathlessness or hypoxia</a:t>
                      </a: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(normal saturation)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39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 u="none" strike="noStrike" cap="none" baseline="0" dirty="0">
                          <a:solidFill>
                            <a:schemeClr val="tx1"/>
                          </a:solidFill>
                          <a:sym typeface="Arial"/>
                        </a:rPr>
                        <a:t>Moderate disease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930"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8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Pneumonia with no signs of severe disease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Dyspnea, fever and cough</a:t>
                      </a: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Hypoxia, SpO2 &lt;94%, respiratory rate ≥ 24 per</a:t>
                      </a:r>
                    </a:p>
                    <a:p>
                      <a:pPr marL="4381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minute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5398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Clinical severity of COVID-19 disease 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752032"/>
              </p:ext>
            </p:extLst>
          </p:nvPr>
        </p:nvGraphicFramePr>
        <p:xfrm>
          <a:off x="220532" y="1142437"/>
          <a:ext cx="8595360" cy="3809663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324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54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549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Clinical stage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Clinical presentations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16"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b="1" u="none" strike="noStrike" cap="none" baseline="0" dirty="0">
                          <a:solidFill>
                            <a:schemeClr val="dk1"/>
                          </a:solidFill>
                          <a:sym typeface="Arial"/>
                        </a:rPr>
                        <a:t>Severe disease : Called as severe acute respiratory illness (SARI)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396">
                <a:tc>
                  <a:txBody>
                    <a:bodyPr/>
                    <a:lstStyle/>
                    <a:p>
                      <a:pPr marL="43815" marR="48895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Severe pneumonia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193675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Clinical</a:t>
                      </a:r>
                      <a:r>
                        <a:rPr lang="en-US" sz="1400" spc="-45" dirty="0">
                          <a:solidFill>
                            <a:srgbClr val="231F20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signs</a:t>
                      </a:r>
                      <a:r>
                        <a:rPr lang="en-US" sz="1400" spc="-40" dirty="0">
                          <a:solidFill>
                            <a:srgbClr val="231F20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of</a:t>
                      </a:r>
                      <a:r>
                        <a:rPr lang="en-US" sz="1400" spc="-40" dirty="0">
                          <a:solidFill>
                            <a:srgbClr val="231F20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pneumonia</a:t>
                      </a:r>
                      <a:r>
                        <a:rPr lang="en-US" sz="1400" spc="-45" dirty="0">
                          <a:solidFill>
                            <a:srgbClr val="231F20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plus</a:t>
                      </a:r>
                      <a:r>
                        <a:rPr lang="en-US" sz="1400" spc="-40" dirty="0">
                          <a:solidFill>
                            <a:srgbClr val="231F20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one</a:t>
                      </a:r>
                      <a:r>
                        <a:rPr lang="en-US" sz="1400" spc="-40" dirty="0">
                          <a:solidFill>
                            <a:srgbClr val="231F20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of</a:t>
                      </a:r>
                      <a:r>
                        <a:rPr lang="en-US" sz="1400" spc="-40" dirty="0">
                          <a:solidFill>
                            <a:srgbClr val="231F20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the following</a:t>
                      </a:r>
                      <a:r>
                        <a:rPr lang="en-US" sz="1400" spc="-120" dirty="0">
                          <a:solidFill>
                            <a:srgbClr val="231F20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sign</a:t>
                      </a:r>
                      <a:r>
                        <a:rPr lang="en-US" sz="1400" spc="-115" dirty="0">
                          <a:solidFill>
                            <a:srgbClr val="231F20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of</a:t>
                      </a:r>
                      <a:r>
                        <a:rPr lang="en-US" sz="1400" spc="-115" dirty="0">
                          <a:solidFill>
                            <a:srgbClr val="231F20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severe</a:t>
                      </a:r>
                      <a:r>
                        <a:rPr lang="en-US" sz="1400" spc="-120" dirty="0">
                          <a:solidFill>
                            <a:srgbClr val="231F20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respiratory</a:t>
                      </a:r>
                      <a:r>
                        <a:rPr lang="en-US" sz="1400" spc="-115" dirty="0">
                          <a:solidFill>
                            <a:srgbClr val="231F20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distress:</a:t>
                      </a:r>
                      <a:r>
                        <a:rPr lang="en-US" sz="1400" baseline="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(</a:t>
                      </a:r>
                      <a:r>
                        <a:rPr lang="en-US" sz="1400" dirty="0" err="1">
                          <a:solidFill>
                            <a:srgbClr val="231F20"/>
                          </a:solidFill>
                          <a:effectLst/>
                        </a:rPr>
                        <a:t>i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) Respiratory rate &gt;30 /min or (ii) SpO2 &lt;90%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08763">
                <a:tc>
                  <a:txBody>
                    <a:bodyPr/>
                    <a:lstStyle/>
                    <a:p>
                      <a:pPr marL="43815" marR="0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Acute respiratory distress syndrome (ARDS)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13462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231F20"/>
                          </a:solidFill>
                          <a:effectLst/>
                        </a:rPr>
                        <a:t>Symptoms: 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Onset of new or worsening respiratory symptoms within one  week </a:t>
                      </a:r>
                    </a:p>
                    <a:p>
                      <a:pPr marL="43815" marR="134620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231F20"/>
                          </a:solidFill>
                          <a:effectLst/>
                        </a:rPr>
                        <a:t>Chest imaging: </a:t>
                      </a: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Shows bilateral opacities, not fully explained by effusions, lobar or lung collapse, or nodules</a:t>
                      </a:r>
                      <a:endParaRPr lang="en-US" sz="1400" dirty="0">
                        <a:effectLst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13741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800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Clinical severity of COVID-19 disease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665495"/>
              </p:ext>
            </p:extLst>
          </p:nvPr>
        </p:nvGraphicFramePr>
        <p:xfrm>
          <a:off x="291993" y="1418698"/>
          <a:ext cx="8421701" cy="3217801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551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0602">
                  <a:extLst>
                    <a:ext uri="{9D8B030D-6E8A-4147-A177-3AD203B41FA5}">
                      <a16:colId xmlns:a16="http://schemas.microsoft.com/office/drawing/2014/main" val="3961223309"/>
                    </a:ext>
                  </a:extLst>
                </a:gridCol>
              </a:tblGrid>
              <a:tr h="524329"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50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Clinical stage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50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Clinical presentations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512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400" b="1" u="none" strike="noStrike" cap="none" baseline="0" dirty="0">
                          <a:solidFill>
                            <a:schemeClr val="dk1"/>
                          </a:solidFill>
                          <a:sym typeface="Arial"/>
                        </a:rPr>
                        <a:t>Severe disease : Called as severe acute respiratory illness (SARI)</a:t>
                      </a:r>
                      <a:endParaRPr lang="en-US" sz="1400" dirty="0">
                        <a:solidFill>
                          <a:schemeClr val="tx1"/>
                        </a:solidFill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728"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Sepsis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231F20"/>
                          </a:solidFill>
                          <a:effectLst/>
                        </a:rPr>
                        <a:t>Acute life-threatening multi-organ dysfunction: Clinically diagnosed by SOFA (sequential organ failure assessment) score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7232"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231F20"/>
                          </a:solidFill>
                          <a:effectLst/>
                        </a:rPr>
                        <a:t>Septic shock</a:t>
                      </a:r>
                      <a:endParaRPr lang="en-US" sz="140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0" algn="just">
                        <a:lnSpc>
                          <a:spcPct val="15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31F20"/>
                          </a:solidFill>
                          <a:effectLst/>
                        </a:rPr>
                        <a:t>Persisting hypotension despite volume resuscitation.</a:t>
                      </a:r>
                      <a:endParaRPr lang="en-US" sz="140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7087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of COVID-19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Specimens: </a:t>
            </a:r>
            <a:r>
              <a:rPr lang="en-US" sz="2200" dirty="0"/>
              <a:t>Throat and nasal swabs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NAAT: </a:t>
            </a:r>
            <a:r>
              <a:rPr lang="en-US" sz="2200" dirty="0"/>
              <a:t>Nucleic acid amplification testing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i="1" dirty="0"/>
              <a:t>Formats: </a:t>
            </a:r>
            <a:r>
              <a:rPr lang="en-US" sz="2200" dirty="0"/>
              <a:t>Real time RT-PCR, automated formats (CBNAAT and </a:t>
            </a:r>
            <a:r>
              <a:rPr lang="en-US" sz="2200" dirty="0" err="1"/>
              <a:t>Truenat</a:t>
            </a:r>
            <a:r>
              <a:rPr lang="en-US" sz="2200" dirty="0"/>
              <a:t>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i="1" dirty="0"/>
              <a:t>Gene targets: </a:t>
            </a:r>
            <a:r>
              <a:rPr lang="en-US" sz="2200" dirty="0"/>
              <a:t>Screening (</a:t>
            </a:r>
            <a:r>
              <a:rPr lang="en-US" sz="2200" i="1" dirty="0"/>
              <a:t>E, N, M </a:t>
            </a:r>
            <a:r>
              <a:rPr lang="en-US" sz="2200" dirty="0"/>
              <a:t>genes), confirmatory (</a:t>
            </a:r>
            <a:r>
              <a:rPr lang="en-US" sz="2200" i="1" dirty="0" err="1"/>
              <a:t>RdRp</a:t>
            </a:r>
            <a:r>
              <a:rPr lang="en-US" sz="2200" i="1" dirty="0"/>
              <a:t>, N2 </a:t>
            </a:r>
            <a:r>
              <a:rPr lang="en-US" sz="2200" dirty="0"/>
              <a:t>genes, etc.)</a:t>
            </a:r>
          </a:p>
        </p:txBody>
      </p:sp>
    </p:spTree>
    <p:extLst>
      <p:ext uri="{BB962C8B-B14F-4D97-AF65-F5344CB8AC3E}">
        <p14:creationId xmlns:p14="http://schemas.microsoft.com/office/powerpoint/2010/main" val="2378811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Interpretation of real-time RT-PCR result</a:t>
            </a:r>
            <a:br>
              <a:rPr lang="en-US" sz="2400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</a:br>
            <a:r>
              <a:rPr lang="en-US" sz="2400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for COVID-19 diagnosis</a:t>
            </a:r>
            <a:endParaRPr lang="en-US" sz="2400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267" y="1711322"/>
            <a:ext cx="5211465" cy="250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617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of COVID-19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Antigen detection assay: </a:t>
            </a:r>
            <a:r>
              <a:rPr lang="en-US" sz="2200" dirty="0"/>
              <a:t>Point-of-care test; detects </a:t>
            </a:r>
            <a:r>
              <a:rPr lang="en-US" sz="2200" b="1" dirty="0" err="1"/>
              <a:t>nucleocapsid</a:t>
            </a:r>
            <a:r>
              <a:rPr lang="en-US" sz="2200" b="1" dirty="0"/>
              <a:t> protein antigen in nasopharyngeal swab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Antibody (IgG) detection assay: </a:t>
            </a:r>
            <a:r>
              <a:rPr lang="en-US" sz="2200" dirty="0"/>
              <a:t>Used for </a:t>
            </a:r>
            <a:r>
              <a:rPr lang="en-US" sz="2200" dirty="0" err="1"/>
              <a:t>serosurveillance</a:t>
            </a:r>
            <a:r>
              <a:rPr lang="en-US" sz="2200" dirty="0"/>
              <a:t> and survey in high-risk and vulnerable group; not for clinical diagnosis</a:t>
            </a:r>
          </a:p>
        </p:txBody>
      </p:sp>
    </p:spTree>
    <p:extLst>
      <p:ext uri="{BB962C8B-B14F-4D97-AF65-F5344CB8AC3E}">
        <p14:creationId xmlns:p14="http://schemas.microsoft.com/office/powerpoint/2010/main" val="29641890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of COVID-19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Sequencing: </a:t>
            </a:r>
            <a:r>
              <a:rPr lang="en-US" sz="2200" dirty="0"/>
              <a:t>To determine mutations in the viral genome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Viral culture: </a:t>
            </a:r>
            <a:r>
              <a:rPr lang="en-US" sz="2200" dirty="0"/>
              <a:t>Used for research purpose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Nonspecific tests </a:t>
            </a:r>
            <a:r>
              <a:rPr lang="en-US" sz="2200" dirty="0"/>
              <a:t>include: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Radiology (chest CT scan): Ground-glass appearance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Biomarkers: IL-6, D-dimer</a:t>
            </a:r>
          </a:p>
        </p:txBody>
      </p:sp>
    </p:spTree>
    <p:extLst>
      <p:ext uri="{BB962C8B-B14F-4D97-AF65-F5344CB8AC3E}">
        <p14:creationId xmlns:p14="http://schemas.microsoft.com/office/powerpoint/2010/main" val="42398996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61839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Treatment of COVID-19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200" b="1" dirty="0"/>
              <a:t>Symptomatic management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In patients with severe respiratory distress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Supplemental oxygen therapy is given immediately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High-flow nasal cannula oxygenation (HFNO)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Non-invasive mechanical ventilation</a:t>
            </a:r>
          </a:p>
        </p:txBody>
      </p:sp>
    </p:spTree>
    <p:extLst>
      <p:ext uri="{BB962C8B-B14F-4D97-AF65-F5344CB8AC3E}">
        <p14:creationId xmlns:p14="http://schemas.microsoft.com/office/powerpoint/2010/main" val="34636339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0" y="392575"/>
            <a:ext cx="68986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Treatment of COVID-19 </a:t>
            </a:r>
            <a:r>
              <a:rPr lang="en-US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  <p:sp>
        <p:nvSpPr>
          <p:cNvPr id="193" name="Google Shape;193;p12"/>
          <p:cNvSpPr txBox="1">
            <a:spLocks noGrp="1"/>
          </p:cNvSpPr>
          <p:nvPr>
            <p:ph type="body" idx="1"/>
          </p:nvPr>
        </p:nvSpPr>
        <p:spPr>
          <a:xfrm>
            <a:off x="0" y="1219237"/>
            <a:ext cx="9105400" cy="322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Mechanical ventilation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Management of septic shock by—vasopressors, fluid replacement by crystalloids such as normal saline and Ringer’s lactate</a:t>
            </a:r>
          </a:p>
        </p:txBody>
      </p:sp>
    </p:spTree>
    <p:extLst>
      <p:ext uri="{BB962C8B-B14F-4D97-AF65-F5344CB8AC3E}">
        <p14:creationId xmlns:p14="http://schemas.microsoft.com/office/powerpoint/2010/main" val="22117401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3028952" y="1898645"/>
            <a:ext cx="236524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4400" i="1" dirty="0">
                <a:solidFill>
                  <a:schemeClr val="tx1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Thank you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2793706"/>
      </p:ext>
    </p:extLst>
  </p:cSld>
  <p:clrMapOvr>
    <a:masterClrMapping/>
  </p:clrMapOvr>
</p:sld>
</file>

<file path=ppt/theme/theme1.xml><?xml version="1.0" encoding="utf-8"?>
<a:theme xmlns:a="http://schemas.openxmlformats.org/drawingml/2006/main" name="Salerio template">
  <a:themeElements>
    <a:clrScheme name="Custom 347">
      <a:dk1>
        <a:srgbClr val="263248"/>
      </a:dk1>
      <a:lt1>
        <a:srgbClr val="FFFFFF"/>
      </a:lt1>
      <a:dk2>
        <a:srgbClr val="434343"/>
      </a:dk2>
      <a:lt2>
        <a:srgbClr val="E0E4E9"/>
      </a:lt2>
      <a:accent1>
        <a:srgbClr val="3F5378"/>
      </a:accent1>
      <a:accent2>
        <a:srgbClr val="263248"/>
      </a:accent2>
      <a:accent3>
        <a:srgbClr val="92A8C8"/>
      </a:accent3>
      <a:accent4>
        <a:srgbClr val="C7D3E6"/>
      </a:accent4>
      <a:accent5>
        <a:srgbClr val="FF9800"/>
      </a:accent5>
      <a:accent6>
        <a:srgbClr val="D26F00"/>
      </a:accent6>
      <a:hlink>
        <a:srgbClr val="3F537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23232</TotalTime>
  <Words>1356</Words>
  <Application>Microsoft Office PowerPoint</Application>
  <PresentationFormat>On-screen Show (16:9)</PresentationFormat>
  <Paragraphs>177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Wingdings</vt:lpstr>
      <vt:lpstr>Arvo</vt:lpstr>
      <vt:lpstr>Roboto Condensed</vt:lpstr>
      <vt:lpstr>Arial</vt:lpstr>
      <vt:lpstr>Calibri</vt:lpstr>
      <vt:lpstr>Roboto Condensed Light</vt:lpstr>
      <vt:lpstr>Salerio template</vt:lpstr>
      <vt:lpstr>CORONA VIRUS  SARS CoV-2</vt:lpstr>
      <vt:lpstr>INTRODUCTION</vt:lpstr>
      <vt:lpstr>Morphology</vt:lpstr>
      <vt:lpstr>Morphology</vt:lpstr>
      <vt:lpstr>Classification</vt:lpstr>
      <vt:lpstr>Human Coronaviruses</vt:lpstr>
      <vt:lpstr>CORONAVIRUS DISEASE  (COVID)-2019</vt:lpstr>
      <vt:lpstr>CORONAVIRUS DISEASE (COVID)-2019</vt:lpstr>
      <vt:lpstr>Epidemiology</vt:lpstr>
      <vt:lpstr>Epidemiology (Cont..)</vt:lpstr>
      <vt:lpstr>MORPHOLOGY</vt:lpstr>
      <vt:lpstr>MORPHOLOGY</vt:lpstr>
      <vt:lpstr>MORPHOLOGY</vt:lpstr>
      <vt:lpstr>MORPHOLOGY</vt:lpstr>
      <vt:lpstr>PATHOGENESIS</vt:lpstr>
      <vt:lpstr>Transmission</vt:lpstr>
      <vt:lpstr>Droplet Transmission</vt:lpstr>
      <vt:lpstr>Contact Transmission</vt:lpstr>
      <vt:lpstr>Aerosol Transmission</vt:lpstr>
      <vt:lpstr>Host Cell Entry</vt:lpstr>
      <vt:lpstr>Development of ILI</vt:lpstr>
      <vt:lpstr>Development of ARDS</vt:lpstr>
      <vt:lpstr>Reduced Surfactants</vt:lpstr>
      <vt:lpstr>CLINICAL MANIFESTATIONS</vt:lpstr>
      <vt:lpstr>CLINICAL MANIFESTATIONS</vt:lpstr>
      <vt:lpstr>CLINICAL MANIFESTATIONS </vt:lpstr>
      <vt:lpstr>Clinical severity of COVID-19 disease</vt:lpstr>
      <vt:lpstr>Clinical severity of COVID-19 disease </vt:lpstr>
      <vt:lpstr>Clinical severity of COVID-19 disease</vt:lpstr>
      <vt:lpstr>Laboratory diagnosis of COVID-19</vt:lpstr>
      <vt:lpstr>Interpretation of real-time RT-PCR result for COVID-19 diagnosis</vt:lpstr>
      <vt:lpstr>Laboratory diagnosis of COVID-19 (Cont..)</vt:lpstr>
      <vt:lpstr>Laboratory diagnosis of COVID-19 (Cont..)</vt:lpstr>
      <vt:lpstr>Treatment of COVID-19</vt:lpstr>
      <vt:lpstr>Treatment of COVID-19 (Cont..)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and History</dc:title>
  <cp:lastModifiedBy>consultdrpriyanka20@gmail.com</cp:lastModifiedBy>
  <cp:revision>1214</cp:revision>
  <dcterms:modified xsi:type="dcterms:W3CDTF">2023-08-24T19:32:51Z</dcterms:modified>
</cp:coreProperties>
</file>