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2" r:id="rId15"/>
    <p:sldId id="270" r:id="rId16"/>
    <p:sldId id="281" r:id="rId17"/>
    <p:sldId id="271" r:id="rId18"/>
    <p:sldId id="272" r:id="rId19"/>
    <p:sldId id="284" r:id="rId20"/>
    <p:sldId id="273" r:id="rId21"/>
    <p:sldId id="274" r:id="rId22"/>
    <p:sldId id="275" r:id="rId23"/>
    <p:sldId id="276" r:id="rId24"/>
    <p:sldId id="283" r:id="rId25"/>
    <p:sldId id="277" r:id="rId26"/>
    <p:sldId id="278" r:id="rId27"/>
    <p:sldId id="279" r:id="rId28"/>
    <p:sldId id="280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5084EFD-5106-4A5F-A83E-33046D11B8CD}" type="datetimeFigureOut">
              <a:rPr lang="en-US" smtClean="0"/>
              <a:pPr/>
              <a:t>6/10/2023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21C3EDF-715B-40FC-9BB7-5DDD9BB605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47772"/>
            <a:ext cx="7772400" cy="1752600"/>
          </a:xfrm>
        </p:spPr>
        <p:txBody>
          <a:bodyPr>
            <a:noAutofit/>
          </a:bodyPr>
          <a:lstStyle/>
          <a:p>
            <a:r>
              <a:rPr lang="en-US" sz="7200" b="1" dirty="0"/>
              <a:t>Brucellosis</a:t>
            </a:r>
            <a:br>
              <a:rPr lang="en-US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96908"/>
          </a:xfrm>
        </p:spPr>
        <p:txBody>
          <a:bodyPr/>
          <a:lstStyle/>
          <a:p>
            <a:r>
              <a:rPr lang="en-IN" b="1" dirty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Brucella</a:t>
            </a: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is an obligate aerobe</a:t>
            </a:r>
            <a:r>
              <a:rPr lang="en-US" sz="2400" b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,</a:t>
            </a: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fastidious, small gram-negative </a:t>
            </a:r>
            <a:r>
              <a:rPr lang="en-US" sz="2400" dirty="0" err="1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coccobacillus</a:t>
            </a:r>
            <a:endParaRPr lang="en-US" sz="2400" dirty="0"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Brucellosis (undulant fever)- </a:t>
            </a:r>
            <a:r>
              <a:rPr lang="en-US" sz="2400" b="1" dirty="0" err="1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zoonotic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disease </a:t>
            </a: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(sheep, goat, cattle)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C00000"/>
                </a:solidFill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Human infection- </a:t>
            </a: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associated with </a:t>
            </a:r>
            <a:r>
              <a:rPr lang="en-US" sz="2400" b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occupational/ domestic exposure </a:t>
            </a: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to infected animals/ products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History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1886- Sir David Bruce- British army physician isolated- </a:t>
            </a:r>
            <a:r>
              <a:rPr lang="en-US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Brucella </a:t>
            </a:r>
            <a:r>
              <a:rPr lang="en-US" sz="2400" i="1" dirty="0" err="1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melitensis</a:t>
            </a:r>
            <a:r>
              <a:rPr lang="en-US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bacteria</a:t>
            </a:r>
            <a:r>
              <a:rPr lang="en-US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from spleen of a British solider &amp; named  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Micrococcus </a:t>
            </a:r>
            <a:r>
              <a:rPr lang="en-US" sz="2400" i="1" dirty="0" err="1">
                <a:latin typeface="Calibri" pitchFamily="34" charset="0"/>
                <a:cs typeface="Calibri" pitchFamily="34" charset="0"/>
              </a:rPr>
              <a:t>melitensis</a:t>
            </a:r>
            <a:endParaRPr lang="en-US" sz="2400" i="1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1917- Renamed 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Brucella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 in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honour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of Bruce</a:t>
            </a:r>
            <a:endParaRPr lang="en-US" sz="2400" i="1" dirty="0"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Classification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Family </a:t>
            </a:r>
            <a:r>
              <a:rPr lang="en-US" sz="2400" dirty="0" err="1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Brucellaceae</a:t>
            </a:r>
            <a:endParaRPr lang="en-US" sz="2400" dirty="0"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Species  associated with human infections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B. </a:t>
            </a:r>
            <a:r>
              <a:rPr lang="en-US" sz="2400" b="1" i="1" dirty="0" err="1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melitensis</a:t>
            </a:r>
            <a:r>
              <a:rPr lang="en-US" sz="2400" b="1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</a:t>
            </a:r>
            <a:r>
              <a:rPr lang="en-US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-</a:t>
            </a:r>
            <a:r>
              <a:rPr lang="en-IN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pathogenic to sheep, goat, camel, man</a:t>
            </a:r>
            <a:endParaRPr lang="en-US" sz="2400" i="1" dirty="0"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B. </a:t>
            </a:r>
            <a:r>
              <a:rPr lang="en-US" sz="2400" b="1" i="1" dirty="0" err="1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abortus</a:t>
            </a:r>
            <a:r>
              <a:rPr lang="en-US" sz="2400" b="1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</a:t>
            </a:r>
            <a:r>
              <a:rPr lang="en-US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- </a:t>
            </a:r>
            <a:r>
              <a:rPr lang="en-IN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acquired from cattle, buffalo</a:t>
            </a:r>
            <a:endParaRPr lang="en-US" sz="2400" i="1" dirty="0"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B. </a:t>
            </a:r>
            <a:r>
              <a:rPr lang="en-US" sz="2400" b="1" i="1" dirty="0" err="1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suis</a:t>
            </a:r>
            <a:r>
              <a:rPr lang="en-US" sz="2400" b="1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</a:t>
            </a:r>
            <a:r>
              <a:rPr lang="en-US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- infects pigs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B. </a:t>
            </a:r>
            <a:r>
              <a:rPr lang="en-US" sz="2400" b="1" i="1" dirty="0" err="1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canis</a:t>
            </a:r>
            <a:r>
              <a:rPr lang="en-US" sz="2400" b="1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 </a:t>
            </a:r>
            <a:r>
              <a:rPr lang="en-US" sz="2400" i="1" dirty="0">
                <a:latin typeface="Calibri" pitchFamily="34" charset="0"/>
                <a:ea typeface="Roboto Condensed Light" panose="020B0604020202020204" charset="0"/>
                <a:cs typeface="Calibri" pitchFamily="34" charset="0"/>
              </a:rPr>
              <a:t>– causes abortion in dogs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ea typeface="Roboto Condensed Light" panose="020B060402020202020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Antigenic structure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Two types of </a:t>
            </a:r>
            <a:r>
              <a:rPr lang="en-IN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lipopolysaccharide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(LPS) Ag - </a:t>
            </a:r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en-IN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</a:t>
            </a:r>
          </a:p>
          <a:p>
            <a:pPr algn="just">
              <a:lnSpc>
                <a:spcPct val="150000"/>
              </a:lnSpc>
            </a:pPr>
            <a:endParaRPr lang="en-IN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Present in </a:t>
            </a:r>
            <a:r>
              <a:rPr lang="en-IN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varying proportion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 species</a:t>
            </a:r>
            <a:endParaRPr lang="en-IN" sz="24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melitensis</a:t>
            </a: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 </a:t>
            </a:r>
            <a:r>
              <a:rPr lang="en-IN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 antigen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is predominant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abortus</a:t>
            </a: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</a:t>
            </a:r>
            <a:r>
              <a:rPr lang="en-IN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 antigen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is predominant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suis</a:t>
            </a: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</a:t>
            </a:r>
            <a:r>
              <a:rPr lang="en-IN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either M or A antigens</a:t>
            </a:r>
            <a:endParaRPr lang="en-US" sz="24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Pathogenesis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Transmission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From infected animals to man: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Direct contact- </a:t>
            </a:r>
            <a:r>
              <a:rPr lang="en-US" sz="2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m.c</a:t>
            </a:r>
            <a:r>
              <a:rPr lang="en-US" sz="2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;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direct contact of abraded skin/ mucosa with infected animal tissue, blood, urine, vaginal discharge or placenta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Food-borne</a:t>
            </a:r>
            <a:r>
              <a:rPr lang="en-US" sz="2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unpasteurized milk or dairy products or undercooked meat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Air-borne</a:t>
            </a:r>
            <a:r>
              <a:rPr lang="en-US" sz="2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inhalation of dust or aerosols in infected cowshed or slaughterhouses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Person-to-person</a:t>
            </a:r>
            <a:r>
              <a:rPr lang="en-US" sz="2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breast milk or tissue transplantation or blood transfusions</a:t>
            </a:r>
            <a:endParaRPr lang="en-IN" sz="24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Spread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From initial site of infection, spread to bloodstream (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bacteraemia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); disseminate to various organs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Reticuloendothelial system, placenta, musculoskeletal tissues, genitourinary systems are involved.</a:t>
            </a:r>
            <a:endParaRPr lang="en-IN" sz="24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Local tissue response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Initially,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neutrophilic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infiltration occurs- later chronic inflammatory cells leading to </a:t>
            </a:r>
            <a:r>
              <a:rPr lang="en-US" sz="2400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granuloma</a:t>
            </a:r>
            <a:r>
              <a:rPr lang="en-US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formation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Intracellular survival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Cell- wall LPS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is major virulence factor- intracellular survival in monocytes &amp; macrophages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Clinical manifestations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84784"/>
            <a:ext cx="8503920" cy="45720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Incubation period-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1 week- several months</a:t>
            </a: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Presents as PUO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Classic triad: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Profuse night sweats, arthralgia/ arthritis &amp; hepatosplenomegaly, </a:t>
            </a:r>
          </a:p>
          <a:p>
            <a:pPr algn="just"/>
            <a:r>
              <a:rPr lang="en-US" sz="220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Foul-smelling perspiration is considered as a classical sign</a:t>
            </a:r>
            <a:endParaRPr lang="en-US" sz="22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Typhoid-like illness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(less acute, less severe with undulating pattern of fever &amp; more musculoskeletal symptoms)</a:t>
            </a:r>
          </a:p>
          <a:p>
            <a:pPr algn="just"/>
            <a:r>
              <a:rPr lang="en-IN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Undulating fever </a:t>
            </a:r>
            <a:r>
              <a:rPr lang="en-IN" sz="2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typical remittent course, </a:t>
            </a:r>
            <a:r>
              <a:rPr lang="en-IN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afebrile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periods  in between febrile periods (which last for weeks)- </a:t>
            </a:r>
            <a:r>
              <a:rPr lang="en-IN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Malta fever or Mediterranean fever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Musculoskeletal symptoms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(Vertebral </a:t>
            </a:r>
            <a:r>
              <a:rPr lang="en-IN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osteomyelitis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or Septic arthritis)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Other nonspecific symptoms </a:t>
            </a:r>
            <a:r>
              <a:rPr lang="en-IN" sz="2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abdominal pain, headache, </a:t>
            </a:r>
            <a:r>
              <a:rPr lang="en-IN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diarrhea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etc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Epidemiology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Zoonotic</a:t>
            </a:r>
            <a:r>
              <a:rPr lang="en-IN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disease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worldwide</a:t>
            </a:r>
          </a:p>
          <a:p>
            <a:pPr>
              <a:lnSpc>
                <a:spcPct val="150000"/>
              </a:lnSpc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IN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Endemic area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: Areas where animals are raised in large numbers. In India it is established endemic disease in all states of India.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Sources of infection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 algn="just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Infected animals excreting organisms in urine, milk, placenta or vaginal discharge</a:t>
            </a:r>
          </a:p>
          <a:p>
            <a:pPr lvl="1" algn="just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Contaminated animal food products- dairy products, soft cheeses, milk, ice cream, raw meats</a:t>
            </a:r>
          </a:p>
          <a:p>
            <a:pPr lvl="1" algn="just"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Occupational risk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farmers, shepherds, butchers in endemic areas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IN" b="1" dirty="0"/>
              <a:t>Laboratory diagnosis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1. Specimens: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Blood, bone marrow, CSF, joint fluid, other tissue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2. Blood culture: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multiple blood culture over 3 d gives better result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Castaneda’s biphasic media (BHI broth/agar)-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culture for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atleast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21 d in 5-10% CO2 at 37C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Automated techniques such as BACTEC or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BacT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/ALERT-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result in 7 d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3. Culture smear and motility testing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: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non-motile, gram-negative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coccobacilli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101600" indent="0" algn="just">
              <a:buNone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* </a:t>
            </a:r>
            <a:r>
              <a:rPr lang="en-IN" sz="2400" b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Biosafety</a:t>
            </a:r>
            <a:r>
              <a:rPr lang="en-IN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precautions: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highly infectious pathogen, all laboratory procedures should be carried out with adequate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biosafety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precautions (level 3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biocontainment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)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29480" y="4489642"/>
            <a:ext cx="7802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</a:t>
            </a:r>
            <a:r>
              <a:rPr lang="en-US" sz="20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Blood </a:t>
            </a:r>
            <a:r>
              <a:rPr lang="en-US" sz="2000" dirty="0" err="1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cuture</a:t>
            </a:r>
            <a:r>
              <a:rPr lang="en-US" sz="20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bottles (Biphasic medium);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0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</a:t>
            </a:r>
            <a:r>
              <a:rPr lang="en-US" sz="20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BACTEC/ </a:t>
            </a:r>
            <a:r>
              <a:rPr lang="en-US" sz="2000" dirty="0" err="1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BacT</a:t>
            </a:r>
            <a:r>
              <a:rPr lang="en-US" sz="20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/ALERT; </a:t>
            </a:r>
          </a:p>
          <a:p>
            <a:pPr algn="just"/>
            <a:r>
              <a:rPr lang="en-US" sz="2000" b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en-US" sz="20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Gram-stained smear of </a:t>
            </a:r>
            <a:r>
              <a:rPr lang="en-US" sz="2000" i="1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Brucella </a:t>
            </a:r>
            <a:r>
              <a:rPr lang="en-US" sz="20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species showing small gram-negative coccobacilli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C:\Users\HANIYA\Desktop\Brucella_sp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642918"/>
            <a:ext cx="3421999" cy="3643338"/>
          </a:xfrm>
          <a:prstGeom prst="rect">
            <a:avLst/>
          </a:prstGeom>
          <a:noFill/>
        </p:spPr>
      </p:pic>
      <p:pic>
        <p:nvPicPr>
          <p:cNvPr id="2051" name="Picture 3" descr="C:\Users\HANIYA\Desktop\slide_19.jpg"/>
          <p:cNvPicPr>
            <a:picLocks noChangeAspect="1" noChangeArrowheads="1"/>
          </p:cNvPicPr>
          <p:nvPr/>
        </p:nvPicPr>
        <p:blipFill>
          <a:blip r:embed="rId3"/>
          <a:srcRect l="35938" t="23437" r="34765"/>
          <a:stretch>
            <a:fillRect/>
          </a:stretch>
        </p:blipFill>
        <p:spPr bwMode="auto">
          <a:xfrm>
            <a:off x="184731" y="686033"/>
            <a:ext cx="1785950" cy="3500446"/>
          </a:xfrm>
          <a:prstGeom prst="rect">
            <a:avLst/>
          </a:prstGeom>
          <a:noFill/>
        </p:spPr>
      </p:pic>
      <p:pic>
        <p:nvPicPr>
          <p:cNvPr id="2053" name="Picture 5" descr="C:\Users\HANIYA\Desktop\downlo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98402" y="695438"/>
            <a:ext cx="1421470" cy="3488888"/>
          </a:xfrm>
          <a:prstGeom prst="rect">
            <a:avLst/>
          </a:prstGeom>
          <a:noFill/>
        </p:spPr>
      </p:pic>
      <p:pic>
        <p:nvPicPr>
          <p:cNvPr id="2054" name="Picture 6" descr="C:\Users\HANIYA\Desktop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5076" y="657710"/>
            <a:ext cx="2069077" cy="35570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16208"/>
            <a:ext cx="8503920" cy="424168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4. Subculture from positive bottle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on blood agar for 24hrs at 37 C gives small, smooth, transparent,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nonhemolytic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colonies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HANIYA\Desktop\brucel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643182"/>
            <a:ext cx="4876800" cy="3949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5. Identification: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By automated identification systems-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MALDI-TOF or VITEK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; or by conventional biochemical tests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Catalase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en-IN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oxidase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positive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Urease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test is rapidly positive for </a:t>
            </a: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suis</a:t>
            </a: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&amp;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canis</a:t>
            </a:r>
            <a:endParaRPr lang="en-IN" sz="24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4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6. Serological tests (</a:t>
            </a:r>
            <a:r>
              <a:rPr lang="en-US" sz="2400" b="1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Ab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detection)-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more important as isolation is difficult  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Rose </a:t>
            </a:r>
            <a:r>
              <a:rPr lang="en-US" sz="2400" b="1" dirty="0" err="1">
                <a:latin typeface="Calibri" pitchFamily="34" charset="0"/>
                <a:cs typeface="Calibri" pitchFamily="34" charset="0"/>
              </a:rPr>
              <a:t>bengal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 test (RBT) 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Standard agglutination test (SAT)-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detects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IgM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IgG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antibody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2ME SAT test-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detect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IgG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antibody;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2-mercaptoethanol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destroys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IgM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Ab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Rose Bengal Test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Detection of antibodies in human serum</a:t>
            </a: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Slide agglutination test, screening test</a:t>
            </a: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Uses </a:t>
            </a:r>
            <a:r>
              <a:rPr lang="en-IN" sz="2400" i="1" dirty="0"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>
                <a:latin typeface="Calibri" pitchFamily="34" charset="0"/>
                <a:cs typeface="Calibri" pitchFamily="34" charset="0"/>
              </a:rPr>
              <a:t>abortus</a:t>
            </a:r>
            <a:r>
              <a:rPr lang="en-IN" sz="24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strain stained with Rose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bengal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dye</a:t>
            </a:r>
          </a:p>
          <a:p>
            <a:pPr algn="just">
              <a:buNone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HANIYA\Desktop\SaudiJHealthSci_2013_2_2_130_117919_u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429000"/>
            <a:ext cx="5106857" cy="2405057"/>
          </a:xfrm>
          <a:prstGeom prst="rect">
            <a:avLst/>
          </a:prstGeom>
          <a:noFill/>
        </p:spPr>
      </p:pic>
      <p:pic>
        <p:nvPicPr>
          <p:cNvPr id="1027" name="Picture 3" descr="C:\Users\HANIYA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357562"/>
            <a:ext cx="1638300" cy="2790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758952"/>
          </a:xfrm>
        </p:spPr>
        <p:txBody>
          <a:bodyPr>
            <a:noAutofit/>
          </a:bodyPr>
          <a:lstStyle/>
          <a:p>
            <a:r>
              <a:rPr lang="en-US" sz="3000" b="1" dirty="0">
                <a:cs typeface="Calibri" pitchFamily="34" charset="0"/>
              </a:rPr>
              <a:t>Standard agglutination test (SAT) - gold standard serological test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Procedure: </a:t>
            </a:r>
            <a:r>
              <a:rPr lang="en-IN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Tube agglutination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test &amp; detects antibodies against LPS antigen of </a:t>
            </a:r>
            <a:r>
              <a:rPr lang="en-IN" sz="2400" i="1" dirty="0"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>
                <a:latin typeface="Calibri" pitchFamily="34" charset="0"/>
                <a:cs typeface="Calibri" pitchFamily="34" charset="0"/>
              </a:rPr>
              <a:t>abortus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. Serial dilutions of patient’s sera are mixed with killed suspension of </a:t>
            </a:r>
            <a:r>
              <a:rPr lang="en-IN" sz="2400" i="1" dirty="0">
                <a:latin typeface="Calibri" pitchFamily="34" charset="0"/>
                <a:cs typeface="Calibri" pitchFamily="34" charset="0"/>
              </a:rPr>
              <a:t>B. </a:t>
            </a:r>
            <a:r>
              <a:rPr lang="en-IN" sz="2400" i="1" dirty="0" err="1">
                <a:latin typeface="Calibri" pitchFamily="34" charset="0"/>
                <a:cs typeface="Calibri" pitchFamily="34" charset="0"/>
              </a:rPr>
              <a:t>abortus</a:t>
            </a:r>
            <a:r>
              <a:rPr lang="en-IN" sz="24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and incubated at 37°C for 48 hours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(like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Widal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test)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Positive test:</a:t>
            </a:r>
            <a:r>
              <a:rPr lang="en-IN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IN" sz="2400" b="1" dirty="0">
                <a:latin typeface="Calibri" pitchFamily="34" charset="0"/>
                <a:cs typeface="Calibri" pitchFamily="34" charset="0"/>
              </a:rPr>
              <a:t>In </a:t>
            </a:r>
            <a:r>
              <a:rPr lang="en-IN" sz="2400" b="1" dirty="0" err="1">
                <a:latin typeface="Calibri" pitchFamily="34" charset="0"/>
                <a:cs typeface="Calibri" pitchFamily="34" charset="0"/>
              </a:rPr>
              <a:t>nonendemic</a:t>
            </a:r>
            <a:r>
              <a:rPr lang="en-IN" sz="2400" b="1" dirty="0">
                <a:latin typeface="Calibri" pitchFamily="34" charset="0"/>
                <a:cs typeface="Calibri" pitchFamily="34" charset="0"/>
              </a:rPr>
              <a:t> areas-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titre of ≥ 1:160 + clinical manifestations is significant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IN" sz="2400" b="1" dirty="0">
                <a:latin typeface="Calibri" pitchFamily="34" charset="0"/>
                <a:cs typeface="Calibri" pitchFamily="34" charset="0"/>
              </a:rPr>
              <a:t>In endemic area or following occupational exposure: 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Titre of ≥1:320 or rising </a:t>
            </a:r>
            <a:r>
              <a:rPr lang="en-IN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titer</a:t>
            </a:r>
            <a:r>
              <a: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after 2-4 weeks is considered diagnostic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428736"/>
            <a:ext cx="8503920" cy="4572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Interpretation: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IN" sz="2400" b="1" dirty="0">
                <a:latin typeface="Calibri" pitchFamily="34" charset="0"/>
                <a:cs typeface="Calibri" pitchFamily="34" charset="0"/>
              </a:rPr>
              <a:t>Positive SAT: </a:t>
            </a:r>
            <a:r>
              <a:rPr lang="en-IN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indicates acute/ chronic brucellosis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; cannot differentiate between acute &amp; chronic infection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274320" lvl="1" algn="just">
              <a:lnSpc>
                <a:spcPct val="150000"/>
              </a:lnSpc>
              <a:buClr>
                <a:schemeClr val="accent1"/>
              </a:buClr>
              <a:buSzPct val="85000"/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SAT + 2ME treated serum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detects only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IgG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confirms chronic brucellosis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4282" y="4602497"/>
          <a:ext cx="8715438" cy="18983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86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3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2779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SAT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2ME SAT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Interpretation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779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Acute brucellosis (</a:t>
                      </a:r>
                      <a:r>
                        <a:rPr lang="en-IN" sz="2000" dirty="0" err="1"/>
                        <a:t>IgM</a:t>
                      </a:r>
                      <a:r>
                        <a:rPr lang="en-IN" sz="2000" dirty="0"/>
                        <a:t>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779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Chronic brucellosis (</a:t>
                      </a:r>
                      <a:r>
                        <a:rPr lang="en-IN" sz="2000" dirty="0" err="1"/>
                        <a:t>IgG</a:t>
                      </a:r>
                      <a:r>
                        <a:rPr lang="en-IN" sz="2000" dirty="0"/>
                        <a:t>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False-negative SAT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Prozone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phenomenon or presence of blocking or non-agglutinating antibodies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False-positive SAT: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 infection with other gram-negative bacteria having similar LPS antigen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101600" indent="0" algn="just">
              <a:buNone/>
            </a:pPr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7. Other Antibody Detection Tests</a:t>
            </a:r>
          </a:p>
          <a:p>
            <a:pPr marL="101600" indent="0" algn="just">
              <a:buNone/>
            </a:pPr>
            <a:endParaRPr lang="en-IN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ELISA-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uses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cytoplasmic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proteins/ LPS antigens to detect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IgM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IgG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&amp;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IgA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antibodies individually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>
                <a:latin typeface="Calibri" pitchFamily="34" charset="0"/>
                <a:cs typeface="Calibri" pitchFamily="34" charset="0"/>
              </a:rPr>
              <a:t>Useful for diagnosis chronic brucellosis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IN" sz="2400" dirty="0">
                <a:latin typeface="Calibri" pitchFamily="34" charset="0"/>
                <a:cs typeface="Calibri" pitchFamily="34" charset="0"/>
              </a:rPr>
              <a:t>However, the </a:t>
            </a:r>
            <a:r>
              <a:rPr lang="en-IN" sz="2400" b="1" dirty="0">
                <a:latin typeface="Calibri" pitchFamily="34" charset="0"/>
                <a:cs typeface="Calibri" pitchFamily="34" charset="0"/>
              </a:rPr>
              <a:t>result has to be confirmed by SAT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Dipstick assays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for anti-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Brucella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IgM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8. Molecular tests:</a:t>
            </a:r>
          </a:p>
          <a:p>
            <a:pPr algn="just">
              <a:buNone/>
            </a:pPr>
            <a:endParaRPr lang="en-IN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Tx/>
              <a:buChar char="-"/>
            </a:pPr>
            <a:r>
              <a:rPr lang="en-IN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PCR assay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16S- 23 S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rRNA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, Omp2 gene</a:t>
            </a:r>
          </a:p>
          <a:p>
            <a:pPr algn="just">
              <a:buFontTx/>
              <a:buChar char="-"/>
            </a:pP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Tx/>
              <a:buChar char="-"/>
            </a:pPr>
            <a:r>
              <a:rPr lang="en-IN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FilmArray</a:t>
            </a:r>
            <a:r>
              <a:rPr lang="en-IN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BioThreat</a:t>
            </a:r>
            <a:r>
              <a:rPr lang="en-IN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panel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: automated multiplex PCR for detecting 17 human bioterrorism agents</a:t>
            </a:r>
          </a:p>
          <a:p>
            <a:pPr algn="just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Diagnosis of Brucellosis in animals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Milk ring test 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Rose Bengal card test       Detecting antibodies in infected milk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ELISA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3571868" y="1714488"/>
            <a:ext cx="142876" cy="100013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HANIYA\Desktop\Milk-Ring-Test-Milk-in-the-middle-tube-indicates.png"/>
          <p:cNvPicPr>
            <a:picLocks noChangeAspect="1" noChangeArrowheads="1"/>
          </p:cNvPicPr>
          <p:nvPr/>
        </p:nvPicPr>
        <p:blipFill>
          <a:blip r:embed="rId2"/>
          <a:srcRect l="42941" b="4794"/>
          <a:stretch>
            <a:fillRect/>
          </a:stretch>
        </p:blipFill>
        <p:spPr bwMode="auto">
          <a:xfrm>
            <a:off x="2643174" y="3143248"/>
            <a:ext cx="4619629" cy="33099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Standard regimen in adults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Gentamicin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or Streptomycin for 7 d +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doxycycline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for 6 wks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WHO regimen in adults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Rifampin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for 6 wks +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doxycycline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for 6 wks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Relapse or treatment failure occurs in 5–10% of cases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For CNS involvement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Ceftriaxone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added to regimen for 3–6 months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Prevention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1.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Control &amp; eradicate infection from animal reservoirs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Test &amp; isolation/ slaughter: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Active case finding and infected animals are slaughtered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Vaccine: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Live attenuated vaccine using 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B. </a:t>
            </a:r>
            <a:r>
              <a:rPr lang="en-US" sz="2400" i="1" dirty="0" err="1">
                <a:latin typeface="Calibri" pitchFamily="34" charset="0"/>
                <a:cs typeface="Calibri" pitchFamily="34" charset="0"/>
              </a:rPr>
              <a:t>abortus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19 strain for cattle and 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B. </a:t>
            </a:r>
            <a:r>
              <a:rPr lang="en-US" sz="2400" i="1" dirty="0" err="1">
                <a:latin typeface="Calibri" pitchFamily="34" charset="0"/>
                <a:cs typeface="Calibri" pitchFamily="34" charset="0"/>
              </a:rPr>
              <a:t>melitensis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rev-1 strain for sheep/ goat are available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2. General precautions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Use of pasteurized milk or properly cooked food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Use of protective measures to prevent direct contact with animals.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Vaccine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No effective vaccine till date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Live attenuated 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B. </a:t>
            </a:r>
            <a:r>
              <a:rPr lang="en-US" sz="2400" i="1" dirty="0" err="1">
                <a:latin typeface="Calibri" pitchFamily="34" charset="0"/>
                <a:cs typeface="Calibri" pitchFamily="34" charset="0"/>
              </a:rPr>
              <a:t>abortus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19-BA- available for human; but not widely used as it provides short term protection &amp; show high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reactogenicity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9E7D-5874-1793-4129-B238495D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84FE0-B0D6-F830-4EEA-FB8B8ABE328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THANK YOU !!!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5176104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1697</TotalTime>
  <Words>1122</Words>
  <Application>Microsoft Office PowerPoint</Application>
  <PresentationFormat>On-screen Show (4:3)</PresentationFormat>
  <Paragraphs>136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Courier New</vt:lpstr>
      <vt:lpstr>Georgia</vt:lpstr>
      <vt:lpstr>Wingdings</vt:lpstr>
      <vt:lpstr>Wingdings 2</vt:lpstr>
      <vt:lpstr>Civic</vt:lpstr>
      <vt:lpstr>Brucellosis </vt:lpstr>
      <vt:lpstr>Introduction</vt:lpstr>
      <vt:lpstr>History</vt:lpstr>
      <vt:lpstr>Classification</vt:lpstr>
      <vt:lpstr>Antigenic structure</vt:lpstr>
      <vt:lpstr>Pathogenesis</vt:lpstr>
      <vt:lpstr>PowerPoint Presentation</vt:lpstr>
      <vt:lpstr>PowerPoint Presentation</vt:lpstr>
      <vt:lpstr>Clinical manifestations</vt:lpstr>
      <vt:lpstr>PowerPoint Presentation</vt:lpstr>
      <vt:lpstr>Epidemiology</vt:lpstr>
      <vt:lpstr>PowerPoint Presentation</vt:lpstr>
      <vt:lpstr>Laboratory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Rose Bengal Test</vt:lpstr>
      <vt:lpstr>Standard agglutination test (SAT) - gold standard serological test</vt:lpstr>
      <vt:lpstr>PowerPoint Presentation</vt:lpstr>
      <vt:lpstr>PowerPoint Presentation</vt:lpstr>
      <vt:lpstr>PowerPoint Presentation</vt:lpstr>
      <vt:lpstr>PowerPoint Presentation</vt:lpstr>
      <vt:lpstr>Diagnosis of Brucellosis in animals</vt:lpstr>
      <vt:lpstr>Treatment</vt:lpstr>
      <vt:lpstr>Prevention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Brucellosis</dc:title>
  <dc:creator>HANIYA</dc:creator>
  <cp:lastModifiedBy>HP</cp:lastModifiedBy>
  <cp:revision>49</cp:revision>
  <dcterms:created xsi:type="dcterms:W3CDTF">2022-05-19T05:22:54Z</dcterms:created>
  <dcterms:modified xsi:type="dcterms:W3CDTF">2023-06-10T09:08:52Z</dcterms:modified>
</cp:coreProperties>
</file>