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301" r:id="rId11"/>
    <p:sldId id="267" r:id="rId12"/>
    <p:sldId id="302" r:id="rId13"/>
    <p:sldId id="268" r:id="rId14"/>
    <p:sldId id="303" r:id="rId15"/>
    <p:sldId id="269" r:id="rId16"/>
    <p:sldId id="271" r:id="rId17"/>
    <p:sldId id="272" r:id="rId18"/>
    <p:sldId id="274" r:id="rId19"/>
    <p:sldId id="275" r:id="rId20"/>
    <p:sldId id="276" r:id="rId21"/>
    <p:sldId id="277" r:id="rId22"/>
    <p:sldId id="304" r:id="rId23"/>
    <p:sldId id="278" r:id="rId24"/>
    <p:sldId id="279" r:id="rId25"/>
    <p:sldId id="280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5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953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51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790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70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895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700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541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521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847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965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3455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4643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8597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7042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9893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97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D2956-7958-4625-AA93-9C290ACFD65D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6EC7583-292C-483D-9FBC-D898ABC971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520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  <p:sldLayoutId id="2147484120" r:id="rId12"/>
    <p:sldLayoutId id="2147484121" r:id="rId13"/>
    <p:sldLayoutId id="2147484122" r:id="rId14"/>
    <p:sldLayoutId id="2147484123" r:id="rId15"/>
    <p:sldLayoutId id="21474841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4;p11">
            <a:extLst>
              <a:ext uri="{FF2B5EF4-FFF2-40B4-BE49-F238E27FC236}">
                <a16:creationId xmlns:a16="http://schemas.microsoft.com/office/drawing/2014/main" id="{0900C0B2-9556-1B60-8830-2CF5D578DA8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Autoimmunity</a:t>
            </a:r>
            <a:endParaRPr lang="en-US" sz="7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3A46EA-69B9-69D6-4AE6-02533F6FC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2930" y="5681389"/>
            <a:ext cx="3788228" cy="947057"/>
          </a:xfrm>
        </p:spPr>
        <p:txBody>
          <a:bodyPr>
            <a:normAutofit/>
          </a:bodyPr>
          <a:lstStyle/>
          <a:p>
            <a:pPr algn="r"/>
            <a:r>
              <a:rPr lang="en-IN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Dr.</a:t>
            </a:r>
            <a:r>
              <a:rPr lang="en-IN" b="1" dirty="0">
                <a:solidFill>
                  <a:srgbClr val="C00000"/>
                </a:solidFill>
                <a:latin typeface="Comic Sans MS" panose="030F0702030302020204" pitchFamily="66" charset="0"/>
              </a:rPr>
              <a:t> Priyanka Chaturvedi</a:t>
            </a:r>
          </a:p>
          <a:p>
            <a:pPr algn="r"/>
            <a:r>
              <a:rPr lang="en-IN" b="1" dirty="0">
                <a:solidFill>
                  <a:srgbClr val="C00000"/>
                </a:solidFill>
                <a:latin typeface="Comic Sans MS" panose="030F0702030302020204" pitchFamily="66" charset="0"/>
              </a:rPr>
              <a:t>Assistant Professor</a:t>
            </a:r>
          </a:p>
        </p:txBody>
      </p:sp>
    </p:spTree>
    <p:extLst>
      <p:ext uri="{BB962C8B-B14F-4D97-AF65-F5344CB8AC3E}">
        <p14:creationId xmlns:p14="http://schemas.microsoft.com/office/powerpoint/2010/main" val="399203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5CDD6-F4CF-7711-B928-51E8353A9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Autoimmunity</a:t>
            </a:r>
            <a:endParaRPr lang="en-IN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AC0B8-389D-3C96-7378-E6863158B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4000"/>
            <a:ext cx="10839752" cy="497477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Condition in which the body’s own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immunologically competent cells or antibodies act against its self-antigens</a:t>
            </a:r>
            <a:r>
              <a:rPr lang="en-IN" sz="2800" dirty="0">
                <a:latin typeface="Comic Sans MS" panose="030F0702030302020204" pitchFamily="66" charset="0"/>
              </a:rPr>
              <a:t> resulting in structural or functional damage.</a:t>
            </a:r>
          </a:p>
          <a:p>
            <a:pPr lvl="0"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Normally immune system does not react to its own antigens due to a protective mechanism called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TOLERANCE. </a:t>
            </a:r>
          </a:p>
          <a:p>
            <a:pPr lvl="0"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Any breach in tolerance mechanisms predispose to several autoimmune diseases.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3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5A10F055-789F-C2C8-0C34-0961B331AC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2296" y="700310"/>
            <a:ext cx="5821732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Immunological Tolerance: 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7A92F831-78F5-97CA-65C7-D731CB6D29D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4" y="2160589"/>
            <a:ext cx="10632923" cy="40878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State in which an individual’s immune system is not against his own tissue antigens, like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in a NORMAL INDIVIDUAL.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Mediated by two broad mechanisms: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Central tolerance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Peripheral tolerance</a:t>
            </a:r>
            <a:endParaRPr lang="en-US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28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88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FEC840FD-0D42-6FBD-B75E-A7F729314A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Central Tolerance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16381B26-F459-8445-6853-586825D9E3A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4" y="2160589"/>
            <a:ext cx="10589380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Refers to the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deletion of self-reactive T and B lymphocytes </a:t>
            </a:r>
            <a:r>
              <a:rPr lang="en-IN" sz="2800" dirty="0">
                <a:latin typeface="Comic Sans MS" panose="030F0702030302020204" pitchFamily="66" charset="0"/>
              </a:rPr>
              <a:t>during their maturation in central lymphoid organs. 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257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814159CF-7114-A141-3B7E-F46295E6EB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66353" y="79825"/>
            <a:ext cx="4428361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Central Tolerance…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1F350237-59CB-F8EE-006D-46CC9C88A00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9620" y="865189"/>
            <a:ext cx="11645294" cy="57859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In thymus: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During the T cell development in thymus, if any self-antigen is encountered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IN" sz="2800" dirty="0">
                <a:latin typeface="Comic Sans MS" panose="030F0702030302020204" pitchFamily="66" charset="0"/>
                <a:sym typeface="Wingdings" panose="05000000000000000000" pitchFamily="2" charset="2"/>
              </a:rPr>
              <a:t> it is </a:t>
            </a:r>
            <a:r>
              <a:rPr lang="en-IN" sz="2800" dirty="0">
                <a:latin typeface="Comic Sans MS" panose="030F0702030302020204" pitchFamily="66" charset="0"/>
              </a:rPr>
              <a:t>processed and presented by thymic antigen presenting cells (APCs) to the developing T cell. 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Any developing T cell that expresses a receptor for such self-antigen is negatively selected (i.e. deleted by apoptosis).</a:t>
            </a:r>
            <a:endParaRPr lang="en-US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US" sz="2800" dirty="0">
              <a:latin typeface="Comic Sans MS" panose="030F0702030302020204" pitchFamily="66" charset="0"/>
            </a:endParaRPr>
          </a:p>
          <a:p>
            <a:pPr lvl="1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endParaRPr lang="en-US" sz="28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978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48FA107A-5864-0A50-8DF1-45F971813B8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4047" y="1424198"/>
            <a:ext cx="10632923" cy="44105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In bone marrow:  Self antigens are eliminated by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latin typeface="Comic Sans MS" panose="030F0702030302020204" pitchFamily="66" charset="0"/>
              </a:rPr>
              <a:t>Receptor editing - T</a:t>
            </a:r>
            <a:r>
              <a:rPr lang="en-IN" sz="2800" dirty="0">
                <a:latin typeface="Comic Sans MS" panose="030F0702030302020204" pitchFamily="66" charset="0"/>
              </a:rPr>
              <a:t>he B cells  edit the antigen receptors present over them, so that a different B cell receptor is produced which no longer recognizes the self-antigen.   </a:t>
            </a:r>
            <a:endParaRPr lang="en-US" sz="2800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latin typeface="Comic Sans MS" panose="030F0702030302020204" pitchFamily="66" charset="0"/>
              </a:rPr>
              <a:t>Negative selection</a:t>
            </a:r>
            <a:r>
              <a:rPr lang="en-IN" sz="2800" dirty="0">
                <a:latin typeface="Comic Sans MS" panose="030F0702030302020204" pitchFamily="66" charset="0"/>
              </a:rPr>
              <a:t>- If receptor editing fails, they undergo apoptosis.</a:t>
            </a:r>
            <a:endParaRPr lang="en-US" sz="2800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28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6" name="Google Shape;189;p12">
            <a:extLst>
              <a:ext uri="{FF2B5EF4-FFF2-40B4-BE49-F238E27FC236}">
                <a16:creationId xmlns:a16="http://schemas.microsoft.com/office/drawing/2014/main" id="{45C68063-90F9-F18D-1565-DAD8E4057F9F}"/>
              </a:ext>
            </a:extLst>
          </p:cNvPr>
          <p:cNvSpPr txBox="1">
            <a:spLocks/>
          </p:cNvSpPr>
          <p:nvPr/>
        </p:nvSpPr>
        <p:spPr>
          <a:xfrm>
            <a:off x="742649" y="359229"/>
            <a:ext cx="8596668" cy="1320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Central Tolerance…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58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324DA6CA-55D7-43B4-03C9-177593196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Peripheral Tolerance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755CC47D-EF53-1FFB-FEB5-F8173C7D98D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10567609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3200" dirty="0">
                <a:latin typeface="Comic Sans MS" panose="030F0702030302020204" pitchFamily="66" charset="0"/>
              </a:rPr>
              <a:t>Back-up mechanisms that occur in the </a:t>
            </a:r>
            <a:r>
              <a:rPr lang="en-IN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peripheral tissues </a:t>
            </a:r>
            <a:r>
              <a:rPr lang="en-IN" sz="3200" dirty="0">
                <a:latin typeface="Comic Sans MS" panose="030F0702030302020204" pitchFamily="66" charset="0"/>
              </a:rPr>
              <a:t>to counteract the self-reactive T cells that escape central tolerance.</a:t>
            </a:r>
            <a:endParaRPr lang="en-US" sz="32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09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22210A08-18E0-4E24-0EAE-E190837CC8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Peripheral Tolerance - Mechanisms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F6496C01-48C9-2297-2425-D36CC39B220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10632923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Ignorance- </a:t>
            </a:r>
            <a:r>
              <a:rPr lang="en-IN" sz="2800" dirty="0">
                <a:latin typeface="Comic Sans MS" panose="030F0702030302020204" pitchFamily="66" charset="0"/>
              </a:rPr>
              <a:t>Self-reactive T cells might never encounter the self-antigen which they recognize.</a:t>
            </a:r>
            <a:endParaRPr lang="en-US" sz="28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7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7D708B2B-A10A-C9AD-EDEE-6622A6A08C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Peripheral Tolerance - Mechanisms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936C3B88-E1D9-80BB-0AEE-E16353D052C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33801" y="1385094"/>
            <a:ext cx="10415209" cy="52225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dirty="0" err="1">
                <a:latin typeface="Comic Sans MS" panose="030F0702030302020204" pitchFamily="66" charset="0"/>
              </a:rPr>
              <a:t>Anergy</a:t>
            </a:r>
            <a:r>
              <a:rPr lang="en-IN" sz="2800" b="1" dirty="0">
                <a:latin typeface="Comic Sans MS" panose="030F0702030302020204" pitchFamily="66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Defined as unresponsiveness to antigenic stimulus.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The self-reactive T cells interact with the APCs presenting the self antigen,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but the co-stimulatory signal is blocked.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The B7 molecules on APC bind to CTLA-4 molecules on T cells instead of CD28 molecules.</a:t>
            </a:r>
            <a:endParaRPr lang="en-US" sz="28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444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F517B7-5F31-0A51-50A3-8FF6A935E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2429" y="522515"/>
            <a:ext cx="6379028" cy="549728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29689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BBA8AE23-F335-0DE4-C371-83BACAC129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926" y="624110"/>
            <a:ext cx="7051817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Peripheral Tolerance – Mechanisms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2B287A02-2FF3-7B83-9181-BA0F8E251C4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10556723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Phenotypic skewing: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Self-reactive T cells interacting with APCs presented with self-antigens, undergo full activation.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Secrete non-pathogenic cytokines and chemokine receptors profile.</a:t>
            </a:r>
            <a:endParaRPr lang="en-US" sz="28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17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D5DB9F-F775-A011-49A2-67A6D1FCB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742" y="446313"/>
            <a:ext cx="6738257" cy="60089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55301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36FC398C-71CF-FDDF-5ED2-494A703E07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926" y="624110"/>
            <a:ext cx="7193332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Peripheral Tolerance – Mechanisms 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C3E9CBDD-AB6B-81C5-F767-0EB8A645BB0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97062"/>
            <a:ext cx="10515600" cy="43513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Apoptosis by AICD</a:t>
            </a:r>
            <a:r>
              <a:rPr lang="en-IN" sz="2800" dirty="0">
                <a:latin typeface="Comic Sans MS" panose="030F0702030302020204" pitchFamily="66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Activation-induced cell death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Activation of T cells induces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upregulation of </a:t>
            </a:r>
            <a:r>
              <a:rPr lang="en-IN" sz="28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Fas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ligand </a:t>
            </a:r>
            <a:r>
              <a:rPr lang="en-IN" sz="2800" dirty="0">
                <a:latin typeface="Comic Sans MS" panose="030F0702030302020204" pitchFamily="66" charset="0"/>
              </a:rPr>
              <a:t>which subsequently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interacts with the death receptor </a:t>
            </a:r>
            <a:r>
              <a:rPr lang="en-IN" sz="28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Fas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leading to apoptosis. </a:t>
            </a: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31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194161-2961-890A-68DE-D2BC8D048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6114" y="696685"/>
            <a:ext cx="7162800" cy="567145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76029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FF63D788-222F-DB03-E6DD-C26248DFF1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926" y="624110"/>
            <a:ext cx="7128018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Peripheral Tolerance – Mechanisms 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C50BD19E-3679-345B-65C5-6DF8C98F0B0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10622037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20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Regulatory T cells</a:t>
            </a:r>
            <a:r>
              <a:rPr lang="en-IN" sz="2800" dirty="0">
                <a:latin typeface="Comic Sans MS" panose="030F0702030302020204" pitchFamily="66" charset="0"/>
              </a:rPr>
              <a:t> (</a:t>
            </a:r>
            <a:r>
              <a:rPr lang="en-IN" sz="2800" b="1" dirty="0" err="1">
                <a:latin typeface="Comic Sans MS" panose="030F0702030302020204" pitchFamily="66" charset="0"/>
              </a:rPr>
              <a:t>T</a:t>
            </a:r>
            <a:r>
              <a:rPr lang="en-IN" sz="2800" b="1" baseline="-25000" dirty="0" err="1">
                <a:latin typeface="Comic Sans MS" panose="030F0702030302020204" pitchFamily="66" charset="0"/>
              </a:rPr>
              <a:t>reg</a:t>
            </a:r>
            <a:r>
              <a:rPr lang="en-IN" sz="2800" b="1" baseline="-25000" dirty="0">
                <a:latin typeface="Comic Sans MS" panose="030F0702030302020204" pitchFamily="66" charset="0"/>
              </a:rPr>
              <a:t> </a:t>
            </a:r>
            <a:r>
              <a:rPr lang="en-IN" sz="2800" b="1" dirty="0">
                <a:latin typeface="Comic Sans MS" panose="030F0702030302020204" pitchFamily="66" charset="0"/>
              </a:rPr>
              <a:t>cells):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T</a:t>
            </a:r>
            <a:r>
              <a:rPr lang="en-IN" sz="2800" baseline="-25000" dirty="0">
                <a:latin typeface="Comic Sans MS" panose="030F0702030302020204" pitchFamily="66" charset="0"/>
              </a:rPr>
              <a:t>reg </a:t>
            </a:r>
            <a:r>
              <a:rPr lang="en-IN" sz="2800" dirty="0">
                <a:latin typeface="Comic Sans MS" panose="030F0702030302020204" pitchFamily="66" charset="0"/>
              </a:rPr>
              <a:t>cells can down regulate the self-reactive T cells through secreting certain cytokines or killing by direct cell to cell contact.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85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8C3CDD1C-1E9B-7D8E-8447-05A22A0858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7225989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Peripheral Tolerance – Mechanisms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5E408CB9-162B-EAE7-DD01-077C8E466F8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10622037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20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Sequestration of self-antigen: </a:t>
            </a:r>
            <a:r>
              <a:rPr lang="en-IN" sz="2800" dirty="0">
                <a:latin typeface="Comic Sans MS" panose="030F0702030302020204" pitchFamily="66" charset="0"/>
              </a:rPr>
              <a:t>Certain self-antigens can evade immune recognition by sequestration in immunologically privileged sites, e.g. corneal proteins, testicular antigens and antigens from brain.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426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C22CB-E95A-3B94-DE5D-DFD462083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953" y="526138"/>
            <a:ext cx="8911687" cy="128089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MECHANISMS OF AUTOIMMUNITY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80979E-7E45-CEFF-F94F-5ADC1795208C}"/>
              </a:ext>
            </a:extLst>
          </p:cNvPr>
          <p:cNvSpPr txBox="1"/>
          <p:nvPr/>
        </p:nvSpPr>
        <p:spPr>
          <a:xfrm>
            <a:off x="1905000" y="1807028"/>
            <a:ext cx="9383486" cy="290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Autoimmunity results due to breakdown of one or more of the mechanisms of immunological tolerance. </a:t>
            </a:r>
          </a:p>
        </p:txBody>
      </p:sp>
    </p:spTree>
    <p:extLst>
      <p:ext uri="{BB962C8B-B14F-4D97-AF65-F5344CB8AC3E}">
        <p14:creationId xmlns:p14="http://schemas.microsoft.com/office/powerpoint/2010/main" val="3411097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A2F50901-B4F7-0257-0D30-8796722C3A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6400" y="354010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Breakdown of T Cell </a:t>
            </a:r>
            <a:r>
              <a:rPr lang="en-US" sz="3200" dirty="0" err="1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Anergy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ADF9D780-9308-08F8-5013-21308ED9F44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93195" y="1823132"/>
            <a:ext cx="10676466" cy="28250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In the presence of tissue necrosis and local inflammation express co-stimulatory molecules (B7) 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800" dirty="0" err="1">
                <a:latin typeface="Comic Sans MS" panose="030F0702030302020204" pitchFamily="66" charset="0"/>
              </a:rPr>
              <a:t>Eg</a:t>
            </a:r>
            <a:r>
              <a:rPr lang="en-IN" sz="2800" dirty="0">
                <a:latin typeface="Comic Sans MS" panose="030F0702030302020204" pitchFamily="66" charset="0"/>
              </a:rPr>
              <a:t>: </a:t>
            </a:r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Multiple sclerosis, rheumatoid arthritis and psoriasis</a:t>
            </a:r>
            <a:endParaRPr lang="en-US" sz="28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457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3A4F4E26-2D6A-F376-5C0D-65BD0893E6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30829" y="624110"/>
            <a:ext cx="5410201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Failure of AICD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92F8F6C2-C7CB-1BA0-4D1C-0D9115EEB0D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10578495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Failure of the auto reactive activated T cells to undergo activation induced cell death (AICD)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err="1">
                <a:latin typeface="Comic Sans MS" panose="030F0702030302020204" pitchFamily="66" charset="0"/>
              </a:rPr>
              <a:t>Eg</a:t>
            </a:r>
            <a:r>
              <a:rPr lang="en-IN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SLE (systemic lupus erythematosus)</a:t>
            </a:r>
            <a:endParaRPr lang="en-US" sz="28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67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C510FD5B-07EB-0012-6AE0-02228C8657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4275961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IN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Loss of </a:t>
            </a:r>
            <a:r>
              <a:rPr lang="en-IN" sz="3200" dirty="0" err="1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</a:t>
            </a:r>
            <a:r>
              <a:rPr lang="en-IN" sz="3200" baseline="-25000" dirty="0" err="1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reg</a:t>
            </a:r>
            <a:r>
              <a:rPr lang="en-IN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cells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66D25559-AFFE-67D7-9DB0-2F0B9A0B862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10622037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Autoimmunity can result following the loss of regulatory T cell-mediated suppression of self-reactive lymphocytes. </a:t>
            </a:r>
          </a:p>
        </p:txBody>
      </p:sp>
    </p:spTree>
    <p:extLst>
      <p:ext uri="{BB962C8B-B14F-4D97-AF65-F5344CB8AC3E}">
        <p14:creationId xmlns:p14="http://schemas.microsoft.com/office/powerpoint/2010/main" val="392865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9011AA94-9D53-4F38-DDEF-EDB0F23E01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9783837" cy="13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Providing T Cell help to Stimulate Self-reacting B Cells</a:t>
            </a:r>
            <a:endParaRPr lang="en-US" sz="28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6A68A2C8-1FDA-5A6B-2054-7FEFB444EE5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1930400"/>
            <a:ext cx="10534953" cy="17727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Antibody response to self-antigens occurs only when potentially self-reactive B cells receive help from T cells.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221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0C4F7E-282C-81CC-2A35-ACE7E2110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1" y="653144"/>
            <a:ext cx="10646228" cy="597625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77020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D872BF5A-5589-443A-E3E6-FBE8BCE2D4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5469" y="275767"/>
            <a:ext cx="7639646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Release of Sequestered Antigens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85BCB9EF-D348-C57F-52C0-DBD8F4A43E8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3792" y="1418771"/>
            <a:ext cx="10632923" cy="50799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Sequestered antigens -never been exposed to the tolerance mechanisms during development of immune system.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Injury to the organs leads to release of such sequestered antigens which are very well capable of mounting an immune response.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Spermatozoa and ocular antigens release can cause post vasectomy </a:t>
            </a:r>
            <a:r>
              <a:rPr lang="en-IN" sz="2800" dirty="0" err="1">
                <a:latin typeface="Comic Sans MS" panose="030F0702030302020204" pitchFamily="66" charset="0"/>
              </a:rPr>
              <a:t>orchitis</a:t>
            </a:r>
            <a:r>
              <a:rPr lang="en-IN" sz="2800" dirty="0">
                <a:latin typeface="Comic Sans MS" panose="030F0702030302020204" pitchFamily="66" charset="0"/>
              </a:rPr>
              <a:t> and post-traumatic uveitis. 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264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66D5D06D-34C2-FF6F-D64B-06ECEA213E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13954" y="493482"/>
            <a:ext cx="4275961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Molecular Mimicry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83EE5339-00B3-9B5D-47DA-51039131229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4" y="1698171"/>
            <a:ext cx="10600266" cy="48876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Some microorganisms share antigenic determinants (epitopes) with self-antigens.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Immune response against such microbes would produce antibodies that can cross-react with self-antigen. </a:t>
            </a:r>
            <a:endParaRPr lang="en-US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Example: Acute rheumatic fever and multiple sclerosis (molecular mimicry involving T-cell epitopes). </a:t>
            </a:r>
            <a:endParaRPr lang="en-US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585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CBD4C0C5-F0A4-D47D-C5B5-CB4B815803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54196" y="297539"/>
            <a:ext cx="7736861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Polyclonal Lymphocyte Activation</a:t>
            </a:r>
            <a:endParaRPr lang="en-US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8FBFD986-62F8-B354-8E04-25A05B46BD4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6502" y="1202644"/>
            <a:ext cx="10578495" cy="54702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Polyclonal T cell activation - </a:t>
            </a:r>
            <a:r>
              <a:rPr lang="en-IN" sz="2800" dirty="0" err="1">
                <a:latin typeface="Comic Sans MS" panose="030F0702030302020204" pitchFamily="66" charset="0"/>
              </a:rPr>
              <a:t>Superantigens</a:t>
            </a:r>
            <a:r>
              <a:rPr lang="en-IN" sz="2800" dirty="0">
                <a:latin typeface="Comic Sans MS" panose="030F0702030302020204" pitchFamily="66" charset="0"/>
              </a:rPr>
              <a:t> released from microbes (e.g. Staphylococcus aureus), polyclonally activate the T cells. </a:t>
            </a:r>
            <a:endParaRPr lang="en-US" sz="28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Polyclonal B cell activation </a:t>
            </a:r>
            <a:r>
              <a:rPr lang="en-IN" sz="2800" dirty="0">
                <a:latin typeface="Comic Sans MS" panose="030F0702030302020204" pitchFamily="66" charset="0"/>
              </a:rPr>
              <a:t>can be induced by products of various microbes such as Epstein Barr virus, HIV, etc.</a:t>
            </a:r>
            <a:endParaRPr lang="en-US" sz="28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029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CB5B3648-84A8-027C-CD19-98C693E98F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5468" y="433385"/>
            <a:ext cx="8911687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Epitope Spreading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07145703-D580-2090-EA5D-6168DD8DF93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7388" y="1714275"/>
            <a:ext cx="10676466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Self-peptides released due to persistent inflammation induce tissue damage (as occurs in chronic microbial infection) and are processed and presented by APCs along with microbial peptides.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There may occur a spread of T cell recognition to self-epitopes rather than recognizing microbial epitope.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048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1;p14">
            <a:extLst>
              <a:ext uri="{FF2B5EF4-FFF2-40B4-BE49-F238E27FC236}">
                <a16:creationId xmlns:a16="http://schemas.microsoft.com/office/drawing/2014/main" id="{D39C129A-1299-B34A-F52B-33C9E0AE77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0105" y="2471057"/>
            <a:ext cx="8596668" cy="132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AUTOIMMUNE DISEASES</a:t>
            </a:r>
            <a:endParaRPr lang="en-US" sz="44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279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F1336514-7346-B2C4-E853-3F9A6A0309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9487" y="90957"/>
            <a:ext cx="11647714" cy="13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Autoimmune diseases and immune response produced with their clinical manifestations</a:t>
            </a:r>
            <a:endParaRPr lang="en-US" sz="28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3845704-7F33-3F61-31B9-78AF1E8851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016598"/>
              </p:ext>
            </p:extLst>
          </p:nvPr>
        </p:nvGraphicFramePr>
        <p:xfrm>
          <a:off x="228600" y="1310157"/>
          <a:ext cx="11876313" cy="5315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4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9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4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1987">
                <a:tc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Single Organ or Cell Type Autoimmune Diseases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7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987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Autoimmune anaemia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2111"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Autoimmune haemolytic anaemia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RBC membrane proteins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Auto-antibodies to RBC antigens triggers lysis of RBCs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1472">
                <a:tc vMerge="1"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Drug induced haemolytic anaemia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Drugs alter the red cell membrane antigens</a:t>
                      </a:r>
                      <a:endParaRPr lang="en-US" sz="16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Drugs such as </a:t>
                      </a: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Penicillin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interact with RBCs so that the cells become antigenic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9369">
                <a:tc vMerge="1"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Pernicious anaemia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Intrinsic factor (a membrane-bound protein on gastric parietal cells)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Auto-antibodies to intrinsic factor block the  uptake of vitamin B 12; leads to megaloblastic anaemia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9369">
                <a:tc gridSpan="2"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Idiopathic Thrombocytopenic Purpura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Platelet membrane proteins (glycoproteins </a:t>
                      </a:r>
                      <a:r>
                        <a:rPr lang="en-IN" sz="16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IIb-IIIa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or </a:t>
                      </a:r>
                      <a:r>
                        <a:rPr lang="en-IN" sz="16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Ib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-IX)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Auto-antibodies against platelet membrane antigens leads to ↓platelet count (Thrombocytopenia)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5578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20BFF4D-F04C-43FA-C1DD-4E4B72CE55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43851"/>
              </p:ext>
            </p:extLst>
          </p:nvPr>
        </p:nvGraphicFramePr>
        <p:xfrm>
          <a:off x="391886" y="283028"/>
          <a:ext cx="11560628" cy="63572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9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1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80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5117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Single Organ or Cell Type Autoimmune Diseases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140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Good-Pasture syndrome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Renal and lung basement membranes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Auto-antibodies bind to basement-membrane antigens on kidney glomeruli and the alveoli of the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lungs followed by complement mediated injury leads to </a:t>
                      </a:r>
                      <a:r>
                        <a:rPr lang="en-IN" sz="1800" b="1" dirty="0">
                          <a:effectLst/>
                          <a:latin typeface="Comic Sans MS" panose="030F0702030302020204" pitchFamily="66" charset="0"/>
                        </a:rPr>
                        <a:t>Progressive kidney damage and Pulmonary haemorrhage</a:t>
                      </a:r>
                      <a:endParaRPr lang="en-US" sz="18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796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Myasthenia gravis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Acetylcholine receptors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Blocking type of auto-antibody directed against  Ach receptors present on motor nerve endings, leads to progressive weakening of the skeletal muscles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991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Graves’ disease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Thyroid-stimulating hormone (TSH) receptor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Anti TSH- auto-antibody (stimulates thyroid follicles, leads to hyperthyroid state)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689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51A354B-D40E-1CE6-9F21-443ED62623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2597546"/>
              </p:ext>
            </p:extLst>
          </p:nvPr>
        </p:nvGraphicFramePr>
        <p:xfrm>
          <a:off x="402770" y="261255"/>
          <a:ext cx="11473543" cy="6466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37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1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5614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Single Organ or Cell Type Autoimmune Diseases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5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931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Hashimoto’s thyroiditis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Thyroid proteins and cells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Auto-antibodies and T</a:t>
                      </a:r>
                      <a:r>
                        <a:rPr lang="en-IN" sz="1800" baseline="-25000" dirty="0">
                          <a:effectLst/>
                          <a:latin typeface="Comic Sans MS" panose="030F0702030302020204" pitchFamily="66" charset="0"/>
                        </a:rPr>
                        <a:t>DTH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 cells targeted against thyroid antigen leads to suppression of thyroid gland.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Seen in middle aged females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Hypothyroid state is produced (↓ production of thyroid hormones)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1039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Post-streptococcal glomerulonephritis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[PSGN]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  <a:latin typeface="Comic Sans MS" panose="030F0702030302020204" pitchFamily="66" charset="0"/>
                        </a:rPr>
                        <a:t>Kidney</a:t>
                      </a:r>
                      <a:endParaRPr lang="en-US" sz="18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Streptococcal antigen- antibody complexes are deposited on glomerular basement membrane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022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2484E0D-CDE9-F41E-F151-1E0777E125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4838182"/>
              </p:ext>
            </p:extLst>
          </p:nvPr>
        </p:nvGraphicFramePr>
        <p:xfrm>
          <a:off x="478970" y="293915"/>
          <a:ext cx="11321143" cy="6335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5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0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4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5184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Systemic Autoimmune Diseases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51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5117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Systemic lupus erythematosus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[SLE]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Auto-antibodies are produced against various tissue antigens such as DNA, nuclear protein, RBC and platelet membranes.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b="1" dirty="0">
                          <a:effectLst/>
                          <a:latin typeface="Comic Sans MS" panose="030F0702030302020204" pitchFamily="66" charset="0"/>
                        </a:rPr>
                        <a:t>Age &amp; sex- 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Women (20-40 years of age) are commonly affected; female to male ratio is-10:1.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b="1" dirty="0">
                          <a:effectLst/>
                          <a:latin typeface="Comic Sans MS" panose="030F0702030302020204" pitchFamily="66" charset="0"/>
                        </a:rPr>
                        <a:t>Immune complexes 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(self Ag- auto Ab) are formed; which are deposited in various organs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Major symptoms- Fever, </a:t>
                      </a:r>
                      <a:r>
                        <a:rPr lang="en-IN" sz="18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butterfly rash over the cheeks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, arthritis, pleurisy, and kidney dysfunction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 descr="Lupus erythematosus">
            <a:extLst>
              <a:ext uri="{FF2B5EF4-FFF2-40B4-BE49-F238E27FC236}">
                <a16:creationId xmlns:a16="http://schemas.microsoft.com/office/drawing/2014/main" id="{5397CBA3-2E76-7AD0-C7C3-BC718C88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71" y="4626429"/>
            <a:ext cx="2721429" cy="193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516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02C424-EF90-AD0F-7F91-661CCC9C11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011191"/>
              </p:ext>
            </p:extLst>
          </p:nvPr>
        </p:nvGraphicFramePr>
        <p:xfrm>
          <a:off x="511629" y="370114"/>
          <a:ext cx="11419113" cy="6245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2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5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806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466">
                <a:tc gridSpan="3">
                  <a:txBody>
                    <a:bodyPr/>
                    <a:lstStyle/>
                    <a:p>
                      <a:pPr algn="just"/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Systemic Autoimmune Diseases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466">
                <a:tc>
                  <a:txBody>
                    <a:bodyPr/>
                    <a:lstStyle/>
                    <a:p>
                      <a:pPr algn="just"/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38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Rheumatoid arthritis 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A group of auto-antibodies against the host IgG antibodies are produced called </a:t>
                      </a:r>
                      <a:r>
                        <a:rPr lang="en-IN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RA factor. 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It is an </a:t>
                      </a:r>
                      <a:r>
                        <a:rPr lang="en-IN" sz="20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IgM antibody </a:t>
                      </a: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directed against the Fc region of IgG. 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marR="0" lvl="0" indent="-34290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Age &amp; sex- Women (40-60 years of age) affected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Auto-antibodies bind to circulating IgG, forming </a:t>
                      </a:r>
                      <a:r>
                        <a:rPr lang="en-IN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IgM-IgG complexes that are deposited in the joints.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773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7A473F0-FEA0-2DD4-9B65-3E156FA2BB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83987"/>
              </p:ext>
            </p:extLst>
          </p:nvPr>
        </p:nvGraphicFramePr>
        <p:xfrm>
          <a:off x="838199" y="250371"/>
          <a:ext cx="10765971" cy="62129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9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5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1841">
                <a:tc gridSpan="3"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Systemic Autoimmune Diseases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4417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915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err="1">
                          <a:effectLst/>
                          <a:latin typeface="Comic Sans MS" panose="030F0702030302020204" pitchFamily="66" charset="0"/>
                        </a:rPr>
                        <a:t>Sjögren</a:t>
                      </a: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 syndrome 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Ribonucleoprotein (RNP) antigens SS-A (Ro) and SS-B (La) present on salivary gland, lacrimal gland, liver, kidney, thyroid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Auto-antibodies to the RNP antigens SS-A (Ro) and SS-B (La); leads to immune-mediated destruction of the lacrimal and salivary glands resulting in dry eyes </a:t>
                      </a:r>
                      <a:r>
                        <a:rPr lang="en-IN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(</a:t>
                      </a:r>
                      <a:r>
                        <a:rPr lang="en-IN" sz="2000" b="1" dirty="0" err="1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keratoconjunctivitis</a:t>
                      </a:r>
                      <a:r>
                        <a:rPr lang="en-IN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sicca) </a:t>
                      </a: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and dry mouth </a:t>
                      </a:r>
                      <a:r>
                        <a:rPr lang="en-IN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(xerostomia)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6835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27E2955-ED12-B380-238E-F8770F7B5B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909833"/>
              </p:ext>
            </p:extLst>
          </p:nvPr>
        </p:nvGraphicFramePr>
        <p:xfrm>
          <a:off x="576943" y="368039"/>
          <a:ext cx="11038114" cy="6216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9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7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1690">
                <a:tc gridSpan="3">
                  <a:txBody>
                    <a:bodyPr/>
                    <a:lstStyle/>
                    <a:p>
                      <a:pPr algn="just"/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Systemic Autoimmune Diseases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301">
                <a:tc>
                  <a:txBody>
                    <a:bodyPr/>
                    <a:lstStyle/>
                    <a:p>
                      <a:pPr algn="just"/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2931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Scleroderma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(Systemic Sclerosis)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Nuclear antigens such as DNA topoisomerase and centromere present in heart, lungs, GIT, kidney, etc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Helper T cell (mainly) and auto-antibody mediated.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Excessive fibrosis of the skin, throughout the body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u="sng" dirty="0">
                          <a:effectLst/>
                          <a:latin typeface="Comic Sans MS" panose="030F0702030302020204" pitchFamily="66" charset="0"/>
                        </a:rPr>
                        <a:t>Two types-</a:t>
                      </a:r>
                      <a:endParaRPr lang="en-US" sz="1800" b="1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dirty="0">
                          <a:effectLst/>
                          <a:latin typeface="Comic Sans MS" panose="030F0702030302020204" pitchFamily="66" charset="0"/>
                        </a:rPr>
                        <a:t>1.Diffuse scleroderma- 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Auto-antibodies against DNA topoisomerase I (anti-</a:t>
                      </a:r>
                      <a:r>
                        <a:rPr lang="en-IN" sz="1800" dirty="0" err="1">
                          <a:effectLst/>
                          <a:latin typeface="Comic Sans MS" panose="030F0702030302020204" pitchFamily="66" charset="0"/>
                        </a:rPr>
                        <a:t>Scl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 70) is elevated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dirty="0">
                          <a:effectLst/>
                          <a:latin typeface="Comic Sans MS" panose="030F0702030302020204" pitchFamily="66" charset="0"/>
                        </a:rPr>
                        <a:t>2.Limited scleroderma- 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↑</a:t>
                      </a:r>
                      <a:r>
                        <a:rPr lang="en-IN" sz="1800" dirty="0" err="1">
                          <a:effectLst/>
                          <a:latin typeface="Comic Sans MS" panose="030F0702030302020204" pitchFamily="66" charset="0"/>
                        </a:rPr>
                        <a:t>Anticentromere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 antibody,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characterized by CREST syndrome-calcinosis, Raynaud phenomenon, </a:t>
                      </a:r>
                      <a:r>
                        <a:rPr lang="en-IN" sz="1800" dirty="0" err="1">
                          <a:effectLst/>
                          <a:latin typeface="Comic Sans MS" panose="030F0702030302020204" pitchFamily="66" charset="0"/>
                        </a:rPr>
                        <a:t>esophageal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N" sz="1800" dirty="0" err="1">
                          <a:effectLst/>
                          <a:latin typeface="Comic Sans MS" panose="030F0702030302020204" pitchFamily="66" charset="0"/>
                        </a:rPr>
                        <a:t>dysmotility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IN" sz="1800" dirty="0" err="1">
                          <a:effectLst/>
                          <a:latin typeface="Comic Sans MS" panose="030F0702030302020204" pitchFamily="66" charset="0"/>
                        </a:rPr>
                        <a:t>sclerodactyly</a:t>
                      </a: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, and telangiectasia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6950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67A2D35-F75A-0C55-F735-0250B77971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0279533"/>
              </p:ext>
            </p:extLst>
          </p:nvPr>
        </p:nvGraphicFramePr>
        <p:xfrm>
          <a:off x="130629" y="0"/>
          <a:ext cx="11647714" cy="6731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2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9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45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8023">
                <a:tc gridSpan="3">
                  <a:txBody>
                    <a:bodyPr/>
                    <a:lstStyle/>
                    <a:p>
                      <a:pPr algn="just"/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Systemic Autoimmune Diseases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287">
                <a:tc>
                  <a:txBody>
                    <a:bodyPr/>
                    <a:lstStyle/>
                    <a:p>
                      <a:pPr algn="just"/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490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Seronegative </a:t>
                      </a:r>
                      <a:r>
                        <a:rPr lang="en-IN" sz="1800" dirty="0" err="1">
                          <a:effectLst/>
                          <a:latin typeface="Comic Sans MS" panose="030F0702030302020204" pitchFamily="66" charset="0"/>
                        </a:rPr>
                        <a:t>Spondyloarthropathies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Sacroiliac joints &amp; other vertebrae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Several types-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Ankylosing spondylitis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Reiter Syndrome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Psoriatic Arthritis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Spondylitis With Inflammatory Bowel Disease 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Reactive arthritis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Common characteristics- They present as rheumatoid arthritis like features, but differ from it by-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Association with HLA-B27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Pathologic changes begin in the ligamentous attachments to the bone rather than in the synovium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Involvement of the sacroiliac joints, and/or arthritis in other peripheral joints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Absence of RFs (hence the name "seronegative")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800" dirty="0">
                          <a:effectLst/>
                          <a:latin typeface="Comic Sans MS" panose="030F0702030302020204" pitchFamily="66" charset="0"/>
                        </a:rPr>
                        <a:t>Auto-Ab and immune complex mediated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917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E8CF2DF-5B44-20E6-7044-25A2B0B5F8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1244414"/>
              </p:ext>
            </p:extLst>
          </p:nvPr>
        </p:nvGraphicFramePr>
        <p:xfrm>
          <a:off x="555171" y="587828"/>
          <a:ext cx="11321143" cy="58674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7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3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9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3952">
                <a:tc gridSpan="3">
                  <a:txBody>
                    <a:bodyPr/>
                    <a:lstStyle/>
                    <a:p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Systemic Autoimmune Diseases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376">
                <a:tc>
                  <a:txBody>
                    <a:bodyPr/>
                    <a:lstStyle/>
                    <a:p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Disease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Self-antigen present on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 of immune response &amp; Important features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207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Multiple sclerosis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Brain (white matter)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Self-reactive T cells produce characteristic inflammatory lesions in brain that destroys the myelin sheath of nerve </a:t>
                      </a:r>
                      <a:r>
                        <a:rPr lang="en-IN" sz="2000" dirty="0" err="1">
                          <a:effectLst/>
                          <a:latin typeface="Comic Sans MS" panose="030F0702030302020204" pitchFamily="66" charset="0"/>
                        </a:rPr>
                        <a:t>fiber</a:t>
                      </a:r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; leads to numerous neurologic dysfunctions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8857" marR="1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6140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16E39C25-0E1D-CA0C-5DE4-85622BFF22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9456" y="537024"/>
            <a:ext cx="8084374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Autoimmune Diseases</a:t>
            </a:r>
            <a:endParaRPr lang="en-US" sz="28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B5ECDEE9-D7E2-83B0-9667-01A6CEB9101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3" y="2160589"/>
            <a:ext cx="10643809" cy="43272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dirty="0">
                <a:latin typeface="Comic Sans MS" panose="030F0702030302020204" pitchFamily="66" charset="0"/>
              </a:rPr>
              <a:t>Autoimmune hemolytic anemia: Diagnosed by -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Coombs test - the red cells are incubated with an anti–human IgG antiserum.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If IgG autoantibodies are present on the red cells, the cells are agglutinated by the antiserum.</a:t>
            </a:r>
          </a:p>
        </p:txBody>
      </p:sp>
    </p:spTree>
    <p:extLst>
      <p:ext uri="{BB962C8B-B14F-4D97-AF65-F5344CB8AC3E}">
        <p14:creationId xmlns:p14="http://schemas.microsoft.com/office/powerpoint/2010/main" val="25389740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90905D7A-F877-FA98-BC84-7243EAEF23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9429" y="667653"/>
            <a:ext cx="9555237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Autoimmune Diseases 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77CC1D61-7705-1710-1D90-AC2AC6CB8FD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4" y="1632857"/>
            <a:ext cx="10589380" cy="46917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dirty="0" err="1">
                <a:latin typeface="Comic Sans MS" panose="030F0702030302020204" pitchFamily="66" charset="0"/>
              </a:rPr>
              <a:t>Goodpasture</a:t>
            </a:r>
            <a:r>
              <a:rPr lang="en-US" sz="2800" b="1" dirty="0">
                <a:latin typeface="Comic Sans MS" panose="030F0702030302020204" pitchFamily="66" charset="0"/>
              </a:rPr>
              <a:t> syndrome: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Biopsies from patients are stained with fluorescent-labeled anti-IgG and anti-C3b - reveal linear deposits of IgG and C3b along the basement membranes</a:t>
            </a:r>
          </a:p>
        </p:txBody>
      </p:sp>
    </p:spTree>
    <p:extLst>
      <p:ext uri="{BB962C8B-B14F-4D97-AF65-F5344CB8AC3E}">
        <p14:creationId xmlns:p14="http://schemas.microsoft.com/office/powerpoint/2010/main" val="1211372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D61B6963-4D26-B26A-8B11-CDE68723DF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4629" y="624110"/>
            <a:ext cx="8828314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Autoimmune Diseases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193;p12">
            <a:extLst>
              <a:ext uri="{FF2B5EF4-FFF2-40B4-BE49-F238E27FC236}">
                <a16:creationId xmlns:a16="http://schemas.microsoft.com/office/drawing/2014/main" id="{0229743E-6774-F4B6-4C41-CD767FF852D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4" y="1806332"/>
            <a:ext cx="10600266" cy="50516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dirty="0">
                <a:latin typeface="Comic Sans MS" panose="030F0702030302020204" pitchFamily="66" charset="0"/>
              </a:rPr>
              <a:t>SLE: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Detection of autoantibodies against various nuclear antigens by indirect immunofluorescence assay (most widely used) and ELISA-based techniques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latin typeface="Comic Sans MS" panose="030F0702030302020204" pitchFamily="66" charset="0"/>
              </a:rPr>
              <a:t>Antinuclear antibody (ANA)</a:t>
            </a:r>
            <a:endParaRPr lang="en-US" sz="2800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Comic Sans MS" panose="030F0702030302020204" pitchFamily="66" charset="0"/>
              </a:rPr>
              <a:t>Anti-double stranded DNA (dsDNA)</a:t>
            </a:r>
          </a:p>
        </p:txBody>
      </p:sp>
      <p:pic>
        <p:nvPicPr>
          <p:cNvPr id="7" name="image4.jpeg">
            <a:extLst>
              <a:ext uri="{FF2B5EF4-FFF2-40B4-BE49-F238E27FC236}">
                <a16:creationId xmlns:a16="http://schemas.microsoft.com/office/drawing/2014/main" id="{9562C6C6-F817-0577-7F08-844B3A4C457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00063" y="105125"/>
            <a:ext cx="1800360" cy="170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60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E3931412-F0F1-7737-3D83-3B00455CB7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48543" y="624110"/>
            <a:ext cx="9556069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Autoimmune Diseases 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D164085D-54AA-CA1D-46BC-E201A7B4000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7388" y="1746932"/>
            <a:ext cx="10545837" cy="40878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b="1" dirty="0">
                <a:latin typeface="Comic Sans MS" panose="030F0702030302020204" pitchFamily="66" charset="0"/>
              </a:rPr>
              <a:t>SLE</a:t>
            </a:r>
            <a:r>
              <a:rPr lang="en-US" sz="2800" dirty="0">
                <a:latin typeface="Comic Sans MS" panose="030F0702030302020204" pitchFamily="66" charset="0"/>
              </a:rPr>
              <a:t>:</a:t>
            </a:r>
            <a:endParaRPr lang="en-US" sz="2000" dirty="0"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800" b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Lupus band test</a:t>
            </a:r>
            <a:r>
              <a:rPr lang="en-IN" sz="2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- Direct immunofluorescence test - detect deposits of immunoglobulins and complement proteins in the patient's skin. </a:t>
            </a:r>
            <a:endParaRPr lang="en-US" sz="28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4904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76CE8348-7973-6D8B-71AD-B94A38AEA8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2343" y="624110"/>
            <a:ext cx="9632269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Autoimmune Diseases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2AA670E4-98A9-AC3B-25CD-A29414FDE0A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4" y="2160589"/>
            <a:ext cx="10534952" cy="42728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Scleroderma:</a:t>
            </a:r>
            <a:r>
              <a:rPr lang="en-US" sz="2800" dirty="0">
                <a:latin typeface="Comic Sans MS" panose="030F0702030302020204" pitchFamily="66" charset="0"/>
              </a:rPr>
              <a:t> Anti-</a:t>
            </a:r>
            <a:r>
              <a:rPr lang="en-US" sz="2800" dirty="0" err="1">
                <a:latin typeface="Comic Sans MS" panose="030F0702030302020204" pitchFamily="66" charset="0"/>
              </a:rPr>
              <a:t>Scl</a:t>
            </a:r>
            <a:r>
              <a:rPr lang="en-US" sz="2800" dirty="0">
                <a:latin typeface="Comic Sans MS" panose="030F0702030302020204" pitchFamily="66" charset="0"/>
              </a:rPr>
              <a:t> 70 antibody is raised, detected by indirect immunofluorescence assay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 err="1">
                <a:latin typeface="Comic Sans MS" panose="030F0702030302020204" pitchFamily="66" charset="0"/>
              </a:rPr>
              <a:t>Sjögren’s</a:t>
            </a:r>
            <a:r>
              <a:rPr lang="en-US" sz="2800" b="1" dirty="0">
                <a:latin typeface="Comic Sans MS" panose="030F0702030302020204" pitchFamily="66" charset="0"/>
              </a:rPr>
              <a:t> syndrome: </a:t>
            </a:r>
            <a:r>
              <a:rPr lang="en-US" sz="2800" dirty="0">
                <a:latin typeface="Comic Sans MS" panose="030F0702030302020204" pitchFamily="66" charset="0"/>
              </a:rPr>
              <a:t>Diagnosed by detection of SS-A (or anti-Ro) and SS-B (or anti-La) antibodies by indirect immunofluorescence assay</a:t>
            </a:r>
          </a:p>
        </p:txBody>
      </p:sp>
    </p:spTree>
    <p:extLst>
      <p:ext uri="{BB962C8B-B14F-4D97-AF65-F5344CB8AC3E}">
        <p14:creationId xmlns:p14="http://schemas.microsoft.com/office/powerpoint/2010/main" val="34557865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>
            <a:extLst>
              <a:ext uri="{FF2B5EF4-FFF2-40B4-BE49-F238E27FC236}">
                <a16:creationId xmlns:a16="http://schemas.microsoft.com/office/drawing/2014/main" id="{530D8B23-AADF-9384-B913-E044F44B94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8171" y="591452"/>
            <a:ext cx="9479869" cy="12808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Autoimmune Diseases </a:t>
            </a:r>
            <a:endParaRPr lang="en-US" sz="4000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BFDA8F2B-87AC-C22F-5C0B-5CE072E49DD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7388" y="1488613"/>
            <a:ext cx="10654695" cy="3880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lvl="0" indent="0" algn="just">
              <a:lnSpc>
                <a:spcPct val="150000"/>
              </a:lnSpc>
              <a:buNone/>
            </a:pPr>
            <a:r>
              <a:rPr lang="en-US" sz="2800" b="1" dirty="0">
                <a:latin typeface="Comic Sans MS" panose="030F0702030302020204" pitchFamily="66" charset="0"/>
              </a:rPr>
              <a:t>Rheumatoid arthritis:</a:t>
            </a:r>
            <a:r>
              <a:rPr lang="en-US" sz="2800" dirty="0">
                <a:latin typeface="Comic Sans MS" panose="030F0702030302020204" pitchFamily="66" charset="0"/>
              </a:rPr>
              <a:t> Diagnosed by</a:t>
            </a:r>
          </a:p>
          <a:p>
            <a:pPr lvl="0" algn="just">
              <a:lnSpc>
                <a:spcPct val="150000"/>
              </a:lnSpc>
            </a:pPr>
            <a:r>
              <a:rPr lang="en-IN" sz="2800" b="1" i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RA factor</a:t>
            </a:r>
            <a:r>
              <a:rPr lang="en-IN" sz="2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(by latex agglutination test)</a:t>
            </a:r>
          </a:p>
          <a:p>
            <a:pPr lvl="0" algn="just">
              <a:lnSpc>
                <a:spcPct val="150000"/>
              </a:lnSpc>
            </a:pPr>
            <a:r>
              <a:rPr lang="en-IN" sz="2800" b="1" i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ACPA</a:t>
            </a:r>
            <a:r>
              <a:rPr lang="en-IN" sz="2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(Anti-citrullinated peptide antibodies) </a:t>
            </a:r>
          </a:p>
          <a:p>
            <a:pPr lvl="0" algn="just">
              <a:lnSpc>
                <a:spcPct val="150000"/>
              </a:lnSpc>
            </a:pPr>
            <a:r>
              <a:rPr lang="en-IN" sz="2800" b="1" i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Rose-</a:t>
            </a:r>
            <a:r>
              <a:rPr lang="en-IN" sz="2800" b="1" i="1" kern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Waaler</a:t>
            </a:r>
            <a:r>
              <a:rPr lang="en-IN" sz="2800" b="1" i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test</a:t>
            </a:r>
            <a:r>
              <a:rPr lang="en-IN" sz="2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to detect RA factor is of historical importance.</a:t>
            </a:r>
            <a:endParaRPr lang="en-US" sz="28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3997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17A9C-9827-42C5-9A98-3709EBFA2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943" y="2405743"/>
            <a:ext cx="6041571" cy="84908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THANK YOU!</a:t>
            </a:r>
            <a:endParaRPr lang="en-IN" sz="40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99706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784</TotalTime>
  <Words>1758</Words>
  <Application>Microsoft Office PowerPoint</Application>
  <PresentationFormat>Widescreen</PresentationFormat>
  <Paragraphs>208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Century Gothic</vt:lpstr>
      <vt:lpstr>Comic Sans MS</vt:lpstr>
      <vt:lpstr>Courier New</vt:lpstr>
      <vt:lpstr>Wingdings</vt:lpstr>
      <vt:lpstr>Wingdings 3</vt:lpstr>
      <vt:lpstr>Wisp</vt:lpstr>
      <vt:lpstr>Autoimmunity</vt:lpstr>
      <vt:lpstr>Autoimmunity</vt:lpstr>
      <vt:lpstr>Immunological Tolerance: </vt:lpstr>
      <vt:lpstr>Central Tolerance</vt:lpstr>
      <vt:lpstr>Central Tolerance…</vt:lpstr>
      <vt:lpstr>PowerPoint Presentation</vt:lpstr>
      <vt:lpstr>Peripheral Tolerance</vt:lpstr>
      <vt:lpstr>Peripheral Tolerance - Mechanisms</vt:lpstr>
      <vt:lpstr>Peripheral Tolerance - Mechanisms</vt:lpstr>
      <vt:lpstr>PowerPoint Presentation</vt:lpstr>
      <vt:lpstr>Peripheral Tolerance – Mechanisms</vt:lpstr>
      <vt:lpstr>PowerPoint Presentation</vt:lpstr>
      <vt:lpstr>Peripheral Tolerance – Mechanisms </vt:lpstr>
      <vt:lpstr>PowerPoint Presentation</vt:lpstr>
      <vt:lpstr>Peripheral Tolerance – Mechanisms </vt:lpstr>
      <vt:lpstr>Peripheral Tolerance – Mechanisms</vt:lpstr>
      <vt:lpstr>MECHANISMS OF AUTOIMMUNITY</vt:lpstr>
      <vt:lpstr>Breakdown of T Cell Anergy</vt:lpstr>
      <vt:lpstr>Failure of AICD</vt:lpstr>
      <vt:lpstr>Loss of Treg cells</vt:lpstr>
      <vt:lpstr>Providing T Cell help to Stimulate Self-reacting B Cells</vt:lpstr>
      <vt:lpstr>PowerPoint Presentation</vt:lpstr>
      <vt:lpstr>Release of Sequestered Antigens</vt:lpstr>
      <vt:lpstr>Molecular Mimicry</vt:lpstr>
      <vt:lpstr>Polyclonal Lymphocyte Activation</vt:lpstr>
      <vt:lpstr>Epitope Spreading</vt:lpstr>
      <vt:lpstr>AUTOIMMUNE DISEASES</vt:lpstr>
      <vt:lpstr>Autoimmune diseases and immune response produced with their clinical manifestations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Laboratory Diagnosis of Autoimmune Diseases</vt:lpstr>
      <vt:lpstr>Laboratory Diagnosis of Autoimmune Diseases </vt:lpstr>
      <vt:lpstr>Laboratory Diagnosis of Autoimmune Diseases</vt:lpstr>
      <vt:lpstr>Laboratory Diagnosis of Autoimmune Diseases </vt:lpstr>
      <vt:lpstr>Laboratory Diagnosis of Autoimmune Diseases</vt:lpstr>
      <vt:lpstr>Laboratory Diagnosis of Autoimmune Diseases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Autoimmunity</dc:title>
  <dc:creator>HP</dc:creator>
  <cp:lastModifiedBy>HP</cp:lastModifiedBy>
  <cp:revision>20</cp:revision>
  <dcterms:created xsi:type="dcterms:W3CDTF">2023-04-17T09:24:10Z</dcterms:created>
  <dcterms:modified xsi:type="dcterms:W3CDTF">2024-02-08T18:06:33Z</dcterms:modified>
</cp:coreProperties>
</file>