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348" r:id="rId2"/>
    <p:sldId id="256" r:id="rId3"/>
    <p:sldId id="257" r:id="rId4"/>
    <p:sldId id="258" r:id="rId5"/>
    <p:sldId id="259" r:id="rId6"/>
    <p:sldId id="260" r:id="rId7"/>
    <p:sldId id="261" r:id="rId8"/>
    <p:sldId id="262" r:id="rId9"/>
    <p:sldId id="263" r:id="rId10"/>
    <p:sldId id="265" r:id="rId11"/>
    <p:sldId id="266" r:id="rId12"/>
    <p:sldId id="313" r:id="rId13"/>
    <p:sldId id="314" r:id="rId14"/>
    <p:sldId id="316" r:id="rId15"/>
    <p:sldId id="317" r:id="rId16"/>
    <p:sldId id="267" r:id="rId17"/>
    <p:sldId id="268" r:id="rId18"/>
    <p:sldId id="319" r:id="rId19"/>
    <p:sldId id="320" r:id="rId20"/>
    <p:sldId id="269" r:id="rId21"/>
    <p:sldId id="270" r:id="rId22"/>
    <p:sldId id="287" r:id="rId23"/>
    <p:sldId id="321" r:id="rId24"/>
    <p:sldId id="318" r:id="rId25"/>
    <p:sldId id="295" r:id="rId26"/>
    <p:sldId id="322" r:id="rId27"/>
    <p:sldId id="323" r:id="rId28"/>
    <p:sldId id="324" r:id="rId29"/>
    <p:sldId id="325" r:id="rId30"/>
    <p:sldId id="338" r:id="rId31"/>
    <p:sldId id="327" r:id="rId32"/>
    <p:sldId id="326" r:id="rId33"/>
    <p:sldId id="328" r:id="rId34"/>
    <p:sldId id="329" r:id="rId35"/>
    <p:sldId id="331" r:id="rId36"/>
    <p:sldId id="339" r:id="rId37"/>
    <p:sldId id="332" r:id="rId38"/>
    <p:sldId id="340" r:id="rId39"/>
    <p:sldId id="330" r:id="rId40"/>
    <p:sldId id="333" r:id="rId41"/>
    <p:sldId id="334" r:id="rId42"/>
    <p:sldId id="341" r:id="rId43"/>
    <p:sldId id="336" r:id="rId44"/>
    <p:sldId id="342" r:id="rId45"/>
    <p:sldId id="343" r:id="rId46"/>
    <p:sldId id="345" r:id="rId47"/>
    <p:sldId id="346" r:id="rId48"/>
    <p:sldId id="347"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a:srgbClr val="CC99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10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16ADB-3445-4809-A61C-814E5692D7B7}" type="datetimeFigureOut">
              <a:rPr lang="en-IN" smtClean="0"/>
              <a:t>29-01-2024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7B696-6050-4742-8B1D-CD01370EE2AD}" type="slidenum">
              <a:rPr lang="en-IN" smtClean="0"/>
              <a:t>‹#›</a:t>
            </a:fld>
            <a:endParaRPr lang="en-IN"/>
          </a:p>
        </p:txBody>
      </p:sp>
    </p:spTree>
    <p:extLst>
      <p:ext uri="{BB962C8B-B14F-4D97-AF65-F5344CB8AC3E}">
        <p14:creationId xmlns:p14="http://schemas.microsoft.com/office/powerpoint/2010/main" val="2311428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A0D6B5B-E3EF-8660-D964-987ECAD24E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99E957DF-209F-35A1-24C2-87DD38905C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412" name="Slide Number Placeholder 3">
            <a:extLst>
              <a:ext uri="{FF2B5EF4-FFF2-40B4-BE49-F238E27FC236}">
                <a16:creationId xmlns:a16="http://schemas.microsoft.com/office/drawing/2014/main" id="{9D22F4D9-264A-6BC6-DA83-CB8644D42F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3E06507-277A-4337-A135-15A43EAEEF3D}" type="slidenum">
              <a:rPr lang="en-US" altLang="en-US">
                <a:latin typeface="Arial" panose="020B0604020202020204" pitchFamily="34" charset="0"/>
              </a:rPr>
              <a:pPr>
                <a:spcBef>
                  <a:spcPct val="0"/>
                </a:spcBef>
              </a:pPr>
              <a:t>11</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1AD0162D-6680-EAFC-9E5A-9E698AE7CB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95D46C7C-DA5B-B5BB-EC13-A747488FFE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Major professional </a:t>
            </a:r>
            <a:r>
              <a:rPr lang="en-US" altLang="en-US" dirty="0" err="1"/>
              <a:t>apcs</a:t>
            </a:r>
            <a:endParaRPr lang="en-US" altLang="en-US" dirty="0"/>
          </a:p>
          <a:p>
            <a:pPr eaLnBrk="1" hangingPunct="1">
              <a:spcBef>
                <a:spcPct val="0"/>
              </a:spcBef>
            </a:pPr>
            <a:r>
              <a:rPr lang="en-US" altLang="en-US" dirty="0"/>
              <a:t>Occasionally present antigen to helper t cells non professional </a:t>
            </a:r>
            <a:r>
              <a:rPr lang="en-US" altLang="en-US" dirty="0" err="1"/>
              <a:t>apcs</a:t>
            </a:r>
            <a:endParaRPr lang="en-US" altLang="en-US" dirty="0"/>
          </a:p>
        </p:txBody>
      </p:sp>
      <p:sp>
        <p:nvSpPr>
          <p:cNvPr id="20484" name="Slide Number Placeholder 3">
            <a:extLst>
              <a:ext uri="{FF2B5EF4-FFF2-40B4-BE49-F238E27FC236}">
                <a16:creationId xmlns:a16="http://schemas.microsoft.com/office/drawing/2014/main" id="{2015960C-C1C8-D5CC-4B0D-6FFF0C28D9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D64497-D7EB-4B49-B2FE-CF75CD72FDAA}" type="slidenum">
              <a:rPr lang="en-US" altLang="en-US">
                <a:latin typeface="Arial" panose="020B0604020202020204" pitchFamily="34" charset="0"/>
              </a:rPr>
              <a:pPr>
                <a:spcBef>
                  <a:spcPct val="0"/>
                </a:spcBef>
              </a:pPr>
              <a:t>13</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CD1E2BD5-793E-10F4-974A-13A1D71086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013BB264-D02D-6F88-54D2-7ED1B77575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Are used by immune system which are different from each other in their mechanism and target antigen</a:t>
            </a:r>
          </a:p>
        </p:txBody>
      </p:sp>
      <p:sp>
        <p:nvSpPr>
          <p:cNvPr id="23556" name="Slide Number Placeholder 3">
            <a:extLst>
              <a:ext uri="{FF2B5EF4-FFF2-40B4-BE49-F238E27FC236}">
                <a16:creationId xmlns:a16="http://schemas.microsoft.com/office/drawing/2014/main" id="{25ED91CD-32E6-0E4E-102E-2AA1312558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5E627B-6089-47DE-AB19-BD6E5A01D540}" type="slidenum">
              <a:rPr lang="en-US" altLang="en-US">
                <a:latin typeface="Arial" panose="020B0604020202020204" pitchFamily="34" charset="0"/>
              </a:rPr>
              <a:pPr>
                <a:spcBef>
                  <a:spcPct val="0"/>
                </a:spcBef>
              </a:pPr>
              <a:t>15</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E8565BC-CDA3-426A-85EE-47C6DB0C4674}" type="datetimeFigureOut">
              <a:rPr lang="en-IN" smtClean="0"/>
              <a:t>29-01-2024</a:t>
            </a:fld>
            <a:endParaRPr lang="en-IN"/>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1DDEB4E-AAD5-4909-B1D9-B4A9532DBD87}" type="slidenum">
              <a:rPr lang="en-IN" smtClean="0"/>
              <a:t>‹#›</a:t>
            </a:fld>
            <a:endParaRPr lang="en-IN"/>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408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565BC-CDA3-426A-85EE-47C6DB0C4674}" type="datetimeFigureOut">
              <a:rPr lang="en-IN" smtClean="0"/>
              <a:t>29-01-2024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290796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8565BC-CDA3-426A-85EE-47C6DB0C4674}" type="datetimeFigureOut">
              <a:rPr lang="en-IN" smtClean="0"/>
              <a:t>29-01-2024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DDEB4E-AAD5-4909-B1D9-B4A9532DBD87}" type="slidenum">
              <a:rPr lang="en-IN" smtClean="0"/>
              <a:t>‹#›</a:t>
            </a:fld>
            <a:endParaRPr lang="en-IN"/>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825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8565BC-CDA3-426A-85EE-47C6DB0C4674}" type="datetimeFigureOut">
              <a:rPr lang="en-IN" smtClean="0"/>
              <a:t>29-01-2024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3603706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8565BC-CDA3-426A-85EE-47C6DB0C4674}" type="datetimeFigureOut">
              <a:rPr lang="en-IN" smtClean="0"/>
              <a:t>29-01-2024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39836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8565BC-CDA3-426A-85EE-47C6DB0C4674}" type="datetimeFigureOut">
              <a:rPr lang="en-IN" smtClean="0"/>
              <a:t>29-01-2024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248559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565BC-CDA3-426A-85EE-47C6DB0C4674}" type="datetimeFigureOut">
              <a:rPr lang="en-IN" smtClean="0"/>
              <a:t>29-01-2024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68168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8565BC-CDA3-426A-85EE-47C6DB0C4674}" type="datetimeFigureOut">
              <a:rPr lang="en-IN" smtClean="0"/>
              <a:t>29-01-2024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954428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8565BC-CDA3-426A-85EE-47C6DB0C4674}" type="datetimeFigureOut">
              <a:rPr lang="en-IN" smtClean="0"/>
              <a:t>29-01-2024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4275590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565BC-CDA3-426A-85EE-47C6DB0C4674}" type="datetimeFigureOut">
              <a:rPr lang="en-IN" smtClean="0"/>
              <a:t>29-01-2024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1549252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565BC-CDA3-426A-85EE-47C6DB0C4674}" type="datetimeFigureOut">
              <a:rPr lang="en-IN" smtClean="0"/>
              <a:t>29-01-2024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1DDEB4E-AAD5-4909-B1D9-B4A9532DBD87}" type="slidenum">
              <a:rPr lang="en-IN" smtClean="0"/>
              <a:t>‹#›</a:t>
            </a:fld>
            <a:endParaRPr lang="en-IN"/>
          </a:p>
        </p:txBody>
      </p:sp>
    </p:spTree>
    <p:extLst>
      <p:ext uri="{BB962C8B-B14F-4D97-AF65-F5344CB8AC3E}">
        <p14:creationId xmlns:p14="http://schemas.microsoft.com/office/powerpoint/2010/main" val="466507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E8565BC-CDA3-426A-85EE-47C6DB0C4674}" type="datetimeFigureOut">
              <a:rPr lang="en-IN" smtClean="0"/>
              <a:t>29-01-2024</a:t>
            </a:fld>
            <a:endParaRPr lang="en-IN"/>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1DDEB4E-AAD5-4909-B1D9-B4A9532DBD87}" type="slidenum">
              <a:rPr lang="en-IN" smtClean="0"/>
              <a:t>‹#›</a:t>
            </a:fld>
            <a:endParaRPr lang="en-IN"/>
          </a:p>
        </p:txBody>
      </p:sp>
    </p:spTree>
    <p:extLst>
      <p:ext uri="{BB962C8B-B14F-4D97-AF65-F5344CB8AC3E}">
        <p14:creationId xmlns:p14="http://schemas.microsoft.com/office/powerpoint/2010/main" val="908063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82065-515C-BA6F-06BB-B11E28A6491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663F0E1-EF19-7F6E-50F8-3DF80AB30411}"/>
              </a:ext>
            </a:extLst>
          </p:cNvPr>
          <p:cNvSpPr>
            <a:spLocks noGrp="1"/>
          </p:cNvSpPr>
          <p:nvPr>
            <p:ph idx="1"/>
          </p:nvPr>
        </p:nvSpPr>
        <p:spPr/>
        <p:txBody>
          <a:bodyPr/>
          <a:lstStyle/>
          <a:p>
            <a:endParaRPr lang="en-IN"/>
          </a:p>
        </p:txBody>
      </p:sp>
      <p:pic>
        <p:nvPicPr>
          <p:cNvPr id="1026" name="Picture 2">
            <a:extLst>
              <a:ext uri="{FF2B5EF4-FFF2-40B4-BE49-F238E27FC236}">
                <a16:creationId xmlns:a16="http://schemas.microsoft.com/office/drawing/2014/main" id="{D22256EE-5C91-AB12-D4F7-3FD003ED94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342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3EE1E-6DCF-6796-17F1-FB09AA09ECF3}"/>
              </a:ext>
            </a:extLst>
          </p:cNvPr>
          <p:cNvSpPr>
            <a:spLocks noGrp="1"/>
          </p:cNvSpPr>
          <p:nvPr>
            <p:ph type="ctrTitle"/>
          </p:nvPr>
        </p:nvSpPr>
        <p:spPr/>
        <p:txBody>
          <a:bodyPr/>
          <a:lstStyle/>
          <a:p>
            <a:r>
              <a:rPr lang="en-US" dirty="0">
                <a:solidFill>
                  <a:srgbClr val="002060"/>
                </a:solidFill>
                <a:latin typeface="Comic Sans MS" panose="030F0702030302020204" pitchFamily="66" charset="0"/>
              </a:rPr>
              <a:t>Antibody mediated immune response</a:t>
            </a:r>
            <a:endParaRPr lang="en-IN" dirty="0">
              <a:solidFill>
                <a:srgbClr val="002060"/>
              </a:solidFill>
              <a:latin typeface="Comic Sans MS" panose="030F0702030302020204" pitchFamily="66" charset="0"/>
            </a:endParaRPr>
          </a:p>
        </p:txBody>
      </p:sp>
      <p:sp>
        <p:nvSpPr>
          <p:cNvPr id="3" name="Subtitle 2">
            <a:extLst>
              <a:ext uri="{FF2B5EF4-FFF2-40B4-BE49-F238E27FC236}">
                <a16:creationId xmlns:a16="http://schemas.microsoft.com/office/drawing/2014/main" id="{05A49886-476A-80FA-B1FF-CCEAA279AE30}"/>
              </a:ext>
            </a:extLst>
          </p:cNvPr>
          <p:cNvSpPr>
            <a:spLocks noGrp="1"/>
          </p:cNvSpPr>
          <p:nvPr>
            <p:ph type="subTitle" idx="1"/>
          </p:nvPr>
        </p:nvSpPr>
        <p:spPr>
          <a:xfrm>
            <a:off x="7422077" y="5610459"/>
            <a:ext cx="3257193" cy="365165"/>
          </a:xfrm>
        </p:spPr>
        <p:txBody>
          <a:bodyPr>
            <a:noAutofit/>
          </a:bodyPr>
          <a:lstStyle/>
          <a:p>
            <a:r>
              <a:rPr lang="en-US" sz="2000" b="1" dirty="0">
                <a:solidFill>
                  <a:schemeClr val="tx1"/>
                </a:solidFill>
                <a:latin typeface="Comic Sans MS" panose="030F0702030302020204" pitchFamily="66" charset="0"/>
              </a:rPr>
              <a:t>Dr Priyanka Chaturvedi</a:t>
            </a:r>
          </a:p>
          <a:p>
            <a:r>
              <a:rPr lang="en-US" sz="2000" b="1" dirty="0">
                <a:solidFill>
                  <a:schemeClr val="tx1"/>
                </a:solidFill>
                <a:latin typeface="Comic Sans MS" panose="030F0702030302020204" pitchFamily="66" charset="0"/>
              </a:rPr>
              <a:t>Assistant Professor</a:t>
            </a:r>
          </a:p>
          <a:p>
            <a:endParaRPr lang="en-IN" sz="20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20173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AB90F-C9AE-E8B0-F929-9E0DB66A5D08}"/>
              </a:ext>
            </a:extLst>
          </p:cNvPr>
          <p:cNvSpPr>
            <a:spLocks noGrp="1"/>
          </p:cNvSpPr>
          <p:nvPr>
            <p:ph type="title"/>
          </p:nvPr>
        </p:nvSpPr>
        <p:spPr/>
        <p:txBody>
          <a:bodyPr/>
          <a:lstStyle/>
          <a:p>
            <a:r>
              <a:rPr lang="en-US" dirty="0">
                <a:solidFill>
                  <a:schemeClr val="tx1"/>
                </a:solidFill>
                <a:latin typeface="Comic Sans MS" panose="030F0702030302020204" pitchFamily="66" charset="0"/>
              </a:rPr>
              <a:t>Objectives</a:t>
            </a:r>
            <a:endParaRPr lang="en-IN" dirty="0">
              <a:solidFill>
                <a:schemeClr val="tx1"/>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193E632A-BA78-361E-3882-975A6C5A7652}"/>
              </a:ext>
            </a:extLst>
          </p:cNvPr>
          <p:cNvSpPr>
            <a:spLocks noGrp="1"/>
          </p:cNvSpPr>
          <p:nvPr>
            <p:ph idx="1"/>
          </p:nvPr>
        </p:nvSpPr>
        <p:spPr/>
        <p:txBody>
          <a:bodyPr>
            <a:normAutofit/>
          </a:bodyPr>
          <a:lstStyle/>
          <a:p>
            <a:pPr marL="342900" lvl="0" indent="-342900" algn="just">
              <a:lnSpc>
                <a:spcPct val="107000"/>
              </a:lnSpc>
              <a:buFont typeface="Symbol" panose="05050102010706020507" pitchFamily="18" charset="2"/>
              <a:buChar char=""/>
            </a:pPr>
            <a:r>
              <a:rPr lang="en-IN"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Concept of immune Response &amp; its types</a:t>
            </a:r>
          </a:p>
          <a:p>
            <a:pPr marL="342900" lvl="0" indent="-342900" algn="just">
              <a:lnSpc>
                <a:spcPct val="107000"/>
              </a:lnSpc>
              <a:spcAft>
                <a:spcPts val="800"/>
              </a:spcAft>
              <a:buFont typeface="Symbol" panose="05050102010706020507" pitchFamily="18" charset="2"/>
              <a:buChar char=""/>
            </a:pPr>
            <a:r>
              <a:rPr lang="en-IN"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Antigen Presentation &amp; APCs</a:t>
            </a:r>
          </a:p>
          <a:p>
            <a:r>
              <a:rPr lang="en-IN" sz="2800" dirty="0">
                <a:solidFill>
                  <a:schemeClr val="tx1"/>
                </a:solidFill>
                <a:effectLst/>
                <a:latin typeface="Comic Sans MS" panose="030F0702030302020204" pitchFamily="66" charset="0"/>
                <a:ea typeface="Calibri" panose="020F0502020204030204" pitchFamily="34" charset="0"/>
              </a:rPr>
              <a:t>Antibody mediated immune response</a:t>
            </a:r>
            <a:endParaRPr lang="en-IN" sz="32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15593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AD36-3D82-5CB6-4498-7D7685AFEA1C}"/>
              </a:ext>
            </a:extLst>
          </p:cNvPr>
          <p:cNvSpPr>
            <a:spLocks noGrp="1"/>
          </p:cNvSpPr>
          <p:nvPr>
            <p:ph type="title"/>
          </p:nvPr>
        </p:nvSpPr>
        <p:spPr/>
        <p:txBody>
          <a:bodyPr>
            <a:normAutofit/>
          </a:bodyPr>
          <a:lstStyle/>
          <a:p>
            <a:r>
              <a:rPr lang="en-US" sz="4000" b="1" dirty="0">
                <a:solidFill>
                  <a:schemeClr val="tx1"/>
                </a:solidFill>
                <a:latin typeface="Comic Sans MS" panose="030F0702030302020204" pitchFamily="66" charset="0"/>
              </a:rPr>
              <a:t>INTRODUCTION</a:t>
            </a:r>
            <a:endParaRPr lang="en-IN" sz="4000" b="1" dirty="0">
              <a:solidFill>
                <a:schemeClr val="tx1"/>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BD9222F5-BC4E-A460-38C0-80A19C88BC1B}"/>
              </a:ext>
            </a:extLst>
          </p:cNvPr>
          <p:cNvSpPr>
            <a:spLocks noGrp="1"/>
          </p:cNvSpPr>
          <p:nvPr>
            <p:ph idx="1"/>
          </p:nvPr>
        </p:nvSpPr>
        <p:spPr/>
        <p:txBody>
          <a:bodyPr>
            <a:normAutofit/>
          </a:bodyPr>
          <a:lstStyle/>
          <a:p>
            <a:pPr marL="45720" indent="0" algn="ctr">
              <a:lnSpc>
                <a:spcPct val="200000"/>
              </a:lnSpc>
              <a:buNone/>
            </a:pPr>
            <a:r>
              <a:rPr lang="en-US" sz="3200" b="1" u="sng" dirty="0">
                <a:solidFill>
                  <a:schemeClr val="accent6">
                    <a:lumMod val="75000"/>
                  </a:schemeClr>
                </a:solidFill>
                <a:latin typeface="Comic Sans MS" panose="030F0702030302020204" pitchFamily="66" charset="0"/>
              </a:rPr>
              <a:t>IMMUNE RESPONSE:</a:t>
            </a:r>
          </a:p>
          <a:p>
            <a:pPr marL="45720" indent="0" algn="ctr">
              <a:lnSpc>
                <a:spcPct val="200000"/>
              </a:lnSpc>
              <a:buNone/>
            </a:pPr>
            <a:r>
              <a:rPr lang="en-US" sz="3200" dirty="0">
                <a:solidFill>
                  <a:schemeClr val="tx1"/>
                </a:solidFill>
                <a:latin typeface="Comic Sans MS" panose="030F0702030302020204" pitchFamily="66" charset="0"/>
              </a:rPr>
              <a:t>A highly coordinated reaction of the cells of immune system and their products</a:t>
            </a:r>
            <a:r>
              <a:rPr lang="en-US" sz="2800" dirty="0">
                <a:solidFill>
                  <a:schemeClr val="tx1"/>
                </a:solidFill>
                <a:latin typeface="Comic Sans MS" panose="030F0702030302020204" pitchFamily="66" charset="0"/>
              </a:rPr>
              <a:t>.</a:t>
            </a:r>
            <a:endParaRPr lang="en-IN" sz="28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1663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2C53-2712-DCFC-AF86-AC288A9E4002}"/>
              </a:ext>
            </a:extLst>
          </p:cNvPr>
          <p:cNvSpPr>
            <a:spLocks noGrp="1"/>
          </p:cNvSpPr>
          <p:nvPr>
            <p:ph type="title"/>
          </p:nvPr>
        </p:nvSpPr>
        <p:spPr/>
        <p:txBody>
          <a:bodyPr/>
          <a:lstStyle/>
          <a:p>
            <a:r>
              <a:rPr lang="en-US" sz="4400" b="1" dirty="0">
                <a:solidFill>
                  <a:schemeClr val="tx1"/>
                </a:solidFill>
                <a:latin typeface="Comic Sans MS" panose="030F0702030302020204" pitchFamily="66" charset="0"/>
              </a:rPr>
              <a:t>INTRODUCTION</a:t>
            </a:r>
            <a:endParaRPr lang="en-IN" dirty="0"/>
          </a:p>
        </p:txBody>
      </p:sp>
      <p:sp>
        <p:nvSpPr>
          <p:cNvPr id="3" name="Content Placeholder 2">
            <a:extLst>
              <a:ext uri="{FF2B5EF4-FFF2-40B4-BE49-F238E27FC236}">
                <a16:creationId xmlns:a16="http://schemas.microsoft.com/office/drawing/2014/main" id="{BC8BB733-5494-DFAF-B90A-EAC0205DA551}"/>
              </a:ext>
            </a:extLst>
          </p:cNvPr>
          <p:cNvSpPr>
            <a:spLocks noGrp="1"/>
          </p:cNvSpPr>
          <p:nvPr>
            <p:ph idx="1"/>
          </p:nvPr>
        </p:nvSpPr>
        <p:spPr>
          <a:xfrm>
            <a:off x="1143000" y="2057400"/>
            <a:ext cx="10708574" cy="4038600"/>
          </a:xfrm>
        </p:spPr>
        <p:txBody>
          <a:bodyPr>
            <a:normAutofit fontScale="92500"/>
          </a:bodyPr>
          <a:lstStyle/>
          <a:p>
            <a:pPr marL="45720" indent="0">
              <a:buNone/>
            </a:pPr>
            <a:r>
              <a:rPr lang="en-US" sz="3200" dirty="0">
                <a:solidFill>
                  <a:schemeClr val="tx1"/>
                </a:solidFill>
                <a:latin typeface="Comic Sans MS" panose="030F0702030302020204" pitchFamily="66" charset="0"/>
              </a:rPr>
              <a:t>Types of immune response:</a:t>
            </a:r>
          </a:p>
          <a:p>
            <a:pPr marL="45720" indent="0">
              <a:buNone/>
            </a:pPr>
            <a:endParaRPr lang="en-US" sz="3200" dirty="0">
              <a:solidFill>
                <a:schemeClr val="tx1"/>
              </a:solidFill>
              <a:latin typeface="Comic Sans MS" panose="030F0702030302020204" pitchFamily="66" charset="0"/>
            </a:endParaRPr>
          </a:p>
          <a:p>
            <a:pPr marL="560070" indent="-514350">
              <a:lnSpc>
                <a:spcPct val="200000"/>
              </a:lnSpc>
              <a:buAutoNum type="alphaUcParenR"/>
            </a:pPr>
            <a:r>
              <a:rPr lang="en-US" sz="3200" dirty="0">
                <a:solidFill>
                  <a:schemeClr val="tx1"/>
                </a:solidFill>
                <a:latin typeface="Comic Sans MS" panose="030F0702030302020204" pitchFamily="66" charset="0"/>
              </a:rPr>
              <a:t>Humoral or Antibody mediated Immune response (AMI)</a:t>
            </a:r>
          </a:p>
          <a:p>
            <a:pPr marL="560070" indent="-514350">
              <a:lnSpc>
                <a:spcPct val="200000"/>
              </a:lnSpc>
              <a:buAutoNum type="alphaUcParenR"/>
            </a:pPr>
            <a:r>
              <a:rPr lang="en-US" sz="3200" dirty="0">
                <a:solidFill>
                  <a:schemeClr val="tx1"/>
                </a:solidFill>
                <a:latin typeface="Comic Sans MS" panose="030F0702030302020204" pitchFamily="66" charset="0"/>
              </a:rPr>
              <a:t>Cell mediated immune response (CMI)</a:t>
            </a:r>
            <a:endParaRPr lang="en-IN" sz="32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330179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8959-F650-B3A6-38C5-E858B2681144}"/>
              </a:ext>
            </a:extLst>
          </p:cNvPr>
          <p:cNvSpPr>
            <a:spLocks noGrp="1"/>
          </p:cNvSpPr>
          <p:nvPr>
            <p:ph type="title"/>
          </p:nvPr>
        </p:nvSpPr>
        <p:spPr/>
        <p:txBody>
          <a:bodyPr>
            <a:normAutofit/>
          </a:bodyPr>
          <a:lstStyle/>
          <a:p>
            <a:pPr algn="ctr"/>
            <a:r>
              <a:rPr lang="en-US" sz="4400" b="1" dirty="0">
                <a:solidFill>
                  <a:srgbClr val="0070C0"/>
                </a:solidFill>
                <a:latin typeface="Comic Sans MS" panose="030F0702030302020204" pitchFamily="66" charset="0"/>
              </a:rPr>
              <a:t>Humoral or Antibody mediated Immune response (AMI)</a:t>
            </a:r>
            <a:endParaRPr lang="en-IN" b="1" dirty="0">
              <a:solidFill>
                <a:srgbClr val="0070C0"/>
              </a:solidFill>
            </a:endParaRPr>
          </a:p>
        </p:txBody>
      </p:sp>
      <p:sp>
        <p:nvSpPr>
          <p:cNvPr id="3" name="Content Placeholder 2">
            <a:extLst>
              <a:ext uri="{FF2B5EF4-FFF2-40B4-BE49-F238E27FC236}">
                <a16:creationId xmlns:a16="http://schemas.microsoft.com/office/drawing/2014/main" id="{8B10E762-9E13-C61B-8621-C99A355D6F0C}"/>
              </a:ext>
            </a:extLst>
          </p:cNvPr>
          <p:cNvSpPr>
            <a:spLocks noGrp="1"/>
          </p:cNvSpPr>
          <p:nvPr>
            <p:ph idx="1"/>
          </p:nvPr>
        </p:nvSpPr>
        <p:spPr>
          <a:xfrm>
            <a:off x="1143000" y="2057400"/>
            <a:ext cx="10482943" cy="4038600"/>
          </a:xfrm>
        </p:spPr>
        <p:txBody>
          <a:bodyPr>
            <a:normAutofit lnSpcReduction="10000"/>
          </a:bodyPr>
          <a:lstStyle/>
          <a:p>
            <a:pPr>
              <a:lnSpc>
                <a:spcPct val="200000"/>
              </a:lnSpc>
            </a:pPr>
            <a:r>
              <a:rPr lang="en-US" sz="3200" dirty="0">
                <a:solidFill>
                  <a:schemeClr val="tx1"/>
                </a:solidFill>
                <a:latin typeface="Comic Sans MS" panose="030F0702030302020204" pitchFamily="66" charset="0"/>
              </a:rPr>
              <a:t>Protection of host by secreting </a:t>
            </a:r>
            <a:r>
              <a:rPr lang="en-US" sz="3200" b="1" i="1" dirty="0">
                <a:solidFill>
                  <a:srgbClr val="0070C0"/>
                </a:solidFill>
                <a:latin typeface="Comic Sans MS" panose="030F0702030302020204" pitchFamily="66" charset="0"/>
              </a:rPr>
              <a:t>Antibodies</a:t>
            </a:r>
          </a:p>
          <a:p>
            <a:pPr>
              <a:lnSpc>
                <a:spcPct val="200000"/>
              </a:lnSpc>
            </a:pPr>
            <a:r>
              <a:rPr lang="en-US" sz="3200" dirty="0">
                <a:solidFill>
                  <a:schemeClr val="tx1"/>
                </a:solidFill>
                <a:latin typeface="Comic Sans MS" panose="030F0702030302020204" pitchFamily="66" charset="0"/>
              </a:rPr>
              <a:t>Antibodies bind and neutralize the antigen (free or bound to any surface)</a:t>
            </a:r>
          </a:p>
          <a:p>
            <a:pPr>
              <a:lnSpc>
                <a:spcPct val="200000"/>
              </a:lnSpc>
            </a:pPr>
            <a:r>
              <a:rPr lang="en-US" sz="3200" dirty="0">
                <a:solidFill>
                  <a:schemeClr val="tx1"/>
                </a:solidFill>
                <a:latin typeface="Comic Sans MS" panose="030F0702030302020204" pitchFamily="66" charset="0"/>
              </a:rPr>
              <a:t>Have </a:t>
            </a:r>
            <a:r>
              <a:rPr lang="en-US" sz="3200" b="1" dirty="0">
                <a:solidFill>
                  <a:schemeClr val="tx1"/>
                </a:solidFill>
                <a:latin typeface="Comic Sans MS" panose="030F0702030302020204" pitchFamily="66" charset="0"/>
              </a:rPr>
              <a:t>no role against </a:t>
            </a:r>
            <a:r>
              <a:rPr lang="en-US" sz="3200" b="1" dirty="0">
                <a:solidFill>
                  <a:srgbClr val="0070C0"/>
                </a:solidFill>
                <a:latin typeface="Comic Sans MS" panose="030F0702030302020204" pitchFamily="66" charset="0"/>
              </a:rPr>
              <a:t>Intracellular antigens</a:t>
            </a:r>
            <a:endParaRPr lang="en-IN" sz="3200" b="1" dirty="0">
              <a:solidFill>
                <a:srgbClr val="0070C0"/>
              </a:solidFill>
              <a:latin typeface="Comic Sans MS" panose="030F0702030302020204" pitchFamily="66" charset="0"/>
            </a:endParaRPr>
          </a:p>
        </p:txBody>
      </p:sp>
    </p:spTree>
    <p:extLst>
      <p:ext uri="{BB962C8B-B14F-4D97-AF65-F5344CB8AC3E}">
        <p14:creationId xmlns:p14="http://schemas.microsoft.com/office/powerpoint/2010/main" val="2345235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FC153-2B53-D130-4E71-F982376B5C9F}"/>
              </a:ext>
            </a:extLst>
          </p:cNvPr>
          <p:cNvSpPr>
            <a:spLocks noGrp="1"/>
          </p:cNvSpPr>
          <p:nvPr>
            <p:ph type="title"/>
          </p:nvPr>
        </p:nvSpPr>
        <p:spPr/>
        <p:txBody>
          <a:bodyPr>
            <a:normAutofit/>
          </a:bodyPr>
          <a:lstStyle/>
          <a:p>
            <a:pPr algn="ctr"/>
            <a:r>
              <a:rPr lang="en-US" sz="4400" b="1" dirty="0">
                <a:solidFill>
                  <a:srgbClr val="0070C0"/>
                </a:solidFill>
                <a:latin typeface="Comic Sans MS" panose="030F0702030302020204" pitchFamily="66" charset="0"/>
              </a:rPr>
              <a:t>Cell mediated immune response (CMI)</a:t>
            </a:r>
            <a:endParaRPr lang="en-IN" b="1" dirty="0">
              <a:solidFill>
                <a:srgbClr val="0070C0"/>
              </a:solidFill>
            </a:endParaRPr>
          </a:p>
        </p:txBody>
      </p:sp>
      <p:sp>
        <p:nvSpPr>
          <p:cNvPr id="3" name="Content Placeholder 2">
            <a:extLst>
              <a:ext uri="{FF2B5EF4-FFF2-40B4-BE49-F238E27FC236}">
                <a16:creationId xmlns:a16="http://schemas.microsoft.com/office/drawing/2014/main" id="{4A5E330F-9D25-548F-0E3B-9F58B4FC5255}"/>
              </a:ext>
            </a:extLst>
          </p:cNvPr>
          <p:cNvSpPr>
            <a:spLocks noGrp="1"/>
          </p:cNvSpPr>
          <p:nvPr>
            <p:ph idx="1"/>
          </p:nvPr>
        </p:nvSpPr>
        <p:spPr>
          <a:xfrm>
            <a:off x="546265" y="1965960"/>
            <a:ext cx="11435938" cy="4282440"/>
          </a:xfrm>
        </p:spPr>
        <p:txBody>
          <a:bodyPr>
            <a:normAutofit fontScale="92500"/>
          </a:bodyPr>
          <a:lstStyle/>
          <a:p>
            <a:pPr>
              <a:lnSpc>
                <a:spcPct val="200000"/>
              </a:lnSpc>
            </a:pPr>
            <a:r>
              <a:rPr lang="en-US" sz="3200" dirty="0">
                <a:solidFill>
                  <a:schemeClr val="tx1"/>
                </a:solidFill>
                <a:latin typeface="Comic Sans MS" panose="030F0702030302020204" pitchFamily="66" charset="0"/>
              </a:rPr>
              <a:t>Crucial in providing protection against </a:t>
            </a:r>
            <a:r>
              <a:rPr lang="en-US" sz="3200" b="1" dirty="0">
                <a:solidFill>
                  <a:srgbClr val="0070C0"/>
                </a:solidFill>
                <a:latin typeface="Comic Sans MS" panose="030F0702030302020204" pitchFamily="66" charset="0"/>
              </a:rPr>
              <a:t>intracellular microbes</a:t>
            </a:r>
            <a:r>
              <a:rPr lang="en-US" sz="3200" dirty="0">
                <a:solidFill>
                  <a:schemeClr val="tx1"/>
                </a:solidFill>
                <a:latin typeface="Comic Sans MS" panose="030F0702030302020204" pitchFamily="66" charset="0"/>
              </a:rPr>
              <a:t>.</a:t>
            </a:r>
          </a:p>
          <a:p>
            <a:pPr>
              <a:lnSpc>
                <a:spcPct val="200000"/>
              </a:lnSpc>
            </a:pPr>
            <a:r>
              <a:rPr lang="en-IN" sz="3200" dirty="0">
                <a:solidFill>
                  <a:schemeClr val="tx1"/>
                </a:solidFill>
                <a:latin typeface="Comic Sans MS" panose="030F0702030302020204" pitchFamily="66" charset="0"/>
              </a:rPr>
              <a:t>It is </a:t>
            </a:r>
            <a:r>
              <a:rPr lang="en-IN" sz="3200" b="1" dirty="0">
                <a:solidFill>
                  <a:srgbClr val="0070C0"/>
                </a:solidFill>
                <a:latin typeface="Comic Sans MS" panose="030F0702030302020204" pitchFamily="66" charset="0"/>
              </a:rPr>
              <a:t>mainly T-cell mediated</a:t>
            </a:r>
          </a:p>
          <a:p>
            <a:pPr>
              <a:lnSpc>
                <a:spcPct val="200000"/>
              </a:lnSpc>
            </a:pPr>
            <a:r>
              <a:rPr lang="en-IN" sz="3200" dirty="0">
                <a:solidFill>
                  <a:schemeClr val="tx1"/>
                </a:solidFill>
                <a:latin typeface="Comic Sans MS" panose="030F0702030302020204" pitchFamily="66" charset="0"/>
              </a:rPr>
              <a:t>Other components are: Natural killer (NK) cells, Macrophages  &amp; Granulocytes.</a:t>
            </a:r>
          </a:p>
        </p:txBody>
      </p:sp>
    </p:spTree>
    <p:extLst>
      <p:ext uri="{BB962C8B-B14F-4D97-AF65-F5344CB8AC3E}">
        <p14:creationId xmlns:p14="http://schemas.microsoft.com/office/powerpoint/2010/main" val="61411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487E-2FC1-64E1-79D2-5134416F8369}"/>
              </a:ext>
            </a:extLst>
          </p:cNvPr>
          <p:cNvSpPr>
            <a:spLocks noGrp="1"/>
          </p:cNvSpPr>
          <p:nvPr>
            <p:ph type="title"/>
          </p:nvPr>
        </p:nvSpPr>
        <p:spPr/>
        <p:txBody>
          <a:bodyPr>
            <a:normAutofit/>
          </a:bodyPr>
          <a:lstStyle/>
          <a:p>
            <a:r>
              <a:rPr lang="en-US" sz="4000" b="1" i="0" u="none" strike="noStrike" baseline="0" dirty="0">
                <a:solidFill>
                  <a:srgbClr val="0070C0"/>
                </a:solidFill>
                <a:latin typeface="Comic Sans MS" panose="030F0702030302020204" pitchFamily="66" charset="0"/>
              </a:rPr>
              <a:t>CMI and AMI are Interdependent</a:t>
            </a:r>
            <a:endParaRPr lang="en-IN" sz="8000" dirty="0">
              <a:solidFill>
                <a:srgbClr val="0070C0"/>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81663853-1E3F-AE06-E05C-7CE5B7C8FEC2}"/>
              </a:ext>
            </a:extLst>
          </p:cNvPr>
          <p:cNvSpPr>
            <a:spLocks noGrp="1"/>
          </p:cNvSpPr>
          <p:nvPr>
            <p:ph idx="1"/>
          </p:nvPr>
        </p:nvSpPr>
        <p:spPr/>
        <p:txBody>
          <a:bodyPr>
            <a:normAutofit/>
          </a:bodyPr>
          <a:lstStyle/>
          <a:p>
            <a:pPr algn="just">
              <a:lnSpc>
                <a:spcPct val="150000"/>
              </a:lnSpc>
            </a:pPr>
            <a:r>
              <a:rPr lang="en-US" sz="2800" b="0" i="0" u="none" strike="noStrike" baseline="0" dirty="0">
                <a:solidFill>
                  <a:schemeClr val="tx1"/>
                </a:solidFill>
                <a:latin typeface="Comic Sans MS" panose="030F0702030302020204" pitchFamily="66" charset="0"/>
              </a:rPr>
              <a:t>CMI and AMI cannot work individually, but they are highly </a:t>
            </a:r>
            <a:r>
              <a:rPr lang="en-IN" sz="2800" b="0" i="0" u="none" strike="noStrike" baseline="0" dirty="0">
                <a:solidFill>
                  <a:schemeClr val="tx1"/>
                </a:solidFill>
                <a:latin typeface="Comic Sans MS" panose="030F0702030302020204" pitchFamily="66" charset="0"/>
              </a:rPr>
              <a:t>dependent on each other</a:t>
            </a:r>
          </a:p>
          <a:p>
            <a:pPr algn="just">
              <a:lnSpc>
                <a:spcPct val="150000"/>
              </a:lnSpc>
            </a:pPr>
            <a:r>
              <a:rPr lang="en-US" sz="2800" b="0" i="0" u="none" strike="noStrike" baseline="0" dirty="0">
                <a:solidFill>
                  <a:schemeClr val="tx1"/>
                </a:solidFill>
                <a:latin typeface="Comic Sans MS" panose="030F0702030302020204" pitchFamily="66" charset="0"/>
              </a:rPr>
              <a:t>CMI regulates AMI by releasing cytokines from activated T cells that stimulate the B cells to transform into antibody secreting plasma cells.</a:t>
            </a:r>
            <a:endParaRPr lang="en-IN" sz="32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517900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AD17-37A7-5D96-3A1E-25A6AC474C0C}"/>
              </a:ext>
            </a:extLst>
          </p:cNvPr>
          <p:cNvSpPr>
            <a:spLocks noGrp="1"/>
          </p:cNvSpPr>
          <p:nvPr>
            <p:ph type="title"/>
          </p:nvPr>
        </p:nvSpPr>
        <p:spPr>
          <a:xfrm>
            <a:off x="1143000" y="609600"/>
            <a:ext cx="9875520" cy="1076696"/>
          </a:xfrm>
        </p:spPr>
        <p:txBody>
          <a:bodyPr/>
          <a:lstStyle/>
          <a:p>
            <a:r>
              <a:rPr lang="en-US" sz="4400" b="1" i="0" u="none" strike="noStrike" baseline="0" dirty="0">
                <a:solidFill>
                  <a:srgbClr val="0070C0"/>
                </a:solidFill>
                <a:latin typeface="Comic Sans MS" panose="030F0702030302020204" pitchFamily="66" charset="0"/>
              </a:rPr>
              <a:t>CMI and AMI are Interdependent</a:t>
            </a:r>
            <a:endParaRPr lang="en-IN" dirty="0"/>
          </a:p>
        </p:txBody>
      </p:sp>
      <p:sp>
        <p:nvSpPr>
          <p:cNvPr id="3" name="Content Placeholder 2">
            <a:extLst>
              <a:ext uri="{FF2B5EF4-FFF2-40B4-BE49-F238E27FC236}">
                <a16:creationId xmlns:a16="http://schemas.microsoft.com/office/drawing/2014/main" id="{2D00B00B-6BF5-D53B-370C-0828DB4AA470}"/>
              </a:ext>
            </a:extLst>
          </p:cNvPr>
          <p:cNvSpPr>
            <a:spLocks noGrp="1"/>
          </p:cNvSpPr>
          <p:nvPr>
            <p:ph idx="1"/>
          </p:nvPr>
        </p:nvSpPr>
        <p:spPr>
          <a:xfrm>
            <a:off x="855024" y="1508167"/>
            <a:ext cx="10972800" cy="5011386"/>
          </a:xfrm>
        </p:spPr>
        <p:txBody>
          <a:bodyPr>
            <a:normAutofit fontScale="92500" lnSpcReduction="20000"/>
          </a:bodyPr>
          <a:lstStyle/>
          <a:p>
            <a:pPr algn="just">
              <a:lnSpc>
                <a:spcPct val="150000"/>
              </a:lnSpc>
            </a:pPr>
            <a:r>
              <a:rPr lang="en-US" sz="3200" b="0" i="0" u="none" strike="noStrike" baseline="0" dirty="0">
                <a:solidFill>
                  <a:schemeClr val="tx1"/>
                </a:solidFill>
                <a:latin typeface="Comic Sans MS" panose="030F0702030302020204" pitchFamily="66" charset="0"/>
              </a:rPr>
              <a:t>There are few initial events that must take place before the induction of either CMI or AMI.</a:t>
            </a:r>
          </a:p>
          <a:p>
            <a:pPr algn="just">
              <a:lnSpc>
                <a:spcPct val="150000"/>
              </a:lnSpc>
            </a:pPr>
            <a:r>
              <a:rPr lang="en-US" sz="3200" b="1" i="0" u="none" strike="noStrike" baseline="0" dirty="0">
                <a:solidFill>
                  <a:srgbClr val="0070C0"/>
                </a:solidFill>
                <a:latin typeface="Comic Sans MS" panose="030F0702030302020204" pitchFamily="66" charset="0"/>
              </a:rPr>
              <a:t>These events are common to both CMI and AMI.</a:t>
            </a:r>
          </a:p>
          <a:p>
            <a:pPr algn="just">
              <a:lnSpc>
                <a:spcPct val="150000"/>
              </a:lnSpc>
            </a:pPr>
            <a:r>
              <a:rPr lang="en-US" sz="3200" b="0" i="0" u="none" strike="noStrike" baseline="0" dirty="0">
                <a:solidFill>
                  <a:schemeClr val="tx1"/>
                </a:solidFill>
                <a:latin typeface="Comic Sans MS" panose="030F0702030302020204" pitchFamily="66" charset="0"/>
              </a:rPr>
              <a:t>These </a:t>
            </a:r>
            <a:r>
              <a:rPr lang="en-IN" sz="3200" b="0" i="0" u="none" strike="noStrike" baseline="0" dirty="0">
                <a:solidFill>
                  <a:schemeClr val="tx1"/>
                </a:solidFill>
                <a:latin typeface="Comic Sans MS" panose="030F0702030302020204" pitchFamily="66" charset="0"/>
              </a:rPr>
              <a:t>events include:</a:t>
            </a:r>
          </a:p>
          <a:p>
            <a:pPr marL="388620" indent="-342900" algn="just">
              <a:lnSpc>
                <a:spcPct val="150000"/>
              </a:lnSpc>
              <a:buAutoNum type="arabicParenR"/>
            </a:pPr>
            <a:r>
              <a:rPr lang="en-US" sz="3200" b="0" i="0" u="none" strike="noStrike" baseline="0" dirty="0">
                <a:solidFill>
                  <a:schemeClr val="tx1"/>
                </a:solidFill>
                <a:latin typeface="Comic Sans MS" panose="030F0702030302020204" pitchFamily="66" charset="0"/>
              </a:rPr>
              <a:t>Antigen presentation to helper T cells</a:t>
            </a:r>
          </a:p>
          <a:p>
            <a:pPr marL="388620" indent="-342900" algn="just">
              <a:lnSpc>
                <a:spcPct val="150000"/>
              </a:lnSpc>
              <a:buAutoNum type="arabicParenR"/>
            </a:pPr>
            <a:r>
              <a:rPr lang="en-US" sz="3200" b="0" i="0" u="none" strike="noStrike" baseline="0" dirty="0">
                <a:solidFill>
                  <a:schemeClr val="tx1"/>
                </a:solidFill>
                <a:latin typeface="Comic Sans MS" panose="030F0702030302020204" pitchFamily="66" charset="0"/>
              </a:rPr>
              <a:t>Activation and differentiation of helper T cells into either </a:t>
            </a:r>
            <a:r>
              <a:rPr lang="en-IN" sz="3200" b="0" i="0" u="none" strike="noStrike" baseline="0" dirty="0">
                <a:solidFill>
                  <a:schemeClr val="tx1"/>
                </a:solidFill>
                <a:latin typeface="Comic Sans MS" panose="030F0702030302020204" pitchFamily="66" charset="0"/>
              </a:rPr>
              <a:t>TH1 or TH2 subsets.</a:t>
            </a:r>
          </a:p>
        </p:txBody>
      </p:sp>
    </p:spTree>
    <p:extLst>
      <p:ext uri="{BB962C8B-B14F-4D97-AF65-F5344CB8AC3E}">
        <p14:creationId xmlns:p14="http://schemas.microsoft.com/office/powerpoint/2010/main" val="2466984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7F15-3326-DA0A-EA69-0436C00C1872}"/>
              </a:ext>
            </a:extLst>
          </p:cNvPr>
          <p:cNvSpPr>
            <a:spLocks noGrp="1"/>
          </p:cNvSpPr>
          <p:nvPr>
            <p:ph type="title"/>
          </p:nvPr>
        </p:nvSpPr>
        <p:spPr/>
        <p:txBody>
          <a:bodyPr/>
          <a:lstStyle/>
          <a:p>
            <a:pPr>
              <a:defRPr/>
            </a:pPr>
            <a:r>
              <a:rPr lang="en-US" sz="4800" b="1" dirty="0">
                <a:solidFill>
                  <a:srgbClr val="C00000"/>
                </a:solidFill>
                <a:latin typeface="Comic Sans MS" panose="030F0702030302020204" pitchFamily="66" charset="0"/>
                <a:cs typeface="Calibri" pitchFamily="34" charset="0"/>
              </a:rPr>
              <a:t>1. Antigen presentation</a:t>
            </a:r>
          </a:p>
        </p:txBody>
      </p:sp>
      <p:sp>
        <p:nvSpPr>
          <p:cNvPr id="15363" name="Content Placeholder 2">
            <a:extLst>
              <a:ext uri="{FF2B5EF4-FFF2-40B4-BE49-F238E27FC236}">
                <a16:creationId xmlns:a16="http://schemas.microsoft.com/office/drawing/2014/main" id="{94F73199-6DE9-C574-D367-82378C6AC109}"/>
              </a:ext>
            </a:extLst>
          </p:cNvPr>
          <p:cNvSpPr>
            <a:spLocks noGrp="1"/>
          </p:cNvSpPr>
          <p:nvPr>
            <p:ph sz="quarter" idx="1"/>
          </p:nvPr>
        </p:nvSpPr>
        <p:spPr>
          <a:xfrm>
            <a:off x="1173479" y="2101931"/>
            <a:ext cx="10060577" cy="4487021"/>
          </a:xfrm>
        </p:spPr>
        <p:txBody>
          <a:bodyPr>
            <a:normAutofit/>
          </a:bodyPr>
          <a:lstStyle/>
          <a:p>
            <a:pPr algn="just" eaLnBrk="1" hangingPunct="1"/>
            <a:r>
              <a:rPr lang="en-US" altLang="en-US" sz="2600" dirty="0">
                <a:solidFill>
                  <a:schemeClr val="tx1"/>
                </a:solidFill>
                <a:latin typeface="Comic Sans MS" panose="030F0702030302020204" pitchFamily="66" charset="0"/>
                <a:cs typeface="Calibri" panose="020F0502020204030204" pitchFamily="34" charset="0"/>
              </a:rPr>
              <a:t>For induction of immune response, recognition of antigen by T cells is essential</a:t>
            </a:r>
          </a:p>
          <a:p>
            <a:pPr algn="just" eaLnBrk="1" hangingPunct="1">
              <a:buFont typeface="Wingdings" panose="05000000000000000000" pitchFamily="2" charset="2"/>
              <a:buNone/>
            </a:pPr>
            <a:endParaRPr lang="en-US" altLang="en-US" sz="2600" dirty="0">
              <a:solidFill>
                <a:schemeClr val="tx1"/>
              </a:solidFill>
              <a:latin typeface="Comic Sans MS" panose="030F0702030302020204" pitchFamily="66" charset="0"/>
              <a:cs typeface="Calibri" panose="020F0502020204030204" pitchFamily="34" charset="0"/>
            </a:endParaRPr>
          </a:p>
          <a:p>
            <a:pPr algn="just" eaLnBrk="1" hangingPunct="1"/>
            <a:r>
              <a:rPr lang="en-US" altLang="en-US" sz="2600" dirty="0">
                <a:solidFill>
                  <a:schemeClr val="tx1"/>
                </a:solidFill>
                <a:latin typeface="Comic Sans MS" panose="030F0702030302020204" pitchFamily="66" charset="0"/>
                <a:cs typeface="Calibri" panose="020F0502020204030204" pitchFamily="34" charset="0"/>
              </a:rPr>
              <a:t>T cells can’t recognize native and free antigens</a:t>
            </a:r>
          </a:p>
          <a:p>
            <a:pPr algn="just" eaLnBrk="1" hangingPunct="1"/>
            <a:endParaRPr lang="en-US" altLang="en-US" sz="2600" dirty="0">
              <a:solidFill>
                <a:schemeClr val="tx1"/>
              </a:solidFill>
              <a:latin typeface="Comic Sans MS" panose="030F0702030302020204" pitchFamily="66" charset="0"/>
              <a:cs typeface="Calibri" panose="020F0502020204030204" pitchFamily="34" charset="0"/>
            </a:endParaRPr>
          </a:p>
          <a:p>
            <a:pPr algn="just" eaLnBrk="1" hangingPunct="1">
              <a:lnSpc>
                <a:spcPct val="150000"/>
              </a:lnSpc>
            </a:pPr>
            <a:r>
              <a:rPr lang="en-US" altLang="en-US" sz="2600" dirty="0">
                <a:solidFill>
                  <a:schemeClr val="tx1"/>
                </a:solidFill>
                <a:latin typeface="Comic Sans MS" panose="030F0702030302020204" pitchFamily="66" charset="0"/>
                <a:cs typeface="Calibri" panose="020F0502020204030204" pitchFamily="34" charset="0"/>
              </a:rPr>
              <a:t>Antigen is processed into </a:t>
            </a:r>
            <a:r>
              <a:rPr lang="en-US" altLang="en-US" sz="2600" b="1" dirty="0">
                <a:solidFill>
                  <a:schemeClr val="tx1"/>
                </a:solidFill>
                <a:latin typeface="Comic Sans MS" panose="030F0702030302020204" pitchFamily="66" charset="0"/>
                <a:cs typeface="Calibri" panose="020F0502020204030204" pitchFamily="34" charset="0"/>
              </a:rPr>
              <a:t>smaller antigenic peptides </a:t>
            </a:r>
            <a:r>
              <a:rPr lang="en-US" altLang="en-US" sz="2600" dirty="0">
                <a:solidFill>
                  <a:schemeClr val="tx1"/>
                </a:solidFill>
                <a:latin typeface="Comic Sans MS" panose="030F0702030302020204" pitchFamily="66" charset="0"/>
                <a:cs typeface="Calibri" panose="020F0502020204030204" pitchFamily="34" charset="0"/>
              </a:rPr>
              <a:t>containing specific epitopes which are subsequently combined with MHC molecules.</a:t>
            </a:r>
          </a:p>
          <a:p>
            <a:pPr eaLnBrk="1" hangingPunct="1"/>
            <a:endParaRPr lang="en-US" altLang="en-US" dirty="0">
              <a:solidFill>
                <a:schemeClr val="tx1"/>
              </a:solidFill>
              <a:latin typeface="Comic Sans MS" panose="030F0702030302020204" pitchFamily="66" charset="0"/>
            </a:endParaRPr>
          </a:p>
        </p:txBody>
      </p:sp>
      <p:sp>
        <p:nvSpPr>
          <p:cNvPr id="15364" name="Slide Number Placeholder 3">
            <a:extLst>
              <a:ext uri="{FF2B5EF4-FFF2-40B4-BE49-F238E27FC236}">
                <a16:creationId xmlns:a16="http://schemas.microsoft.com/office/drawing/2014/main" id="{9783BF79-5B16-D2AA-C61C-BB910835363B}"/>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93CCB6C9-59E8-4264-B61E-52994B9592F1}" type="slidenum">
              <a:rPr lang="en-US" altLang="en-US" sz="1400">
                <a:solidFill>
                  <a:srgbClr val="FFFFFF"/>
                </a:solidFill>
                <a:latin typeface="Arial" panose="020B0604020202020204" pitchFamily="34" charset="0"/>
              </a:rPr>
              <a:pPr>
                <a:spcBef>
                  <a:spcPct val="0"/>
                </a:spcBef>
                <a:buClrTx/>
                <a:buSzTx/>
                <a:buFontTx/>
                <a:buNone/>
              </a:pPr>
              <a:t>10</a:t>
            </a:fld>
            <a:endParaRPr lang="en-US" altLang="en-US" sz="1400" dirty="0">
              <a:solidFill>
                <a:srgbClr val="FFFFFF"/>
              </a:solidFill>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a:extLst>
              <a:ext uri="{FF2B5EF4-FFF2-40B4-BE49-F238E27FC236}">
                <a16:creationId xmlns:a16="http://schemas.microsoft.com/office/drawing/2014/main" id="{A0D0A367-D414-2FA6-DBA5-C61659A478A3}"/>
              </a:ext>
            </a:extLst>
          </p:cNvPr>
          <p:cNvSpPr>
            <a:spLocks noGrp="1"/>
          </p:cNvSpPr>
          <p:nvPr>
            <p:ph sz="quarter" idx="1"/>
          </p:nvPr>
        </p:nvSpPr>
        <p:spPr>
          <a:xfrm>
            <a:off x="605642" y="1129313"/>
            <a:ext cx="11032175" cy="4215741"/>
          </a:xfrm>
        </p:spPr>
        <p:txBody>
          <a:bodyPr>
            <a:noAutofit/>
          </a:bodyPr>
          <a:lstStyle/>
          <a:p>
            <a:pPr algn="just">
              <a:lnSpc>
                <a:spcPct val="150000"/>
              </a:lnSpc>
            </a:pPr>
            <a:r>
              <a:rPr lang="en-US" altLang="en-US" sz="2800" dirty="0">
                <a:solidFill>
                  <a:schemeClr val="tx1"/>
                </a:solidFill>
                <a:latin typeface="Comic Sans MS" panose="030F0702030302020204" pitchFamily="66" charset="0"/>
                <a:cs typeface="Calibri" panose="020F0502020204030204" pitchFamily="34" charset="0"/>
              </a:rPr>
              <a:t>Antigen presentation refers to presentation of antigenic peptides to both </a:t>
            </a:r>
            <a:r>
              <a:rPr lang="en-US" altLang="en-US" sz="2800" b="1" dirty="0">
                <a:solidFill>
                  <a:srgbClr val="7030A0"/>
                </a:solidFill>
                <a:latin typeface="Comic Sans MS" panose="030F0702030302020204" pitchFamily="66" charset="0"/>
                <a:cs typeface="Calibri" panose="020F0502020204030204" pitchFamily="34" charset="0"/>
              </a:rPr>
              <a:t>T</a:t>
            </a:r>
            <a:r>
              <a:rPr lang="en-US" altLang="en-US" sz="2800" b="1" baseline="-25000" dirty="0">
                <a:solidFill>
                  <a:srgbClr val="7030A0"/>
                </a:solidFill>
                <a:latin typeface="Comic Sans MS" panose="030F0702030302020204" pitchFamily="66" charset="0"/>
                <a:cs typeface="Calibri" panose="020F0502020204030204" pitchFamily="34" charset="0"/>
              </a:rPr>
              <a:t>H</a:t>
            </a:r>
            <a:r>
              <a:rPr lang="en-US" altLang="en-US" sz="2800" b="1" dirty="0">
                <a:solidFill>
                  <a:srgbClr val="7030A0"/>
                </a:solidFill>
                <a:latin typeface="Comic Sans MS" panose="030F0702030302020204" pitchFamily="66" charset="0"/>
                <a:cs typeface="Calibri" panose="020F0502020204030204" pitchFamily="34" charset="0"/>
              </a:rPr>
              <a:t> cells </a:t>
            </a:r>
            <a:r>
              <a:rPr lang="en-US" altLang="en-US" sz="2800" dirty="0">
                <a:solidFill>
                  <a:schemeClr val="tx1"/>
                </a:solidFill>
                <a:latin typeface="Comic Sans MS" panose="030F0702030302020204" pitchFamily="66" charset="0"/>
                <a:cs typeface="Calibri" panose="020F0502020204030204" pitchFamily="34" charset="0"/>
              </a:rPr>
              <a:t>and </a:t>
            </a:r>
            <a:r>
              <a:rPr lang="en-US" altLang="en-US" sz="2800" b="1" dirty="0">
                <a:solidFill>
                  <a:srgbClr val="FF0000"/>
                </a:solidFill>
                <a:latin typeface="Comic Sans MS" panose="030F0702030302020204" pitchFamily="66" charset="0"/>
                <a:cs typeface="Calibri" panose="020F0502020204030204" pitchFamily="34" charset="0"/>
              </a:rPr>
              <a:t>T</a:t>
            </a:r>
            <a:r>
              <a:rPr lang="en-US" altLang="en-US" sz="2800" b="1" baseline="-25000" dirty="0">
                <a:solidFill>
                  <a:srgbClr val="FF0000"/>
                </a:solidFill>
                <a:latin typeface="Comic Sans MS" panose="030F0702030302020204" pitchFamily="66" charset="0"/>
                <a:cs typeface="Calibri" panose="020F0502020204030204" pitchFamily="34" charset="0"/>
              </a:rPr>
              <a:t>C</a:t>
            </a:r>
            <a:r>
              <a:rPr lang="en-US" altLang="en-US" sz="2800" b="1" dirty="0">
                <a:solidFill>
                  <a:srgbClr val="FF0000"/>
                </a:solidFill>
                <a:latin typeface="Comic Sans MS" panose="030F0702030302020204" pitchFamily="66" charset="0"/>
                <a:cs typeface="Calibri" panose="020F0502020204030204" pitchFamily="34" charset="0"/>
              </a:rPr>
              <a:t> cells </a:t>
            </a:r>
            <a:r>
              <a:rPr lang="en-US" altLang="en-US" sz="2800" dirty="0">
                <a:solidFill>
                  <a:schemeClr val="tx1"/>
                </a:solidFill>
                <a:latin typeface="Comic Sans MS" panose="030F0702030302020204" pitchFamily="66" charset="0"/>
                <a:cs typeface="Calibri" panose="020F0502020204030204" pitchFamily="34" charset="0"/>
              </a:rPr>
              <a:t>by complexing with </a:t>
            </a:r>
            <a:r>
              <a:rPr lang="en-US" altLang="en-US" sz="2800" b="1" dirty="0">
                <a:solidFill>
                  <a:srgbClr val="7030A0"/>
                </a:solidFill>
                <a:latin typeface="Comic Sans MS" panose="030F0702030302020204" pitchFamily="66" charset="0"/>
                <a:cs typeface="Calibri" panose="020F0502020204030204" pitchFamily="34" charset="0"/>
              </a:rPr>
              <a:t>MHC II</a:t>
            </a:r>
            <a:r>
              <a:rPr lang="en-US" altLang="en-US" sz="2800" dirty="0">
                <a:solidFill>
                  <a:schemeClr val="tx1"/>
                </a:solidFill>
                <a:latin typeface="Comic Sans MS" panose="030F0702030302020204" pitchFamily="66" charset="0"/>
                <a:cs typeface="Calibri" panose="020F0502020204030204" pitchFamily="34" charset="0"/>
              </a:rPr>
              <a:t> and </a:t>
            </a:r>
            <a:r>
              <a:rPr lang="en-US" altLang="en-US" sz="2800" b="1" dirty="0">
                <a:solidFill>
                  <a:srgbClr val="FF0000"/>
                </a:solidFill>
                <a:latin typeface="Comic Sans MS" panose="030F0702030302020204" pitchFamily="66" charset="0"/>
                <a:cs typeface="Calibri" panose="020F0502020204030204" pitchFamily="34" charset="0"/>
              </a:rPr>
              <a:t>MHC I</a:t>
            </a:r>
            <a:r>
              <a:rPr lang="en-US" altLang="en-US" sz="2800" dirty="0">
                <a:solidFill>
                  <a:schemeClr val="tx1"/>
                </a:solidFill>
                <a:latin typeface="Comic Sans MS" panose="030F0702030302020204" pitchFamily="66" charset="0"/>
                <a:cs typeface="Calibri" panose="020F0502020204030204" pitchFamily="34" charset="0"/>
              </a:rPr>
              <a:t> respectively</a:t>
            </a:r>
          </a:p>
          <a:p>
            <a:pPr algn="just" eaLnBrk="1" hangingPunct="1">
              <a:lnSpc>
                <a:spcPct val="150000"/>
              </a:lnSpc>
            </a:pPr>
            <a:r>
              <a:rPr lang="en-US" altLang="en-US" sz="2800" b="1" dirty="0">
                <a:solidFill>
                  <a:schemeClr val="tx1"/>
                </a:solidFill>
                <a:latin typeface="Comic Sans MS" panose="030F0702030302020204" pitchFamily="66" charset="0"/>
                <a:cs typeface="Calibri" panose="020F0502020204030204" pitchFamily="34" charset="0"/>
              </a:rPr>
              <a:t>Antigen presenting cells: </a:t>
            </a:r>
            <a:r>
              <a:rPr lang="en-US" altLang="en-US" sz="2800" dirty="0">
                <a:solidFill>
                  <a:srgbClr val="0070C0"/>
                </a:solidFill>
                <a:latin typeface="Comic Sans MS" panose="030F0702030302020204" pitchFamily="66" charset="0"/>
                <a:cs typeface="Calibri" panose="020F0502020204030204" pitchFamily="34" charset="0"/>
              </a:rPr>
              <a:t>Strictly refers only to those cells that present the antigenic peptide along with MHC II to T</a:t>
            </a:r>
            <a:r>
              <a:rPr lang="en-US" altLang="en-US" sz="2800" baseline="-25000" dirty="0">
                <a:solidFill>
                  <a:srgbClr val="0070C0"/>
                </a:solidFill>
                <a:latin typeface="Comic Sans MS" panose="030F0702030302020204" pitchFamily="66" charset="0"/>
                <a:cs typeface="Calibri" panose="020F0502020204030204" pitchFamily="34" charset="0"/>
              </a:rPr>
              <a:t>H</a:t>
            </a:r>
            <a:r>
              <a:rPr lang="en-US" altLang="en-US" sz="2800" dirty="0">
                <a:solidFill>
                  <a:srgbClr val="0070C0"/>
                </a:solidFill>
                <a:latin typeface="Comic Sans MS" panose="030F0702030302020204" pitchFamily="66" charset="0"/>
                <a:cs typeface="Calibri" panose="020F0502020204030204" pitchFamily="34" charset="0"/>
              </a:rPr>
              <a:t> cells </a:t>
            </a:r>
            <a:endParaRPr lang="en-US" altLang="en-US" sz="2800" dirty="0">
              <a:solidFill>
                <a:schemeClr val="tx1"/>
              </a:solidFill>
              <a:latin typeface="Comic Sans MS" panose="030F0702030302020204" pitchFamily="66" charset="0"/>
              <a:cs typeface="Calibri" panose="020F0502020204030204" pitchFamily="34" charset="0"/>
            </a:endParaRPr>
          </a:p>
          <a:p>
            <a:pPr algn="just" eaLnBrk="1" hangingPunct="1">
              <a:lnSpc>
                <a:spcPct val="150000"/>
              </a:lnSpc>
            </a:pPr>
            <a:r>
              <a:rPr lang="en-US" altLang="en-US" sz="2800" b="1" dirty="0">
                <a:solidFill>
                  <a:schemeClr val="tx1"/>
                </a:solidFill>
                <a:latin typeface="Comic Sans MS" panose="030F0702030302020204" pitchFamily="66" charset="0"/>
                <a:cs typeface="Calibri" panose="020F0502020204030204" pitchFamily="34" charset="0"/>
              </a:rPr>
              <a:t>Target cells: </a:t>
            </a:r>
            <a:r>
              <a:rPr lang="en-US" altLang="en-US" sz="2800" dirty="0">
                <a:solidFill>
                  <a:schemeClr val="tx1"/>
                </a:solidFill>
                <a:latin typeface="Comic Sans MS" panose="030F0702030302020204" pitchFamily="66" charset="0"/>
                <a:cs typeface="Calibri" panose="020F0502020204030204" pitchFamily="34" charset="0"/>
              </a:rPr>
              <a:t>Virus infected cells presenting antigenic peptides along with MHC I molecules to Tc cells</a:t>
            </a:r>
          </a:p>
        </p:txBody>
      </p:sp>
      <p:sp>
        <p:nvSpPr>
          <p:cNvPr id="16387" name="Slide Number Placeholder 2">
            <a:extLst>
              <a:ext uri="{FF2B5EF4-FFF2-40B4-BE49-F238E27FC236}">
                <a16:creationId xmlns:a16="http://schemas.microsoft.com/office/drawing/2014/main" id="{6E1839D4-97A9-0EEF-F94C-28D4EBF33CA3}"/>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42BE689D-2476-4E88-A125-8D9B3BAD5BDD}" type="slidenum">
              <a:rPr lang="en-US" altLang="en-US" sz="1400">
                <a:solidFill>
                  <a:srgbClr val="FFFFFF"/>
                </a:solidFill>
                <a:latin typeface="Arial" panose="020B0604020202020204" pitchFamily="34" charset="0"/>
              </a:rPr>
              <a:pPr>
                <a:spcBef>
                  <a:spcPct val="0"/>
                </a:spcBef>
                <a:buClrTx/>
                <a:buSzTx/>
                <a:buFontTx/>
                <a:buNone/>
              </a:pPr>
              <a:t>11</a:t>
            </a:fld>
            <a:endParaRPr lang="en-US" altLang="en-US" sz="1400" dirty="0">
              <a:solidFill>
                <a:srgbClr val="FFFFFF"/>
              </a:solidFill>
              <a:latin typeface="Arial" panose="020B0604020202020204" pitchFamily="34" charset="0"/>
            </a:endParaRPr>
          </a:p>
        </p:txBody>
      </p:sp>
      <p:sp>
        <p:nvSpPr>
          <p:cNvPr id="2" name="Title 1">
            <a:extLst>
              <a:ext uri="{FF2B5EF4-FFF2-40B4-BE49-F238E27FC236}">
                <a16:creationId xmlns:a16="http://schemas.microsoft.com/office/drawing/2014/main" id="{984B22ED-CFCF-91D7-024B-333E06D73229}"/>
              </a:ext>
            </a:extLst>
          </p:cNvPr>
          <p:cNvSpPr>
            <a:spLocks noGrp="1"/>
          </p:cNvSpPr>
          <p:nvPr>
            <p:ph type="title"/>
          </p:nvPr>
        </p:nvSpPr>
        <p:spPr>
          <a:xfrm>
            <a:off x="1370275" y="105462"/>
            <a:ext cx="9875520" cy="1356360"/>
          </a:xfrm>
        </p:spPr>
        <p:txBody>
          <a:bodyPr/>
          <a:lstStyle/>
          <a:p>
            <a:pPr>
              <a:defRPr/>
            </a:pPr>
            <a:r>
              <a:rPr lang="en-US" sz="4800" b="1" dirty="0">
                <a:solidFill>
                  <a:srgbClr val="C00000"/>
                </a:solidFill>
                <a:latin typeface="Comic Sans MS" panose="030F0702030302020204" pitchFamily="66" charset="0"/>
                <a:cs typeface="Calibri" pitchFamily="34" charset="0"/>
              </a:rPr>
              <a:t>1. Antigen presentation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0B5CF26A-1E32-4399-9C84-347C3014D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735" y="1840674"/>
            <a:ext cx="10236529" cy="462065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55D8690B-7D75-5DBC-259F-9C27B6D0FAE9}"/>
              </a:ext>
            </a:extLst>
          </p:cNvPr>
          <p:cNvSpPr>
            <a:spLocks noGrp="1"/>
          </p:cNvSpPr>
          <p:nvPr>
            <p:ph type="title"/>
          </p:nvPr>
        </p:nvSpPr>
        <p:spPr>
          <a:xfrm>
            <a:off x="977735" y="152399"/>
            <a:ext cx="10339449" cy="1450769"/>
          </a:xfrm>
        </p:spPr>
        <p:txBody>
          <a:bodyPr>
            <a:noAutofit/>
          </a:bodyPr>
          <a:lstStyle/>
          <a:p>
            <a:pPr algn="ctr">
              <a:defRPr/>
            </a:pPr>
            <a:br>
              <a:rPr lang="en-US" sz="3400" dirty="0">
                <a:solidFill>
                  <a:srgbClr val="0070C0"/>
                </a:solidFill>
                <a:latin typeface="Comic Sans MS" panose="030F0702030302020204" pitchFamily="66" charset="0"/>
              </a:rPr>
            </a:br>
            <a:r>
              <a:rPr lang="en-US" sz="3400" b="1" dirty="0">
                <a:solidFill>
                  <a:srgbClr val="0070C0"/>
                </a:solidFill>
                <a:latin typeface="Comic Sans MS" panose="030F0702030302020204" pitchFamily="66" charset="0"/>
                <a:cs typeface="Calibri" pitchFamily="34" charset="0"/>
              </a:rPr>
              <a:t>T CELLS ONLY RECOGNIZE ANTIGEN ASSOCIATED WITH MHC MOLECULES ON CELL SURFACES </a:t>
            </a:r>
            <a:endParaRPr lang="en-US" sz="3400" dirty="0">
              <a:solidFill>
                <a:srgbClr val="0070C0"/>
              </a:solidFill>
              <a:latin typeface="Comic Sans MS" panose="030F0702030302020204" pitchFamily="66" charset="0"/>
              <a:cs typeface="Calibri" pitchFamily="34" charset="0"/>
            </a:endParaRPr>
          </a:p>
        </p:txBody>
      </p:sp>
      <p:sp>
        <p:nvSpPr>
          <p:cNvPr id="18436" name="Slide Number Placeholder 3">
            <a:extLst>
              <a:ext uri="{FF2B5EF4-FFF2-40B4-BE49-F238E27FC236}">
                <a16:creationId xmlns:a16="http://schemas.microsoft.com/office/drawing/2014/main" id="{F37C0CF9-84DB-34DD-2F52-5FAC1AD3C6C7}"/>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F249AA9D-F844-4FE2-AEDB-63C2F13B017C}" type="slidenum">
              <a:rPr lang="en-US" altLang="en-US" sz="1400">
                <a:solidFill>
                  <a:srgbClr val="FFFFFF"/>
                </a:solidFill>
                <a:latin typeface="Arial" panose="020B0604020202020204" pitchFamily="34" charset="0"/>
              </a:rPr>
              <a:pPr>
                <a:spcBef>
                  <a:spcPct val="0"/>
                </a:spcBef>
                <a:buClrTx/>
                <a:buSzTx/>
                <a:buFontTx/>
                <a:buNone/>
              </a:pPr>
              <a:t>12</a:t>
            </a:fld>
            <a:endParaRPr lang="en-US" altLang="en-US" sz="1400" dirty="0">
              <a:solidFill>
                <a:srgbClr val="FFFFFF"/>
              </a:solidFill>
              <a:latin typeface="Arial" panose="020B0604020202020204" pitchFamily="34" charset="0"/>
            </a:endParaRPr>
          </a:p>
        </p:txBody>
      </p:sp>
      <p:sp>
        <p:nvSpPr>
          <p:cNvPr id="18437" name="TextBox 5">
            <a:extLst>
              <a:ext uri="{FF2B5EF4-FFF2-40B4-BE49-F238E27FC236}">
                <a16:creationId xmlns:a16="http://schemas.microsoft.com/office/drawing/2014/main" id="{1E77FE39-CC98-140C-5BBF-349D70BD29A8}"/>
              </a:ext>
            </a:extLst>
          </p:cNvPr>
          <p:cNvSpPr txBox="1">
            <a:spLocks noChangeArrowheads="1"/>
          </p:cNvSpPr>
          <p:nvPr/>
        </p:nvSpPr>
        <p:spPr bwMode="auto">
          <a:xfrm>
            <a:off x="3375561" y="1840674"/>
            <a:ext cx="17526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endParaRPr lang="en-US" altLang="en-US" sz="1800"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52E1B-F023-90F4-4E6C-235266179D94}"/>
              </a:ext>
            </a:extLst>
          </p:cNvPr>
          <p:cNvSpPr>
            <a:spLocks noGrp="1"/>
          </p:cNvSpPr>
          <p:nvPr>
            <p:ph type="title"/>
          </p:nvPr>
        </p:nvSpPr>
        <p:spPr>
          <a:xfrm>
            <a:off x="1143000" y="668338"/>
            <a:ext cx="9875520" cy="816078"/>
          </a:xfrm>
        </p:spPr>
        <p:txBody>
          <a:bodyPr/>
          <a:lstStyle/>
          <a:p>
            <a:pPr algn="ctr">
              <a:defRPr/>
            </a:pPr>
            <a:r>
              <a:rPr lang="en-US" sz="4800" b="1" dirty="0">
                <a:solidFill>
                  <a:srgbClr val="0070C0"/>
                </a:solidFill>
                <a:latin typeface="Comic Sans MS" panose="030F0702030302020204" pitchFamily="66" charset="0"/>
                <a:cs typeface="Calibri" pitchFamily="34" charset="0"/>
              </a:rPr>
              <a:t>Antigen presenting cells</a:t>
            </a:r>
          </a:p>
        </p:txBody>
      </p:sp>
      <p:graphicFrame>
        <p:nvGraphicFramePr>
          <p:cNvPr id="4" name="Content Placeholder 3">
            <a:extLst>
              <a:ext uri="{FF2B5EF4-FFF2-40B4-BE49-F238E27FC236}">
                <a16:creationId xmlns:a16="http://schemas.microsoft.com/office/drawing/2014/main" id="{2A078375-E04E-E476-B0CD-42DF9EBC3E73}"/>
              </a:ext>
            </a:extLst>
          </p:cNvPr>
          <p:cNvGraphicFramePr>
            <a:graphicFrameLocks noGrp="1"/>
          </p:cNvGraphicFramePr>
          <p:nvPr>
            <p:ph sz="quarter" idx="1"/>
            <p:extLst>
              <p:ext uri="{D42A27DB-BD31-4B8C-83A1-F6EECF244321}">
                <p14:modId xmlns:p14="http://schemas.microsoft.com/office/powerpoint/2010/main" val="2834475704"/>
              </p:ext>
            </p:extLst>
          </p:nvPr>
        </p:nvGraphicFramePr>
        <p:xfrm>
          <a:off x="1173480" y="1752601"/>
          <a:ext cx="9845040" cy="4437061"/>
        </p:xfrm>
        <a:graphic>
          <a:graphicData uri="http://schemas.openxmlformats.org/drawingml/2006/table">
            <a:tbl>
              <a:tblPr firstRow="1" bandRow="1">
                <a:tableStyleId>{5FD0F851-EC5A-4D38-B0AD-8093EC10F338}</a:tableStyleId>
              </a:tblPr>
              <a:tblGrid>
                <a:gridCol w="4922520">
                  <a:extLst>
                    <a:ext uri="{9D8B030D-6E8A-4147-A177-3AD203B41FA5}">
                      <a16:colId xmlns:a16="http://schemas.microsoft.com/office/drawing/2014/main" val="20000"/>
                    </a:ext>
                  </a:extLst>
                </a:gridCol>
                <a:gridCol w="4922520">
                  <a:extLst>
                    <a:ext uri="{9D8B030D-6E8A-4147-A177-3AD203B41FA5}">
                      <a16:colId xmlns:a16="http://schemas.microsoft.com/office/drawing/2014/main" val="20001"/>
                    </a:ext>
                  </a:extLst>
                </a:gridCol>
              </a:tblGrid>
              <a:tr h="945043">
                <a:tc>
                  <a:txBody>
                    <a:bodyPr/>
                    <a:lstStyle/>
                    <a:p>
                      <a:pPr algn="ctr"/>
                      <a:r>
                        <a:rPr lang="en-US" sz="2800" dirty="0">
                          <a:solidFill>
                            <a:srgbClr val="C00000"/>
                          </a:solidFill>
                          <a:latin typeface="Comic Sans MS" panose="030F0702030302020204" pitchFamily="66" charset="0"/>
                          <a:cs typeface="Calibri" pitchFamily="34" charset="0"/>
                        </a:rPr>
                        <a:t>Professional</a:t>
                      </a:r>
                      <a:r>
                        <a:rPr lang="en-US" sz="2800" baseline="0" dirty="0">
                          <a:solidFill>
                            <a:srgbClr val="C00000"/>
                          </a:solidFill>
                          <a:latin typeface="Comic Sans MS" panose="030F0702030302020204" pitchFamily="66" charset="0"/>
                          <a:cs typeface="Calibri" pitchFamily="34" charset="0"/>
                        </a:rPr>
                        <a:t> APCs</a:t>
                      </a:r>
                      <a:endParaRPr lang="en-US" sz="2800" dirty="0">
                        <a:solidFill>
                          <a:srgbClr val="C00000"/>
                        </a:solidFill>
                        <a:latin typeface="Comic Sans MS" panose="030F0702030302020204" pitchFamily="66" charset="0"/>
                        <a:cs typeface="Calibri" pitchFamily="34" charset="0"/>
                      </a:endParaRP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Comic Sans MS" panose="030F0702030302020204" pitchFamily="66" charset="0"/>
                          <a:cs typeface="Calibri" pitchFamily="34" charset="0"/>
                        </a:rPr>
                        <a:t>Non Professional</a:t>
                      </a:r>
                      <a:r>
                        <a:rPr lang="en-US" sz="2800" baseline="0" dirty="0">
                          <a:solidFill>
                            <a:srgbClr val="C00000"/>
                          </a:solidFill>
                          <a:latin typeface="Comic Sans MS" panose="030F0702030302020204" pitchFamily="66" charset="0"/>
                          <a:cs typeface="Calibri" pitchFamily="34" charset="0"/>
                        </a:rPr>
                        <a:t> APCs</a:t>
                      </a:r>
                      <a:endParaRPr lang="en-US" sz="2800" dirty="0">
                        <a:solidFill>
                          <a:srgbClr val="C00000"/>
                        </a:solidFill>
                        <a:latin typeface="Comic Sans MS" panose="030F0702030302020204" pitchFamily="66" charset="0"/>
                        <a:cs typeface="Calibri" pitchFamily="34" charset="0"/>
                      </a:endParaRPr>
                    </a:p>
                    <a:p>
                      <a:pPr algn="ctr"/>
                      <a:endParaRPr lang="en-US" sz="2800" dirty="0">
                        <a:solidFill>
                          <a:srgbClr val="C00000"/>
                        </a:solidFill>
                        <a:latin typeface="Comic Sans MS" panose="030F0702030302020204" pitchFamily="66" charset="0"/>
                        <a:cs typeface="Calibri" pitchFamily="34" charset="0"/>
                      </a:endParaRP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2003">
                <a:tc>
                  <a:txBody>
                    <a:bodyPr/>
                    <a:lstStyle/>
                    <a:p>
                      <a:pPr algn="ctr"/>
                      <a:r>
                        <a:rPr lang="en-US" sz="2800" dirty="0">
                          <a:latin typeface="Comic Sans MS" panose="030F0702030302020204" pitchFamily="66" charset="0"/>
                          <a:cs typeface="Calibri" pitchFamily="34" charset="0"/>
                        </a:rPr>
                        <a:t>Dendritic cells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Fibroblasts (skin)</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82003">
                <a:tc>
                  <a:txBody>
                    <a:bodyPr/>
                    <a:lstStyle/>
                    <a:p>
                      <a:pPr algn="ctr"/>
                      <a:r>
                        <a:rPr lang="en-US" sz="2800" dirty="0">
                          <a:latin typeface="Comic Sans MS" panose="030F0702030302020204" pitchFamily="66" charset="0"/>
                          <a:cs typeface="Calibri" pitchFamily="34" charset="0"/>
                        </a:rPr>
                        <a:t>Macrophages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Thymic epithelial cells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82003">
                <a:tc rowSpan="4">
                  <a:txBody>
                    <a:bodyPr/>
                    <a:lstStyle/>
                    <a:p>
                      <a:pPr algn="ctr"/>
                      <a:r>
                        <a:rPr lang="en-US" sz="2800" dirty="0">
                          <a:latin typeface="Comic Sans MS" panose="030F0702030302020204" pitchFamily="66" charset="0"/>
                          <a:cs typeface="Calibri" pitchFamily="34" charset="0"/>
                        </a:rPr>
                        <a:t>B cells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Pancreatic beta</a:t>
                      </a:r>
                      <a:r>
                        <a:rPr lang="en-US" sz="2800" baseline="0" dirty="0">
                          <a:latin typeface="Comic Sans MS" panose="030F0702030302020204" pitchFamily="66" charset="0"/>
                          <a:cs typeface="Calibri" pitchFamily="34" charset="0"/>
                        </a:rPr>
                        <a:t> cells</a:t>
                      </a:r>
                      <a:endParaRPr lang="en-US" sz="2800" dirty="0">
                        <a:latin typeface="Comic Sans MS" panose="030F0702030302020204" pitchFamily="66" charset="0"/>
                        <a:cs typeface="Calibri" pitchFamily="34" charset="0"/>
                      </a:endParaRP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82003">
                <a:tc vMerge="1">
                  <a:txBody>
                    <a:bodyPr/>
                    <a:lstStyle/>
                    <a:p>
                      <a:endParaRPr lang="en-US" sz="2400" dirty="0">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Vascular endothelial cells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82003">
                <a:tc vMerge="1">
                  <a:txBody>
                    <a:bodyPr/>
                    <a:lstStyle/>
                    <a:p>
                      <a:endParaRPr lang="en-US" sz="2400" dirty="0">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Glial cells (brain)</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82003">
                <a:tc vMerge="1">
                  <a:txBody>
                    <a:bodyPr/>
                    <a:lstStyle/>
                    <a:p>
                      <a:endParaRPr lang="en-US" sz="2400" dirty="0">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omic Sans MS" panose="030F0702030302020204" pitchFamily="66" charset="0"/>
                          <a:cs typeface="Calibri" pitchFamily="34" charset="0"/>
                        </a:rPr>
                        <a:t>Thyroid epithelial cells</a:t>
                      </a:r>
                    </a:p>
                  </a:txBody>
                  <a:tcPr marT="45728" marB="45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9482" name="Slide Number Placeholder 4">
            <a:extLst>
              <a:ext uri="{FF2B5EF4-FFF2-40B4-BE49-F238E27FC236}">
                <a16:creationId xmlns:a16="http://schemas.microsoft.com/office/drawing/2014/main" id="{25D749B8-9527-7F6D-C005-125A18D6331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8628DA2D-43A2-47D3-B42C-7D134298AF2D}" type="slidenum">
              <a:rPr lang="en-US" altLang="en-US" sz="1400">
                <a:solidFill>
                  <a:srgbClr val="FFFFFF"/>
                </a:solidFill>
                <a:latin typeface="Arial" panose="020B0604020202020204" pitchFamily="34" charset="0"/>
              </a:rPr>
              <a:pPr>
                <a:spcBef>
                  <a:spcPct val="0"/>
                </a:spcBef>
                <a:buClrTx/>
                <a:buSzTx/>
                <a:buFontTx/>
                <a:buNone/>
              </a:pPr>
              <a:t>13</a:t>
            </a:fld>
            <a:endParaRPr lang="en-US" altLang="en-US" sz="1400" dirty="0">
              <a:solidFill>
                <a:srgbClr val="FFFFFF"/>
              </a:solidFill>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424D-C246-9977-C023-88A06537B190}"/>
              </a:ext>
            </a:extLst>
          </p:cNvPr>
          <p:cNvSpPr>
            <a:spLocks noGrp="1"/>
          </p:cNvSpPr>
          <p:nvPr>
            <p:ph type="title"/>
          </p:nvPr>
        </p:nvSpPr>
        <p:spPr/>
        <p:txBody>
          <a:bodyPr>
            <a:noAutofit/>
          </a:bodyPr>
          <a:lstStyle/>
          <a:p>
            <a:pPr>
              <a:defRPr/>
            </a:pPr>
            <a:r>
              <a:rPr lang="en-US" b="1" dirty="0">
                <a:solidFill>
                  <a:srgbClr val="C00000"/>
                </a:solidFill>
                <a:latin typeface="Comic Sans MS" panose="030F0702030302020204" pitchFamily="66" charset="0"/>
                <a:cs typeface="Calibri" pitchFamily="34" charset="0"/>
              </a:rPr>
              <a:t>Antigen</a:t>
            </a:r>
            <a:r>
              <a:rPr lang="en-US" sz="4800" b="1" dirty="0">
                <a:solidFill>
                  <a:srgbClr val="C00000"/>
                </a:solidFill>
                <a:latin typeface="Comic Sans MS" panose="030F0702030302020204" pitchFamily="66" charset="0"/>
                <a:cs typeface="Calibri" pitchFamily="34" charset="0"/>
              </a:rPr>
              <a:t> processing pathways</a:t>
            </a:r>
            <a:endParaRPr lang="en-US" b="1" dirty="0">
              <a:solidFill>
                <a:srgbClr val="C00000"/>
              </a:solidFill>
              <a:latin typeface="Comic Sans MS" panose="030F0702030302020204" pitchFamily="66" charset="0"/>
              <a:cs typeface="Calibri" pitchFamily="34" charset="0"/>
            </a:endParaRPr>
          </a:p>
        </p:txBody>
      </p:sp>
      <p:sp>
        <p:nvSpPr>
          <p:cNvPr id="21507" name="Content Placeholder 2">
            <a:extLst>
              <a:ext uri="{FF2B5EF4-FFF2-40B4-BE49-F238E27FC236}">
                <a16:creationId xmlns:a16="http://schemas.microsoft.com/office/drawing/2014/main" id="{A68444E5-7B82-FC6F-AB58-3BD5665021B0}"/>
              </a:ext>
            </a:extLst>
          </p:cNvPr>
          <p:cNvSpPr>
            <a:spLocks noGrp="1"/>
          </p:cNvSpPr>
          <p:nvPr>
            <p:ph sz="quarter" idx="1"/>
          </p:nvPr>
        </p:nvSpPr>
        <p:spPr>
          <a:xfrm>
            <a:off x="1033153" y="2327565"/>
            <a:ext cx="9985367" cy="2802576"/>
          </a:xfrm>
        </p:spPr>
        <p:txBody>
          <a:bodyPr>
            <a:normAutofit/>
          </a:bodyPr>
          <a:lstStyle/>
          <a:p>
            <a:pPr algn="just">
              <a:lnSpc>
                <a:spcPct val="150000"/>
              </a:lnSpc>
            </a:pPr>
            <a:r>
              <a:rPr lang="en-US" altLang="en-US" sz="2800" dirty="0">
                <a:solidFill>
                  <a:schemeClr val="tx1"/>
                </a:solidFill>
                <a:latin typeface="Comic Sans MS" panose="030F0702030302020204" pitchFamily="66" charset="0"/>
                <a:cs typeface="Calibri" panose="020F0502020204030204" pitchFamily="34" charset="0"/>
              </a:rPr>
              <a:t>For induction of immune response (both CMI and AMI) antigens must be presented to T</a:t>
            </a:r>
            <a:r>
              <a:rPr lang="en-US" altLang="en-US" sz="2800" baseline="-25000" dirty="0">
                <a:solidFill>
                  <a:schemeClr val="tx1"/>
                </a:solidFill>
                <a:latin typeface="Comic Sans MS" panose="030F0702030302020204" pitchFamily="66" charset="0"/>
                <a:cs typeface="Calibri" panose="020F0502020204030204" pitchFamily="34" charset="0"/>
              </a:rPr>
              <a:t>H </a:t>
            </a:r>
            <a:r>
              <a:rPr lang="en-US" altLang="en-US" sz="2800" dirty="0">
                <a:solidFill>
                  <a:schemeClr val="tx1"/>
                </a:solidFill>
                <a:latin typeface="Comic Sans MS" panose="030F0702030302020204" pitchFamily="66" charset="0"/>
                <a:cs typeface="Calibri" panose="020F0502020204030204" pitchFamily="34" charset="0"/>
              </a:rPr>
              <a:t>cells</a:t>
            </a:r>
          </a:p>
          <a:p>
            <a:pPr algn="just">
              <a:lnSpc>
                <a:spcPct val="150000"/>
              </a:lnSpc>
            </a:pPr>
            <a:endParaRPr lang="en-US" altLang="en-US" sz="2800" dirty="0">
              <a:solidFill>
                <a:schemeClr val="tx1"/>
              </a:solidFill>
              <a:latin typeface="Comic Sans MS" panose="030F0702030302020204" pitchFamily="66" charset="0"/>
              <a:cs typeface="Calibri" panose="020F0502020204030204" pitchFamily="34" charset="0"/>
            </a:endParaRPr>
          </a:p>
        </p:txBody>
      </p:sp>
      <p:sp>
        <p:nvSpPr>
          <p:cNvPr id="21508" name="Slide Number Placeholder 3">
            <a:extLst>
              <a:ext uri="{FF2B5EF4-FFF2-40B4-BE49-F238E27FC236}">
                <a16:creationId xmlns:a16="http://schemas.microsoft.com/office/drawing/2014/main" id="{46756695-5244-CF75-2164-BCDCA54AF50C}"/>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893E948F-42CA-4CB0-9922-F3789D22530A}" type="slidenum">
              <a:rPr lang="en-US" altLang="en-US" sz="1400">
                <a:solidFill>
                  <a:srgbClr val="FFFFFF"/>
                </a:solidFill>
                <a:latin typeface="Arial" panose="020B0604020202020204" pitchFamily="34" charset="0"/>
              </a:rPr>
              <a:pPr>
                <a:spcBef>
                  <a:spcPct val="0"/>
                </a:spcBef>
                <a:buClrTx/>
                <a:buSzTx/>
                <a:buFontTx/>
                <a:buNone/>
              </a:pPr>
              <a:t>14</a:t>
            </a:fld>
            <a:endParaRPr lang="en-US" altLang="en-US" sz="1400">
              <a:solidFill>
                <a:srgbClr val="FFFFFF"/>
              </a:solidFill>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283F-D0B2-B9C0-BE3E-BC9309FC3480}"/>
              </a:ext>
            </a:extLst>
          </p:cNvPr>
          <p:cNvSpPr>
            <a:spLocks noGrp="1"/>
          </p:cNvSpPr>
          <p:nvPr>
            <p:ph type="title"/>
          </p:nvPr>
        </p:nvSpPr>
        <p:spPr>
          <a:xfrm>
            <a:off x="1306286" y="762000"/>
            <a:ext cx="9133114" cy="990600"/>
          </a:xfrm>
        </p:spPr>
        <p:txBody>
          <a:bodyPr>
            <a:noAutofit/>
          </a:bodyPr>
          <a:lstStyle/>
          <a:p>
            <a:pPr>
              <a:defRPr/>
            </a:pPr>
            <a:r>
              <a:rPr lang="en-US" sz="4800" b="1" dirty="0">
                <a:solidFill>
                  <a:srgbClr val="C00000"/>
                </a:solidFill>
                <a:latin typeface="Comic Sans MS" panose="030F0702030302020204" pitchFamily="66" charset="0"/>
                <a:cs typeface="Calibri" pitchFamily="34" charset="0"/>
              </a:rPr>
              <a:t>Antigen processing pathways</a:t>
            </a:r>
            <a:endParaRPr lang="en-US" sz="4000" dirty="0">
              <a:solidFill>
                <a:schemeClr val="accent3"/>
              </a:solidFill>
            </a:endParaRPr>
          </a:p>
        </p:txBody>
      </p:sp>
      <p:sp>
        <p:nvSpPr>
          <p:cNvPr id="22531" name="Content Placeholder 2">
            <a:extLst>
              <a:ext uri="{FF2B5EF4-FFF2-40B4-BE49-F238E27FC236}">
                <a16:creationId xmlns:a16="http://schemas.microsoft.com/office/drawing/2014/main" id="{D191A134-A048-0AEB-273A-76139B7E640A}"/>
              </a:ext>
            </a:extLst>
          </p:cNvPr>
          <p:cNvSpPr>
            <a:spLocks noGrp="1"/>
          </p:cNvSpPr>
          <p:nvPr>
            <p:ph sz="quarter" idx="1"/>
          </p:nvPr>
        </p:nvSpPr>
        <p:spPr>
          <a:xfrm>
            <a:off x="1116281" y="1752600"/>
            <a:ext cx="10165277" cy="4721226"/>
          </a:xfrm>
        </p:spPr>
        <p:txBody>
          <a:bodyPr/>
          <a:lstStyle/>
          <a:p>
            <a:pPr algn="just" eaLnBrk="1" hangingPunct="1">
              <a:lnSpc>
                <a:spcPct val="150000"/>
              </a:lnSpc>
            </a:pPr>
            <a:r>
              <a:rPr lang="en-US" altLang="en-US" sz="2600" b="1" dirty="0">
                <a:solidFill>
                  <a:schemeClr val="tx1"/>
                </a:solidFill>
                <a:latin typeface="Comic Sans MS" panose="030F0702030302020204" pitchFamily="66" charset="0"/>
                <a:cs typeface="Calibri" panose="020F0502020204030204" pitchFamily="34" charset="0"/>
              </a:rPr>
              <a:t>Cytosolic pathway: </a:t>
            </a:r>
            <a:r>
              <a:rPr lang="en-US" altLang="en-US" sz="2600" dirty="0">
                <a:solidFill>
                  <a:schemeClr val="tx1"/>
                </a:solidFill>
                <a:latin typeface="Comic Sans MS" panose="030F0702030302020204" pitchFamily="66" charset="0"/>
                <a:cs typeface="Calibri" panose="020F0502020204030204" pitchFamily="34" charset="0"/>
              </a:rPr>
              <a:t>Endogenous/ intracellular antigen such as viral antigens and tumor antigens are processed and presented along with MHC class I molecules to T</a:t>
            </a:r>
            <a:r>
              <a:rPr lang="en-US" altLang="en-US" sz="2600" baseline="-25000" dirty="0">
                <a:solidFill>
                  <a:schemeClr val="tx1"/>
                </a:solidFill>
                <a:latin typeface="Comic Sans MS" panose="030F0702030302020204" pitchFamily="66" charset="0"/>
                <a:cs typeface="Calibri" panose="020F0502020204030204" pitchFamily="34" charset="0"/>
              </a:rPr>
              <a:t>c </a:t>
            </a:r>
            <a:r>
              <a:rPr lang="en-US" altLang="en-US" sz="2600" dirty="0">
                <a:solidFill>
                  <a:schemeClr val="tx1"/>
                </a:solidFill>
                <a:latin typeface="Comic Sans MS" panose="030F0702030302020204" pitchFamily="66" charset="0"/>
                <a:cs typeface="Calibri" panose="020F0502020204030204" pitchFamily="34" charset="0"/>
              </a:rPr>
              <a:t>cells</a:t>
            </a:r>
          </a:p>
          <a:p>
            <a:pPr algn="just" eaLnBrk="1" hangingPunct="1">
              <a:lnSpc>
                <a:spcPct val="150000"/>
              </a:lnSpc>
            </a:pPr>
            <a:r>
              <a:rPr lang="en-US" altLang="en-US" sz="2600" b="1" dirty="0">
                <a:solidFill>
                  <a:schemeClr val="tx1"/>
                </a:solidFill>
                <a:latin typeface="Comic Sans MS" panose="030F0702030302020204" pitchFamily="66" charset="0"/>
                <a:cs typeface="Calibri" panose="020F0502020204030204" pitchFamily="34" charset="0"/>
              </a:rPr>
              <a:t>Endocytic pathway: </a:t>
            </a:r>
            <a:r>
              <a:rPr lang="en-US" altLang="en-US" sz="2600" dirty="0">
                <a:solidFill>
                  <a:schemeClr val="tx1"/>
                </a:solidFill>
                <a:latin typeface="Comic Sans MS" panose="030F0702030302020204" pitchFamily="66" charset="0"/>
                <a:cs typeface="Calibri" panose="020F0502020204030204" pitchFamily="34" charset="0"/>
              </a:rPr>
              <a:t>Exogenous antigens ( extracellular microbes and their products) are processed and complexed with MHC class II molecules and presented to 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cells</a:t>
            </a:r>
          </a:p>
        </p:txBody>
      </p:sp>
      <p:sp>
        <p:nvSpPr>
          <p:cNvPr id="22532" name="Slide Number Placeholder 3">
            <a:extLst>
              <a:ext uri="{FF2B5EF4-FFF2-40B4-BE49-F238E27FC236}">
                <a16:creationId xmlns:a16="http://schemas.microsoft.com/office/drawing/2014/main" id="{868C7779-CB4D-1518-53FD-07A0D9E426A5}"/>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A96C24B5-5DDE-40A7-9E6E-99E807D23909}" type="slidenum">
              <a:rPr lang="en-US" altLang="en-US" sz="1400">
                <a:solidFill>
                  <a:srgbClr val="FFFFFF"/>
                </a:solidFill>
                <a:latin typeface="Arial" panose="020B0604020202020204" pitchFamily="34" charset="0"/>
              </a:rPr>
              <a:pPr>
                <a:spcBef>
                  <a:spcPct val="0"/>
                </a:spcBef>
                <a:buClrTx/>
                <a:buSzTx/>
                <a:buFontTx/>
                <a:buNone/>
              </a:pPr>
              <a:t>15</a:t>
            </a:fld>
            <a:endParaRPr lang="en-US" altLang="en-US" sz="1400" dirty="0">
              <a:solidFill>
                <a:srgbClr val="FFFFFF"/>
              </a:solidFill>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502B5-AF3F-A86D-299B-F7CF8A9712F6}"/>
              </a:ext>
            </a:extLst>
          </p:cNvPr>
          <p:cNvSpPr>
            <a:spLocks noGrp="1"/>
          </p:cNvSpPr>
          <p:nvPr>
            <p:ph type="title"/>
          </p:nvPr>
        </p:nvSpPr>
        <p:spPr>
          <a:xfrm>
            <a:off x="1401289" y="380999"/>
            <a:ext cx="9547760" cy="1978062"/>
          </a:xfrm>
        </p:spPr>
        <p:txBody>
          <a:bodyPr>
            <a:noAutofit/>
          </a:bodyPr>
          <a:lstStyle/>
          <a:p>
            <a:pPr algn="ctr">
              <a:defRPr/>
            </a:pPr>
            <a:r>
              <a:rPr lang="en-US" sz="4000" b="1" dirty="0">
                <a:solidFill>
                  <a:srgbClr val="FF0000"/>
                </a:solidFill>
                <a:latin typeface="Comic Sans MS" panose="030F0702030302020204" pitchFamily="66" charset="0"/>
                <a:cs typeface="Calibri" pitchFamily="34" charset="0"/>
              </a:rPr>
              <a:t>ACTIVATION</a:t>
            </a:r>
            <a:r>
              <a:rPr lang="en-US" sz="4000" b="1" dirty="0">
                <a:solidFill>
                  <a:srgbClr val="0070C0"/>
                </a:solidFill>
                <a:latin typeface="Comic Sans MS" panose="030F0702030302020204" pitchFamily="66" charset="0"/>
                <a:cs typeface="Calibri" pitchFamily="34" charset="0"/>
              </a:rPr>
              <a:t> </a:t>
            </a:r>
            <a:r>
              <a:rPr lang="en-US" sz="4000" b="1" dirty="0">
                <a:solidFill>
                  <a:schemeClr val="tx1"/>
                </a:solidFill>
                <a:latin typeface="Comic Sans MS" panose="030F0702030302020204" pitchFamily="66" charset="0"/>
                <a:cs typeface="Calibri" pitchFamily="34" charset="0"/>
              </a:rPr>
              <a:t>AND </a:t>
            </a:r>
            <a:r>
              <a:rPr lang="en-US" sz="4000" b="1" dirty="0">
                <a:solidFill>
                  <a:srgbClr val="7030A0"/>
                </a:solidFill>
                <a:latin typeface="Comic Sans MS" panose="030F0702030302020204" pitchFamily="66" charset="0"/>
                <a:cs typeface="Calibri" pitchFamily="34" charset="0"/>
              </a:rPr>
              <a:t>DIFFERENTIATION</a:t>
            </a:r>
            <a:r>
              <a:rPr lang="en-US" sz="4000" b="1" dirty="0">
                <a:solidFill>
                  <a:schemeClr val="tx1"/>
                </a:solidFill>
                <a:latin typeface="Comic Sans MS" panose="030F0702030302020204" pitchFamily="66" charset="0"/>
                <a:cs typeface="Calibri" pitchFamily="34" charset="0"/>
              </a:rPr>
              <a:t> OF HELPER T CELLS </a:t>
            </a:r>
          </a:p>
        </p:txBody>
      </p:sp>
      <p:sp>
        <p:nvSpPr>
          <p:cNvPr id="24579" name="Content Placeholder 2">
            <a:extLst>
              <a:ext uri="{FF2B5EF4-FFF2-40B4-BE49-F238E27FC236}">
                <a16:creationId xmlns:a16="http://schemas.microsoft.com/office/drawing/2014/main" id="{2E2FB27E-B611-568D-780B-C0BC4604A5BA}"/>
              </a:ext>
            </a:extLst>
          </p:cNvPr>
          <p:cNvSpPr>
            <a:spLocks noGrp="1"/>
          </p:cNvSpPr>
          <p:nvPr>
            <p:ph sz="quarter" idx="1"/>
          </p:nvPr>
        </p:nvSpPr>
        <p:spPr>
          <a:xfrm>
            <a:off x="1306286" y="2410690"/>
            <a:ext cx="9951522" cy="3761509"/>
          </a:xfrm>
        </p:spPr>
        <p:txBody>
          <a:bodyPr>
            <a:normAutofit/>
          </a:bodyPr>
          <a:lstStyle/>
          <a:p>
            <a:pPr algn="just" eaLnBrk="1" hangingPunct="1">
              <a:lnSpc>
                <a:spcPct val="200000"/>
              </a:lnSpc>
            </a:pPr>
            <a:r>
              <a:rPr lang="en-US" altLang="en-US" sz="2800" dirty="0">
                <a:solidFill>
                  <a:schemeClr val="tx1"/>
                </a:solidFill>
                <a:latin typeface="Comic Sans MS" panose="030F0702030302020204" pitchFamily="66" charset="0"/>
                <a:cs typeface="Calibri" panose="020F0502020204030204" pitchFamily="34" charset="0"/>
              </a:rPr>
              <a:t>Central event that regulates both cell mediated and antibody mediated immune responses</a:t>
            </a:r>
          </a:p>
          <a:p>
            <a:pPr eaLnBrk="1" hangingPunct="1">
              <a:lnSpc>
                <a:spcPct val="200000"/>
              </a:lnSpc>
            </a:pPr>
            <a:endParaRPr lang="en-US" altLang="en-US" sz="2400" dirty="0">
              <a:solidFill>
                <a:schemeClr val="tx1"/>
              </a:solidFill>
              <a:latin typeface="Comic Sans MS" panose="030F0702030302020204" pitchFamily="66" charset="0"/>
            </a:endParaRPr>
          </a:p>
        </p:txBody>
      </p:sp>
      <p:sp>
        <p:nvSpPr>
          <p:cNvPr id="24580" name="Slide Number Placeholder 3">
            <a:extLst>
              <a:ext uri="{FF2B5EF4-FFF2-40B4-BE49-F238E27FC236}">
                <a16:creationId xmlns:a16="http://schemas.microsoft.com/office/drawing/2014/main" id="{8E1BD99D-DB0F-505E-FE1A-0CBFDE44EB1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8A23624D-91C7-411E-B065-318DB340308E}" type="slidenum">
              <a:rPr lang="en-US" altLang="en-US" sz="1400">
                <a:solidFill>
                  <a:srgbClr val="FFFFFF"/>
                </a:solidFill>
                <a:latin typeface="Arial" panose="020B0604020202020204" pitchFamily="34" charset="0"/>
              </a:rPr>
              <a:pPr>
                <a:spcBef>
                  <a:spcPct val="0"/>
                </a:spcBef>
                <a:buClrTx/>
                <a:buSzTx/>
                <a:buFontTx/>
                <a:buNone/>
              </a:pPr>
              <a:t>16</a:t>
            </a:fld>
            <a:endParaRPr lang="en-US" altLang="en-US" sz="1400">
              <a:solidFill>
                <a:srgbClr val="FFFFFF"/>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6FFB4CC0-1238-2256-9F6E-FFC1410C3405}"/>
              </a:ext>
            </a:extLst>
          </p:cNvPr>
          <p:cNvSpPr>
            <a:spLocks noGrp="1"/>
          </p:cNvSpPr>
          <p:nvPr>
            <p:ph sz="quarter" idx="1"/>
          </p:nvPr>
        </p:nvSpPr>
        <p:spPr>
          <a:xfrm>
            <a:off x="950026" y="1128156"/>
            <a:ext cx="10022774" cy="4797631"/>
          </a:xfrm>
        </p:spPr>
        <p:txBody>
          <a:bodyPr/>
          <a:lstStyle/>
          <a:p>
            <a:pPr eaLnBrk="1" hangingPunct="1">
              <a:buFont typeface="Wingdings" panose="05000000000000000000" pitchFamily="2" charset="2"/>
              <a:buNone/>
            </a:pPr>
            <a:r>
              <a:rPr lang="en-US" altLang="en-US" sz="4000" b="1" dirty="0">
                <a:solidFill>
                  <a:srgbClr val="FF0000"/>
                </a:solidFill>
                <a:latin typeface="Comic Sans MS" panose="030F0702030302020204" pitchFamily="66" charset="0"/>
                <a:cs typeface="Calibri" panose="020F0502020204030204" pitchFamily="34" charset="0"/>
              </a:rPr>
              <a:t>A. ACTIVATION OF HELPER T CELLS</a:t>
            </a:r>
            <a:endParaRPr lang="en-US" altLang="en-US" sz="2800" b="1" u="sng" dirty="0">
              <a:solidFill>
                <a:srgbClr val="FF0000"/>
              </a:solidFill>
            </a:endParaRPr>
          </a:p>
          <a:p>
            <a:pPr marL="45720" indent="0" algn="just" eaLnBrk="1" hangingPunct="1">
              <a:lnSpc>
                <a:spcPct val="200000"/>
              </a:lnSpc>
              <a:buNone/>
            </a:pPr>
            <a:r>
              <a:rPr lang="en-US" altLang="en-US" sz="2800" dirty="0">
                <a:solidFill>
                  <a:schemeClr val="tx1"/>
                </a:solidFill>
                <a:latin typeface="Comic Sans MS" panose="030F0702030302020204" pitchFamily="66" charset="0"/>
                <a:cs typeface="Calibri" panose="020F0502020204030204" pitchFamily="34" charset="0"/>
              </a:rPr>
              <a:t>Activation occurs in </a:t>
            </a:r>
            <a:r>
              <a:rPr lang="en-US" altLang="en-US" sz="2800" b="1" dirty="0">
                <a:solidFill>
                  <a:schemeClr val="tx1"/>
                </a:solidFill>
                <a:latin typeface="Comic Sans MS" panose="030F0702030302020204" pitchFamily="66" charset="0"/>
                <a:cs typeface="Calibri" panose="020F0502020204030204" pitchFamily="34" charset="0"/>
              </a:rPr>
              <a:t>two steps:</a:t>
            </a:r>
          </a:p>
          <a:p>
            <a:pPr marL="617220" indent="-571500" algn="just" eaLnBrk="1" hangingPunct="1">
              <a:lnSpc>
                <a:spcPct val="200000"/>
              </a:lnSpc>
              <a:buAutoNum type="romanUcPeriod"/>
            </a:pPr>
            <a:r>
              <a:rPr lang="en-US" altLang="en-US" sz="2800" dirty="0">
                <a:solidFill>
                  <a:schemeClr val="tx1"/>
                </a:solidFill>
                <a:latin typeface="Comic Sans MS" panose="030F0702030302020204" pitchFamily="66" charset="0"/>
                <a:cs typeface="Calibri" panose="020F0502020204030204" pitchFamily="34" charset="0"/>
              </a:rPr>
              <a:t>SIGNAL GENERATION</a:t>
            </a:r>
          </a:p>
          <a:p>
            <a:pPr marL="617220" indent="-571500" algn="just" eaLnBrk="1" hangingPunct="1">
              <a:lnSpc>
                <a:spcPct val="200000"/>
              </a:lnSpc>
              <a:buAutoNum type="romanUcPeriod"/>
            </a:pPr>
            <a:r>
              <a:rPr lang="en-US" altLang="en-US" sz="2800" dirty="0">
                <a:solidFill>
                  <a:schemeClr val="tx1"/>
                </a:solidFill>
                <a:latin typeface="Comic Sans MS" panose="030F0702030302020204" pitchFamily="66" charset="0"/>
                <a:cs typeface="Calibri" panose="020F0502020204030204" pitchFamily="34" charset="0"/>
              </a:rPr>
              <a:t>SIGNAL TRANSDUCTION</a:t>
            </a:r>
          </a:p>
          <a:p>
            <a:pPr algn="just" eaLnBrk="1" hangingPunct="1">
              <a:buFont typeface="Wingdings" panose="05000000000000000000" pitchFamily="2" charset="2"/>
              <a:buNone/>
            </a:pPr>
            <a:endParaRPr lang="en-US" altLang="en-US" sz="2600" dirty="0">
              <a:latin typeface="Calibri" panose="020F0502020204030204" pitchFamily="34" charset="0"/>
              <a:cs typeface="Calibri" panose="020F0502020204030204" pitchFamily="34" charset="0"/>
            </a:endParaRPr>
          </a:p>
          <a:p>
            <a:pPr eaLnBrk="1" hangingPunct="1"/>
            <a:endParaRPr lang="en-US" altLang="en-US" dirty="0"/>
          </a:p>
        </p:txBody>
      </p:sp>
      <p:sp>
        <p:nvSpPr>
          <p:cNvPr id="25603" name="Slide Number Placeholder 3">
            <a:extLst>
              <a:ext uri="{FF2B5EF4-FFF2-40B4-BE49-F238E27FC236}">
                <a16:creationId xmlns:a16="http://schemas.microsoft.com/office/drawing/2014/main" id="{7BEB336E-01C9-354A-6DEB-33FEDF6D338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DD44A2FB-EF79-49C1-A789-09A8A469EC00}" type="slidenum">
              <a:rPr lang="en-US" altLang="en-US" sz="1400">
                <a:solidFill>
                  <a:srgbClr val="FFFFFF"/>
                </a:solidFill>
                <a:latin typeface="Arial" panose="020B0604020202020204" pitchFamily="34" charset="0"/>
              </a:rPr>
              <a:pPr>
                <a:spcBef>
                  <a:spcPct val="0"/>
                </a:spcBef>
                <a:buClrTx/>
                <a:buSzTx/>
                <a:buFontTx/>
                <a:buNone/>
              </a:pPr>
              <a:t>17</a:t>
            </a:fld>
            <a:endParaRPr lang="en-US" altLang="en-US" sz="1400">
              <a:solidFill>
                <a:srgbClr val="FFFFFF"/>
              </a:solidFill>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6FFB4CC0-1238-2256-9F6E-FFC1410C3405}"/>
              </a:ext>
            </a:extLst>
          </p:cNvPr>
          <p:cNvSpPr>
            <a:spLocks noGrp="1"/>
          </p:cNvSpPr>
          <p:nvPr>
            <p:ph sz="quarter" idx="1"/>
          </p:nvPr>
        </p:nvSpPr>
        <p:spPr>
          <a:xfrm>
            <a:off x="950025" y="381001"/>
            <a:ext cx="9975273" cy="6092825"/>
          </a:xfrm>
        </p:spPr>
        <p:txBody>
          <a:bodyPr>
            <a:normAutofit/>
          </a:bodyPr>
          <a:lstStyle/>
          <a:p>
            <a:pPr marL="45720" indent="0" eaLnBrk="1" hangingPunct="1">
              <a:buNone/>
            </a:pPr>
            <a:r>
              <a:rPr lang="en-US" altLang="en-US" sz="4000" b="1" dirty="0">
                <a:solidFill>
                  <a:srgbClr val="0070C0"/>
                </a:solidFill>
                <a:latin typeface="Comic Sans MS" panose="030F0702030302020204" pitchFamily="66" charset="0"/>
                <a:cs typeface="Calibri" panose="020F0502020204030204" pitchFamily="34" charset="0"/>
              </a:rPr>
              <a:t>I. SIGNAL GENERATION</a:t>
            </a:r>
          </a:p>
          <a:p>
            <a:pPr marL="45720" indent="0">
              <a:lnSpc>
                <a:spcPct val="200000"/>
              </a:lnSpc>
              <a:buNone/>
            </a:pPr>
            <a:r>
              <a:rPr lang="en-US" altLang="en-US" sz="3200" dirty="0">
                <a:solidFill>
                  <a:schemeClr val="tx1"/>
                </a:solidFill>
                <a:latin typeface="Comic Sans MS" panose="030F0702030302020204" pitchFamily="66" charset="0"/>
                <a:cs typeface="Calibri" panose="020F0502020204030204" pitchFamily="34" charset="0"/>
              </a:rPr>
              <a:t>Requires of generation of three specific signals:</a:t>
            </a:r>
          </a:p>
          <a:p>
            <a:pPr marL="45720" indent="0">
              <a:lnSpc>
                <a:spcPct val="200000"/>
              </a:lnSpc>
              <a:buNone/>
            </a:pPr>
            <a:r>
              <a:rPr lang="en-US" altLang="en-US" sz="3200" dirty="0">
                <a:solidFill>
                  <a:schemeClr val="tx1"/>
                </a:solidFill>
                <a:latin typeface="Comic Sans MS" panose="030F0702030302020204" pitchFamily="66" charset="0"/>
                <a:cs typeface="Calibri" panose="020F0502020204030204" pitchFamily="34" charset="0"/>
              </a:rPr>
              <a:t>1. Antigen specific signal</a:t>
            </a:r>
          </a:p>
          <a:p>
            <a:pPr marL="45720" indent="0">
              <a:lnSpc>
                <a:spcPct val="200000"/>
              </a:lnSpc>
              <a:buNone/>
            </a:pPr>
            <a:r>
              <a:rPr lang="en-US" altLang="en-US" sz="3200" dirty="0">
                <a:solidFill>
                  <a:schemeClr val="tx1"/>
                </a:solidFill>
                <a:latin typeface="Comic Sans MS" panose="030F0702030302020204" pitchFamily="66" charset="0"/>
                <a:cs typeface="Calibri" panose="020F0502020204030204" pitchFamily="34" charset="0"/>
              </a:rPr>
              <a:t>2. Co-stimulatory signal</a:t>
            </a:r>
          </a:p>
          <a:p>
            <a:pPr marL="45720" indent="0">
              <a:lnSpc>
                <a:spcPct val="200000"/>
              </a:lnSpc>
              <a:buNone/>
            </a:pPr>
            <a:r>
              <a:rPr lang="en-US" altLang="en-US" sz="3200" dirty="0">
                <a:solidFill>
                  <a:schemeClr val="tx1"/>
                </a:solidFill>
                <a:latin typeface="Comic Sans MS" panose="030F0702030302020204" pitchFamily="66" charset="0"/>
                <a:cs typeface="Calibri" panose="020F0502020204030204" pitchFamily="34" charset="0"/>
              </a:rPr>
              <a:t>3. Cytokine signal</a:t>
            </a:r>
          </a:p>
          <a:p>
            <a:pPr algn="just" eaLnBrk="1" hangingPunct="1">
              <a:buFont typeface="Wingdings" panose="05000000000000000000" pitchFamily="2" charset="2"/>
              <a:buNone/>
            </a:pPr>
            <a:endParaRPr lang="en-US" altLang="en-US" sz="2600" dirty="0">
              <a:latin typeface="Calibri" panose="020F0502020204030204" pitchFamily="34" charset="0"/>
              <a:cs typeface="Calibri" panose="020F0502020204030204" pitchFamily="34" charset="0"/>
            </a:endParaRPr>
          </a:p>
          <a:p>
            <a:pPr eaLnBrk="1" hangingPunct="1"/>
            <a:endParaRPr lang="en-US" altLang="en-US" dirty="0"/>
          </a:p>
        </p:txBody>
      </p:sp>
      <p:sp>
        <p:nvSpPr>
          <p:cNvPr id="25603" name="Slide Number Placeholder 3">
            <a:extLst>
              <a:ext uri="{FF2B5EF4-FFF2-40B4-BE49-F238E27FC236}">
                <a16:creationId xmlns:a16="http://schemas.microsoft.com/office/drawing/2014/main" id="{7BEB336E-01C9-354A-6DEB-33FEDF6D338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DD44A2FB-EF79-49C1-A789-09A8A469EC00}" type="slidenum">
              <a:rPr lang="en-US" altLang="en-US" sz="1400">
                <a:solidFill>
                  <a:srgbClr val="FFFFFF"/>
                </a:solidFill>
                <a:latin typeface="Arial" panose="020B0604020202020204" pitchFamily="34" charset="0"/>
              </a:rPr>
              <a:pPr>
                <a:spcBef>
                  <a:spcPct val="0"/>
                </a:spcBef>
                <a:buClrTx/>
                <a:buSzTx/>
                <a:buFontTx/>
                <a:buNone/>
              </a:pPr>
              <a:t>18</a:t>
            </a:fld>
            <a:endParaRPr lang="en-US" altLang="en-US" sz="1400">
              <a:solidFill>
                <a:srgbClr val="FFFFFF"/>
              </a:solidFill>
              <a:latin typeface="Arial" panose="020B0604020202020204" pitchFamily="34" charset="0"/>
            </a:endParaRPr>
          </a:p>
        </p:txBody>
      </p:sp>
    </p:spTree>
    <p:extLst>
      <p:ext uri="{BB962C8B-B14F-4D97-AF65-F5344CB8AC3E}">
        <p14:creationId xmlns:p14="http://schemas.microsoft.com/office/powerpoint/2010/main" val="2577525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6FFB4CC0-1238-2256-9F6E-FFC1410C3405}"/>
              </a:ext>
            </a:extLst>
          </p:cNvPr>
          <p:cNvSpPr>
            <a:spLocks noGrp="1"/>
          </p:cNvSpPr>
          <p:nvPr>
            <p:ph sz="quarter" idx="1"/>
          </p:nvPr>
        </p:nvSpPr>
        <p:spPr>
          <a:xfrm>
            <a:off x="950026" y="381001"/>
            <a:ext cx="9032174" cy="6092825"/>
          </a:xfrm>
        </p:spPr>
        <p:txBody>
          <a:bodyPr/>
          <a:lstStyle/>
          <a:p>
            <a:pPr marL="45720" indent="0" eaLnBrk="1" hangingPunct="1">
              <a:buNone/>
            </a:pPr>
            <a:r>
              <a:rPr lang="en-US" altLang="en-US" sz="4000" b="1" dirty="0">
                <a:solidFill>
                  <a:srgbClr val="0070C0"/>
                </a:solidFill>
                <a:latin typeface="Comic Sans MS" panose="030F0702030302020204" pitchFamily="66" charset="0"/>
                <a:cs typeface="Calibri" panose="020F0502020204030204" pitchFamily="34" charset="0"/>
              </a:rPr>
              <a:t>I. SIGNAL GENERATION</a:t>
            </a:r>
            <a:endParaRPr lang="en-US" altLang="en-US" sz="2600" dirty="0">
              <a:latin typeface="Calibri" panose="020F0502020204030204" pitchFamily="34" charset="0"/>
              <a:cs typeface="Calibri" panose="020F0502020204030204" pitchFamily="34" charset="0"/>
            </a:endParaRPr>
          </a:p>
          <a:p>
            <a:pPr eaLnBrk="1" hangingPunct="1"/>
            <a:endParaRPr lang="en-US" altLang="en-US" dirty="0"/>
          </a:p>
        </p:txBody>
      </p:sp>
      <p:sp>
        <p:nvSpPr>
          <p:cNvPr id="25603" name="Slide Number Placeholder 3">
            <a:extLst>
              <a:ext uri="{FF2B5EF4-FFF2-40B4-BE49-F238E27FC236}">
                <a16:creationId xmlns:a16="http://schemas.microsoft.com/office/drawing/2014/main" id="{7BEB336E-01C9-354A-6DEB-33FEDF6D338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DD44A2FB-EF79-49C1-A789-09A8A469EC00}" type="slidenum">
              <a:rPr lang="en-US" altLang="en-US" sz="1400">
                <a:solidFill>
                  <a:srgbClr val="FFFFFF"/>
                </a:solidFill>
                <a:latin typeface="Arial" panose="020B0604020202020204" pitchFamily="34" charset="0"/>
              </a:rPr>
              <a:pPr>
                <a:spcBef>
                  <a:spcPct val="0"/>
                </a:spcBef>
                <a:buClrTx/>
                <a:buSzTx/>
                <a:buFontTx/>
                <a:buNone/>
              </a:pPr>
              <a:t>19</a:t>
            </a:fld>
            <a:endParaRPr lang="en-US" altLang="en-US" sz="1400">
              <a:solidFill>
                <a:srgbClr val="FFFFFF"/>
              </a:solidFill>
              <a:latin typeface="Arial" panose="020B0604020202020204" pitchFamily="34" charset="0"/>
            </a:endParaRPr>
          </a:p>
        </p:txBody>
      </p:sp>
      <p:pic>
        <p:nvPicPr>
          <p:cNvPr id="25604" name="Content Placeholder 5">
            <a:extLst>
              <a:ext uri="{FF2B5EF4-FFF2-40B4-BE49-F238E27FC236}">
                <a16:creationId xmlns:a16="http://schemas.microsoft.com/office/drawing/2014/main" id="{EE16AACF-47DD-DE16-D400-3416A5AD4B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259" y="1116281"/>
            <a:ext cx="11471563" cy="543691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FBE34B3D-EFEA-DA03-6631-A5DE78C5D682}"/>
              </a:ext>
            </a:extLst>
          </p:cNvPr>
          <p:cNvSpPr/>
          <p:nvPr/>
        </p:nvSpPr>
        <p:spPr>
          <a:xfrm>
            <a:off x="3949148" y="2603254"/>
            <a:ext cx="1564198" cy="1231485"/>
          </a:xfrm>
          <a:prstGeom prst="ellipse">
            <a:avLst/>
          </a:prstGeom>
          <a:solidFill>
            <a:srgbClr val="FF0000">
              <a:alpha val="0"/>
            </a:srgbClr>
          </a:solidFill>
          <a:ln w="38100">
            <a:solidFill>
              <a:srgbClr val="C00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endParaRPr lang="en-IN"/>
          </a:p>
        </p:txBody>
      </p:sp>
      <p:sp>
        <p:nvSpPr>
          <p:cNvPr id="6" name="Oval 5">
            <a:extLst>
              <a:ext uri="{FF2B5EF4-FFF2-40B4-BE49-F238E27FC236}">
                <a16:creationId xmlns:a16="http://schemas.microsoft.com/office/drawing/2014/main" id="{20538EA5-370F-370D-3689-66ABE7BB5A3F}"/>
              </a:ext>
            </a:extLst>
          </p:cNvPr>
          <p:cNvSpPr/>
          <p:nvPr/>
        </p:nvSpPr>
        <p:spPr>
          <a:xfrm>
            <a:off x="6573369" y="2505694"/>
            <a:ext cx="1564198" cy="1329046"/>
          </a:xfrm>
          <a:prstGeom prst="ellipse">
            <a:avLst/>
          </a:prstGeom>
          <a:solidFill>
            <a:schemeClr val="lt1">
              <a:alpha val="0"/>
            </a:schemeClr>
          </a:solidFill>
          <a:ln w="38100">
            <a:solidFill>
              <a:srgbClr val="C00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endParaRPr lang="en-IN"/>
          </a:p>
        </p:txBody>
      </p:sp>
      <p:sp>
        <p:nvSpPr>
          <p:cNvPr id="8" name="Oval 7">
            <a:extLst>
              <a:ext uri="{FF2B5EF4-FFF2-40B4-BE49-F238E27FC236}">
                <a16:creationId xmlns:a16="http://schemas.microsoft.com/office/drawing/2014/main" id="{206F63CC-0D63-DEE1-D3DA-F912C4480CBD}"/>
              </a:ext>
            </a:extLst>
          </p:cNvPr>
          <p:cNvSpPr/>
          <p:nvPr/>
        </p:nvSpPr>
        <p:spPr>
          <a:xfrm>
            <a:off x="1081206" y="2234540"/>
            <a:ext cx="1447800" cy="1066800"/>
          </a:xfrm>
          <a:prstGeom prst="ellipse">
            <a:avLst/>
          </a:prstGeom>
          <a:solidFill>
            <a:schemeClr val="lt1">
              <a:alpha val="0"/>
            </a:schemeClr>
          </a:solidFill>
          <a:ln w="38100">
            <a:solidFill>
              <a:srgbClr val="C00000"/>
            </a:solidFill>
          </a:ln>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endParaRPr lang="en-IN"/>
          </a:p>
        </p:txBody>
      </p:sp>
    </p:spTree>
    <p:extLst>
      <p:ext uri="{BB962C8B-B14F-4D97-AF65-F5344CB8AC3E}">
        <p14:creationId xmlns:p14="http://schemas.microsoft.com/office/powerpoint/2010/main" val="1628247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a:extLst>
              <a:ext uri="{FF2B5EF4-FFF2-40B4-BE49-F238E27FC236}">
                <a16:creationId xmlns:a16="http://schemas.microsoft.com/office/drawing/2014/main" id="{A6203C8F-F13A-3A02-3394-B6538AF923F3}"/>
              </a:ext>
            </a:extLst>
          </p:cNvPr>
          <p:cNvSpPr>
            <a:spLocks noGrp="1"/>
          </p:cNvSpPr>
          <p:nvPr>
            <p:ph sz="quarter" idx="1"/>
          </p:nvPr>
        </p:nvSpPr>
        <p:spPr>
          <a:xfrm>
            <a:off x="724395" y="533401"/>
            <a:ext cx="10367158" cy="5794375"/>
          </a:xfrm>
        </p:spPr>
        <p:txBody>
          <a:bodyPr/>
          <a:lstStyle/>
          <a:p>
            <a:pPr algn="ctr" eaLnBrk="1" hangingPunct="1">
              <a:buFont typeface="Wingdings" panose="05000000000000000000" pitchFamily="2" charset="2"/>
              <a:buNone/>
            </a:pPr>
            <a:r>
              <a:rPr lang="en-US" altLang="en-US" sz="4000" b="1" dirty="0">
                <a:solidFill>
                  <a:srgbClr val="0070C0"/>
                </a:solidFill>
                <a:latin typeface="Comic Sans MS" panose="030F0702030302020204" pitchFamily="66" charset="0"/>
                <a:cs typeface="Calibri" panose="020F0502020204030204" pitchFamily="34" charset="0"/>
              </a:rPr>
              <a:t>II. SIGNAL TRANSDUCTION:</a:t>
            </a:r>
            <a:endParaRPr lang="en-US" altLang="en-US" sz="4000" dirty="0">
              <a:latin typeface="Calibri" panose="020F0502020204030204" pitchFamily="34" charset="0"/>
              <a:cs typeface="Calibri" panose="020F0502020204030204" pitchFamily="34" charset="0"/>
            </a:endParaRPr>
          </a:p>
          <a:p>
            <a:pPr eaLnBrk="1" hangingPunct="1">
              <a:lnSpc>
                <a:spcPct val="150000"/>
              </a:lnSpc>
            </a:pPr>
            <a:r>
              <a:rPr lang="en-US" altLang="en-US" sz="2800" dirty="0">
                <a:solidFill>
                  <a:schemeClr val="tx1"/>
                </a:solidFill>
                <a:latin typeface="Comic Sans MS" panose="030F0702030302020204" pitchFamily="66" charset="0"/>
                <a:cs typeface="Calibri" panose="020F0502020204030204" pitchFamily="34" charset="0"/>
              </a:rPr>
              <a:t>Initiated at CD4 molecule which interacts with CD3 complex and transmit the signal</a:t>
            </a:r>
          </a:p>
          <a:p>
            <a:pPr eaLnBrk="1" hangingPunct="1"/>
            <a:endParaRPr lang="en-US" altLang="en-US" sz="2600" dirty="0">
              <a:latin typeface="Calibri" panose="020F0502020204030204" pitchFamily="34" charset="0"/>
              <a:cs typeface="Calibri" panose="020F0502020204030204" pitchFamily="34" charset="0"/>
            </a:endParaRPr>
          </a:p>
        </p:txBody>
      </p:sp>
      <p:sp>
        <p:nvSpPr>
          <p:cNvPr id="26627" name="Slide Number Placeholder 2">
            <a:extLst>
              <a:ext uri="{FF2B5EF4-FFF2-40B4-BE49-F238E27FC236}">
                <a16:creationId xmlns:a16="http://schemas.microsoft.com/office/drawing/2014/main" id="{B54FBC7B-1A97-B490-4E99-20A53D1364E4}"/>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C411C9B8-1D93-4654-96E1-7F2BDEF0BC27}" type="slidenum">
              <a:rPr lang="en-US" altLang="en-US" sz="1400">
                <a:solidFill>
                  <a:srgbClr val="FFFFFF"/>
                </a:solidFill>
                <a:latin typeface="Arial" panose="020B0604020202020204" pitchFamily="34" charset="0"/>
              </a:rPr>
              <a:pPr>
                <a:spcBef>
                  <a:spcPct val="0"/>
                </a:spcBef>
                <a:buClrTx/>
                <a:buSzTx/>
                <a:buFontTx/>
                <a:buNone/>
              </a:pPr>
              <a:t>20</a:t>
            </a:fld>
            <a:endParaRPr lang="en-US" altLang="en-US" sz="1400">
              <a:solidFill>
                <a:srgbClr val="FFFFFF"/>
              </a:solidFill>
              <a:latin typeface="Arial" panose="020B0604020202020204" pitchFamily="34" charset="0"/>
            </a:endParaRPr>
          </a:p>
        </p:txBody>
      </p:sp>
      <p:pic>
        <p:nvPicPr>
          <p:cNvPr id="26628" name="Content Placeholder 5">
            <a:extLst>
              <a:ext uri="{FF2B5EF4-FFF2-40B4-BE49-F238E27FC236}">
                <a16:creationId xmlns:a16="http://schemas.microsoft.com/office/drawing/2014/main" id="{3CF7538C-52BF-E740-CBF9-4590F11DD0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6285" y="2590801"/>
            <a:ext cx="9571511" cy="388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2245BD2F-FABC-5E43-3D85-6E3B7B959AC0}"/>
              </a:ext>
            </a:extLst>
          </p:cNvPr>
          <p:cNvSpPr/>
          <p:nvPr/>
        </p:nvSpPr>
        <p:spPr>
          <a:xfrm>
            <a:off x="9994075" y="5334000"/>
            <a:ext cx="19812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IN" sz="2400" b="1" dirty="0">
                <a:solidFill>
                  <a:srgbClr val="002060"/>
                </a:solidFill>
                <a:latin typeface="Calibri" panose="020F0502020204030204" pitchFamily="34" charset="0"/>
                <a:cs typeface="Calibri" panose="020F0502020204030204" pitchFamily="34" charset="0"/>
              </a:rPr>
              <a:t>Activation of T</a:t>
            </a:r>
            <a:r>
              <a:rPr lang="en-IN" sz="2400" b="1" baseline="-25000" dirty="0">
                <a:solidFill>
                  <a:srgbClr val="002060"/>
                </a:solidFill>
                <a:latin typeface="Calibri" panose="020F0502020204030204" pitchFamily="34" charset="0"/>
                <a:cs typeface="Calibri" panose="020F0502020204030204" pitchFamily="34" charset="0"/>
              </a:rPr>
              <a:t>H</a:t>
            </a:r>
            <a:r>
              <a:rPr lang="en-IN" sz="2400" b="1" dirty="0">
                <a:solidFill>
                  <a:srgbClr val="002060"/>
                </a:solidFill>
                <a:latin typeface="Calibri" panose="020F0502020204030204" pitchFamily="34" charset="0"/>
                <a:cs typeface="Calibri" panose="020F0502020204030204" pitchFamily="34" charset="0"/>
              </a:rPr>
              <a:t> cells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A7247C62-C1D7-CD23-847F-36213741E6FC}"/>
              </a:ext>
            </a:extLst>
          </p:cNvPr>
          <p:cNvSpPr>
            <a:spLocks noGrp="1"/>
          </p:cNvSpPr>
          <p:nvPr>
            <p:ph sz="quarter" idx="1"/>
          </p:nvPr>
        </p:nvSpPr>
        <p:spPr>
          <a:xfrm>
            <a:off x="771896" y="612776"/>
            <a:ext cx="10687792" cy="6092825"/>
          </a:xfrm>
        </p:spPr>
        <p:txBody>
          <a:bodyPr>
            <a:normAutofit/>
          </a:bodyPr>
          <a:lstStyle/>
          <a:p>
            <a:pPr eaLnBrk="1" hangingPunct="1">
              <a:buFont typeface="Wingdings" panose="05000000000000000000" pitchFamily="2" charset="2"/>
              <a:buNone/>
            </a:pPr>
            <a:r>
              <a:rPr lang="en-US" altLang="en-US" sz="3600" b="1" dirty="0">
                <a:solidFill>
                  <a:srgbClr val="7030A0"/>
                </a:solidFill>
                <a:latin typeface="Comic Sans MS" panose="030F0702030302020204" pitchFamily="66" charset="0"/>
                <a:cs typeface="Calibri" panose="020F0502020204030204" pitchFamily="34" charset="0"/>
              </a:rPr>
              <a:t>B. </a:t>
            </a:r>
            <a:r>
              <a:rPr lang="en-US" altLang="en-US" sz="3600" b="1" u="sng" dirty="0">
                <a:solidFill>
                  <a:srgbClr val="7030A0"/>
                </a:solidFill>
                <a:latin typeface="Comic Sans MS" panose="030F0702030302020204" pitchFamily="66" charset="0"/>
                <a:cs typeface="Calibri" panose="020F0502020204030204" pitchFamily="34" charset="0"/>
              </a:rPr>
              <a:t>DIFFERENTIATION OF HELPER T CELLS:</a:t>
            </a:r>
          </a:p>
          <a:p>
            <a:pPr eaLnBrk="1" hangingPunct="1">
              <a:buFont typeface="Wingdings" panose="05000000000000000000" pitchFamily="2" charset="2"/>
              <a:buNone/>
            </a:pPr>
            <a:endParaRPr lang="en-US" altLang="en-US" sz="2800" b="1" u="sng" dirty="0">
              <a:solidFill>
                <a:srgbClr val="0070C0"/>
              </a:solidFill>
              <a:latin typeface="Comic Sans MS" panose="030F0702030302020204" pitchFamily="66" charset="0"/>
            </a:endParaRPr>
          </a:p>
          <a:p>
            <a:pPr algn="just" eaLnBrk="1" hangingPunct="1">
              <a:lnSpc>
                <a:spcPct val="150000"/>
              </a:lnSpc>
            </a:pPr>
            <a:r>
              <a:rPr lang="en-US" altLang="en-US" sz="2600" dirty="0">
                <a:solidFill>
                  <a:schemeClr val="tx1"/>
                </a:solidFill>
                <a:latin typeface="Comic Sans MS" panose="030F0702030302020204" pitchFamily="66" charset="0"/>
                <a:cs typeface="Calibri" panose="020F0502020204030204" pitchFamily="34" charset="0"/>
              </a:rPr>
              <a:t>Activated 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cells secrete increased amount of IL-2 as well as IL-2 receptor </a:t>
            </a:r>
          </a:p>
          <a:p>
            <a:pPr algn="just" eaLnBrk="1" hangingPunct="1">
              <a:lnSpc>
                <a:spcPct val="150000"/>
              </a:lnSpc>
            </a:pPr>
            <a:r>
              <a:rPr lang="en-US" altLang="en-US" sz="2600" dirty="0">
                <a:solidFill>
                  <a:schemeClr val="tx1"/>
                </a:solidFill>
                <a:latin typeface="Comic Sans MS" panose="030F0702030302020204" pitchFamily="66" charset="0"/>
                <a:cs typeface="Calibri" panose="020F0502020204030204" pitchFamily="34" charset="0"/>
              </a:rPr>
              <a:t>IL-2 binds to its receptor on the same 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 and also on other 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cells and induce the naïve 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cells to proliferate and differentiate</a:t>
            </a:r>
          </a:p>
          <a:p>
            <a:pPr algn="just" eaLnBrk="1" hangingPunct="1">
              <a:lnSpc>
                <a:spcPct val="150000"/>
              </a:lnSpc>
            </a:pPr>
            <a:r>
              <a:rPr lang="en-US" altLang="en-US" sz="2600" dirty="0">
                <a:solidFill>
                  <a:schemeClr val="tx1"/>
                </a:solidFill>
                <a:latin typeface="Comic Sans MS" panose="030F0702030302020204" pitchFamily="66" charset="0"/>
                <a:cs typeface="Calibri" panose="020F0502020204030204" pitchFamily="34" charset="0"/>
              </a:rPr>
              <a:t>T</a:t>
            </a:r>
            <a:r>
              <a:rPr lang="en-US" altLang="en-US" sz="2600" baseline="-25000" dirty="0">
                <a:solidFill>
                  <a:schemeClr val="tx1"/>
                </a:solidFill>
                <a:latin typeface="Comic Sans MS" panose="030F0702030302020204" pitchFamily="66" charset="0"/>
                <a:cs typeface="Calibri" panose="020F0502020204030204" pitchFamily="34" charset="0"/>
              </a:rPr>
              <a:t>H</a:t>
            </a:r>
            <a:r>
              <a:rPr lang="en-US" altLang="en-US" sz="2600" dirty="0">
                <a:solidFill>
                  <a:schemeClr val="tx1"/>
                </a:solidFill>
                <a:latin typeface="Comic Sans MS" panose="030F0702030302020204" pitchFamily="66" charset="0"/>
                <a:cs typeface="Calibri" panose="020F0502020204030204" pitchFamily="34" charset="0"/>
              </a:rPr>
              <a:t> cells get activated and subsequently differentiate into </a:t>
            </a:r>
            <a:r>
              <a:rPr lang="en-US" altLang="en-US" sz="2600" b="1" dirty="0">
                <a:solidFill>
                  <a:srgbClr val="002060"/>
                </a:solidFill>
                <a:latin typeface="Comic Sans MS" panose="030F0702030302020204" pitchFamily="66" charset="0"/>
                <a:cs typeface="Calibri" panose="020F0502020204030204" pitchFamily="34" charset="0"/>
              </a:rPr>
              <a:t>MEMORY AND EFFECTOR CELLS</a:t>
            </a:r>
          </a:p>
        </p:txBody>
      </p:sp>
      <p:sp>
        <p:nvSpPr>
          <p:cNvPr id="27651" name="Slide Number Placeholder 2">
            <a:extLst>
              <a:ext uri="{FF2B5EF4-FFF2-40B4-BE49-F238E27FC236}">
                <a16:creationId xmlns:a16="http://schemas.microsoft.com/office/drawing/2014/main" id="{EDCDAD8A-366D-00F0-B9FD-60C3602F6D08}"/>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43973204-467B-41FF-8CBF-2316F3FE0028}" type="slidenum">
              <a:rPr lang="en-US" altLang="en-US" sz="1400">
                <a:solidFill>
                  <a:srgbClr val="FFFFFF"/>
                </a:solidFill>
                <a:latin typeface="Arial" panose="020B0604020202020204" pitchFamily="34" charset="0"/>
              </a:rPr>
              <a:pPr>
                <a:spcBef>
                  <a:spcPct val="0"/>
                </a:spcBef>
                <a:buClrTx/>
                <a:buSzTx/>
                <a:buFontTx/>
                <a:buNone/>
              </a:pPr>
              <a:t>21</a:t>
            </a:fld>
            <a:endParaRPr lang="en-US" altLang="en-US" sz="1400">
              <a:solidFill>
                <a:srgbClr val="FFFFFF"/>
              </a:solidFill>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27BD-B77D-328A-ABA9-7E0B478879D3}"/>
              </a:ext>
            </a:extLst>
          </p:cNvPr>
          <p:cNvSpPr>
            <a:spLocks noGrp="1"/>
          </p:cNvSpPr>
          <p:nvPr>
            <p:ph type="title"/>
          </p:nvPr>
        </p:nvSpPr>
        <p:spPr>
          <a:xfrm>
            <a:off x="1886198" y="342074"/>
            <a:ext cx="7467600" cy="1143000"/>
          </a:xfrm>
        </p:spPr>
        <p:txBody>
          <a:bodyPr/>
          <a:lstStyle/>
          <a:p>
            <a:pPr>
              <a:defRPr/>
            </a:pPr>
            <a:r>
              <a:rPr lang="en-US" sz="4000" b="1" dirty="0">
                <a:solidFill>
                  <a:srgbClr val="0070C0"/>
                </a:solidFill>
                <a:latin typeface="Comic Sans MS" panose="030F0702030302020204" pitchFamily="66" charset="0"/>
                <a:cs typeface="Calibri" pitchFamily="34" charset="0"/>
              </a:rPr>
              <a:t>EFFECTOR T HELPER CELLS</a:t>
            </a:r>
          </a:p>
        </p:txBody>
      </p:sp>
      <p:sp>
        <p:nvSpPr>
          <p:cNvPr id="28675" name="Content Placeholder 2">
            <a:extLst>
              <a:ext uri="{FF2B5EF4-FFF2-40B4-BE49-F238E27FC236}">
                <a16:creationId xmlns:a16="http://schemas.microsoft.com/office/drawing/2014/main" id="{1DCDEDCD-6B69-88AB-82D2-62E27147D841}"/>
              </a:ext>
            </a:extLst>
          </p:cNvPr>
          <p:cNvSpPr>
            <a:spLocks noGrp="1"/>
          </p:cNvSpPr>
          <p:nvPr>
            <p:ph sz="quarter" idx="1"/>
          </p:nvPr>
        </p:nvSpPr>
        <p:spPr>
          <a:xfrm>
            <a:off x="605642" y="1840675"/>
            <a:ext cx="11150929" cy="4633151"/>
          </a:xfrm>
        </p:spPr>
        <p:txBody>
          <a:bodyPr>
            <a:normAutofit/>
          </a:bodyPr>
          <a:lstStyle/>
          <a:p>
            <a:pPr algn="just" eaLnBrk="1" hangingPunct="1"/>
            <a:r>
              <a:rPr lang="en-US" altLang="en-US" sz="2800" dirty="0">
                <a:solidFill>
                  <a:schemeClr val="tx1"/>
                </a:solidFill>
                <a:latin typeface="Comic Sans MS" panose="030F0702030302020204" pitchFamily="66" charset="0"/>
                <a:cs typeface="Calibri" panose="020F0502020204030204" pitchFamily="34" charset="0"/>
              </a:rPr>
              <a:t>Derived either from the naïve T</a:t>
            </a:r>
            <a:r>
              <a:rPr lang="en-US" altLang="en-US" sz="2800" baseline="-25000" dirty="0">
                <a:solidFill>
                  <a:schemeClr val="tx1"/>
                </a:solidFill>
                <a:latin typeface="Comic Sans MS" panose="030F0702030302020204" pitchFamily="66" charset="0"/>
                <a:cs typeface="Calibri" panose="020F0502020204030204" pitchFamily="34" charset="0"/>
              </a:rPr>
              <a:t>H</a:t>
            </a:r>
            <a:r>
              <a:rPr lang="en-US" altLang="en-US" sz="2800" dirty="0">
                <a:solidFill>
                  <a:schemeClr val="tx1"/>
                </a:solidFill>
                <a:latin typeface="Comic Sans MS" panose="030F0702030302020204" pitchFamily="66" charset="0"/>
                <a:cs typeface="Calibri" panose="020F0502020204030204" pitchFamily="34" charset="0"/>
              </a:rPr>
              <a:t> cells or pre-existing memory T</a:t>
            </a:r>
            <a:r>
              <a:rPr lang="en-US" altLang="en-US" sz="2800" baseline="-25000" dirty="0">
                <a:solidFill>
                  <a:schemeClr val="tx1"/>
                </a:solidFill>
                <a:latin typeface="Comic Sans MS" panose="030F0702030302020204" pitchFamily="66" charset="0"/>
                <a:cs typeface="Calibri" panose="020F0502020204030204" pitchFamily="34" charset="0"/>
              </a:rPr>
              <a:t>H</a:t>
            </a:r>
            <a:r>
              <a:rPr lang="en-US" altLang="en-US" sz="2800" dirty="0">
                <a:solidFill>
                  <a:schemeClr val="tx1"/>
                </a:solidFill>
                <a:latin typeface="Comic Sans MS" panose="030F0702030302020204" pitchFamily="66" charset="0"/>
                <a:cs typeface="Calibri" panose="020F0502020204030204" pitchFamily="34" charset="0"/>
              </a:rPr>
              <a:t> cells following antigenic stimulus.</a:t>
            </a:r>
          </a:p>
          <a:p>
            <a:pPr algn="just" eaLnBrk="1" hangingPunct="1">
              <a:buFont typeface="Wingdings" panose="05000000000000000000" pitchFamily="2" charset="2"/>
              <a:buNone/>
            </a:pPr>
            <a:endParaRPr lang="en-US" altLang="en-US" sz="2800" dirty="0">
              <a:solidFill>
                <a:schemeClr val="tx1"/>
              </a:solidFill>
              <a:latin typeface="Comic Sans MS" panose="030F0702030302020204" pitchFamily="66" charset="0"/>
              <a:cs typeface="Calibri" panose="020F0502020204030204" pitchFamily="34" charset="0"/>
            </a:endParaRPr>
          </a:p>
          <a:p>
            <a:pPr algn="just" eaLnBrk="1" hangingPunct="1"/>
            <a:r>
              <a:rPr lang="en-US" altLang="en-US" sz="2800" dirty="0">
                <a:solidFill>
                  <a:schemeClr val="tx1"/>
                </a:solidFill>
                <a:latin typeface="Comic Sans MS" panose="030F0702030302020204" pitchFamily="66" charset="0"/>
                <a:cs typeface="Calibri" panose="020F0502020204030204" pitchFamily="34" charset="0"/>
              </a:rPr>
              <a:t>They are short-lived.</a:t>
            </a:r>
          </a:p>
          <a:p>
            <a:pPr algn="just" eaLnBrk="1" hangingPunct="1">
              <a:buFont typeface="Wingdings" panose="05000000000000000000" pitchFamily="2" charset="2"/>
              <a:buNone/>
            </a:pPr>
            <a:endParaRPr lang="en-US" altLang="en-US" sz="2800" dirty="0">
              <a:solidFill>
                <a:schemeClr val="tx1"/>
              </a:solidFill>
              <a:latin typeface="Comic Sans MS" panose="030F0702030302020204" pitchFamily="66" charset="0"/>
              <a:cs typeface="Calibri" panose="020F0502020204030204" pitchFamily="34" charset="0"/>
            </a:endParaRPr>
          </a:p>
          <a:p>
            <a:pPr algn="just" eaLnBrk="1" hangingPunct="1"/>
            <a:r>
              <a:rPr lang="en-US" altLang="en-US" sz="2800" dirty="0">
                <a:solidFill>
                  <a:schemeClr val="tx1"/>
                </a:solidFill>
                <a:latin typeface="Comic Sans MS" panose="030F0702030302020204" pitchFamily="66" charset="0"/>
                <a:cs typeface="Calibri" panose="020F0502020204030204" pitchFamily="34" charset="0"/>
              </a:rPr>
              <a:t>Further differentiate into either T</a:t>
            </a:r>
            <a:r>
              <a:rPr lang="en-US" altLang="en-US" sz="2800" baseline="-25000" dirty="0">
                <a:solidFill>
                  <a:schemeClr val="tx1"/>
                </a:solidFill>
                <a:latin typeface="Comic Sans MS" panose="030F0702030302020204" pitchFamily="66" charset="0"/>
                <a:cs typeface="Calibri" panose="020F0502020204030204" pitchFamily="34" charset="0"/>
              </a:rPr>
              <a:t>H </a:t>
            </a:r>
            <a:r>
              <a:rPr lang="en-US" altLang="en-US" sz="2800" dirty="0">
                <a:solidFill>
                  <a:schemeClr val="tx1"/>
                </a:solidFill>
                <a:latin typeface="Comic Sans MS" panose="030F0702030302020204" pitchFamily="66" charset="0"/>
                <a:cs typeface="Calibri" panose="020F0502020204030204" pitchFamily="34" charset="0"/>
              </a:rPr>
              <a:t>1 or T</a:t>
            </a:r>
            <a:r>
              <a:rPr lang="en-US" altLang="en-US" sz="2800" baseline="-25000" dirty="0">
                <a:solidFill>
                  <a:schemeClr val="tx1"/>
                </a:solidFill>
                <a:latin typeface="Comic Sans MS" panose="030F0702030302020204" pitchFamily="66" charset="0"/>
                <a:cs typeface="Calibri" panose="020F0502020204030204" pitchFamily="34" charset="0"/>
              </a:rPr>
              <a:t>H </a:t>
            </a:r>
            <a:r>
              <a:rPr lang="en-US" altLang="en-US" sz="2800" dirty="0">
                <a:solidFill>
                  <a:schemeClr val="tx1"/>
                </a:solidFill>
                <a:latin typeface="Comic Sans MS" panose="030F0702030302020204" pitchFamily="66" charset="0"/>
                <a:cs typeface="Calibri" panose="020F0502020204030204" pitchFamily="34" charset="0"/>
              </a:rPr>
              <a:t>2 subset</a:t>
            </a:r>
          </a:p>
        </p:txBody>
      </p:sp>
      <p:sp>
        <p:nvSpPr>
          <p:cNvPr id="28676" name="Slide Number Placeholder 3">
            <a:extLst>
              <a:ext uri="{FF2B5EF4-FFF2-40B4-BE49-F238E27FC236}">
                <a16:creationId xmlns:a16="http://schemas.microsoft.com/office/drawing/2014/main" id="{4572E20B-7CC1-967F-8626-736CED81DF1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0BF814F0-3F76-4250-9787-6D1AA3B6F96F}" type="slidenum">
              <a:rPr lang="en-US" altLang="en-US" sz="1400">
                <a:solidFill>
                  <a:srgbClr val="FFFFFF"/>
                </a:solidFill>
                <a:latin typeface="Arial" panose="020B0604020202020204" pitchFamily="34" charset="0"/>
              </a:rPr>
              <a:pPr>
                <a:spcBef>
                  <a:spcPct val="0"/>
                </a:spcBef>
                <a:buClrTx/>
                <a:buSzTx/>
                <a:buFontTx/>
                <a:buNone/>
              </a:pPr>
              <a:t>22</a:t>
            </a:fld>
            <a:endParaRPr lang="en-US" altLang="en-US" sz="1400">
              <a:solidFill>
                <a:srgbClr val="FFFFFF"/>
              </a:solidFill>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27BD-B77D-328A-ABA9-7E0B478879D3}"/>
              </a:ext>
            </a:extLst>
          </p:cNvPr>
          <p:cNvSpPr>
            <a:spLocks noGrp="1"/>
          </p:cNvSpPr>
          <p:nvPr>
            <p:ph type="title"/>
          </p:nvPr>
        </p:nvSpPr>
        <p:spPr>
          <a:xfrm>
            <a:off x="1886198" y="342074"/>
            <a:ext cx="7467600" cy="1143000"/>
          </a:xfrm>
        </p:spPr>
        <p:txBody>
          <a:bodyPr/>
          <a:lstStyle/>
          <a:p>
            <a:pPr>
              <a:defRPr/>
            </a:pPr>
            <a:r>
              <a:rPr lang="en-US" sz="4000" b="1" dirty="0">
                <a:solidFill>
                  <a:srgbClr val="0070C0"/>
                </a:solidFill>
                <a:latin typeface="Comic Sans MS" panose="030F0702030302020204" pitchFamily="66" charset="0"/>
                <a:cs typeface="Calibri" pitchFamily="34" charset="0"/>
              </a:rPr>
              <a:t>EFFECTOR T HELPER CELLS</a:t>
            </a:r>
          </a:p>
        </p:txBody>
      </p:sp>
      <p:sp>
        <p:nvSpPr>
          <p:cNvPr id="28675" name="Content Placeholder 2">
            <a:extLst>
              <a:ext uri="{FF2B5EF4-FFF2-40B4-BE49-F238E27FC236}">
                <a16:creationId xmlns:a16="http://schemas.microsoft.com/office/drawing/2014/main" id="{1DCDEDCD-6B69-88AB-82D2-62E27147D841}"/>
              </a:ext>
            </a:extLst>
          </p:cNvPr>
          <p:cNvSpPr>
            <a:spLocks noGrp="1"/>
          </p:cNvSpPr>
          <p:nvPr>
            <p:ph sz="quarter" idx="1"/>
          </p:nvPr>
        </p:nvSpPr>
        <p:spPr>
          <a:xfrm>
            <a:off x="605642" y="1840675"/>
            <a:ext cx="11150929" cy="4633151"/>
          </a:xfrm>
        </p:spPr>
        <p:txBody>
          <a:bodyPr>
            <a:normAutofit/>
          </a:bodyPr>
          <a:lstStyle/>
          <a:p>
            <a:pPr algn="just" eaLnBrk="1" hangingPunct="1">
              <a:lnSpc>
                <a:spcPct val="200000"/>
              </a:lnSpc>
            </a:pPr>
            <a:r>
              <a:rPr lang="en-US" altLang="en-US" sz="2800" dirty="0">
                <a:solidFill>
                  <a:schemeClr val="tx1"/>
                </a:solidFill>
                <a:latin typeface="Comic Sans MS" panose="030F0702030302020204" pitchFamily="66" charset="0"/>
                <a:cs typeface="Calibri" panose="020F0502020204030204" pitchFamily="34" charset="0"/>
              </a:rPr>
              <a:t>Cytokines secreted by:</a:t>
            </a:r>
          </a:p>
          <a:p>
            <a:pPr algn="just" eaLnBrk="1" hangingPunct="1">
              <a:lnSpc>
                <a:spcPct val="200000"/>
              </a:lnSpc>
              <a:buFont typeface="Wingdings 2" panose="05020102010507070707" pitchFamily="18" charset="2"/>
              <a:buChar char="P"/>
            </a:pPr>
            <a:r>
              <a:rPr lang="en-US" altLang="en-US" sz="3600" b="1" dirty="0">
                <a:solidFill>
                  <a:schemeClr val="accent2">
                    <a:lumMod val="50000"/>
                  </a:schemeClr>
                </a:solidFill>
                <a:latin typeface="Comic Sans MS" panose="030F0702030302020204" pitchFamily="66" charset="0"/>
                <a:cs typeface="Calibri" panose="020F0502020204030204" pitchFamily="34" charset="0"/>
              </a:rPr>
              <a:t>T</a:t>
            </a:r>
            <a:r>
              <a:rPr lang="en-US" altLang="en-US" sz="3600" b="1" baseline="-25000" dirty="0">
                <a:solidFill>
                  <a:schemeClr val="accent2">
                    <a:lumMod val="50000"/>
                  </a:schemeClr>
                </a:solidFill>
                <a:latin typeface="Comic Sans MS" panose="030F0702030302020204" pitchFamily="66" charset="0"/>
                <a:cs typeface="Calibri" panose="020F0502020204030204" pitchFamily="34" charset="0"/>
              </a:rPr>
              <a:t>H</a:t>
            </a:r>
            <a:r>
              <a:rPr lang="en-US" altLang="en-US" sz="3600" b="1" dirty="0">
                <a:solidFill>
                  <a:schemeClr val="accent2">
                    <a:lumMod val="50000"/>
                  </a:schemeClr>
                </a:solidFill>
                <a:latin typeface="Comic Sans MS" panose="030F0702030302020204" pitchFamily="66" charset="0"/>
                <a:cs typeface="Calibri" panose="020F0502020204030204" pitchFamily="34" charset="0"/>
              </a:rPr>
              <a:t>1 cell stimulate T</a:t>
            </a:r>
            <a:r>
              <a:rPr lang="en-US" altLang="en-US" sz="3600" b="1" baseline="-25000" dirty="0">
                <a:solidFill>
                  <a:schemeClr val="accent2">
                    <a:lumMod val="50000"/>
                  </a:schemeClr>
                </a:solidFill>
                <a:latin typeface="Comic Sans MS" panose="030F0702030302020204" pitchFamily="66" charset="0"/>
                <a:cs typeface="Calibri" panose="020F0502020204030204" pitchFamily="34" charset="0"/>
              </a:rPr>
              <a:t>c</a:t>
            </a:r>
            <a:r>
              <a:rPr lang="en-US" altLang="en-US" sz="3600" b="1" dirty="0">
                <a:solidFill>
                  <a:schemeClr val="accent2">
                    <a:lumMod val="50000"/>
                  </a:schemeClr>
                </a:solidFill>
                <a:latin typeface="Comic Sans MS" panose="030F0702030302020204" pitchFamily="66" charset="0"/>
                <a:cs typeface="Calibri" panose="020F0502020204030204" pitchFamily="34" charset="0"/>
              </a:rPr>
              <a:t> cells----CMI</a:t>
            </a:r>
          </a:p>
          <a:p>
            <a:pPr algn="just" eaLnBrk="1" hangingPunct="1">
              <a:lnSpc>
                <a:spcPct val="200000"/>
              </a:lnSpc>
              <a:buFont typeface="Wingdings 2" panose="05020102010507070707" pitchFamily="18" charset="2"/>
              <a:buChar char="P"/>
            </a:pPr>
            <a:r>
              <a:rPr lang="en-US" altLang="en-US" sz="3600" b="1" dirty="0">
                <a:solidFill>
                  <a:srgbClr val="FF0000"/>
                </a:solidFill>
                <a:latin typeface="Comic Sans MS" panose="030F0702030302020204" pitchFamily="66" charset="0"/>
                <a:cs typeface="Calibri" panose="020F0502020204030204" pitchFamily="34" charset="0"/>
              </a:rPr>
              <a:t>T</a:t>
            </a:r>
            <a:r>
              <a:rPr lang="en-US" altLang="en-US" sz="3600" b="1" baseline="-25000" dirty="0">
                <a:solidFill>
                  <a:srgbClr val="FF0000"/>
                </a:solidFill>
                <a:latin typeface="Comic Sans MS" panose="030F0702030302020204" pitchFamily="66" charset="0"/>
                <a:cs typeface="Calibri" panose="020F0502020204030204" pitchFamily="34" charset="0"/>
              </a:rPr>
              <a:t>H</a:t>
            </a:r>
            <a:r>
              <a:rPr lang="en-US" altLang="en-US" sz="3600" b="1" dirty="0">
                <a:solidFill>
                  <a:srgbClr val="FF0000"/>
                </a:solidFill>
                <a:latin typeface="Comic Sans MS" panose="030F0702030302020204" pitchFamily="66" charset="0"/>
                <a:cs typeface="Calibri" panose="020F0502020204030204" pitchFamily="34" charset="0"/>
              </a:rPr>
              <a:t>2 cell stimulate B cells----AMI</a:t>
            </a:r>
          </a:p>
        </p:txBody>
      </p:sp>
      <p:sp>
        <p:nvSpPr>
          <p:cNvPr id="28676" name="Slide Number Placeholder 3">
            <a:extLst>
              <a:ext uri="{FF2B5EF4-FFF2-40B4-BE49-F238E27FC236}">
                <a16:creationId xmlns:a16="http://schemas.microsoft.com/office/drawing/2014/main" id="{4572E20B-7CC1-967F-8626-736CED81DF1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0BF814F0-3F76-4250-9787-6D1AA3B6F96F}" type="slidenum">
              <a:rPr lang="en-US" altLang="en-US" sz="1400">
                <a:solidFill>
                  <a:srgbClr val="FFFFFF"/>
                </a:solidFill>
                <a:latin typeface="Arial" panose="020B0604020202020204" pitchFamily="34" charset="0"/>
              </a:rPr>
              <a:pPr>
                <a:spcBef>
                  <a:spcPct val="0"/>
                </a:spcBef>
                <a:buClrTx/>
                <a:buSzTx/>
                <a:buFontTx/>
                <a:buNone/>
              </a:pPr>
              <a:t>23</a:t>
            </a:fld>
            <a:endParaRPr lang="en-US" altLang="en-US" sz="1400">
              <a:solidFill>
                <a:srgbClr val="FFFFFF"/>
              </a:solidFill>
              <a:latin typeface="Arial" panose="020B0604020202020204" pitchFamily="34" charset="0"/>
            </a:endParaRPr>
          </a:p>
        </p:txBody>
      </p:sp>
    </p:spTree>
    <p:extLst>
      <p:ext uri="{BB962C8B-B14F-4D97-AF65-F5344CB8AC3E}">
        <p14:creationId xmlns:p14="http://schemas.microsoft.com/office/powerpoint/2010/main" val="1908068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3">
            <a:extLst>
              <a:ext uri="{FF2B5EF4-FFF2-40B4-BE49-F238E27FC236}">
                <a16:creationId xmlns:a16="http://schemas.microsoft.com/office/drawing/2014/main" id="{1AACF31E-E566-4BB4-60E6-A06A2168AD21}"/>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5D1C3B4E-A717-4440-8E2D-B0ED13822206}" type="slidenum">
              <a:rPr lang="en-US" altLang="en-US" sz="1400">
                <a:solidFill>
                  <a:srgbClr val="FFFFFF"/>
                </a:solidFill>
                <a:latin typeface="Arial" panose="020B0604020202020204" pitchFamily="34" charset="0"/>
              </a:rPr>
              <a:pPr>
                <a:spcBef>
                  <a:spcPct val="0"/>
                </a:spcBef>
                <a:buClrTx/>
                <a:buSzTx/>
                <a:buFontTx/>
                <a:buNone/>
              </a:pPr>
              <a:t>24</a:t>
            </a:fld>
            <a:endParaRPr lang="en-US" altLang="en-US" sz="1400">
              <a:solidFill>
                <a:srgbClr val="FFFFFF"/>
              </a:solidFill>
              <a:latin typeface="Arial" panose="020B0604020202020204" pitchFamily="34" charset="0"/>
            </a:endParaRPr>
          </a:p>
        </p:txBody>
      </p:sp>
      <p:graphicFrame>
        <p:nvGraphicFramePr>
          <p:cNvPr id="9" name="Table 8">
            <a:extLst>
              <a:ext uri="{FF2B5EF4-FFF2-40B4-BE49-F238E27FC236}">
                <a16:creationId xmlns:a16="http://schemas.microsoft.com/office/drawing/2014/main" id="{190BDCEB-F46F-D035-C5D0-B88CE36D9322}"/>
              </a:ext>
            </a:extLst>
          </p:cNvPr>
          <p:cNvGraphicFramePr>
            <a:graphicFrameLocks noGrp="1"/>
          </p:cNvGraphicFramePr>
          <p:nvPr>
            <p:extLst>
              <p:ext uri="{D42A27DB-BD31-4B8C-83A1-F6EECF244321}">
                <p14:modId xmlns:p14="http://schemas.microsoft.com/office/powerpoint/2010/main" val="1999963536"/>
              </p:ext>
            </p:extLst>
          </p:nvPr>
        </p:nvGraphicFramePr>
        <p:xfrm>
          <a:off x="498765" y="3625589"/>
          <a:ext cx="11400310" cy="2731150"/>
        </p:xfrm>
        <a:graphic>
          <a:graphicData uri="http://schemas.openxmlformats.org/drawingml/2006/table">
            <a:tbl>
              <a:tblPr firstRow="1" bandRow="1">
                <a:tableStyleId>{72833802-FEF1-4C79-8D5D-14CF1EAF98D9}</a:tableStyleId>
              </a:tblPr>
              <a:tblGrid>
                <a:gridCol w="1496290">
                  <a:extLst>
                    <a:ext uri="{9D8B030D-6E8A-4147-A177-3AD203B41FA5}">
                      <a16:colId xmlns:a16="http://schemas.microsoft.com/office/drawing/2014/main" val="20000"/>
                    </a:ext>
                  </a:extLst>
                </a:gridCol>
                <a:gridCol w="9904020">
                  <a:extLst>
                    <a:ext uri="{9D8B030D-6E8A-4147-A177-3AD203B41FA5}">
                      <a16:colId xmlns:a16="http://schemas.microsoft.com/office/drawing/2014/main" val="20001"/>
                    </a:ext>
                  </a:extLst>
                </a:gridCol>
              </a:tblGrid>
              <a:tr h="405567">
                <a:tc gridSpan="2">
                  <a:txBody>
                    <a:bodyPr/>
                    <a:lstStyle/>
                    <a:p>
                      <a:pPr algn="ctr"/>
                      <a:r>
                        <a:rPr lang="en-US" sz="2000" dirty="0">
                          <a:solidFill>
                            <a:schemeClr val="tx1"/>
                          </a:solidFill>
                          <a:latin typeface="Comic Sans MS" panose="030F0702030302020204" pitchFamily="66" charset="0"/>
                          <a:cs typeface="Calibri" panose="020F0502020204030204" pitchFamily="34" charset="0"/>
                        </a:rPr>
                        <a:t>TH2 cytokines &amp; their functions</a:t>
                      </a:r>
                      <a:endParaRPr lang="en-US" sz="2000" dirty="0">
                        <a:solidFill>
                          <a:schemeClr val="tx1"/>
                        </a:solidFill>
                        <a:latin typeface="Comic Sans MS" panose="030F0702030302020204" pitchFamily="66" charset="0"/>
                        <a:ea typeface="Roboto Condensed Light" panose="020B0604020202020204" charset="0"/>
                        <a:cs typeface="Calibri" panose="020F0502020204030204" pitchFamily="34"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val="10000"/>
                  </a:ext>
                </a:extLst>
              </a:tr>
              <a:tr h="64935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IL-4</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1. Inhibits T</a:t>
                      </a:r>
                      <a:r>
                        <a:rPr lang="en-US" sz="1800" baseline="-25000" dirty="0">
                          <a:effectLst/>
                          <a:latin typeface="Comic Sans MS" panose="030F0702030302020204" pitchFamily="66" charset="0"/>
                          <a:cs typeface="Calibri" panose="020F0502020204030204" pitchFamily="34" charset="0"/>
                        </a:rPr>
                        <a:t>H</a:t>
                      </a:r>
                      <a:r>
                        <a:rPr lang="en-US" sz="1800" dirty="0">
                          <a:effectLst/>
                          <a:latin typeface="Comic Sans MS" panose="030F0702030302020204" pitchFamily="66" charset="0"/>
                          <a:cs typeface="Calibri" panose="020F0502020204030204" pitchFamily="34" charset="0"/>
                        </a:rPr>
                        <a:t>1 cell differentiation </a:t>
                      </a:r>
                    </a:p>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2. Stimulates B cells to produce </a:t>
                      </a:r>
                      <a:r>
                        <a:rPr lang="en-US" sz="1800" dirty="0" err="1">
                          <a:effectLst/>
                          <a:latin typeface="Comic Sans MS" panose="030F0702030302020204" pitchFamily="66" charset="0"/>
                          <a:cs typeface="Calibri" panose="020F0502020204030204" pitchFamily="34" charset="0"/>
                        </a:rPr>
                        <a:t>IgE</a:t>
                      </a:r>
                      <a:r>
                        <a:rPr lang="en-US" sz="1800" dirty="0">
                          <a:effectLst/>
                          <a:latin typeface="Comic Sans MS" panose="030F0702030302020204" pitchFamily="66" charset="0"/>
                          <a:cs typeface="Calibri" panose="020F0502020204030204" pitchFamily="34" charset="0"/>
                        </a:rPr>
                        <a:t> and also </a:t>
                      </a:r>
                      <a:r>
                        <a:rPr lang="en-US" sz="1800" dirty="0" err="1">
                          <a:effectLst/>
                          <a:latin typeface="Comic Sans MS" panose="030F0702030302020204" pitchFamily="66" charset="0"/>
                          <a:cs typeface="Calibri" panose="020F0502020204030204" pitchFamily="34" charset="0"/>
                        </a:rPr>
                        <a:t>IgG4</a:t>
                      </a:r>
                      <a:r>
                        <a:rPr lang="en-US" sz="1800" dirty="0">
                          <a:effectLst/>
                          <a:latin typeface="Comic Sans MS" panose="030F0702030302020204" pitchFamily="66" charset="0"/>
                          <a:cs typeface="Calibri" panose="020F0502020204030204" pitchFamily="34" charset="0"/>
                        </a:rPr>
                        <a:t> &amp; IgG1</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7877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IL-5</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1. Enhances proliferation of eosinophils</a:t>
                      </a:r>
                    </a:p>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2. Both IL-4 &amp; IL-5 together  provide protection against helminthic infections and   </a:t>
                      </a:r>
                    </a:p>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  also mediate allergic reaction  </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91885">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IL-6</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Promotes B cell proliferation and antibody production</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05567">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1800">
                          <a:effectLst/>
                          <a:latin typeface="Comic Sans MS" panose="030F0702030302020204" pitchFamily="66" charset="0"/>
                          <a:cs typeface="Calibri" panose="020F0502020204030204" pitchFamily="34" charset="0"/>
                        </a:rPr>
                        <a:t>IL-10</a:t>
                      </a:r>
                      <a:endParaRPr lang="en-US" sz="180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1800" dirty="0">
                          <a:effectLst/>
                          <a:latin typeface="Comic Sans MS" panose="030F0702030302020204" pitchFamily="66" charset="0"/>
                          <a:cs typeface="Calibri" panose="020F0502020204030204" pitchFamily="34" charset="0"/>
                        </a:rPr>
                        <a:t>Inhibits T</a:t>
                      </a:r>
                      <a:r>
                        <a:rPr lang="en-US" sz="1800" baseline="-25000" dirty="0">
                          <a:effectLst/>
                          <a:latin typeface="Comic Sans MS" panose="030F0702030302020204" pitchFamily="66" charset="0"/>
                          <a:cs typeface="Calibri" panose="020F0502020204030204" pitchFamily="34" charset="0"/>
                        </a:rPr>
                        <a:t>H</a:t>
                      </a:r>
                      <a:r>
                        <a:rPr lang="en-US" sz="1800" dirty="0">
                          <a:effectLst/>
                          <a:latin typeface="Comic Sans MS" panose="030F0702030302020204" pitchFamily="66" charset="0"/>
                          <a:cs typeface="Calibri" panose="020F0502020204030204" pitchFamily="34" charset="0"/>
                        </a:rPr>
                        <a:t>1 cell differentiation</a:t>
                      </a:r>
                      <a:endParaRPr lang="en-US" sz="1800" dirty="0">
                        <a:effectLst/>
                        <a:latin typeface="Comic Sans MS" panose="030F0702030302020204" pitchFamily="66" charset="0"/>
                        <a:ea typeface="Roboto Condensed Light" panose="020B0604020202020204" charset="0"/>
                        <a:cs typeface="Calibri" panose="020F0502020204030204" pitchFamily="34" charset="0"/>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aphicFrame>
        <p:nvGraphicFramePr>
          <p:cNvPr id="10" name="Table 9">
            <a:extLst>
              <a:ext uri="{FF2B5EF4-FFF2-40B4-BE49-F238E27FC236}">
                <a16:creationId xmlns:a16="http://schemas.microsoft.com/office/drawing/2014/main" id="{3B66F2D1-5313-C19A-3C62-4FDFC7746719}"/>
              </a:ext>
            </a:extLst>
          </p:cNvPr>
          <p:cNvGraphicFramePr>
            <a:graphicFrameLocks noGrp="1"/>
          </p:cNvGraphicFramePr>
          <p:nvPr>
            <p:extLst>
              <p:ext uri="{D42A27DB-BD31-4B8C-83A1-F6EECF244321}">
                <p14:modId xmlns:p14="http://schemas.microsoft.com/office/powerpoint/2010/main" val="360474725"/>
              </p:ext>
            </p:extLst>
          </p:nvPr>
        </p:nvGraphicFramePr>
        <p:xfrm>
          <a:off x="498764" y="501261"/>
          <a:ext cx="11400311" cy="2908836"/>
        </p:xfrm>
        <a:graphic>
          <a:graphicData uri="http://schemas.openxmlformats.org/drawingml/2006/table">
            <a:tbl>
              <a:tblPr firstRow="1" bandRow="1">
                <a:tableStyleId>{72833802-FEF1-4C79-8D5D-14CF1EAF98D9}</a:tableStyleId>
              </a:tblPr>
              <a:tblGrid>
                <a:gridCol w="1520041">
                  <a:extLst>
                    <a:ext uri="{9D8B030D-6E8A-4147-A177-3AD203B41FA5}">
                      <a16:colId xmlns:a16="http://schemas.microsoft.com/office/drawing/2014/main" val="20000"/>
                    </a:ext>
                  </a:extLst>
                </a:gridCol>
                <a:gridCol w="9880270">
                  <a:extLst>
                    <a:ext uri="{9D8B030D-6E8A-4147-A177-3AD203B41FA5}">
                      <a16:colId xmlns:a16="http://schemas.microsoft.com/office/drawing/2014/main" val="20001"/>
                    </a:ext>
                  </a:extLst>
                </a:gridCol>
              </a:tblGrid>
              <a:tr h="448664">
                <a:tc gridSpan="2">
                  <a:txBody>
                    <a:bodyPr/>
                    <a:lstStyle/>
                    <a:p>
                      <a:pPr algn="ctr"/>
                      <a:r>
                        <a:rPr lang="en-US" sz="2000" dirty="0">
                          <a:solidFill>
                            <a:schemeClr val="tx1"/>
                          </a:solidFill>
                          <a:latin typeface="Comic Sans MS" panose="030F0702030302020204" pitchFamily="66" charset="0"/>
                        </a:rPr>
                        <a:t>TH1 cytokines &amp; their functions</a:t>
                      </a:r>
                      <a:endParaRPr lang="en-US" sz="2000" dirty="0">
                        <a:solidFill>
                          <a:schemeClr val="tx1"/>
                        </a:solidFill>
                        <a:latin typeface="Comic Sans MS" panose="030F0702030302020204" pitchFamily="66" charset="0"/>
                        <a:ea typeface="Roboto Condensed Light" panose="020B0604020202020204" charset="0"/>
                      </a:endParaRPr>
                    </a:p>
                  </a:txBody>
                  <a:tcPr marL="91434" marR="9143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0"/>
                  </a:ext>
                </a:extLst>
              </a:tr>
              <a:tr h="75272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IL-2</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1. Promotes activation of T</a:t>
                      </a:r>
                      <a:r>
                        <a:rPr lang="en-US" sz="2000" baseline="-25000" dirty="0">
                          <a:solidFill>
                            <a:schemeClr val="tx1"/>
                          </a:solidFill>
                          <a:effectLst/>
                          <a:latin typeface="Comic Sans MS" panose="030F0702030302020204" pitchFamily="66" charset="0"/>
                          <a:cs typeface="Calibri" panose="020F0502020204030204" pitchFamily="34" charset="0"/>
                        </a:rPr>
                        <a:t>H</a:t>
                      </a:r>
                      <a:r>
                        <a:rPr lang="en-US" sz="2000" dirty="0">
                          <a:solidFill>
                            <a:schemeClr val="tx1"/>
                          </a:solidFill>
                          <a:effectLst/>
                          <a:latin typeface="Comic Sans MS" panose="030F0702030302020204" pitchFamily="66" charset="0"/>
                          <a:cs typeface="Calibri" panose="020F0502020204030204" pitchFamily="34" charset="0"/>
                        </a:rPr>
                        <a:t> and T</a:t>
                      </a:r>
                      <a:r>
                        <a:rPr lang="en-US" sz="2000" baseline="-25000" dirty="0">
                          <a:solidFill>
                            <a:schemeClr val="tx1"/>
                          </a:solidFill>
                          <a:effectLst/>
                          <a:latin typeface="Comic Sans MS" panose="030F0702030302020204" pitchFamily="66" charset="0"/>
                          <a:cs typeface="Calibri" panose="020F0502020204030204" pitchFamily="34" charset="0"/>
                        </a:rPr>
                        <a:t>C</a:t>
                      </a:r>
                      <a:r>
                        <a:rPr lang="en-US" sz="2000" dirty="0">
                          <a:solidFill>
                            <a:schemeClr val="tx1"/>
                          </a:solidFill>
                          <a:effectLst/>
                          <a:latin typeface="Comic Sans MS" panose="030F0702030302020204" pitchFamily="66" charset="0"/>
                          <a:cs typeface="Calibri" panose="020F0502020204030204" pitchFamily="34" charset="0"/>
                        </a:rPr>
                        <a:t> cells</a:t>
                      </a:r>
                    </a:p>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2. Activates NK cells to become LAK (Lymphokine-activated Killer) cells </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5878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IFN-γ</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1. Activates the resting macrophages into activated macrophage </a:t>
                      </a:r>
                    </a:p>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2. Activates B cells to produce IgG</a:t>
                      </a:r>
                    </a:p>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3. Promotes inflammation of delayed type of hypersensitivity (along with TNF-β)</a:t>
                      </a:r>
                    </a:p>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4. Inhibits </a:t>
                      </a:r>
                      <a:r>
                        <a:rPr lang="en-US" sz="2000" dirty="0" err="1">
                          <a:solidFill>
                            <a:schemeClr val="tx1"/>
                          </a:solidFill>
                          <a:effectLst/>
                          <a:latin typeface="Comic Sans MS" panose="030F0702030302020204" pitchFamily="66" charset="0"/>
                          <a:cs typeface="Calibri" panose="020F0502020204030204" pitchFamily="34" charset="0"/>
                        </a:rPr>
                        <a:t>T</a:t>
                      </a:r>
                      <a:r>
                        <a:rPr lang="en-US" sz="2000" baseline="-25000" dirty="0" err="1">
                          <a:solidFill>
                            <a:schemeClr val="tx1"/>
                          </a:solidFill>
                          <a:effectLst/>
                          <a:latin typeface="Comic Sans MS" panose="030F0702030302020204" pitchFamily="66" charset="0"/>
                          <a:cs typeface="Calibri" panose="020F0502020204030204" pitchFamily="34" charset="0"/>
                        </a:rPr>
                        <a:t>H</a:t>
                      </a:r>
                      <a:r>
                        <a:rPr lang="en-US" sz="2000" dirty="0" err="1">
                          <a:solidFill>
                            <a:schemeClr val="tx1"/>
                          </a:solidFill>
                          <a:effectLst/>
                          <a:latin typeface="Comic Sans MS" panose="030F0702030302020204" pitchFamily="66" charset="0"/>
                          <a:cs typeface="Calibri" panose="020F0502020204030204" pitchFamily="34" charset="0"/>
                        </a:rPr>
                        <a:t>2</a:t>
                      </a:r>
                      <a:r>
                        <a:rPr lang="en-US" sz="2000" dirty="0">
                          <a:solidFill>
                            <a:schemeClr val="tx1"/>
                          </a:solidFill>
                          <a:effectLst/>
                          <a:latin typeface="Comic Sans MS" panose="030F0702030302020204" pitchFamily="66" charset="0"/>
                          <a:cs typeface="Calibri" panose="020F0502020204030204" pitchFamily="34" charset="0"/>
                        </a:rPr>
                        <a:t> cell proliferation</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866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TNF-β</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000" dirty="0">
                          <a:solidFill>
                            <a:schemeClr val="tx1"/>
                          </a:solidFill>
                          <a:effectLst/>
                          <a:latin typeface="Comic Sans MS" panose="030F0702030302020204" pitchFamily="66" charset="0"/>
                          <a:cs typeface="Calibri" panose="020F0502020204030204" pitchFamily="34" charset="0"/>
                        </a:rPr>
                        <a:t>Enhances phagocytic activity of macrophage </a:t>
                      </a:r>
                      <a:endParaRPr lang="en-US" sz="2000" dirty="0">
                        <a:solidFill>
                          <a:schemeClr val="tx1"/>
                        </a:solidFill>
                        <a:effectLst/>
                        <a:latin typeface="Comic Sans MS" panose="030F0702030302020204" pitchFamily="66" charset="0"/>
                        <a:ea typeface="Roboto Condensed Light" panose="020B0604020202020204" charset="0"/>
                        <a:cs typeface="Calibri" panose="020F0502020204030204" pitchFamily="34"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DDE5-613D-932B-6B31-C834F9EE505A}"/>
              </a:ext>
            </a:extLst>
          </p:cNvPr>
          <p:cNvSpPr>
            <a:spLocks noGrp="1"/>
          </p:cNvSpPr>
          <p:nvPr>
            <p:ph type="title"/>
          </p:nvPr>
        </p:nvSpPr>
        <p:spPr>
          <a:xfrm>
            <a:off x="1981200" y="616712"/>
            <a:ext cx="7467600" cy="944562"/>
          </a:xfrm>
        </p:spPr>
        <p:txBody>
          <a:bodyPr>
            <a:normAutofit/>
          </a:bodyPr>
          <a:lstStyle/>
          <a:p>
            <a:pPr>
              <a:defRPr/>
            </a:pPr>
            <a:r>
              <a:rPr lang="en-US" sz="4000" b="1" dirty="0">
                <a:solidFill>
                  <a:srgbClr val="0070C0"/>
                </a:solidFill>
                <a:latin typeface="Comic Sans MS" panose="030F0702030302020204" pitchFamily="66" charset="0"/>
                <a:cs typeface="Calibri" pitchFamily="34" charset="0"/>
              </a:rPr>
              <a:t>MEMORY T CELLS</a:t>
            </a:r>
          </a:p>
        </p:txBody>
      </p:sp>
      <p:sp>
        <p:nvSpPr>
          <p:cNvPr id="27651" name="Content Placeholder 2">
            <a:extLst>
              <a:ext uri="{FF2B5EF4-FFF2-40B4-BE49-F238E27FC236}">
                <a16:creationId xmlns:a16="http://schemas.microsoft.com/office/drawing/2014/main" id="{561A356C-7C3D-0E03-24DF-FA864C0F1444}"/>
              </a:ext>
            </a:extLst>
          </p:cNvPr>
          <p:cNvSpPr>
            <a:spLocks noGrp="1"/>
          </p:cNvSpPr>
          <p:nvPr>
            <p:ph sz="quarter" idx="1"/>
          </p:nvPr>
        </p:nvSpPr>
        <p:spPr>
          <a:xfrm>
            <a:off x="997527" y="1676401"/>
            <a:ext cx="10105902" cy="4797425"/>
          </a:xfrm>
        </p:spPr>
        <p:txBody>
          <a:bodyPr>
            <a:normAutofit/>
          </a:bodyPr>
          <a:lstStyle/>
          <a:p>
            <a:pPr algn="just" eaLnBrk="1" hangingPunct="1">
              <a:defRPr/>
            </a:pPr>
            <a:r>
              <a:rPr lang="en-US" sz="2800" dirty="0">
                <a:solidFill>
                  <a:schemeClr val="tx1"/>
                </a:solidFill>
                <a:latin typeface="Comic Sans MS" panose="030F0702030302020204" pitchFamily="66" charset="0"/>
                <a:cs typeface="Calibri" pitchFamily="34" charset="0"/>
              </a:rPr>
              <a:t>Derived from activated T</a:t>
            </a:r>
            <a:r>
              <a:rPr lang="en-US" sz="2800" cap="all" baseline="-25000" dirty="0">
                <a:solidFill>
                  <a:schemeClr val="tx1"/>
                </a:solidFill>
                <a:latin typeface="Comic Sans MS" panose="030F0702030302020204" pitchFamily="66" charset="0"/>
                <a:cs typeface="Calibri" pitchFamily="34" charset="0"/>
              </a:rPr>
              <a:t>H</a:t>
            </a:r>
            <a:r>
              <a:rPr lang="en-US" sz="2800" dirty="0">
                <a:solidFill>
                  <a:schemeClr val="tx1"/>
                </a:solidFill>
                <a:latin typeface="Comic Sans MS" panose="030F0702030302020204" pitchFamily="66" charset="0"/>
                <a:cs typeface="Calibri" pitchFamily="34" charset="0"/>
              </a:rPr>
              <a:t> cell</a:t>
            </a:r>
          </a:p>
          <a:p>
            <a:pPr algn="just" eaLnBrk="1" hangingPunct="1">
              <a:buFont typeface="Wingdings" panose="05000000000000000000" pitchFamily="2" charset="2"/>
              <a:buNone/>
              <a:defRPr/>
            </a:pPr>
            <a:endParaRPr lang="en-US" sz="2800" dirty="0">
              <a:solidFill>
                <a:schemeClr val="tx1"/>
              </a:solidFill>
              <a:latin typeface="Comic Sans MS" panose="030F0702030302020204" pitchFamily="66" charset="0"/>
              <a:cs typeface="Calibri" pitchFamily="34" charset="0"/>
            </a:endParaRPr>
          </a:p>
          <a:p>
            <a:pPr algn="just" eaLnBrk="1" hangingPunct="1">
              <a:defRPr/>
            </a:pPr>
            <a:r>
              <a:rPr lang="en-US" sz="2800" dirty="0">
                <a:solidFill>
                  <a:schemeClr val="tx1"/>
                </a:solidFill>
                <a:latin typeface="Comic Sans MS" panose="030F0702030302020204" pitchFamily="66" charset="0"/>
                <a:cs typeface="Calibri" pitchFamily="34" charset="0"/>
              </a:rPr>
              <a:t>Longer life span  (months to years)</a:t>
            </a:r>
          </a:p>
          <a:p>
            <a:pPr algn="just" eaLnBrk="1" hangingPunct="1">
              <a:buFont typeface="Wingdings" panose="05000000000000000000" pitchFamily="2" charset="2"/>
              <a:buNone/>
              <a:defRPr/>
            </a:pPr>
            <a:endParaRPr lang="en-US" sz="2800" dirty="0">
              <a:solidFill>
                <a:schemeClr val="tx1"/>
              </a:solidFill>
              <a:latin typeface="Comic Sans MS" panose="030F0702030302020204" pitchFamily="66" charset="0"/>
              <a:cs typeface="Calibri" pitchFamily="34" charset="0"/>
            </a:endParaRPr>
          </a:p>
          <a:p>
            <a:pPr algn="just" eaLnBrk="1" hangingPunct="1">
              <a:defRPr/>
            </a:pPr>
            <a:r>
              <a:rPr lang="en-US" sz="2800" dirty="0">
                <a:solidFill>
                  <a:schemeClr val="tx1"/>
                </a:solidFill>
                <a:latin typeface="Comic Sans MS" panose="030F0702030302020204" pitchFamily="66" charset="0"/>
                <a:cs typeface="Calibri" pitchFamily="34" charset="0"/>
              </a:rPr>
              <a:t>Are in resting stage</a:t>
            </a:r>
          </a:p>
          <a:p>
            <a:pPr algn="just" eaLnBrk="1" hangingPunct="1">
              <a:defRPr/>
            </a:pPr>
            <a:endParaRPr lang="en-US" sz="2800" dirty="0">
              <a:solidFill>
                <a:schemeClr val="tx1"/>
              </a:solidFill>
              <a:latin typeface="Comic Sans MS" panose="030F0702030302020204" pitchFamily="66" charset="0"/>
              <a:cs typeface="Calibri" pitchFamily="34" charset="0"/>
            </a:endParaRPr>
          </a:p>
          <a:p>
            <a:pPr algn="just" eaLnBrk="1" hangingPunct="1">
              <a:defRPr/>
            </a:pPr>
            <a:r>
              <a:rPr lang="en-US" sz="2800" dirty="0">
                <a:solidFill>
                  <a:schemeClr val="tx1"/>
                </a:solidFill>
                <a:latin typeface="Comic Sans MS" panose="030F0702030302020204" pitchFamily="66" charset="0"/>
                <a:cs typeface="Calibri" pitchFamily="34" charset="0"/>
              </a:rPr>
              <a:t>Following subsequent antigenic stimulus, they become activated and differentiated into effector T</a:t>
            </a:r>
            <a:r>
              <a:rPr lang="en-US" sz="2800" cap="all" baseline="-25000" dirty="0">
                <a:solidFill>
                  <a:schemeClr val="tx1"/>
                </a:solidFill>
                <a:latin typeface="Comic Sans MS" panose="030F0702030302020204" pitchFamily="66" charset="0"/>
                <a:cs typeface="Calibri" pitchFamily="34" charset="0"/>
              </a:rPr>
              <a:t>H</a:t>
            </a:r>
            <a:r>
              <a:rPr lang="en-US" sz="2800" dirty="0">
                <a:solidFill>
                  <a:schemeClr val="tx1"/>
                </a:solidFill>
                <a:latin typeface="Comic Sans MS" panose="030F0702030302020204" pitchFamily="66" charset="0"/>
                <a:cs typeface="Calibri" pitchFamily="34" charset="0"/>
              </a:rPr>
              <a:t> cells</a:t>
            </a:r>
          </a:p>
        </p:txBody>
      </p:sp>
      <p:sp>
        <p:nvSpPr>
          <p:cNvPr id="30724" name="Slide Number Placeholder 3">
            <a:extLst>
              <a:ext uri="{FF2B5EF4-FFF2-40B4-BE49-F238E27FC236}">
                <a16:creationId xmlns:a16="http://schemas.microsoft.com/office/drawing/2014/main" id="{7937269B-79BD-62DC-D333-C05E2114C9E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fld id="{3D254961-76AF-4771-AFCB-A477ABB5F16D}" type="slidenum">
              <a:rPr lang="en-US" altLang="en-US" sz="1400">
                <a:solidFill>
                  <a:srgbClr val="FFFFFF"/>
                </a:solidFill>
                <a:latin typeface="Arial" panose="020B0604020202020204" pitchFamily="34" charset="0"/>
              </a:rPr>
              <a:pPr>
                <a:spcBef>
                  <a:spcPct val="0"/>
                </a:spcBef>
                <a:buClrTx/>
                <a:buSzTx/>
                <a:buFontTx/>
                <a:buNone/>
              </a:pPr>
              <a:t>25</a:t>
            </a:fld>
            <a:endParaRPr lang="en-US" altLang="en-US" sz="1400">
              <a:solidFill>
                <a:srgbClr val="FFFFFF"/>
              </a:solidFill>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F4C3-C52E-FEFD-0D67-49316D5279AF}"/>
              </a:ext>
            </a:extLst>
          </p:cNvPr>
          <p:cNvSpPr>
            <a:spLocks noGrp="1"/>
          </p:cNvSpPr>
          <p:nvPr>
            <p:ph type="title"/>
          </p:nvPr>
        </p:nvSpPr>
        <p:spPr>
          <a:xfrm>
            <a:off x="1143000" y="609599"/>
            <a:ext cx="9875520" cy="2074223"/>
          </a:xfrm>
        </p:spPr>
        <p:txBody>
          <a:bodyPr>
            <a:normAutofit/>
          </a:bodyPr>
          <a:lstStyle/>
          <a:p>
            <a:pPr algn="ctr"/>
            <a:r>
              <a:rPr lang="en-US" sz="4800" b="1" dirty="0">
                <a:solidFill>
                  <a:schemeClr val="accent6">
                    <a:lumMod val="75000"/>
                  </a:schemeClr>
                </a:solidFill>
                <a:latin typeface="Comic Sans MS" panose="030F0702030302020204" pitchFamily="66" charset="0"/>
                <a:ea typeface="Roboto Condensed Light" panose="020B0604020202020204" charset="0"/>
              </a:rPr>
              <a:t>Humoral or Antibody-mediated Immune Response (AMI)</a:t>
            </a:r>
            <a:endParaRPr lang="en-IN" sz="4800" b="1" dirty="0">
              <a:solidFill>
                <a:schemeClr val="accent6">
                  <a:lumMod val="75000"/>
                </a:schemeClr>
              </a:solidFill>
            </a:endParaRPr>
          </a:p>
        </p:txBody>
      </p:sp>
      <p:sp>
        <p:nvSpPr>
          <p:cNvPr id="3" name="Content Placeholder 2">
            <a:extLst>
              <a:ext uri="{FF2B5EF4-FFF2-40B4-BE49-F238E27FC236}">
                <a16:creationId xmlns:a16="http://schemas.microsoft.com/office/drawing/2014/main" id="{95C03A95-41F3-7022-EB3A-7A9B7238BDA8}"/>
              </a:ext>
            </a:extLst>
          </p:cNvPr>
          <p:cNvSpPr>
            <a:spLocks noGrp="1"/>
          </p:cNvSpPr>
          <p:nvPr>
            <p:ph idx="1"/>
          </p:nvPr>
        </p:nvSpPr>
        <p:spPr>
          <a:xfrm>
            <a:off x="1143000" y="3277590"/>
            <a:ext cx="9872871" cy="1614451"/>
          </a:xfrm>
        </p:spPr>
        <p:txBody>
          <a:bodyPr>
            <a:normAutofit/>
          </a:bodyPr>
          <a:lstStyle/>
          <a:p>
            <a:pPr marL="45720" indent="0" algn="just">
              <a:buNone/>
            </a:pPr>
            <a:r>
              <a:rPr lang="en-US" sz="3600" b="1" dirty="0">
                <a:solidFill>
                  <a:srgbClr val="C00000"/>
                </a:solidFill>
                <a:latin typeface="Comic Sans MS" panose="030F0702030302020204" pitchFamily="66" charset="0"/>
              </a:rPr>
              <a:t>Antibodies are secreted to provide protection to the host… </a:t>
            </a:r>
          </a:p>
        </p:txBody>
      </p:sp>
    </p:spTree>
    <p:extLst>
      <p:ext uri="{BB962C8B-B14F-4D97-AF65-F5344CB8AC3E}">
        <p14:creationId xmlns:p14="http://schemas.microsoft.com/office/powerpoint/2010/main" val="1483420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524C-76F4-E954-5786-7DCC839FC331}"/>
              </a:ext>
            </a:extLst>
          </p:cNvPr>
          <p:cNvSpPr>
            <a:spLocks noGrp="1"/>
          </p:cNvSpPr>
          <p:nvPr>
            <p:ph type="title"/>
          </p:nvPr>
        </p:nvSpPr>
        <p:spPr/>
        <p:txBody>
          <a:bodyPr/>
          <a:lstStyle/>
          <a:p>
            <a:r>
              <a:rPr lang="en-US" sz="4400" b="1" dirty="0">
                <a:solidFill>
                  <a:schemeClr val="accent6">
                    <a:lumMod val="75000"/>
                  </a:schemeClr>
                </a:solidFill>
                <a:latin typeface="Comic Sans MS" panose="030F0702030302020204" pitchFamily="66" charset="0"/>
                <a:ea typeface="Roboto Condensed Light" panose="020B0604020202020204" charset="0"/>
              </a:rPr>
              <a:t>Antibody-mediated Immune Response</a:t>
            </a:r>
            <a:endParaRPr lang="en-IN" dirty="0"/>
          </a:p>
        </p:txBody>
      </p:sp>
      <p:sp>
        <p:nvSpPr>
          <p:cNvPr id="3" name="Content Placeholder 2">
            <a:extLst>
              <a:ext uri="{FF2B5EF4-FFF2-40B4-BE49-F238E27FC236}">
                <a16:creationId xmlns:a16="http://schemas.microsoft.com/office/drawing/2014/main" id="{C596115E-9AE7-2645-7FC5-FC92F3E66E3E}"/>
              </a:ext>
            </a:extLst>
          </p:cNvPr>
          <p:cNvSpPr>
            <a:spLocks noGrp="1"/>
          </p:cNvSpPr>
          <p:nvPr>
            <p:ph idx="1"/>
          </p:nvPr>
        </p:nvSpPr>
        <p:spPr>
          <a:xfrm>
            <a:off x="1143000" y="1864427"/>
            <a:ext cx="10625447" cy="4797630"/>
          </a:xfrm>
        </p:spPr>
        <p:txBody>
          <a:bodyPr>
            <a:normAutofit/>
          </a:bodyPr>
          <a:lstStyle/>
          <a:p>
            <a:pPr marL="101600" indent="0" algn="just">
              <a:lnSpc>
                <a:spcPct val="200000"/>
              </a:lnSpc>
              <a:buNone/>
            </a:pPr>
            <a:r>
              <a:rPr lang="en-US" sz="2800" dirty="0">
                <a:solidFill>
                  <a:schemeClr val="tx1"/>
                </a:solidFill>
                <a:latin typeface="Comic Sans MS" panose="030F0702030302020204" pitchFamily="66" charset="0"/>
              </a:rPr>
              <a:t>AMI occurs through the following three steps:</a:t>
            </a:r>
          </a:p>
          <a:p>
            <a:pPr marL="1016000" lvl="1" indent="-457200" algn="just">
              <a:lnSpc>
                <a:spcPct val="200000"/>
              </a:lnSpc>
              <a:buAutoNum type="arabicPeriod"/>
            </a:pPr>
            <a:r>
              <a:rPr lang="en-US" sz="2800" dirty="0">
                <a:solidFill>
                  <a:schemeClr val="tx1"/>
                </a:solidFill>
                <a:latin typeface="Comic Sans MS" panose="030F0702030302020204" pitchFamily="66" charset="0"/>
              </a:rPr>
              <a:t>Activation of B cells</a:t>
            </a:r>
          </a:p>
          <a:p>
            <a:pPr marL="1016000" lvl="1" indent="-457200" algn="just">
              <a:lnSpc>
                <a:spcPct val="200000"/>
              </a:lnSpc>
              <a:buAutoNum type="arabicPeriod"/>
            </a:pPr>
            <a:r>
              <a:rPr lang="en-US" sz="2800" dirty="0">
                <a:solidFill>
                  <a:schemeClr val="tx1"/>
                </a:solidFill>
                <a:latin typeface="Comic Sans MS" panose="030F0702030302020204" pitchFamily="66" charset="0"/>
              </a:rPr>
              <a:t>Proliferation and differentiation of B cells into effector cells and memory cells.</a:t>
            </a:r>
          </a:p>
          <a:p>
            <a:pPr marL="1016000" lvl="1" indent="-457200" algn="just">
              <a:lnSpc>
                <a:spcPct val="200000"/>
              </a:lnSpc>
              <a:buAutoNum type="arabicPeriod"/>
            </a:pPr>
            <a:r>
              <a:rPr lang="en-US" sz="2800" dirty="0">
                <a:solidFill>
                  <a:schemeClr val="tx1"/>
                </a:solidFill>
                <a:latin typeface="Comic Sans MS" panose="030F0702030302020204" pitchFamily="66" charset="0"/>
              </a:rPr>
              <a:t>Effector function- Secret antibodies by plasma cells</a:t>
            </a:r>
          </a:p>
        </p:txBody>
      </p:sp>
    </p:spTree>
    <p:extLst>
      <p:ext uri="{BB962C8B-B14F-4D97-AF65-F5344CB8AC3E}">
        <p14:creationId xmlns:p14="http://schemas.microsoft.com/office/powerpoint/2010/main" val="1434869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416B-D0BA-E383-1F07-E22E712BC0AE}"/>
              </a:ext>
            </a:extLst>
          </p:cNvPr>
          <p:cNvSpPr>
            <a:spLocks noGrp="1"/>
          </p:cNvSpPr>
          <p:nvPr>
            <p:ph type="title"/>
          </p:nvPr>
        </p:nvSpPr>
        <p:spPr/>
        <p:txBody>
          <a:bodyPr/>
          <a:lstStyle/>
          <a:p>
            <a:r>
              <a:rPr lang="en-US" sz="4400" b="1" dirty="0">
                <a:solidFill>
                  <a:schemeClr val="accent5">
                    <a:lumMod val="50000"/>
                  </a:schemeClr>
                </a:solidFill>
                <a:latin typeface="Comic Sans MS" panose="030F0702030302020204" pitchFamily="66" charset="0"/>
                <a:ea typeface="Roboto Condensed Light" panose="020B0604020202020204" charset="0"/>
              </a:rPr>
              <a:t>1. Activation of B Cells</a:t>
            </a:r>
            <a:endParaRPr lang="en-IN" b="1" dirty="0">
              <a:solidFill>
                <a:schemeClr val="accent5">
                  <a:lumMod val="50000"/>
                </a:schemeClr>
              </a:solidFill>
            </a:endParaRPr>
          </a:p>
        </p:txBody>
      </p:sp>
      <p:sp>
        <p:nvSpPr>
          <p:cNvPr id="3" name="Content Placeholder 2">
            <a:extLst>
              <a:ext uri="{FF2B5EF4-FFF2-40B4-BE49-F238E27FC236}">
                <a16:creationId xmlns:a16="http://schemas.microsoft.com/office/drawing/2014/main" id="{805E6F1C-BCA0-A22A-EA48-BA8E31C61869}"/>
              </a:ext>
            </a:extLst>
          </p:cNvPr>
          <p:cNvSpPr>
            <a:spLocks noGrp="1"/>
          </p:cNvSpPr>
          <p:nvPr>
            <p:ph idx="1"/>
          </p:nvPr>
        </p:nvSpPr>
        <p:spPr>
          <a:xfrm>
            <a:off x="1143000" y="1698172"/>
            <a:ext cx="9872871" cy="4714504"/>
          </a:xfrm>
        </p:spPr>
        <p:txBody>
          <a:bodyPr>
            <a:normAutofit fontScale="92500"/>
          </a:bodyPr>
          <a:lstStyle/>
          <a:p>
            <a:pPr marL="101600" indent="0" algn="just">
              <a:lnSpc>
                <a:spcPct val="200000"/>
              </a:lnSpc>
              <a:buNone/>
            </a:pPr>
            <a:r>
              <a:rPr lang="en-US" sz="2800" dirty="0">
                <a:solidFill>
                  <a:schemeClr val="tx1"/>
                </a:solidFill>
                <a:latin typeface="Comic Sans MS" panose="030F0702030302020204" pitchFamily="66" charset="0"/>
              </a:rPr>
              <a:t>Antigens that activate B cells are divided into two categories.</a:t>
            </a:r>
          </a:p>
          <a:p>
            <a:pPr marL="101600" indent="0" algn="just">
              <a:lnSpc>
                <a:spcPct val="200000"/>
              </a:lnSpc>
              <a:buNone/>
            </a:pPr>
            <a:r>
              <a:rPr lang="en-US" sz="3000" b="1" dirty="0">
                <a:solidFill>
                  <a:srgbClr val="C00000"/>
                </a:solidFill>
                <a:latin typeface="Comic Sans MS" panose="030F0702030302020204" pitchFamily="66" charset="0"/>
              </a:rPr>
              <a:t>a) Thymus dependent (TD) Antigen: (most common)</a:t>
            </a:r>
          </a:p>
          <a:p>
            <a:pPr algn="just">
              <a:lnSpc>
                <a:spcPct val="200000"/>
              </a:lnSpc>
              <a:buFont typeface="Wingdings" panose="05000000000000000000" pitchFamily="2" charset="2"/>
              <a:buChar char="ü"/>
            </a:pPr>
            <a:r>
              <a:rPr lang="en-US" sz="2800" dirty="0">
                <a:solidFill>
                  <a:schemeClr val="tx1"/>
                </a:solidFill>
                <a:latin typeface="Comic Sans MS" panose="030F0702030302020204" pitchFamily="66" charset="0"/>
              </a:rPr>
              <a:t>TD antigens are processed by APCs </a:t>
            </a:r>
            <a:r>
              <a:rPr lang="en-US" sz="2800" dirty="0">
                <a:solidFill>
                  <a:schemeClr val="tx1"/>
                </a:solidFill>
                <a:latin typeface="Comic Sans MS" panose="030F0702030302020204" pitchFamily="66" charset="0"/>
                <a:sym typeface="Wingdings" panose="05000000000000000000" pitchFamily="2" charset="2"/>
              </a:rPr>
              <a:t></a:t>
            </a:r>
            <a:r>
              <a:rPr lang="en-US" sz="2800" dirty="0">
                <a:solidFill>
                  <a:schemeClr val="tx1"/>
                </a:solidFill>
                <a:latin typeface="Comic Sans MS" panose="030F0702030302020204" pitchFamily="66" charset="0"/>
              </a:rPr>
              <a:t> presented to T</a:t>
            </a:r>
            <a:r>
              <a:rPr lang="en-US" sz="2800" baseline="-25000" dirty="0">
                <a:solidFill>
                  <a:schemeClr val="tx1"/>
                </a:solidFill>
                <a:latin typeface="Comic Sans MS" panose="030F0702030302020204" pitchFamily="66" charset="0"/>
              </a:rPr>
              <a:t>H</a:t>
            </a:r>
            <a:r>
              <a:rPr lang="en-US" sz="2800" dirty="0">
                <a:solidFill>
                  <a:schemeClr val="tx1"/>
                </a:solidFill>
                <a:latin typeface="Comic Sans MS" panose="030F0702030302020204" pitchFamily="66" charset="0"/>
              </a:rPr>
              <a:t> cells following which the T</a:t>
            </a:r>
            <a:r>
              <a:rPr lang="en-US" sz="2800" baseline="-25000" dirty="0">
                <a:solidFill>
                  <a:schemeClr val="tx1"/>
                </a:solidFill>
                <a:latin typeface="Comic Sans MS" panose="030F0702030302020204" pitchFamily="66" charset="0"/>
              </a:rPr>
              <a:t>H</a:t>
            </a:r>
            <a:r>
              <a:rPr lang="en-US" sz="2800" dirty="0">
                <a:solidFill>
                  <a:schemeClr val="tx1"/>
                </a:solidFill>
                <a:latin typeface="Comic Sans MS" panose="030F0702030302020204" pitchFamily="66" charset="0"/>
              </a:rPr>
              <a:t>2 cells </a:t>
            </a:r>
            <a:r>
              <a:rPr lang="en-US" sz="2800" dirty="0">
                <a:solidFill>
                  <a:schemeClr val="tx1"/>
                </a:solidFill>
                <a:latin typeface="Comic Sans MS" panose="030F0702030302020204" pitchFamily="66" charset="0"/>
                <a:sym typeface="Wingdings" panose="05000000000000000000" pitchFamily="2" charset="2"/>
              </a:rPr>
              <a:t> </a:t>
            </a:r>
            <a:r>
              <a:rPr lang="en-US" sz="2800" dirty="0">
                <a:solidFill>
                  <a:schemeClr val="tx1"/>
                </a:solidFill>
                <a:latin typeface="Comic Sans MS" panose="030F0702030302020204" pitchFamily="66" charset="0"/>
              </a:rPr>
              <a:t>cytokines that in turn activate the B cells. </a:t>
            </a:r>
          </a:p>
          <a:p>
            <a:pPr algn="just"/>
            <a:endParaRPr lang="en-IN" sz="2800" dirty="0">
              <a:solidFill>
                <a:schemeClr val="tx1"/>
              </a:solidFill>
            </a:endParaRPr>
          </a:p>
        </p:txBody>
      </p:sp>
    </p:spTree>
    <p:extLst>
      <p:ext uri="{BB962C8B-B14F-4D97-AF65-F5344CB8AC3E}">
        <p14:creationId xmlns:p14="http://schemas.microsoft.com/office/powerpoint/2010/main" val="425299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80574-2CBE-E2FD-E28C-29E4E50533B7}"/>
              </a:ext>
            </a:extLst>
          </p:cNvPr>
          <p:cNvSpPr>
            <a:spLocks noGrp="1"/>
          </p:cNvSpPr>
          <p:nvPr>
            <p:ph type="title"/>
          </p:nvPr>
        </p:nvSpPr>
        <p:spPr/>
        <p:txBody>
          <a:bodyPr/>
          <a:lstStyle/>
          <a:p>
            <a:r>
              <a:rPr lang="en-US" sz="4400" b="1" dirty="0">
                <a:solidFill>
                  <a:schemeClr val="accent5">
                    <a:lumMod val="50000"/>
                  </a:schemeClr>
                </a:solidFill>
                <a:latin typeface="Comic Sans MS" panose="030F0702030302020204" pitchFamily="66" charset="0"/>
                <a:ea typeface="Roboto Condensed Light" panose="020B0604020202020204" charset="0"/>
              </a:rPr>
              <a:t>1. Activation of B Cells</a:t>
            </a:r>
            <a:endParaRPr lang="en-IN" dirty="0"/>
          </a:p>
        </p:txBody>
      </p:sp>
      <p:sp>
        <p:nvSpPr>
          <p:cNvPr id="3" name="Content Placeholder 2">
            <a:extLst>
              <a:ext uri="{FF2B5EF4-FFF2-40B4-BE49-F238E27FC236}">
                <a16:creationId xmlns:a16="http://schemas.microsoft.com/office/drawing/2014/main" id="{2C4FC238-95BA-658E-3C68-D78B500DF6DC}"/>
              </a:ext>
            </a:extLst>
          </p:cNvPr>
          <p:cNvSpPr>
            <a:spLocks noGrp="1"/>
          </p:cNvSpPr>
          <p:nvPr>
            <p:ph idx="1"/>
          </p:nvPr>
        </p:nvSpPr>
        <p:spPr>
          <a:xfrm>
            <a:off x="1143000" y="1650669"/>
            <a:ext cx="10091057" cy="4726379"/>
          </a:xfrm>
        </p:spPr>
        <p:txBody>
          <a:bodyPr>
            <a:normAutofit/>
          </a:bodyPr>
          <a:lstStyle/>
          <a:p>
            <a:pPr marL="101600" indent="0" algn="just">
              <a:lnSpc>
                <a:spcPct val="200000"/>
              </a:lnSpc>
              <a:buNone/>
            </a:pPr>
            <a:r>
              <a:rPr lang="en-US" sz="2800" b="1" dirty="0">
                <a:solidFill>
                  <a:srgbClr val="C00000"/>
                </a:solidFill>
                <a:latin typeface="Comic Sans MS" panose="030F0702030302020204" pitchFamily="66" charset="0"/>
              </a:rPr>
              <a:t>b) Thymus Independent (TI) Antigen:</a:t>
            </a:r>
          </a:p>
          <a:p>
            <a:pPr algn="just">
              <a:lnSpc>
                <a:spcPct val="200000"/>
              </a:lnSpc>
              <a:buFont typeface="Wingdings" panose="05000000000000000000" pitchFamily="2" charset="2"/>
              <a:buChar char="ü"/>
            </a:pPr>
            <a:r>
              <a:rPr lang="en-US" sz="2800" dirty="0">
                <a:solidFill>
                  <a:schemeClr val="tx1"/>
                </a:solidFill>
                <a:latin typeface="Comic Sans MS" panose="030F0702030302020204" pitchFamily="66" charset="0"/>
              </a:rPr>
              <a:t>They are not processed by APC. </a:t>
            </a:r>
          </a:p>
          <a:p>
            <a:pPr algn="just">
              <a:lnSpc>
                <a:spcPct val="200000"/>
              </a:lnSpc>
              <a:buFont typeface="Wingdings" panose="05000000000000000000" pitchFamily="2" charset="2"/>
              <a:buChar char="ü"/>
            </a:pPr>
            <a:r>
              <a:rPr lang="en-US" sz="2800" dirty="0">
                <a:solidFill>
                  <a:schemeClr val="tx1"/>
                </a:solidFill>
                <a:latin typeface="Comic Sans MS" panose="030F0702030302020204" pitchFamily="66" charset="0"/>
              </a:rPr>
              <a:t>They can directly activate B cells without the help of T cell induced cytokines.</a:t>
            </a:r>
          </a:p>
          <a:p>
            <a:endParaRPr lang="en-IN" sz="2800" dirty="0"/>
          </a:p>
        </p:txBody>
      </p:sp>
    </p:spTree>
    <p:extLst>
      <p:ext uri="{BB962C8B-B14F-4D97-AF65-F5344CB8AC3E}">
        <p14:creationId xmlns:p14="http://schemas.microsoft.com/office/powerpoint/2010/main" val="972376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416B-D0BA-E383-1F07-E22E712BC0AE}"/>
              </a:ext>
            </a:extLst>
          </p:cNvPr>
          <p:cNvSpPr>
            <a:spLocks noGrp="1"/>
          </p:cNvSpPr>
          <p:nvPr>
            <p:ph type="title"/>
          </p:nvPr>
        </p:nvSpPr>
        <p:spPr/>
        <p:txBody>
          <a:bodyPr/>
          <a:lstStyle/>
          <a:p>
            <a:r>
              <a:rPr lang="en-US" sz="4400" b="1" dirty="0">
                <a:solidFill>
                  <a:schemeClr val="accent5">
                    <a:lumMod val="50000"/>
                  </a:schemeClr>
                </a:solidFill>
                <a:latin typeface="Comic Sans MS" panose="030F0702030302020204" pitchFamily="66" charset="0"/>
                <a:ea typeface="Roboto Condensed Light" panose="020B0604020202020204" charset="0"/>
              </a:rPr>
              <a:t>1. Activation of B Cells</a:t>
            </a:r>
            <a:endParaRPr lang="en-IN" b="1" dirty="0">
              <a:solidFill>
                <a:schemeClr val="accent5">
                  <a:lumMod val="50000"/>
                </a:schemeClr>
              </a:solidFill>
            </a:endParaRPr>
          </a:p>
        </p:txBody>
      </p:sp>
      <p:sp>
        <p:nvSpPr>
          <p:cNvPr id="3" name="Content Placeholder 2">
            <a:extLst>
              <a:ext uri="{FF2B5EF4-FFF2-40B4-BE49-F238E27FC236}">
                <a16:creationId xmlns:a16="http://schemas.microsoft.com/office/drawing/2014/main" id="{805E6F1C-BCA0-A22A-EA48-BA8E31C61869}"/>
              </a:ext>
            </a:extLst>
          </p:cNvPr>
          <p:cNvSpPr>
            <a:spLocks noGrp="1"/>
          </p:cNvSpPr>
          <p:nvPr>
            <p:ph idx="1"/>
          </p:nvPr>
        </p:nvSpPr>
        <p:spPr>
          <a:xfrm>
            <a:off x="1143000" y="1698172"/>
            <a:ext cx="9872871" cy="4714504"/>
          </a:xfrm>
        </p:spPr>
        <p:txBody>
          <a:bodyPr>
            <a:normAutofit/>
          </a:bodyPr>
          <a:lstStyle/>
          <a:p>
            <a:pPr marL="101600" indent="0" algn="just">
              <a:lnSpc>
                <a:spcPct val="200000"/>
              </a:lnSpc>
              <a:buNone/>
            </a:pPr>
            <a:r>
              <a:rPr lang="en-US" sz="3000" b="1" dirty="0">
                <a:solidFill>
                  <a:srgbClr val="C00000"/>
                </a:solidFill>
                <a:latin typeface="Comic Sans MS" panose="030F0702030302020204" pitchFamily="66" charset="0"/>
              </a:rPr>
              <a:t>Thymus dependent (TD) Antigen: (most common)</a:t>
            </a:r>
          </a:p>
          <a:p>
            <a:pPr marL="45720" indent="0" algn="just">
              <a:lnSpc>
                <a:spcPct val="150000"/>
              </a:lnSpc>
              <a:buNone/>
            </a:pPr>
            <a:r>
              <a:rPr lang="en-IN" sz="2800" dirty="0">
                <a:solidFill>
                  <a:schemeClr val="tx1"/>
                </a:solidFill>
                <a:latin typeface="Comic Sans MS" panose="030F0702030302020204" pitchFamily="66" charset="0"/>
              </a:rPr>
              <a:t>It includes:</a:t>
            </a:r>
          </a:p>
          <a:p>
            <a:pPr marL="560070" indent="-514350" algn="just">
              <a:lnSpc>
                <a:spcPct val="150000"/>
              </a:lnSpc>
              <a:buAutoNum type="alphaLcParenR"/>
            </a:pPr>
            <a:r>
              <a:rPr lang="en-IN" sz="2800" dirty="0">
                <a:solidFill>
                  <a:schemeClr val="tx1"/>
                </a:solidFill>
                <a:latin typeface="Comic Sans MS" panose="030F0702030302020204" pitchFamily="66" charset="0"/>
              </a:rPr>
              <a:t>Antigen presentation of B cells to activated TH cells</a:t>
            </a:r>
          </a:p>
          <a:p>
            <a:pPr marL="560070" indent="-514350" algn="just">
              <a:lnSpc>
                <a:spcPct val="150000"/>
              </a:lnSpc>
              <a:buAutoNum type="alphaLcParenR"/>
            </a:pPr>
            <a:r>
              <a:rPr lang="en-IN" sz="2800" dirty="0">
                <a:solidFill>
                  <a:schemeClr val="tx1"/>
                </a:solidFill>
                <a:latin typeface="Comic Sans MS" panose="030F0702030302020204" pitchFamily="66" charset="0"/>
              </a:rPr>
              <a:t>Signal Induction</a:t>
            </a:r>
          </a:p>
          <a:p>
            <a:pPr marL="560070" indent="-514350" algn="just">
              <a:lnSpc>
                <a:spcPct val="150000"/>
              </a:lnSpc>
              <a:buAutoNum type="alphaLcParenR"/>
            </a:pPr>
            <a:r>
              <a:rPr lang="en-IN" sz="2800" dirty="0">
                <a:solidFill>
                  <a:schemeClr val="tx1"/>
                </a:solidFill>
                <a:latin typeface="Comic Sans MS" panose="030F0702030302020204" pitchFamily="66" charset="0"/>
              </a:rPr>
              <a:t>Signal Transduction</a:t>
            </a:r>
          </a:p>
        </p:txBody>
      </p:sp>
    </p:spTree>
    <p:extLst>
      <p:ext uri="{BB962C8B-B14F-4D97-AF65-F5344CB8AC3E}">
        <p14:creationId xmlns:p14="http://schemas.microsoft.com/office/powerpoint/2010/main" val="2439673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4FADA-79EA-C02F-6060-77F908D21DFB}"/>
              </a:ext>
            </a:extLst>
          </p:cNvPr>
          <p:cNvSpPr>
            <a:spLocks noGrp="1"/>
          </p:cNvSpPr>
          <p:nvPr>
            <p:ph type="title"/>
          </p:nvPr>
        </p:nvSpPr>
        <p:spPr/>
        <p:txBody>
          <a:bodyPr/>
          <a:lstStyle/>
          <a:p>
            <a:r>
              <a:rPr lang="en-US" sz="4400" b="1" dirty="0">
                <a:solidFill>
                  <a:srgbClr val="00B050"/>
                </a:solidFill>
                <a:latin typeface="Comic Sans MS" panose="030F0702030302020204" pitchFamily="66" charset="0"/>
                <a:ea typeface="Roboto Condensed Light" panose="020B0604020202020204" charset="0"/>
              </a:rPr>
              <a:t>Signal Induction</a:t>
            </a:r>
            <a:endParaRPr lang="en-IN" b="1" dirty="0">
              <a:solidFill>
                <a:srgbClr val="00B050"/>
              </a:solidFill>
            </a:endParaRPr>
          </a:p>
        </p:txBody>
      </p:sp>
      <p:sp>
        <p:nvSpPr>
          <p:cNvPr id="3" name="Content Placeholder 2">
            <a:extLst>
              <a:ext uri="{FF2B5EF4-FFF2-40B4-BE49-F238E27FC236}">
                <a16:creationId xmlns:a16="http://schemas.microsoft.com/office/drawing/2014/main" id="{9DC7218D-F50D-5727-02AF-BB0F41E9DBFA}"/>
              </a:ext>
            </a:extLst>
          </p:cNvPr>
          <p:cNvSpPr>
            <a:spLocks noGrp="1"/>
          </p:cNvSpPr>
          <p:nvPr>
            <p:ph idx="1"/>
          </p:nvPr>
        </p:nvSpPr>
        <p:spPr>
          <a:xfrm>
            <a:off x="1012371" y="1629887"/>
            <a:ext cx="10340439" cy="5044045"/>
          </a:xfrm>
        </p:spPr>
        <p:txBody>
          <a:bodyPr>
            <a:normAutofit fontScale="92500"/>
          </a:bodyPr>
          <a:lstStyle/>
          <a:p>
            <a:pPr lvl="0" algn="just">
              <a:lnSpc>
                <a:spcPct val="150000"/>
              </a:lnSpc>
              <a:buFont typeface="Wingdings" panose="05000000000000000000" pitchFamily="2" charset="2"/>
              <a:buChar char="ü"/>
            </a:pPr>
            <a:r>
              <a:rPr lang="en-US" sz="2800" dirty="0">
                <a:solidFill>
                  <a:schemeClr val="tx1"/>
                </a:solidFill>
                <a:latin typeface="Comic Sans MS" panose="030F0702030302020204" pitchFamily="66" charset="0"/>
              </a:rPr>
              <a:t>Signal-1 - Induced by the cross linking of </a:t>
            </a:r>
            <a:r>
              <a:rPr lang="en-US" sz="2800" dirty="0" err="1">
                <a:solidFill>
                  <a:schemeClr val="tx1"/>
                </a:solidFill>
                <a:latin typeface="Comic Sans MS" panose="030F0702030302020204" pitchFamily="66" charset="0"/>
              </a:rPr>
              <a:t>mIg</a:t>
            </a:r>
            <a:r>
              <a:rPr lang="en-US" sz="2800" dirty="0">
                <a:solidFill>
                  <a:schemeClr val="tx1"/>
                </a:solidFill>
                <a:latin typeface="Comic Sans MS" panose="030F0702030302020204" pitchFamily="66" charset="0"/>
              </a:rPr>
              <a:t> (membrane immunoglobulin) receptor on B cell membrane with the microbial antigen.</a:t>
            </a:r>
          </a:p>
          <a:p>
            <a:pPr lvl="0" algn="just">
              <a:lnSpc>
                <a:spcPct val="150000"/>
              </a:lnSpc>
              <a:buFont typeface="Wingdings" panose="05000000000000000000" pitchFamily="2" charset="2"/>
              <a:buChar char="ü"/>
            </a:pPr>
            <a:r>
              <a:rPr lang="en-US" sz="2800" dirty="0">
                <a:solidFill>
                  <a:schemeClr val="tx1"/>
                </a:solidFill>
                <a:latin typeface="Comic Sans MS" panose="030F0702030302020204" pitchFamily="66" charset="0"/>
              </a:rPr>
              <a:t>Signal-2 - Provided by binding of CD40 on B cell with CD40L on activated T</a:t>
            </a:r>
            <a:r>
              <a:rPr lang="en-US" sz="2800" baseline="-25000" dirty="0">
                <a:solidFill>
                  <a:schemeClr val="tx1"/>
                </a:solidFill>
                <a:latin typeface="Comic Sans MS" panose="030F0702030302020204" pitchFamily="66" charset="0"/>
              </a:rPr>
              <a:t>H</a:t>
            </a:r>
            <a:r>
              <a:rPr lang="en-US" sz="2800" dirty="0">
                <a:solidFill>
                  <a:schemeClr val="tx1"/>
                </a:solidFill>
                <a:latin typeface="Comic Sans MS" panose="030F0702030302020204" pitchFamily="66" charset="0"/>
              </a:rPr>
              <a:t> cells. </a:t>
            </a:r>
          </a:p>
          <a:p>
            <a:pPr lvl="0" algn="just">
              <a:lnSpc>
                <a:spcPct val="150000"/>
              </a:lnSpc>
              <a:buFont typeface="Wingdings" panose="05000000000000000000" pitchFamily="2" charset="2"/>
              <a:buChar char="ü"/>
            </a:pPr>
            <a:r>
              <a:rPr lang="en-US" sz="2800" dirty="0">
                <a:solidFill>
                  <a:schemeClr val="tx1"/>
                </a:solidFill>
                <a:latin typeface="Comic Sans MS" panose="030F0702030302020204" pitchFamily="66" charset="0"/>
              </a:rPr>
              <a:t>Signal-3</a:t>
            </a:r>
            <a:r>
              <a:rPr lang="en-US" sz="2800" b="1" dirty="0">
                <a:solidFill>
                  <a:schemeClr val="tx1"/>
                </a:solidFill>
                <a:latin typeface="Comic Sans MS" panose="030F0702030302020204" pitchFamily="66" charset="0"/>
              </a:rPr>
              <a:t>-</a:t>
            </a:r>
            <a:r>
              <a:rPr lang="en-US" sz="2800" dirty="0">
                <a:solidFill>
                  <a:schemeClr val="tx1"/>
                </a:solidFill>
                <a:latin typeface="Comic Sans MS" panose="030F0702030302020204" pitchFamily="66" charset="0"/>
              </a:rPr>
              <a:t> Cytokine stimulus. Cytokines produced by the activated T</a:t>
            </a:r>
            <a:r>
              <a:rPr lang="en-US" sz="2800" baseline="-25000" dirty="0">
                <a:solidFill>
                  <a:schemeClr val="tx1"/>
                </a:solidFill>
                <a:latin typeface="Comic Sans MS" panose="030F0702030302020204" pitchFamily="66" charset="0"/>
              </a:rPr>
              <a:t>H</a:t>
            </a:r>
            <a:r>
              <a:rPr lang="en-US" sz="2800" dirty="0">
                <a:solidFill>
                  <a:schemeClr val="tx1"/>
                </a:solidFill>
                <a:latin typeface="Comic Sans MS" panose="030F0702030302020204" pitchFamily="66" charset="0"/>
              </a:rPr>
              <a:t> cells bind to specific cytokine receptor on B cells </a:t>
            </a:r>
          </a:p>
          <a:p>
            <a:pPr algn="just"/>
            <a:endParaRPr lang="en-IN" sz="2800" dirty="0">
              <a:solidFill>
                <a:schemeClr val="tx1"/>
              </a:solidFill>
            </a:endParaRPr>
          </a:p>
        </p:txBody>
      </p:sp>
    </p:spTree>
    <p:extLst>
      <p:ext uri="{BB962C8B-B14F-4D97-AF65-F5344CB8AC3E}">
        <p14:creationId xmlns:p14="http://schemas.microsoft.com/office/powerpoint/2010/main" val="1078002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84C01-B6F3-AFB1-FB15-0273A78B6625}"/>
              </a:ext>
            </a:extLst>
          </p:cNvPr>
          <p:cNvSpPr>
            <a:spLocks noGrp="1"/>
          </p:cNvSpPr>
          <p:nvPr>
            <p:ph type="title"/>
          </p:nvPr>
        </p:nvSpPr>
        <p:spPr/>
        <p:txBody>
          <a:bodyPr>
            <a:normAutofit fontScale="90000"/>
          </a:bodyPr>
          <a:lstStyle/>
          <a:p>
            <a:r>
              <a:rPr lang="en-US" sz="4400" dirty="0">
                <a:solidFill>
                  <a:schemeClr val="tx1"/>
                </a:solidFill>
                <a:latin typeface="Comic Sans MS" panose="030F0702030302020204" pitchFamily="66" charset="0"/>
                <a:ea typeface="Roboto Condensed Light" panose="020B0604020202020204" charset="0"/>
              </a:rPr>
              <a:t>Antigen presentation of B cells to activated T</a:t>
            </a:r>
            <a:r>
              <a:rPr lang="en-US" sz="4400" baseline="-25000" dirty="0">
                <a:solidFill>
                  <a:schemeClr val="tx1"/>
                </a:solidFill>
                <a:latin typeface="Comic Sans MS" panose="030F0702030302020204" pitchFamily="66" charset="0"/>
                <a:ea typeface="Roboto Condensed Light" panose="020B0604020202020204" charset="0"/>
              </a:rPr>
              <a:t>H</a:t>
            </a:r>
            <a:r>
              <a:rPr lang="en-US" sz="4400" dirty="0">
                <a:solidFill>
                  <a:schemeClr val="tx1"/>
                </a:solidFill>
                <a:latin typeface="Comic Sans MS" panose="030F0702030302020204" pitchFamily="66" charset="0"/>
                <a:ea typeface="Roboto Condensed Light" panose="020B0604020202020204" charset="0"/>
              </a:rPr>
              <a:t> cells and signal induction</a:t>
            </a:r>
            <a:endParaRPr lang="en-IN" dirty="0"/>
          </a:p>
        </p:txBody>
      </p:sp>
      <p:pic>
        <p:nvPicPr>
          <p:cNvPr id="6" name="image7.jpeg"/>
          <p:cNvPicPr>
            <a:picLocks noGrp="1" noChangeAspect="1"/>
          </p:cNvPicPr>
          <p:nvPr>
            <p:ph idx="1"/>
          </p:nvPr>
        </p:nvPicPr>
        <p:blipFill>
          <a:blip r:embed="rId2" cstate="print"/>
          <a:stretch>
            <a:fillRect/>
          </a:stretch>
        </p:blipFill>
        <p:spPr>
          <a:xfrm>
            <a:off x="2641064" y="2057400"/>
            <a:ext cx="6876535" cy="4038600"/>
          </a:xfrm>
          <a:prstGeom prst="rect">
            <a:avLst/>
          </a:prstGeom>
        </p:spPr>
      </p:pic>
    </p:spTree>
    <p:extLst>
      <p:ext uri="{BB962C8B-B14F-4D97-AF65-F5344CB8AC3E}">
        <p14:creationId xmlns:p14="http://schemas.microsoft.com/office/powerpoint/2010/main" val="2563823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1914-16EA-1D03-5749-55662BBAAED1}"/>
              </a:ext>
            </a:extLst>
          </p:cNvPr>
          <p:cNvSpPr>
            <a:spLocks noGrp="1"/>
          </p:cNvSpPr>
          <p:nvPr>
            <p:ph type="title"/>
          </p:nvPr>
        </p:nvSpPr>
        <p:spPr/>
        <p:txBody>
          <a:bodyPr/>
          <a:lstStyle/>
          <a:p>
            <a:r>
              <a:rPr lang="en-US" sz="4400" b="1" dirty="0">
                <a:solidFill>
                  <a:srgbClr val="00B050"/>
                </a:solidFill>
                <a:latin typeface="Comic Sans MS" panose="030F0702030302020204" pitchFamily="66" charset="0"/>
                <a:ea typeface="Roboto Condensed Light" panose="020B0604020202020204" charset="0"/>
              </a:rPr>
              <a:t>Signal Transduction</a:t>
            </a:r>
            <a:endParaRPr lang="en-IN" b="1" dirty="0">
              <a:solidFill>
                <a:srgbClr val="00B050"/>
              </a:solidFill>
            </a:endParaRPr>
          </a:p>
        </p:txBody>
      </p:sp>
      <p:sp>
        <p:nvSpPr>
          <p:cNvPr id="3" name="Content Placeholder 2">
            <a:extLst>
              <a:ext uri="{FF2B5EF4-FFF2-40B4-BE49-F238E27FC236}">
                <a16:creationId xmlns:a16="http://schemas.microsoft.com/office/drawing/2014/main" id="{1035074D-6191-9D13-4BEA-897D13B3B1D1}"/>
              </a:ext>
            </a:extLst>
          </p:cNvPr>
          <p:cNvSpPr>
            <a:spLocks noGrp="1"/>
          </p:cNvSpPr>
          <p:nvPr>
            <p:ph idx="1"/>
          </p:nvPr>
        </p:nvSpPr>
        <p:spPr/>
        <p:txBody>
          <a:bodyPr>
            <a:normAutofit/>
          </a:bodyPr>
          <a:lstStyle/>
          <a:p>
            <a:pPr lvl="0">
              <a:lnSpc>
                <a:spcPct val="200000"/>
              </a:lnSpc>
              <a:buFont typeface="Wingdings" panose="05000000000000000000" pitchFamily="2" charset="2"/>
              <a:buChar char="ü"/>
            </a:pPr>
            <a:r>
              <a:rPr lang="en-US" sz="2800" dirty="0">
                <a:solidFill>
                  <a:schemeClr val="tx1"/>
                </a:solidFill>
                <a:latin typeface="Comic Sans MS" panose="030F0702030302020204" pitchFamily="66" charset="0"/>
              </a:rPr>
              <a:t>Initiated by the B-cell receptor (BCR). </a:t>
            </a:r>
          </a:p>
          <a:p>
            <a:pPr lvl="0">
              <a:lnSpc>
                <a:spcPct val="200000"/>
              </a:lnSpc>
              <a:buFont typeface="Wingdings" panose="05000000000000000000" pitchFamily="2" charset="2"/>
              <a:buChar char="ü"/>
            </a:pPr>
            <a:r>
              <a:rPr lang="en-US" sz="2800" dirty="0">
                <a:solidFill>
                  <a:schemeClr val="tx1"/>
                </a:solidFill>
                <a:latin typeface="Comic Sans MS" panose="030F0702030302020204" pitchFamily="66" charset="0"/>
              </a:rPr>
              <a:t>Transmits the signal leading to activation of B cells.</a:t>
            </a:r>
          </a:p>
          <a:p>
            <a:pPr>
              <a:lnSpc>
                <a:spcPct val="200000"/>
              </a:lnSpc>
            </a:pPr>
            <a:endParaRPr lang="en-IN" sz="2800" dirty="0">
              <a:solidFill>
                <a:schemeClr val="tx1"/>
              </a:solidFill>
            </a:endParaRPr>
          </a:p>
        </p:txBody>
      </p:sp>
    </p:spTree>
    <p:extLst>
      <p:ext uri="{BB962C8B-B14F-4D97-AF65-F5344CB8AC3E}">
        <p14:creationId xmlns:p14="http://schemas.microsoft.com/office/powerpoint/2010/main" val="3890881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1089E-1551-2B4E-2513-B2A3CC921558}"/>
              </a:ext>
            </a:extLst>
          </p:cNvPr>
          <p:cNvSpPr>
            <a:spLocks noGrp="1"/>
          </p:cNvSpPr>
          <p:nvPr>
            <p:ph type="title"/>
          </p:nvPr>
        </p:nvSpPr>
        <p:spPr>
          <a:xfrm>
            <a:off x="1158240" y="374073"/>
            <a:ext cx="9875520" cy="1356360"/>
          </a:xfrm>
        </p:spPr>
        <p:txBody>
          <a:bodyPr/>
          <a:lstStyle/>
          <a:p>
            <a:r>
              <a:rPr lang="en-US" sz="4400" dirty="0">
                <a:solidFill>
                  <a:schemeClr val="tx1"/>
                </a:solidFill>
                <a:latin typeface="Comic Sans MS" panose="030F0702030302020204" pitchFamily="66" charset="0"/>
                <a:ea typeface="Roboto Condensed Light" panose="020B0604020202020204" charset="0"/>
              </a:rPr>
              <a:t>B cell signal transduction</a:t>
            </a:r>
            <a:endParaRPr lang="en-IN" dirty="0"/>
          </a:p>
        </p:txBody>
      </p:sp>
      <p:pic>
        <p:nvPicPr>
          <p:cNvPr id="6" name="image8.jpeg"/>
          <p:cNvPicPr>
            <a:picLocks noGrp="1" noChangeAspect="1"/>
          </p:cNvPicPr>
          <p:nvPr>
            <p:ph idx="1"/>
          </p:nvPr>
        </p:nvPicPr>
        <p:blipFill>
          <a:blip r:embed="rId2" cstate="print"/>
          <a:stretch>
            <a:fillRect/>
          </a:stretch>
        </p:blipFill>
        <p:spPr>
          <a:xfrm>
            <a:off x="2327563" y="1615045"/>
            <a:ext cx="7291449" cy="4868882"/>
          </a:xfrm>
          <a:prstGeom prst="rect">
            <a:avLst/>
          </a:prstGeom>
        </p:spPr>
      </p:pic>
    </p:spTree>
    <p:extLst>
      <p:ext uri="{BB962C8B-B14F-4D97-AF65-F5344CB8AC3E}">
        <p14:creationId xmlns:p14="http://schemas.microsoft.com/office/powerpoint/2010/main" val="3568012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1F5F3-7662-461F-62A5-3BE9BD4D8162}"/>
              </a:ext>
            </a:extLst>
          </p:cNvPr>
          <p:cNvSpPr>
            <a:spLocks noGrp="1"/>
          </p:cNvSpPr>
          <p:nvPr>
            <p:ph type="title"/>
          </p:nvPr>
        </p:nvSpPr>
        <p:spPr/>
        <p:txBody>
          <a:bodyPr/>
          <a:lstStyle/>
          <a:p>
            <a:pPr algn="ctr"/>
            <a:r>
              <a:rPr lang="en-US" sz="4400" dirty="0">
                <a:solidFill>
                  <a:srgbClr val="C00000"/>
                </a:solidFill>
                <a:latin typeface="Comic Sans MS" panose="030F0702030302020204" pitchFamily="66" charset="0"/>
                <a:ea typeface="Roboto Condensed Light" panose="020B0604020202020204" charset="0"/>
              </a:rPr>
              <a:t>Proliferation and Differentiation of B Cells</a:t>
            </a:r>
            <a:endParaRPr lang="en-IN" dirty="0">
              <a:solidFill>
                <a:srgbClr val="C00000"/>
              </a:solidFill>
            </a:endParaRPr>
          </a:p>
        </p:txBody>
      </p:sp>
      <p:sp>
        <p:nvSpPr>
          <p:cNvPr id="3" name="Content Placeholder 2">
            <a:extLst>
              <a:ext uri="{FF2B5EF4-FFF2-40B4-BE49-F238E27FC236}">
                <a16:creationId xmlns:a16="http://schemas.microsoft.com/office/drawing/2014/main" id="{60577A52-F643-0EFC-AA59-E55FDCD2FB89}"/>
              </a:ext>
            </a:extLst>
          </p:cNvPr>
          <p:cNvSpPr>
            <a:spLocks noGrp="1"/>
          </p:cNvSpPr>
          <p:nvPr>
            <p:ph idx="1"/>
          </p:nvPr>
        </p:nvSpPr>
        <p:spPr>
          <a:xfrm>
            <a:off x="1143000" y="2057399"/>
            <a:ext cx="10269187" cy="4402777"/>
          </a:xfrm>
        </p:spPr>
        <p:txBody>
          <a:bodyPr>
            <a:normAutofit lnSpcReduction="10000"/>
          </a:bodyPr>
          <a:lstStyle/>
          <a:p>
            <a:pPr lvl="0" algn="just">
              <a:lnSpc>
                <a:spcPct val="200000"/>
              </a:lnSpc>
            </a:pPr>
            <a:r>
              <a:rPr lang="en-US" sz="2800" dirty="0">
                <a:solidFill>
                  <a:schemeClr val="tx1"/>
                </a:solidFill>
                <a:latin typeface="Comic Sans MS" panose="030F0702030302020204" pitchFamily="66" charset="0"/>
              </a:rPr>
              <a:t>Naive B cells are discharged from the bone marrow and settle in the B cell regions of peripheral lymphoid organs (cortex of lymph nodes &amp; marginal zone of spleen).</a:t>
            </a:r>
          </a:p>
          <a:p>
            <a:pPr lvl="0" algn="just">
              <a:lnSpc>
                <a:spcPct val="200000"/>
              </a:lnSpc>
            </a:pPr>
            <a:r>
              <a:rPr lang="en-US" sz="2800" dirty="0">
                <a:solidFill>
                  <a:schemeClr val="tx1"/>
                </a:solidFill>
                <a:latin typeface="Comic Sans MS" panose="030F0702030302020204" pitchFamily="66" charset="0"/>
              </a:rPr>
              <a:t>Primary lymphoid follicles are formed from naive B lymphocytes.</a:t>
            </a:r>
          </a:p>
          <a:p>
            <a:pPr marL="45720" lvl="0" indent="0" algn="just">
              <a:lnSpc>
                <a:spcPct val="200000"/>
              </a:lnSpc>
              <a:buNone/>
            </a:pPr>
            <a:endParaRPr lang="en-US" sz="2800" dirty="0">
              <a:solidFill>
                <a:schemeClr val="tx1"/>
              </a:solidFill>
              <a:latin typeface="Comic Sans MS" panose="030F0702030302020204" pitchFamily="66" charset="0"/>
            </a:endParaRPr>
          </a:p>
          <a:p>
            <a:endParaRPr lang="en-IN" sz="2800" dirty="0">
              <a:solidFill>
                <a:schemeClr val="tx1"/>
              </a:solidFill>
            </a:endParaRPr>
          </a:p>
        </p:txBody>
      </p:sp>
    </p:spTree>
    <p:extLst>
      <p:ext uri="{BB962C8B-B14F-4D97-AF65-F5344CB8AC3E}">
        <p14:creationId xmlns:p14="http://schemas.microsoft.com/office/powerpoint/2010/main" val="1006421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1F5F3-7662-461F-62A5-3BE9BD4D8162}"/>
              </a:ext>
            </a:extLst>
          </p:cNvPr>
          <p:cNvSpPr>
            <a:spLocks noGrp="1"/>
          </p:cNvSpPr>
          <p:nvPr>
            <p:ph type="title"/>
          </p:nvPr>
        </p:nvSpPr>
        <p:spPr/>
        <p:txBody>
          <a:bodyPr/>
          <a:lstStyle/>
          <a:p>
            <a:pPr algn="ctr"/>
            <a:r>
              <a:rPr lang="en-US" sz="4400" dirty="0">
                <a:solidFill>
                  <a:srgbClr val="C00000"/>
                </a:solidFill>
                <a:latin typeface="Comic Sans MS" panose="030F0702030302020204" pitchFamily="66" charset="0"/>
                <a:ea typeface="Roboto Condensed Light" panose="020B0604020202020204" charset="0"/>
              </a:rPr>
              <a:t>Proliferation and Differentiation of B Cells</a:t>
            </a:r>
            <a:endParaRPr lang="en-IN" dirty="0">
              <a:solidFill>
                <a:srgbClr val="C00000"/>
              </a:solidFill>
            </a:endParaRPr>
          </a:p>
        </p:txBody>
      </p:sp>
      <p:sp>
        <p:nvSpPr>
          <p:cNvPr id="3" name="Content Placeholder 2">
            <a:extLst>
              <a:ext uri="{FF2B5EF4-FFF2-40B4-BE49-F238E27FC236}">
                <a16:creationId xmlns:a16="http://schemas.microsoft.com/office/drawing/2014/main" id="{60577A52-F643-0EFC-AA59-E55FDCD2FB89}"/>
              </a:ext>
            </a:extLst>
          </p:cNvPr>
          <p:cNvSpPr>
            <a:spLocks noGrp="1"/>
          </p:cNvSpPr>
          <p:nvPr>
            <p:ph idx="1"/>
          </p:nvPr>
        </p:nvSpPr>
        <p:spPr>
          <a:xfrm>
            <a:off x="1143000" y="2057399"/>
            <a:ext cx="10352314" cy="4426527"/>
          </a:xfrm>
        </p:spPr>
        <p:txBody>
          <a:bodyPr>
            <a:normAutofit/>
          </a:bodyPr>
          <a:lstStyle/>
          <a:p>
            <a:pPr algn="just">
              <a:lnSpc>
                <a:spcPct val="150000"/>
              </a:lnSpc>
            </a:pPr>
            <a:r>
              <a:rPr lang="en-IN" sz="2800" dirty="0">
                <a:solidFill>
                  <a:schemeClr val="tx1"/>
                </a:solidFill>
                <a:latin typeface="Comic Sans MS" panose="030F0702030302020204" pitchFamily="66" charset="0"/>
              </a:rPr>
              <a:t>Following activation of B cells, primary follicles are converted into secondary follicles </a:t>
            </a:r>
          </a:p>
          <a:p>
            <a:pPr algn="just">
              <a:lnSpc>
                <a:spcPct val="150000"/>
              </a:lnSpc>
            </a:pPr>
            <a:r>
              <a:rPr lang="en-IN" sz="2800" dirty="0">
                <a:solidFill>
                  <a:schemeClr val="tx1"/>
                </a:solidFill>
                <a:latin typeface="Comic Sans MS" panose="030F0702030302020204" pitchFamily="66" charset="0"/>
              </a:rPr>
              <a:t>Secondary follicles bear a germinal </a:t>
            </a:r>
            <a:r>
              <a:rPr lang="en-IN" sz="2800" dirty="0" err="1">
                <a:solidFill>
                  <a:schemeClr val="tx1"/>
                </a:solidFill>
                <a:latin typeface="Comic Sans MS" panose="030F0702030302020204" pitchFamily="66" charset="0"/>
              </a:rPr>
              <a:t>center</a:t>
            </a:r>
            <a:r>
              <a:rPr lang="en-IN" sz="2800" dirty="0">
                <a:solidFill>
                  <a:schemeClr val="tx1"/>
                </a:solidFill>
                <a:latin typeface="Comic Sans MS" panose="030F0702030302020204" pitchFamily="66" charset="0"/>
              </a:rPr>
              <a:t>, which in turn has two areas:</a:t>
            </a:r>
          </a:p>
          <a:p>
            <a:pPr marL="560070" indent="-514350" algn="just">
              <a:lnSpc>
                <a:spcPct val="150000"/>
              </a:lnSpc>
              <a:buAutoNum type="romanLcParenR"/>
            </a:pPr>
            <a:r>
              <a:rPr lang="en-IN" sz="2800" dirty="0">
                <a:solidFill>
                  <a:schemeClr val="tx1"/>
                </a:solidFill>
                <a:latin typeface="Comic Sans MS" panose="030F0702030302020204" pitchFamily="66" charset="0"/>
              </a:rPr>
              <a:t>Dark zone</a:t>
            </a:r>
          </a:p>
          <a:p>
            <a:pPr marL="560070" indent="-514350" algn="just">
              <a:lnSpc>
                <a:spcPct val="150000"/>
              </a:lnSpc>
              <a:buAutoNum type="romanLcParenR"/>
            </a:pPr>
            <a:r>
              <a:rPr lang="en-IN" sz="2800" dirty="0">
                <a:solidFill>
                  <a:schemeClr val="tx1"/>
                </a:solidFill>
                <a:latin typeface="Comic Sans MS" panose="030F0702030302020204" pitchFamily="66" charset="0"/>
              </a:rPr>
              <a:t>Light zone</a:t>
            </a:r>
          </a:p>
        </p:txBody>
      </p:sp>
    </p:spTree>
    <p:extLst>
      <p:ext uri="{BB962C8B-B14F-4D97-AF65-F5344CB8AC3E}">
        <p14:creationId xmlns:p14="http://schemas.microsoft.com/office/powerpoint/2010/main" val="3770881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7EB1-02C2-57A8-09E8-5F036A8E089D}"/>
              </a:ext>
            </a:extLst>
          </p:cNvPr>
          <p:cNvSpPr>
            <a:spLocks noGrp="1"/>
          </p:cNvSpPr>
          <p:nvPr>
            <p:ph type="title"/>
          </p:nvPr>
        </p:nvSpPr>
        <p:spPr>
          <a:xfrm>
            <a:off x="1012371" y="1725880"/>
            <a:ext cx="10411691" cy="2287979"/>
          </a:xfrm>
        </p:spPr>
        <p:txBody>
          <a:bodyPr>
            <a:noAutofit/>
          </a:bodyPr>
          <a:lstStyle/>
          <a:p>
            <a:pPr algn="ctr">
              <a:lnSpc>
                <a:spcPct val="150000"/>
              </a:lnSpc>
            </a:pPr>
            <a:r>
              <a:rPr lang="en-US" b="1" dirty="0">
                <a:solidFill>
                  <a:srgbClr val="C00000"/>
                </a:solidFill>
                <a:latin typeface="Comic Sans MS" panose="030F0702030302020204" pitchFamily="66" charset="0"/>
                <a:ea typeface="Roboto Condensed Light" panose="020B0604020202020204" charset="0"/>
              </a:rPr>
              <a:t>Differentiation of B cells in secondary lymphoid follicles</a:t>
            </a:r>
            <a:endParaRPr lang="en-IN" b="1" dirty="0">
              <a:solidFill>
                <a:srgbClr val="C00000"/>
              </a:solidFill>
            </a:endParaRPr>
          </a:p>
        </p:txBody>
      </p:sp>
    </p:spTree>
    <p:extLst>
      <p:ext uri="{BB962C8B-B14F-4D97-AF65-F5344CB8AC3E}">
        <p14:creationId xmlns:p14="http://schemas.microsoft.com/office/powerpoint/2010/main" val="3175565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Grp="1" noChangeAspect="1"/>
          </p:cNvPicPr>
          <p:nvPr>
            <p:ph idx="1"/>
          </p:nvPr>
        </p:nvPicPr>
        <p:blipFill>
          <a:blip r:embed="rId2"/>
          <a:stretch>
            <a:fillRect/>
          </a:stretch>
        </p:blipFill>
        <p:spPr>
          <a:xfrm>
            <a:off x="2493818" y="0"/>
            <a:ext cx="7752608" cy="6858000"/>
          </a:xfrm>
          <a:prstGeom prst="rect">
            <a:avLst/>
          </a:prstGeom>
          <a:ln>
            <a:solidFill>
              <a:schemeClr val="accent1"/>
            </a:solidFill>
          </a:ln>
        </p:spPr>
      </p:pic>
    </p:spTree>
    <p:extLst>
      <p:ext uri="{BB962C8B-B14F-4D97-AF65-F5344CB8AC3E}">
        <p14:creationId xmlns:p14="http://schemas.microsoft.com/office/powerpoint/2010/main" val="3889603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9F90-0C2C-7BCB-70A7-12250F97BA3E}"/>
              </a:ext>
            </a:extLst>
          </p:cNvPr>
          <p:cNvSpPr>
            <a:spLocks noGrp="1"/>
          </p:cNvSpPr>
          <p:nvPr>
            <p:ph type="title"/>
          </p:nvPr>
        </p:nvSpPr>
        <p:spPr/>
        <p:txBody>
          <a:bodyPr>
            <a:normAutofit fontScale="90000"/>
          </a:bodyPr>
          <a:lstStyle/>
          <a:p>
            <a:r>
              <a:rPr lang="en-US" sz="4400" b="0" dirty="0">
                <a:solidFill>
                  <a:schemeClr val="tx1"/>
                </a:solidFill>
                <a:latin typeface="Comic Sans MS" panose="030F0702030302020204" pitchFamily="66" charset="0"/>
                <a:ea typeface="Roboto Condensed Light" panose="020B0604020202020204" charset="0"/>
              </a:rPr>
              <a:t>Cytokines secreted by T</a:t>
            </a:r>
            <a:r>
              <a:rPr lang="en-US" sz="4400" b="0" baseline="-25000" dirty="0">
                <a:solidFill>
                  <a:schemeClr val="tx1"/>
                </a:solidFill>
                <a:latin typeface="Comic Sans MS" panose="030F0702030302020204" pitchFamily="66" charset="0"/>
                <a:ea typeface="Roboto Condensed Light" panose="020B0604020202020204" charset="0"/>
              </a:rPr>
              <a:t>H</a:t>
            </a:r>
            <a:r>
              <a:rPr lang="en-US" sz="4400" b="0" dirty="0">
                <a:solidFill>
                  <a:schemeClr val="tx1"/>
                </a:solidFill>
                <a:latin typeface="Comic Sans MS" panose="030F0702030302020204" pitchFamily="66" charset="0"/>
                <a:ea typeface="Roboto Condensed Light" panose="020B0604020202020204" charset="0"/>
              </a:rPr>
              <a:t> cells and the respective Ig class/subclass they induce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25550980"/>
              </p:ext>
            </p:extLst>
          </p:nvPr>
        </p:nvGraphicFramePr>
        <p:xfrm>
          <a:off x="1143000" y="2057399"/>
          <a:ext cx="10399816" cy="4367154"/>
        </p:xfrm>
        <a:graphic>
          <a:graphicData uri="http://schemas.openxmlformats.org/drawingml/2006/table">
            <a:tbl>
              <a:tblPr firstRow="1" bandRow="1">
                <a:tableStyleId>{72833802-FEF1-4C79-8D5D-14CF1EAF98D9}</a:tableStyleId>
              </a:tblPr>
              <a:tblGrid>
                <a:gridCol w="4949042">
                  <a:extLst>
                    <a:ext uri="{9D8B030D-6E8A-4147-A177-3AD203B41FA5}">
                      <a16:colId xmlns:a16="http://schemas.microsoft.com/office/drawing/2014/main" val="20000"/>
                    </a:ext>
                  </a:extLst>
                </a:gridCol>
                <a:gridCol w="5450774">
                  <a:extLst>
                    <a:ext uri="{9D8B030D-6E8A-4147-A177-3AD203B41FA5}">
                      <a16:colId xmlns:a16="http://schemas.microsoft.com/office/drawing/2014/main" val="20001"/>
                    </a:ext>
                  </a:extLst>
                </a:gridCol>
              </a:tblGrid>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spcBef>
                          <a:spcPts val="0"/>
                        </a:spcBef>
                        <a:spcAft>
                          <a:spcPts val="0"/>
                        </a:spcAft>
                      </a:pPr>
                      <a:r>
                        <a:rPr lang="en-US" sz="3200" b="0" dirty="0">
                          <a:effectLst/>
                          <a:latin typeface="Comic Sans MS" panose="030F0702030302020204" pitchFamily="66" charset="0"/>
                        </a:rPr>
                        <a:t>Cytokine(s)</a:t>
                      </a:r>
                      <a:endParaRPr lang="en-US" sz="32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ctr">
                        <a:spcBef>
                          <a:spcPts val="0"/>
                        </a:spcBef>
                        <a:spcAft>
                          <a:spcPts val="0"/>
                        </a:spcAft>
                      </a:pPr>
                      <a:r>
                        <a:rPr lang="en-US" sz="3200" b="0" dirty="0">
                          <a:effectLst/>
                          <a:latin typeface="Comic Sans MS" panose="030F0702030302020204" pitchFamily="66" charset="0"/>
                        </a:rPr>
                        <a:t>Ig class produced</a:t>
                      </a:r>
                      <a:endParaRPr lang="en-US" sz="32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IFN-γ</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IgG2a or IgG3</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IL-5 + TGF-β</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IgA or IgG2b</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IL-4</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400" b="0" dirty="0" err="1">
                          <a:effectLst/>
                          <a:latin typeface="Comic Sans MS" panose="030F0702030302020204" pitchFamily="66" charset="0"/>
                        </a:rPr>
                        <a:t>IgE</a:t>
                      </a:r>
                      <a:r>
                        <a:rPr lang="en-US" sz="2400" b="0" dirty="0">
                          <a:effectLst/>
                          <a:latin typeface="Comic Sans MS" panose="030F0702030302020204" pitchFamily="66" charset="0"/>
                        </a:rPr>
                        <a:t> or IgG1 or IgG4</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IL-2,4,5</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US" sz="2400" b="0">
                          <a:effectLst/>
                          <a:latin typeface="Comic Sans MS" panose="030F0702030302020204" pitchFamily="66" charset="0"/>
                        </a:rPr>
                        <a:t>IgM</a:t>
                      </a:r>
                      <a:endParaRPr lang="en-US" sz="2400" b="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27859">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spcBef>
                          <a:spcPts val="0"/>
                        </a:spcBef>
                        <a:spcAft>
                          <a:spcPts val="0"/>
                        </a:spcAft>
                      </a:pPr>
                      <a:r>
                        <a:rPr lang="en-US" sz="2400" b="0" dirty="0">
                          <a:effectLst/>
                          <a:latin typeface="Comic Sans MS" panose="030F0702030302020204" pitchFamily="66" charset="0"/>
                        </a:rPr>
                        <a:t>IL-4,5,6 + IFN-γ</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0" dirty="0">
                          <a:effectLst/>
                          <a:latin typeface="Comic Sans MS" panose="030F0702030302020204" pitchFamily="66" charset="0"/>
                        </a:rPr>
                        <a:t>IgG</a:t>
                      </a:r>
                      <a:endParaRPr lang="en-US" sz="2400" b="0" dirty="0">
                        <a:effectLst/>
                        <a:latin typeface="Comic Sans MS" panose="030F0702030302020204" pitchFamily="66" charset="0"/>
                        <a:ea typeface="Roboto Condensed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74193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50615-7C9F-5055-DBB2-D92740BE46F7}"/>
              </a:ext>
            </a:extLst>
          </p:cNvPr>
          <p:cNvSpPr>
            <a:spLocks noGrp="1"/>
          </p:cNvSpPr>
          <p:nvPr>
            <p:ph type="title"/>
          </p:nvPr>
        </p:nvSpPr>
        <p:spPr/>
        <p:txBody>
          <a:bodyPr/>
          <a:lstStyle/>
          <a:p>
            <a:r>
              <a:rPr lang="en-US" sz="4400" b="1" dirty="0">
                <a:solidFill>
                  <a:srgbClr val="C00000"/>
                </a:solidFill>
                <a:latin typeface="Comic Sans MS" panose="030F0702030302020204" pitchFamily="66" charset="0"/>
                <a:ea typeface="Roboto Condensed Light" panose="020B0604020202020204" charset="0"/>
              </a:rPr>
              <a:t>Effector Functions of AMI</a:t>
            </a:r>
            <a:endParaRPr lang="en-IN" b="1" dirty="0">
              <a:solidFill>
                <a:srgbClr val="C00000"/>
              </a:solidFill>
            </a:endParaRPr>
          </a:p>
        </p:txBody>
      </p:sp>
      <p:sp>
        <p:nvSpPr>
          <p:cNvPr id="3" name="Content Placeholder 2">
            <a:extLst>
              <a:ext uri="{FF2B5EF4-FFF2-40B4-BE49-F238E27FC236}">
                <a16:creationId xmlns:a16="http://schemas.microsoft.com/office/drawing/2014/main" id="{9601B713-B907-EC7F-1495-34A79595DF24}"/>
              </a:ext>
            </a:extLst>
          </p:cNvPr>
          <p:cNvSpPr>
            <a:spLocks noGrp="1"/>
          </p:cNvSpPr>
          <p:nvPr>
            <p:ph idx="1"/>
          </p:nvPr>
        </p:nvSpPr>
        <p:spPr/>
        <p:txBody>
          <a:bodyPr>
            <a:normAutofit/>
          </a:bodyPr>
          <a:lstStyle/>
          <a:p>
            <a:pPr marL="45720" indent="0">
              <a:lnSpc>
                <a:spcPct val="150000"/>
              </a:lnSpc>
              <a:buNone/>
            </a:pPr>
            <a:r>
              <a:rPr lang="en-US" sz="2600" b="1" dirty="0">
                <a:solidFill>
                  <a:schemeClr val="tx1"/>
                </a:solidFill>
                <a:latin typeface="Comic Sans MS" panose="030F0702030302020204" pitchFamily="66" charset="0"/>
              </a:rPr>
              <a:t>Promotes opsonization</a:t>
            </a:r>
            <a:r>
              <a:rPr lang="en-US" sz="2600" dirty="0">
                <a:solidFill>
                  <a:schemeClr val="tx1"/>
                </a:solidFill>
                <a:latin typeface="Comic Sans MS" panose="030F0702030302020204" pitchFamily="66" charset="0"/>
              </a:rPr>
              <a:t> </a:t>
            </a:r>
          </a:p>
          <a:p>
            <a:pPr lvl="1">
              <a:lnSpc>
                <a:spcPct val="150000"/>
              </a:lnSpc>
              <a:buFont typeface="Wingdings" panose="05000000000000000000" pitchFamily="2" charset="2"/>
              <a:buChar char="Ø"/>
            </a:pPr>
            <a:r>
              <a:rPr lang="en-US" sz="2600" dirty="0">
                <a:solidFill>
                  <a:schemeClr val="tx1"/>
                </a:solidFill>
                <a:latin typeface="Comic Sans MS" panose="030F0702030302020204" pitchFamily="66" charset="0"/>
              </a:rPr>
              <a:t>Fc Receptors present on phagocyte surface recognize antibody coated microbes, bind to them and that leads to enhanced phagocytosis</a:t>
            </a:r>
            <a:endParaRPr lang="en-IN" sz="2600" dirty="0">
              <a:solidFill>
                <a:schemeClr val="tx1"/>
              </a:solidFill>
            </a:endParaRPr>
          </a:p>
        </p:txBody>
      </p:sp>
      <p:pic>
        <p:nvPicPr>
          <p:cNvPr id="6" name="image10.jpeg"/>
          <p:cNvPicPr>
            <a:picLocks noChangeAspect="1"/>
          </p:cNvPicPr>
          <p:nvPr/>
        </p:nvPicPr>
        <p:blipFill>
          <a:blip r:embed="rId2" cstate="print"/>
          <a:stretch>
            <a:fillRect/>
          </a:stretch>
        </p:blipFill>
        <p:spPr>
          <a:xfrm>
            <a:off x="5948011" y="4076700"/>
            <a:ext cx="4241017" cy="2335975"/>
          </a:xfrm>
          <a:prstGeom prst="rect">
            <a:avLst/>
          </a:prstGeom>
        </p:spPr>
      </p:pic>
    </p:spTree>
    <p:extLst>
      <p:ext uri="{BB962C8B-B14F-4D97-AF65-F5344CB8AC3E}">
        <p14:creationId xmlns:p14="http://schemas.microsoft.com/office/powerpoint/2010/main" val="3150737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B0F7E-E393-89AF-7EAF-DA7B97EE7618}"/>
              </a:ext>
            </a:extLst>
          </p:cNvPr>
          <p:cNvSpPr>
            <a:spLocks noGrp="1"/>
          </p:cNvSpPr>
          <p:nvPr>
            <p:ph type="title"/>
          </p:nvPr>
        </p:nvSpPr>
        <p:spPr/>
        <p:txBody>
          <a:bodyPr/>
          <a:lstStyle/>
          <a:p>
            <a:r>
              <a:rPr lang="en-US" sz="4400" b="1" dirty="0">
                <a:solidFill>
                  <a:srgbClr val="C00000"/>
                </a:solidFill>
                <a:latin typeface="Comic Sans MS" panose="030F0702030302020204" pitchFamily="66" charset="0"/>
                <a:ea typeface="Roboto Condensed Light" panose="020B0604020202020204" charset="0"/>
              </a:rPr>
              <a:t>Effector Functions of AMI</a:t>
            </a:r>
            <a:endParaRPr lang="en-IN" b="1" dirty="0">
              <a:solidFill>
                <a:srgbClr val="C00000"/>
              </a:solidFill>
            </a:endParaRPr>
          </a:p>
        </p:txBody>
      </p:sp>
      <p:sp>
        <p:nvSpPr>
          <p:cNvPr id="3" name="Content Placeholder 2">
            <a:extLst>
              <a:ext uri="{FF2B5EF4-FFF2-40B4-BE49-F238E27FC236}">
                <a16:creationId xmlns:a16="http://schemas.microsoft.com/office/drawing/2014/main" id="{75F0D86A-4491-4ECC-F771-3FB30C42CA51}"/>
              </a:ext>
            </a:extLst>
          </p:cNvPr>
          <p:cNvSpPr>
            <a:spLocks noGrp="1"/>
          </p:cNvSpPr>
          <p:nvPr>
            <p:ph idx="1"/>
          </p:nvPr>
        </p:nvSpPr>
        <p:spPr>
          <a:xfrm>
            <a:off x="1159564" y="1965960"/>
            <a:ext cx="9872871" cy="4282440"/>
          </a:xfrm>
        </p:spPr>
        <p:txBody>
          <a:bodyPr>
            <a:normAutofit fontScale="92500" lnSpcReduction="10000"/>
          </a:bodyPr>
          <a:lstStyle/>
          <a:p>
            <a:pPr algn="just">
              <a:lnSpc>
                <a:spcPct val="150000"/>
              </a:lnSpc>
              <a:buFont typeface="Wingdings" panose="05000000000000000000" pitchFamily="2" charset="2"/>
              <a:buChar char="ü"/>
            </a:pPr>
            <a:r>
              <a:rPr lang="en-US" sz="2800" b="1" dirty="0">
                <a:solidFill>
                  <a:schemeClr val="tx1"/>
                </a:solidFill>
                <a:latin typeface="Comic Sans MS" panose="030F0702030302020204" pitchFamily="66" charset="0"/>
                <a:cs typeface="Times New Roman" panose="02020603050405020304" pitchFamily="18" charset="0"/>
              </a:rPr>
              <a:t>Transcytosis</a:t>
            </a:r>
            <a:r>
              <a:rPr lang="en-US" sz="2800" dirty="0">
                <a:solidFill>
                  <a:schemeClr val="tx1"/>
                </a:solidFill>
                <a:latin typeface="Comic Sans MS" panose="030F0702030302020204" pitchFamily="66" charset="0"/>
                <a:cs typeface="Times New Roman" panose="02020603050405020304" pitchFamily="18" charset="0"/>
              </a:rPr>
              <a:t>  </a:t>
            </a:r>
          </a:p>
          <a:p>
            <a:pPr lvl="1" algn="just">
              <a:lnSpc>
                <a:spcPct val="150000"/>
              </a:lnSpc>
              <a:buFont typeface="Wingdings" panose="05000000000000000000" pitchFamily="2" charset="2"/>
              <a:buChar char="Ø"/>
            </a:pPr>
            <a:r>
              <a:rPr lang="en-US" sz="2800" dirty="0">
                <a:solidFill>
                  <a:schemeClr val="tx1"/>
                </a:solidFill>
                <a:latin typeface="Comic Sans MS" panose="030F0702030302020204" pitchFamily="66" charset="0"/>
                <a:cs typeface="Times New Roman" panose="02020603050405020304" pitchFamily="18" charset="0"/>
              </a:rPr>
              <a:t>Poly Ig receptors are expressed on the inner surface of epithelial cells</a:t>
            </a:r>
          </a:p>
          <a:p>
            <a:pPr lvl="1" algn="just">
              <a:lnSpc>
                <a:spcPct val="150000"/>
              </a:lnSpc>
              <a:buFont typeface="Wingdings" panose="05000000000000000000" pitchFamily="2" charset="2"/>
              <a:buChar char="Ø"/>
            </a:pPr>
            <a:r>
              <a:rPr lang="en-US" sz="2800" dirty="0">
                <a:solidFill>
                  <a:schemeClr val="tx1"/>
                </a:solidFill>
                <a:latin typeface="Comic Sans MS" panose="030F0702030302020204" pitchFamily="66" charset="0"/>
                <a:cs typeface="Times New Roman" panose="02020603050405020304" pitchFamily="18" charset="0"/>
              </a:rPr>
              <a:t>They bind to dimers of IgA and multimers of IgM antibodies and transfer them through the cell to their apical surface and into the lumen of an organ (e.g., the intestine). </a:t>
            </a:r>
          </a:p>
          <a:p>
            <a:endParaRPr lang="en-IN" sz="2400" dirty="0">
              <a:solidFill>
                <a:schemeClr val="tx1"/>
              </a:solidFill>
            </a:endParaRPr>
          </a:p>
        </p:txBody>
      </p:sp>
    </p:spTree>
    <p:extLst>
      <p:ext uri="{BB962C8B-B14F-4D97-AF65-F5344CB8AC3E}">
        <p14:creationId xmlns:p14="http://schemas.microsoft.com/office/powerpoint/2010/main" val="2892787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11.jpeg"/>
          <p:cNvPicPr>
            <a:picLocks noGrp="1" noChangeAspect="1"/>
          </p:cNvPicPr>
          <p:nvPr>
            <p:ph idx="1"/>
          </p:nvPr>
        </p:nvPicPr>
        <p:blipFill>
          <a:blip r:embed="rId2" cstate="print"/>
          <a:stretch>
            <a:fillRect/>
          </a:stretch>
        </p:blipFill>
        <p:spPr>
          <a:xfrm>
            <a:off x="102919" y="109847"/>
            <a:ext cx="11986161" cy="6638306"/>
          </a:xfrm>
          <a:prstGeom prst="rect">
            <a:avLst/>
          </a:prstGeom>
        </p:spPr>
      </p:pic>
      <p:pic>
        <p:nvPicPr>
          <p:cNvPr id="2" name="image11.jpeg"/>
          <p:cNvPicPr>
            <a:picLocks noChangeAspect="1"/>
          </p:cNvPicPr>
          <p:nvPr/>
        </p:nvPicPr>
        <p:blipFill rotWithShape="1">
          <a:blip r:embed="rId2" cstate="print"/>
          <a:srcRect l="54517" t="18408" r="18718" b="75542"/>
          <a:stretch/>
        </p:blipFill>
        <p:spPr>
          <a:xfrm>
            <a:off x="3776353" y="6115792"/>
            <a:ext cx="2553195" cy="296884"/>
          </a:xfrm>
          <a:prstGeom prst="rect">
            <a:avLst/>
          </a:prstGeom>
        </p:spPr>
      </p:pic>
      <p:sp>
        <p:nvSpPr>
          <p:cNvPr id="4" name="TextBox 3">
            <a:extLst>
              <a:ext uri="{FF2B5EF4-FFF2-40B4-BE49-F238E27FC236}">
                <a16:creationId xmlns:a16="http://schemas.microsoft.com/office/drawing/2014/main" id="{FBA6D39B-9CF3-EECD-11D2-2B459B490F44}"/>
              </a:ext>
            </a:extLst>
          </p:cNvPr>
          <p:cNvSpPr txBox="1"/>
          <p:nvPr/>
        </p:nvSpPr>
        <p:spPr>
          <a:xfrm>
            <a:off x="6638307" y="1353787"/>
            <a:ext cx="3538847" cy="391886"/>
          </a:xfrm>
          <a:prstGeom prst="rect">
            <a:avLst/>
          </a:prstGeom>
          <a:solidFill>
            <a:srgbClr val="CC99FF"/>
          </a:solidFill>
        </p:spPr>
        <p:txBody>
          <a:bodyPr wrap="square" rtlCol="0">
            <a:spAutoFit/>
          </a:bodyPr>
          <a:lstStyle/>
          <a:p>
            <a:endParaRPr lang="en-IN" dirty="0"/>
          </a:p>
        </p:txBody>
      </p:sp>
    </p:spTree>
    <p:extLst>
      <p:ext uri="{BB962C8B-B14F-4D97-AF65-F5344CB8AC3E}">
        <p14:creationId xmlns:p14="http://schemas.microsoft.com/office/powerpoint/2010/main" val="39152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EE36FF-6A12-C125-4D36-5B12F552C8F0}"/>
              </a:ext>
            </a:extLst>
          </p:cNvPr>
          <p:cNvSpPr>
            <a:spLocks noGrp="1"/>
          </p:cNvSpPr>
          <p:nvPr>
            <p:ph idx="1"/>
          </p:nvPr>
        </p:nvSpPr>
        <p:spPr/>
        <p:txBody>
          <a:bodyPr>
            <a:normAutofit/>
          </a:bodyPr>
          <a:lstStyle/>
          <a:p>
            <a:pPr algn="just">
              <a:lnSpc>
                <a:spcPct val="200000"/>
              </a:lnSpc>
            </a:pPr>
            <a:r>
              <a:rPr lang="en-US" sz="2800" b="1" dirty="0">
                <a:solidFill>
                  <a:schemeClr val="tx1"/>
                </a:solidFill>
                <a:latin typeface="Comic Sans MS" panose="030F0702030302020204" pitchFamily="66" charset="0"/>
              </a:rPr>
              <a:t>Mediates mucosal immunity:</a:t>
            </a:r>
            <a:r>
              <a:rPr lang="en-US" sz="2800" dirty="0">
                <a:solidFill>
                  <a:schemeClr val="tx1"/>
                </a:solidFill>
                <a:latin typeface="Comic Sans MS" panose="030F0702030302020204" pitchFamily="66" charset="0"/>
              </a:rPr>
              <a:t> </a:t>
            </a:r>
          </a:p>
          <a:p>
            <a:pPr lvl="1" algn="just">
              <a:lnSpc>
                <a:spcPct val="200000"/>
              </a:lnSpc>
              <a:buFont typeface="Wingdings" panose="05000000000000000000" pitchFamily="2" charset="2"/>
              <a:buChar char="Ø"/>
            </a:pPr>
            <a:r>
              <a:rPr lang="en-US" sz="2800" dirty="0">
                <a:solidFill>
                  <a:schemeClr val="tx1"/>
                </a:solidFill>
                <a:latin typeface="Comic Sans MS" panose="030F0702030302020204" pitchFamily="66" charset="0"/>
              </a:rPr>
              <a:t>Transcytosis of IgA to gut lumen provides mucosal immunity by neutralizing the microbes at local mucosal sites</a:t>
            </a:r>
          </a:p>
          <a:p>
            <a:endParaRPr lang="en-IN" sz="2800" dirty="0">
              <a:solidFill>
                <a:schemeClr val="tx1"/>
              </a:solidFill>
            </a:endParaRPr>
          </a:p>
        </p:txBody>
      </p:sp>
      <p:sp>
        <p:nvSpPr>
          <p:cNvPr id="4" name="Title 1">
            <a:extLst>
              <a:ext uri="{FF2B5EF4-FFF2-40B4-BE49-F238E27FC236}">
                <a16:creationId xmlns:a16="http://schemas.microsoft.com/office/drawing/2014/main" id="{80B5AB54-AB1F-D417-51E8-07127C27DA57}"/>
              </a:ext>
            </a:extLst>
          </p:cNvPr>
          <p:cNvSpPr>
            <a:spLocks noGrp="1"/>
          </p:cNvSpPr>
          <p:nvPr>
            <p:ph type="title"/>
          </p:nvPr>
        </p:nvSpPr>
        <p:spPr>
          <a:xfrm>
            <a:off x="1143000" y="609600"/>
            <a:ext cx="9875838" cy="1355725"/>
          </a:xfrm>
        </p:spPr>
        <p:txBody>
          <a:bodyPr/>
          <a:lstStyle/>
          <a:p>
            <a:r>
              <a:rPr lang="en-US" sz="4400" b="1" dirty="0">
                <a:solidFill>
                  <a:srgbClr val="C00000"/>
                </a:solidFill>
                <a:latin typeface="Comic Sans MS" panose="030F0702030302020204" pitchFamily="66" charset="0"/>
                <a:ea typeface="Roboto Condensed Light" panose="020B0604020202020204" charset="0"/>
              </a:rPr>
              <a:t>Effector Functions of AMI</a:t>
            </a:r>
            <a:endParaRPr lang="en-IN" b="1" dirty="0">
              <a:solidFill>
                <a:srgbClr val="C00000"/>
              </a:solidFill>
            </a:endParaRPr>
          </a:p>
        </p:txBody>
      </p:sp>
    </p:spTree>
    <p:extLst>
      <p:ext uri="{BB962C8B-B14F-4D97-AF65-F5344CB8AC3E}">
        <p14:creationId xmlns:p14="http://schemas.microsoft.com/office/powerpoint/2010/main" val="861442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D53E-8210-0912-C279-A388C8DBA44B}"/>
              </a:ext>
            </a:extLst>
          </p:cNvPr>
          <p:cNvSpPr>
            <a:spLocks noGrp="1"/>
          </p:cNvSpPr>
          <p:nvPr>
            <p:ph type="title"/>
          </p:nvPr>
        </p:nvSpPr>
        <p:spPr>
          <a:xfrm>
            <a:off x="1036122" y="2474026"/>
            <a:ext cx="9875520" cy="1356360"/>
          </a:xfrm>
        </p:spPr>
        <p:txBody>
          <a:bodyPr/>
          <a:lstStyle/>
          <a:p>
            <a:pPr algn="ctr"/>
            <a:r>
              <a:rPr lang="en-IN" b="1" dirty="0">
                <a:solidFill>
                  <a:schemeClr val="tx1"/>
                </a:solidFill>
                <a:latin typeface="Comic Sans MS" panose="030F0702030302020204" pitchFamily="66" charset="0"/>
              </a:rPr>
              <a:t>MCQs</a:t>
            </a:r>
          </a:p>
        </p:txBody>
      </p:sp>
    </p:spTree>
    <p:extLst>
      <p:ext uri="{BB962C8B-B14F-4D97-AF65-F5344CB8AC3E}">
        <p14:creationId xmlns:p14="http://schemas.microsoft.com/office/powerpoint/2010/main" val="106533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10E5-341C-A7CB-5AF8-DC275DCC78F7}"/>
              </a:ext>
            </a:extLst>
          </p:cNvPr>
          <p:cNvSpPr>
            <a:spLocks noGrp="1"/>
          </p:cNvSpPr>
          <p:nvPr>
            <p:ph type="title"/>
          </p:nvPr>
        </p:nvSpPr>
        <p:spPr>
          <a:xfrm>
            <a:off x="1143000" y="609600"/>
            <a:ext cx="9875520" cy="2240478"/>
          </a:xfrm>
        </p:spPr>
        <p:txBody>
          <a:bodyPr>
            <a:normAutofit/>
          </a:bodyPr>
          <a:lstStyle/>
          <a:p>
            <a:pPr algn="just"/>
            <a:r>
              <a:rPr lang="en-IN" dirty="0">
                <a:solidFill>
                  <a:schemeClr val="tx1"/>
                </a:solidFill>
                <a:latin typeface="Comic Sans MS" panose="030F0702030302020204" pitchFamily="66" charset="0"/>
              </a:rPr>
              <a:t>1. </a:t>
            </a:r>
            <a:r>
              <a:rPr lang="en-IN" sz="4400" b="1" i="0" u="none" strike="noStrike" baseline="0" dirty="0">
                <a:solidFill>
                  <a:schemeClr val="tx1"/>
                </a:solidFill>
                <a:latin typeface="Comic Sans MS" panose="030F0702030302020204" pitchFamily="66" charset="0"/>
              </a:rPr>
              <a:t>Professional antigen-presenting cells (APCs) include all, </a:t>
            </a:r>
            <a:r>
              <a:rPr lang="en-IN" sz="4400" b="1" i="1" u="none" strike="noStrike" baseline="0" dirty="0">
                <a:solidFill>
                  <a:schemeClr val="tx1"/>
                </a:solidFill>
                <a:latin typeface="Comic Sans MS" panose="030F0702030302020204" pitchFamily="66" charset="0"/>
              </a:rPr>
              <a:t>except:</a:t>
            </a:r>
            <a:br>
              <a:rPr lang="en-IN" sz="4400" b="1" i="1" u="none" strike="noStrike" baseline="0" dirty="0">
                <a:solidFill>
                  <a:schemeClr val="tx1"/>
                </a:solidFill>
                <a:latin typeface="Comic Sans MS" panose="030F0702030302020204" pitchFamily="66" charset="0"/>
              </a:rPr>
            </a:br>
            <a:endParaRPr lang="en-IN" dirty="0">
              <a:solidFill>
                <a:schemeClr val="tx1"/>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383713B6-4438-FCD1-C451-E3DD7498C79E}"/>
              </a:ext>
            </a:extLst>
          </p:cNvPr>
          <p:cNvSpPr>
            <a:spLocks noGrp="1"/>
          </p:cNvSpPr>
          <p:nvPr>
            <p:ph idx="1"/>
          </p:nvPr>
        </p:nvSpPr>
        <p:spPr>
          <a:xfrm>
            <a:off x="1143000" y="2636322"/>
            <a:ext cx="9872871" cy="3459678"/>
          </a:xfrm>
        </p:spPr>
        <p:txBody>
          <a:bodyPr>
            <a:normAutofit/>
          </a:bodyPr>
          <a:lstStyle/>
          <a:p>
            <a:pPr marL="388620" indent="-342900" algn="l">
              <a:lnSpc>
                <a:spcPct val="150000"/>
              </a:lnSpc>
              <a:buAutoNum type="alphaLcPeriod"/>
            </a:pPr>
            <a:r>
              <a:rPr lang="en-IN" sz="2800" b="0" i="0" u="none" strike="noStrike" baseline="0" dirty="0">
                <a:solidFill>
                  <a:schemeClr val="tx1"/>
                </a:solidFill>
                <a:latin typeface="Comic Sans MS" panose="030F0702030302020204" pitchFamily="66" charset="0"/>
              </a:rPr>
              <a:t>Dendritic cells </a:t>
            </a:r>
          </a:p>
          <a:p>
            <a:pPr marL="388620" indent="-342900" algn="l">
              <a:lnSpc>
                <a:spcPct val="150000"/>
              </a:lnSpc>
              <a:buAutoNum type="alphaLcPeriod"/>
            </a:pPr>
            <a:r>
              <a:rPr lang="en-IN" sz="2800" b="0" i="0" u="none" strike="noStrike" baseline="0" dirty="0">
                <a:solidFill>
                  <a:schemeClr val="tx1"/>
                </a:solidFill>
                <a:latin typeface="Comic Sans MS" panose="030F0702030302020204" pitchFamily="66" charset="0"/>
              </a:rPr>
              <a:t>Macrophages</a:t>
            </a:r>
          </a:p>
          <a:p>
            <a:pPr marL="388620" indent="-342900" algn="l">
              <a:lnSpc>
                <a:spcPct val="150000"/>
              </a:lnSpc>
              <a:buAutoNum type="alphaLcPeriod"/>
            </a:pPr>
            <a:r>
              <a:rPr lang="en-US" sz="2800" b="0" i="0" u="none" strike="noStrike" baseline="0" dirty="0">
                <a:solidFill>
                  <a:schemeClr val="tx1"/>
                </a:solidFill>
                <a:latin typeface="Comic Sans MS" panose="030F0702030302020204" pitchFamily="66" charset="0"/>
              </a:rPr>
              <a:t>Fibroblasts (skin) </a:t>
            </a:r>
          </a:p>
          <a:p>
            <a:pPr marL="388620" indent="-342900" algn="l">
              <a:lnSpc>
                <a:spcPct val="150000"/>
              </a:lnSpc>
              <a:buAutoNum type="alphaLcPeriod"/>
            </a:pPr>
            <a:r>
              <a:rPr lang="en-US" sz="2800" b="0" i="0" u="none" strike="noStrike" baseline="0" dirty="0">
                <a:solidFill>
                  <a:schemeClr val="tx1"/>
                </a:solidFill>
                <a:latin typeface="Comic Sans MS" panose="030F0702030302020204" pitchFamily="66" charset="0"/>
              </a:rPr>
              <a:t>B cells</a:t>
            </a:r>
          </a:p>
        </p:txBody>
      </p:sp>
    </p:spTree>
    <p:extLst>
      <p:ext uri="{BB962C8B-B14F-4D97-AF65-F5344CB8AC3E}">
        <p14:creationId xmlns:p14="http://schemas.microsoft.com/office/powerpoint/2010/main" val="2798727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AA3D-77D8-0C87-E6E7-7C2F902AB37F}"/>
              </a:ext>
            </a:extLst>
          </p:cNvPr>
          <p:cNvSpPr>
            <a:spLocks noGrp="1"/>
          </p:cNvSpPr>
          <p:nvPr>
            <p:ph type="title"/>
          </p:nvPr>
        </p:nvSpPr>
        <p:spPr/>
        <p:txBody>
          <a:bodyPr/>
          <a:lstStyle/>
          <a:p>
            <a:r>
              <a:rPr lang="en-IN" dirty="0">
                <a:solidFill>
                  <a:schemeClr val="tx1"/>
                </a:solidFill>
                <a:latin typeface="Comic Sans MS" panose="030F0702030302020204" pitchFamily="66" charset="0"/>
              </a:rPr>
              <a:t>2. Plasma cells are:</a:t>
            </a:r>
          </a:p>
        </p:txBody>
      </p:sp>
      <p:sp>
        <p:nvSpPr>
          <p:cNvPr id="3" name="Content Placeholder 2">
            <a:extLst>
              <a:ext uri="{FF2B5EF4-FFF2-40B4-BE49-F238E27FC236}">
                <a16:creationId xmlns:a16="http://schemas.microsoft.com/office/drawing/2014/main" id="{24E23124-6580-A7F0-C159-A808C38A0194}"/>
              </a:ext>
            </a:extLst>
          </p:cNvPr>
          <p:cNvSpPr>
            <a:spLocks noGrp="1"/>
          </p:cNvSpPr>
          <p:nvPr>
            <p:ph idx="1"/>
          </p:nvPr>
        </p:nvSpPr>
        <p:spPr/>
        <p:txBody>
          <a:bodyPr>
            <a:normAutofit/>
          </a:bodyPr>
          <a:lstStyle/>
          <a:p>
            <a:pPr marL="502920" indent="-457200">
              <a:lnSpc>
                <a:spcPct val="200000"/>
              </a:lnSpc>
              <a:buAutoNum type="alphaLcPeriod"/>
            </a:pPr>
            <a:r>
              <a:rPr lang="en-IN" sz="2800" dirty="0">
                <a:solidFill>
                  <a:schemeClr val="tx1"/>
                </a:solidFill>
                <a:latin typeface="Comic Sans MS" panose="030F0702030302020204" pitchFamily="66" charset="0"/>
              </a:rPr>
              <a:t>Activated B cells producing cytokines</a:t>
            </a:r>
          </a:p>
          <a:p>
            <a:pPr marL="502920" indent="-457200">
              <a:lnSpc>
                <a:spcPct val="200000"/>
              </a:lnSpc>
              <a:buAutoNum type="alphaLcPeriod"/>
            </a:pPr>
            <a:r>
              <a:rPr lang="en-IN" sz="2800" dirty="0">
                <a:solidFill>
                  <a:schemeClr val="tx1"/>
                </a:solidFill>
                <a:latin typeface="Comic Sans MS" panose="030F0702030302020204" pitchFamily="66" charset="0"/>
              </a:rPr>
              <a:t>Activated T cells producing Immunoglobulins</a:t>
            </a:r>
          </a:p>
          <a:p>
            <a:pPr marL="502920" indent="-457200">
              <a:lnSpc>
                <a:spcPct val="200000"/>
              </a:lnSpc>
              <a:buAutoNum type="alphaLcPeriod"/>
            </a:pPr>
            <a:r>
              <a:rPr lang="en-IN" sz="2800" dirty="0">
                <a:solidFill>
                  <a:schemeClr val="tx1"/>
                </a:solidFill>
                <a:latin typeface="Comic Sans MS" panose="030F0702030302020204" pitchFamily="66" charset="0"/>
              </a:rPr>
              <a:t>Activated B cells producing immunoglobulins</a:t>
            </a:r>
          </a:p>
          <a:p>
            <a:pPr marL="502920" indent="-457200">
              <a:lnSpc>
                <a:spcPct val="200000"/>
              </a:lnSpc>
              <a:buAutoNum type="alphaLcPeriod"/>
            </a:pPr>
            <a:r>
              <a:rPr lang="en-IN" sz="2800" dirty="0">
                <a:solidFill>
                  <a:schemeClr val="tx1"/>
                </a:solidFill>
                <a:latin typeface="Comic Sans MS" panose="030F0702030302020204" pitchFamily="66" charset="0"/>
              </a:rPr>
              <a:t>Activated T cells producing cytokines</a:t>
            </a:r>
          </a:p>
        </p:txBody>
      </p:sp>
    </p:spTree>
    <p:extLst>
      <p:ext uri="{BB962C8B-B14F-4D97-AF65-F5344CB8AC3E}">
        <p14:creationId xmlns:p14="http://schemas.microsoft.com/office/powerpoint/2010/main" val="8109292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E102-5068-5AA5-8EDA-B855900910B6}"/>
              </a:ext>
            </a:extLst>
          </p:cNvPr>
          <p:cNvSpPr>
            <a:spLocks noGrp="1"/>
          </p:cNvSpPr>
          <p:nvPr>
            <p:ph type="title"/>
          </p:nvPr>
        </p:nvSpPr>
        <p:spPr/>
        <p:txBody>
          <a:bodyPr/>
          <a:lstStyle/>
          <a:p>
            <a:r>
              <a:rPr lang="en-IN" dirty="0">
                <a:solidFill>
                  <a:schemeClr val="tx1"/>
                </a:solidFill>
                <a:latin typeface="Comic Sans MS" panose="030F0702030302020204" pitchFamily="66" charset="0"/>
              </a:rPr>
              <a:t>3. Which of the following is correct. Cytokines secreted by: </a:t>
            </a:r>
          </a:p>
        </p:txBody>
      </p:sp>
      <p:sp>
        <p:nvSpPr>
          <p:cNvPr id="3" name="Content Placeholder 2">
            <a:extLst>
              <a:ext uri="{FF2B5EF4-FFF2-40B4-BE49-F238E27FC236}">
                <a16:creationId xmlns:a16="http://schemas.microsoft.com/office/drawing/2014/main" id="{EA2D3095-C9E5-EA06-0EC9-1DF29AAB963D}"/>
              </a:ext>
            </a:extLst>
          </p:cNvPr>
          <p:cNvSpPr>
            <a:spLocks noGrp="1"/>
          </p:cNvSpPr>
          <p:nvPr>
            <p:ph idx="1"/>
          </p:nvPr>
        </p:nvSpPr>
        <p:spPr/>
        <p:txBody>
          <a:bodyPr/>
          <a:lstStyle/>
          <a:p>
            <a:pPr marL="45720" indent="0" algn="just" eaLnBrk="1" hangingPunct="1">
              <a:lnSpc>
                <a:spcPct val="200000"/>
              </a:lnSpc>
              <a:buNone/>
            </a:pPr>
            <a:r>
              <a:rPr lang="en-US" altLang="en-US" sz="2400" b="1" dirty="0">
                <a:solidFill>
                  <a:schemeClr val="tx1"/>
                </a:solidFill>
                <a:latin typeface="Comic Sans MS" panose="030F0702030302020204" pitchFamily="66" charset="0"/>
                <a:cs typeface="Calibri" panose="020F0502020204030204" pitchFamily="34" charset="0"/>
              </a:rPr>
              <a:t>1. T</a:t>
            </a:r>
            <a:r>
              <a:rPr lang="en-US" altLang="en-US" sz="2400" b="1" baseline="-25000" dirty="0">
                <a:solidFill>
                  <a:schemeClr val="tx1"/>
                </a:solidFill>
                <a:latin typeface="Comic Sans MS" panose="030F0702030302020204" pitchFamily="66" charset="0"/>
                <a:cs typeface="Calibri" panose="020F0502020204030204" pitchFamily="34" charset="0"/>
              </a:rPr>
              <a:t>H</a:t>
            </a:r>
            <a:r>
              <a:rPr lang="en-US" altLang="en-US" sz="2400" b="1" dirty="0">
                <a:solidFill>
                  <a:schemeClr val="tx1"/>
                </a:solidFill>
                <a:latin typeface="Comic Sans MS" panose="030F0702030302020204" pitchFamily="66" charset="0"/>
                <a:cs typeface="Calibri" panose="020F0502020204030204" pitchFamily="34" charset="0"/>
              </a:rPr>
              <a:t>1 cell stimulate B cells----CMI</a:t>
            </a:r>
          </a:p>
          <a:p>
            <a:pPr marL="45720" indent="0" algn="just" eaLnBrk="1" hangingPunct="1">
              <a:lnSpc>
                <a:spcPct val="200000"/>
              </a:lnSpc>
              <a:buNone/>
            </a:pPr>
            <a:r>
              <a:rPr lang="en-US" altLang="en-US" sz="2400" b="1" dirty="0">
                <a:solidFill>
                  <a:schemeClr val="tx1"/>
                </a:solidFill>
                <a:latin typeface="Comic Sans MS" panose="030F0702030302020204" pitchFamily="66" charset="0"/>
                <a:cs typeface="Calibri" panose="020F0502020204030204" pitchFamily="34" charset="0"/>
              </a:rPr>
              <a:t>2. T</a:t>
            </a:r>
            <a:r>
              <a:rPr lang="en-US" altLang="en-US" sz="2400" b="1" baseline="-25000" dirty="0">
                <a:solidFill>
                  <a:schemeClr val="tx1"/>
                </a:solidFill>
                <a:latin typeface="Comic Sans MS" panose="030F0702030302020204" pitchFamily="66" charset="0"/>
                <a:cs typeface="Calibri" panose="020F0502020204030204" pitchFamily="34" charset="0"/>
              </a:rPr>
              <a:t>H</a:t>
            </a:r>
            <a:r>
              <a:rPr lang="en-US" altLang="en-US" sz="2400" b="1" dirty="0">
                <a:solidFill>
                  <a:schemeClr val="tx1"/>
                </a:solidFill>
                <a:latin typeface="Comic Sans MS" panose="030F0702030302020204" pitchFamily="66" charset="0"/>
                <a:cs typeface="Calibri" panose="020F0502020204030204" pitchFamily="34" charset="0"/>
              </a:rPr>
              <a:t>2 cell stimulate B cells----AMI</a:t>
            </a:r>
          </a:p>
          <a:p>
            <a:pPr marL="45720" indent="0" algn="just" eaLnBrk="1" hangingPunct="1">
              <a:lnSpc>
                <a:spcPct val="200000"/>
              </a:lnSpc>
              <a:buNone/>
            </a:pPr>
            <a:r>
              <a:rPr lang="en-US" altLang="en-US" sz="2400" b="1" dirty="0">
                <a:solidFill>
                  <a:schemeClr val="tx1"/>
                </a:solidFill>
                <a:latin typeface="Comic Sans MS" panose="030F0702030302020204" pitchFamily="66" charset="0"/>
                <a:cs typeface="Calibri" panose="020F0502020204030204" pitchFamily="34" charset="0"/>
              </a:rPr>
              <a:t>3. T</a:t>
            </a:r>
            <a:r>
              <a:rPr lang="en-US" altLang="en-US" sz="2400" b="1" baseline="-25000" dirty="0">
                <a:solidFill>
                  <a:schemeClr val="tx1"/>
                </a:solidFill>
                <a:latin typeface="Comic Sans MS" panose="030F0702030302020204" pitchFamily="66" charset="0"/>
                <a:cs typeface="Calibri" panose="020F0502020204030204" pitchFamily="34" charset="0"/>
              </a:rPr>
              <a:t>H</a:t>
            </a:r>
            <a:r>
              <a:rPr lang="en-US" altLang="en-US" sz="2400" b="1" dirty="0">
                <a:solidFill>
                  <a:schemeClr val="tx1"/>
                </a:solidFill>
                <a:latin typeface="Comic Sans MS" panose="030F0702030302020204" pitchFamily="66" charset="0"/>
                <a:cs typeface="Calibri" panose="020F0502020204030204" pitchFamily="34" charset="0"/>
              </a:rPr>
              <a:t>1 cell stimulate T</a:t>
            </a:r>
            <a:r>
              <a:rPr lang="en-US" altLang="en-US" sz="2400" b="1" baseline="-25000" dirty="0">
                <a:solidFill>
                  <a:schemeClr val="tx1"/>
                </a:solidFill>
                <a:latin typeface="Comic Sans MS" panose="030F0702030302020204" pitchFamily="66" charset="0"/>
                <a:cs typeface="Calibri" panose="020F0502020204030204" pitchFamily="34" charset="0"/>
              </a:rPr>
              <a:t>c</a:t>
            </a:r>
            <a:r>
              <a:rPr lang="en-US" altLang="en-US" sz="2400" b="1" dirty="0">
                <a:solidFill>
                  <a:schemeClr val="tx1"/>
                </a:solidFill>
                <a:latin typeface="Comic Sans MS" panose="030F0702030302020204" pitchFamily="66" charset="0"/>
                <a:cs typeface="Calibri" panose="020F0502020204030204" pitchFamily="34" charset="0"/>
              </a:rPr>
              <a:t> cells----AMI</a:t>
            </a:r>
          </a:p>
          <a:p>
            <a:pPr marL="45720" indent="0" algn="just" eaLnBrk="1" hangingPunct="1">
              <a:lnSpc>
                <a:spcPct val="200000"/>
              </a:lnSpc>
              <a:buNone/>
            </a:pPr>
            <a:r>
              <a:rPr lang="en-US" altLang="en-US" sz="2400" b="1" dirty="0">
                <a:solidFill>
                  <a:schemeClr val="tx1"/>
                </a:solidFill>
                <a:latin typeface="Comic Sans MS" panose="030F0702030302020204" pitchFamily="66" charset="0"/>
                <a:cs typeface="Calibri" panose="020F0502020204030204" pitchFamily="34" charset="0"/>
              </a:rPr>
              <a:t>4. T</a:t>
            </a:r>
            <a:r>
              <a:rPr lang="en-US" altLang="en-US" sz="2400" b="1" baseline="-25000" dirty="0">
                <a:solidFill>
                  <a:schemeClr val="tx1"/>
                </a:solidFill>
                <a:latin typeface="Comic Sans MS" panose="030F0702030302020204" pitchFamily="66" charset="0"/>
                <a:cs typeface="Calibri" panose="020F0502020204030204" pitchFamily="34" charset="0"/>
              </a:rPr>
              <a:t>H</a:t>
            </a:r>
            <a:r>
              <a:rPr lang="en-US" altLang="en-US" sz="2400" b="1" dirty="0">
                <a:solidFill>
                  <a:schemeClr val="tx1"/>
                </a:solidFill>
                <a:latin typeface="Comic Sans MS" panose="030F0702030302020204" pitchFamily="66" charset="0"/>
                <a:cs typeface="Calibri" panose="020F0502020204030204" pitchFamily="34" charset="0"/>
              </a:rPr>
              <a:t>2 cell stimulate B cells----CMI</a:t>
            </a:r>
          </a:p>
          <a:p>
            <a:pPr marL="45720" indent="0" algn="just" eaLnBrk="1" hangingPunct="1">
              <a:lnSpc>
                <a:spcPct val="200000"/>
              </a:lnSpc>
              <a:buNone/>
            </a:pPr>
            <a:endParaRPr lang="en-US" altLang="en-US" sz="2400" b="1" dirty="0">
              <a:solidFill>
                <a:schemeClr val="tx1"/>
              </a:solidFill>
              <a:latin typeface="Comic Sans MS" panose="030F0702030302020204" pitchFamily="66" charset="0"/>
              <a:cs typeface="Calibri" panose="020F0502020204030204" pitchFamily="34" charset="0"/>
            </a:endParaRPr>
          </a:p>
          <a:p>
            <a:endParaRPr lang="en-IN" dirty="0">
              <a:solidFill>
                <a:schemeClr val="tx1"/>
              </a:solidFill>
            </a:endParaRPr>
          </a:p>
        </p:txBody>
      </p:sp>
    </p:spTree>
    <p:extLst>
      <p:ext uri="{BB962C8B-B14F-4D97-AF65-F5344CB8AC3E}">
        <p14:creationId xmlns:p14="http://schemas.microsoft.com/office/powerpoint/2010/main" val="2843427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D921-5B05-E880-93C9-AAEBA2B59600}"/>
              </a:ext>
            </a:extLst>
          </p:cNvPr>
          <p:cNvSpPr>
            <a:spLocks noGrp="1"/>
          </p:cNvSpPr>
          <p:nvPr>
            <p:ph type="title"/>
          </p:nvPr>
        </p:nvSpPr>
        <p:spPr>
          <a:xfrm>
            <a:off x="1158240" y="1583377"/>
            <a:ext cx="9875520" cy="1356360"/>
          </a:xfrm>
        </p:spPr>
        <p:txBody>
          <a:bodyPr>
            <a:normAutofit/>
          </a:bodyPr>
          <a:lstStyle/>
          <a:p>
            <a:pPr algn="ctr"/>
            <a:r>
              <a:rPr lang="en-IN" sz="5400" b="1" dirty="0">
                <a:solidFill>
                  <a:schemeClr val="tx1"/>
                </a:solidFill>
                <a:latin typeface="Comic Sans MS" panose="030F0702030302020204" pitchFamily="66" charset="0"/>
              </a:rPr>
              <a:t>Thank you</a:t>
            </a:r>
          </a:p>
        </p:txBody>
      </p:sp>
    </p:spTree>
    <p:extLst>
      <p:ext uri="{BB962C8B-B14F-4D97-AF65-F5344CB8AC3E}">
        <p14:creationId xmlns:p14="http://schemas.microsoft.com/office/powerpoint/2010/main" val="3391240621"/>
      </p:ext>
    </p:extLst>
  </p:cSld>
  <p:clrMapOvr>
    <a:masterClrMapping/>
  </p:clrMapOvr>
</p:sld>
</file>

<file path=ppt/theme/theme1.xml><?xml version="1.0" encoding="utf-8"?>
<a:theme xmlns:a="http://schemas.openxmlformats.org/drawingml/2006/main" name="Basis">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268</TotalTime>
  <Words>1506</Words>
  <Application>Microsoft Office PowerPoint</Application>
  <PresentationFormat>Widescreen</PresentationFormat>
  <Paragraphs>222</Paragraphs>
  <Slides>48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Comic Sans MS</vt:lpstr>
      <vt:lpstr>Corbel</vt:lpstr>
      <vt:lpstr>Symbol</vt:lpstr>
      <vt:lpstr>Wingdings</vt:lpstr>
      <vt:lpstr>Wingdings 2</vt:lpstr>
      <vt:lpstr>Basis</vt:lpstr>
      <vt:lpstr>PowerPoint Presentation</vt:lpstr>
      <vt:lpstr>Antibody mediated immune response</vt:lpstr>
      <vt:lpstr>Objectives</vt:lpstr>
      <vt:lpstr>INTRODUCTION</vt:lpstr>
      <vt:lpstr>INTRODUCTION</vt:lpstr>
      <vt:lpstr>Humoral or Antibody mediated Immune response (AMI)</vt:lpstr>
      <vt:lpstr>Cell mediated immune response (CMI)</vt:lpstr>
      <vt:lpstr>CMI and AMI are Interdependent</vt:lpstr>
      <vt:lpstr>CMI and AMI are Interdependent</vt:lpstr>
      <vt:lpstr>1. Antigen presentation</vt:lpstr>
      <vt:lpstr>1. Antigen presentation</vt:lpstr>
      <vt:lpstr> T CELLS ONLY RECOGNIZE ANTIGEN ASSOCIATED WITH MHC MOLECULES ON CELL SURFACES </vt:lpstr>
      <vt:lpstr>Antigen presenting cells</vt:lpstr>
      <vt:lpstr>Antigen processing pathways</vt:lpstr>
      <vt:lpstr>Antigen processing pathways</vt:lpstr>
      <vt:lpstr>ACTIVATION AND DIFFERENTIATION OF HELPER T CELLS </vt:lpstr>
      <vt:lpstr>PowerPoint Presentation</vt:lpstr>
      <vt:lpstr>PowerPoint Presentation</vt:lpstr>
      <vt:lpstr>PowerPoint Presentation</vt:lpstr>
      <vt:lpstr>PowerPoint Presentation</vt:lpstr>
      <vt:lpstr>PowerPoint Presentation</vt:lpstr>
      <vt:lpstr>EFFECTOR T HELPER CELLS</vt:lpstr>
      <vt:lpstr>EFFECTOR T HELPER CELLS</vt:lpstr>
      <vt:lpstr>PowerPoint Presentation</vt:lpstr>
      <vt:lpstr>MEMORY T CELLS</vt:lpstr>
      <vt:lpstr>Humoral or Antibody-mediated Immune Response (AMI)</vt:lpstr>
      <vt:lpstr>Antibody-mediated Immune Response</vt:lpstr>
      <vt:lpstr>1. Activation of B Cells</vt:lpstr>
      <vt:lpstr>1. Activation of B Cells</vt:lpstr>
      <vt:lpstr>1. Activation of B Cells</vt:lpstr>
      <vt:lpstr>Signal Induction</vt:lpstr>
      <vt:lpstr>Antigen presentation of B cells to activated TH cells and signal induction</vt:lpstr>
      <vt:lpstr>Signal Transduction</vt:lpstr>
      <vt:lpstr>B cell signal transduction</vt:lpstr>
      <vt:lpstr>Proliferation and Differentiation of B Cells</vt:lpstr>
      <vt:lpstr>Proliferation and Differentiation of B Cells</vt:lpstr>
      <vt:lpstr>Differentiation of B cells in secondary lymphoid follicles</vt:lpstr>
      <vt:lpstr>PowerPoint Presentation</vt:lpstr>
      <vt:lpstr>Cytokines secreted by TH cells and the respective Ig class/subclass they induce</vt:lpstr>
      <vt:lpstr>Effector Functions of AMI</vt:lpstr>
      <vt:lpstr>Effector Functions of AMI</vt:lpstr>
      <vt:lpstr>PowerPoint Presentation</vt:lpstr>
      <vt:lpstr>Effector Functions of AMI</vt:lpstr>
      <vt:lpstr>MCQs</vt:lpstr>
      <vt:lpstr>1. Professional antigen-presenting cells (APCs) include all, except: </vt:lpstr>
      <vt:lpstr>2. Plasma cells are:</vt:lpstr>
      <vt:lpstr>3. Which of the following is correct. Cytokines secreted by: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Antibody mediated immune response</dc:title>
  <dc:creator>HP</dc:creator>
  <cp:lastModifiedBy>HP</cp:lastModifiedBy>
  <cp:revision>35</cp:revision>
  <dcterms:created xsi:type="dcterms:W3CDTF">2024-01-27T08:53:44Z</dcterms:created>
  <dcterms:modified xsi:type="dcterms:W3CDTF">2024-01-29T09:24:52Z</dcterms:modified>
</cp:coreProperties>
</file>