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319" r:id="rId12"/>
    <p:sldId id="320" r:id="rId13"/>
    <p:sldId id="268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321" r:id="rId26"/>
    <p:sldId id="324" r:id="rId27"/>
    <p:sldId id="322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323" r:id="rId36"/>
    <p:sldId id="286" r:id="rId37"/>
    <p:sldId id="288" r:id="rId38"/>
    <p:sldId id="289" r:id="rId39"/>
    <p:sldId id="290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0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013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3648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6857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0307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630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11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850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0352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1882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0325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8857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E82E1F1B-2B19-4667-BEFB-AD5E0C34C255}" type="datetimeFigureOut">
              <a:rPr lang="en-IN" smtClean="0"/>
              <a:t>18-11-2023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B64A97A-8185-4438-891D-7E48A7119450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8005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B1AAC-07C5-55BF-6C29-3F4656832A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1258508" cy="147501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AGENTS OF BACTERIAL MENINGITIS - 2</a:t>
            </a:r>
            <a:endParaRPr lang="en-IN" sz="4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DD7601-AA0B-B7C6-B9B1-419D45CDC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1" y="5542408"/>
            <a:ext cx="10993546" cy="590321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Dr. Priyanka Chaturvedi</a:t>
            </a:r>
          </a:p>
          <a:p>
            <a:pPr algn="r"/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Assistant professor</a:t>
            </a:r>
            <a:endParaRPr lang="en-IN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285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44CB9-85A9-BF31-AE21-00C261C27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</a:rPr>
              <a:t>Definition 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06CDC-47D2-93D2-5BCF-7BE8657AA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90057"/>
            <a:ext cx="11029615" cy="342009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Meningitis is infection of the leptomeninges (arachnoid and pia mater) surrounding the brain and spinal cord, with involvement of the subarachnoid space.</a:t>
            </a:r>
            <a:endParaRPr lang="en-IN" sz="32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235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F73A-5EDE-C56C-80DC-D6E0A139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Types</a:t>
            </a:r>
            <a:endParaRPr lang="en-IN" sz="32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94B5D-1AB4-7B98-B927-D3BC5F3AE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73619"/>
            <a:ext cx="11029615" cy="43865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Types of meningitis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C000"/>
                </a:solidFill>
                <a:latin typeface="Comic Sans MS" panose="030F0702030302020204" pitchFamily="66" charset="0"/>
              </a:rPr>
              <a:t>1.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Acute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C000"/>
                </a:solidFill>
                <a:latin typeface="Comic Sans MS" panose="030F0702030302020204" pitchFamily="66" charset="0"/>
              </a:rPr>
              <a:t>2.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Chronic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    OR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57200" indent="-457200"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Pyogenic</a:t>
            </a:r>
          </a:p>
          <a:p>
            <a:pPr marL="457200" indent="-457200"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Tubercular</a:t>
            </a:r>
          </a:p>
          <a:p>
            <a:pPr marL="457200" indent="-457200"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Viral</a:t>
            </a:r>
          </a:p>
        </p:txBody>
      </p:sp>
    </p:spTree>
    <p:extLst>
      <p:ext uri="{BB962C8B-B14F-4D97-AF65-F5344CB8AC3E}">
        <p14:creationId xmlns:p14="http://schemas.microsoft.com/office/powerpoint/2010/main" val="3540452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DFEA3-5609-36EC-660A-3055B7669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Agents of Acute Meningitis</a:t>
            </a:r>
            <a:endParaRPr lang="en-IN" sz="32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CDE67-7F28-5CD3-A7E1-3E17580C2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52552"/>
            <a:ext cx="11029615" cy="4916384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Streptococcus pneumoniae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or pneumococcus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most common</a:t>
            </a:r>
          </a:p>
          <a:p>
            <a:pPr marL="457200" indent="-457200">
              <a:buAutoNum type="arabicPeriod"/>
            </a:pP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Neisseria meningitidis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or meningococcus</a:t>
            </a:r>
          </a:p>
          <a:p>
            <a:pPr marL="457200" indent="-457200">
              <a:buAutoNum type="arabicPeriod"/>
            </a:pPr>
            <a:r>
              <a:rPr lang="en-US" sz="2800" b="1" i="1" dirty="0">
                <a:solidFill>
                  <a:srgbClr val="C00000"/>
                </a:solidFill>
                <a:latin typeface="Comic Sans MS" panose="030F0702030302020204" pitchFamily="66" charset="0"/>
              </a:rPr>
              <a:t>Streptococcus agalactiae</a:t>
            </a:r>
          </a:p>
          <a:p>
            <a:pPr marL="457200" indent="-457200">
              <a:buAutoNum type="arabicPeriod"/>
            </a:pPr>
            <a:r>
              <a:rPr lang="en-US" sz="2800" b="1" i="1" dirty="0">
                <a:solidFill>
                  <a:srgbClr val="C00000"/>
                </a:solidFill>
                <a:latin typeface="Comic Sans MS" panose="030F0702030302020204" pitchFamily="66" charset="0"/>
              </a:rPr>
              <a:t>Listeria monocytogenes</a:t>
            </a:r>
          </a:p>
          <a:p>
            <a:pPr marL="457200" indent="-457200">
              <a:buAutoNum type="arabicPeriod"/>
            </a:pPr>
            <a:r>
              <a:rPr lang="en-US" sz="28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Haemophilus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 influenzae</a:t>
            </a:r>
          </a:p>
          <a:p>
            <a:pPr marL="457200" indent="-457200">
              <a:buAutoNum type="arabicPeriod"/>
            </a:pP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Escherichia coli </a:t>
            </a:r>
          </a:p>
          <a:p>
            <a:pPr marL="457200" indent="-457200">
              <a:buAutoNum type="arabicPeriod"/>
            </a:pP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Klebsiella Pneumoniae</a:t>
            </a:r>
          </a:p>
        </p:txBody>
      </p:sp>
    </p:spTree>
    <p:extLst>
      <p:ext uri="{BB962C8B-B14F-4D97-AF65-F5344CB8AC3E}">
        <p14:creationId xmlns:p14="http://schemas.microsoft.com/office/powerpoint/2010/main" val="1258658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9D3A0-3F65-74E7-A315-BF77A5336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Agents of Chronic Meningitis</a:t>
            </a:r>
            <a:endParaRPr lang="en-IN" sz="32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664EE-6F7C-72D5-50DB-77D65DE78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64688"/>
          </a:xfrm>
        </p:spPr>
        <p:txBody>
          <a:bodyPr>
            <a:normAutofit/>
          </a:bodyPr>
          <a:lstStyle/>
          <a:p>
            <a:pPr marL="781200" lvl="1" indent="-457200">
              <a:buAutoNum type="arabicPeriod"/>
            </a:pPr>
            <a:r>
              <a:rPr lang="en-US" sz="2400" b="1" i="1" dirty="0">
                <a:solidFill>
                  <a:srgbClr val="C00000"/>
                </a:solidFill>
                <a:latin typeface="Comic Sans MS" panose="030F0702030302020204" pitchFamily="66" charset="0"/>
              </a:rPr>
              <a:t>Mycobacterium tuberculosis</a:t>
            </a:r>
          </a:p>
          <a:p>
            <a:pPr marL="781200" lvl="1" indent="-457200"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Borrelia burgdorferi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(Lyme disease)</a:t>
            </a:r>
          </a:p>
          <a:p>
            <a:pPr marL="781200" lvl="1" indent="-457200"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Treponema pallidum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(tertiary syphilis)</a:t>
            </a:r>
          </a:p>
          <a:p>
            <a:pPr marL="781200" lvl="1" indent="-457200"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Nocardia</a:t>
            </a:r>
          </a:p>
          <a:p>
            <a:pPr marL="781200" lvl="1" indent="-457200"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Actinomyces</a:t>
            </a:r>
          </a:p>
          <a:p>
            <a:pPr marL="781200" lvl="1" indent="-457200">
              <a:buAutoNum type="arabicPeriod"/>
            </a:pPr>
            <a:r>
              <a:rPr lang="en-US" sz="24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Tropheryma</a:t>
            </a: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whipplei</a:t>
            </a:r>
            <a:endParaRPr lang="en-US" sz="24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781200" lvl="1" indent="-457200"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Leptospira</a:t>
            </a:r>
          </a:p>
          <a:p>
            <a:pPr marL="781200" lvl="1" indent="-457200"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Brucella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230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05720-31BB-114F-DC9E-8A952A525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Comic Sans MS" panose="030F0702030302020204" pitchFamily="66" charset="0"/>
                <a:ea typeface="Roboto Condensed Light" panose="020B0604020202020204" charset="0"/>
              </a:rPr>
              <a:t>Cytological and Biochemical Analysis</a:t>
            </a:r>
            <a:endParaRPr lang="en-IN" sz="3200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C5C2927-153E-5D9D-748F-8D784E7A93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0176193"/>
              </p:ext>
            </p:extLst>
          </p:nvPr>
        </p:nvGraphicFramePr>
        <p:xfrm>
          <a:off x="581192" y="1955594"/>
          <a:ext cx="11139920" cy="444520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22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7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7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5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08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8960">
                <a:tc>
                  <a:txBody>
                    <a:bodyPr/>
                    <a:lstStyle/>
                    <a:p>
                      <a:pPr marL="48895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Characteristics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4455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Normal individual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1435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Pyogenic meningitis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Tuberculous meningitis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865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Viral meningitis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8960">
                <a:tc>
                  <a:txBody>
                    <a:bodyPr/>
                    <a:lstStyle/>
                    <a:p>
                      <a:pPr marL="48895" marR="0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CSF pressure (mm of water)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4455" marR="0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Normal (50–150)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1435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Highly elevated (&gt;180)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Moderately elevated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865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Slightly elevated/normal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776">
                <a:tc>
                  <a:txBody>
                    <a:bodyPr/>
                    <a:lstStyle/>
                    <a:p>
                      <a:pPr marL="48895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Total leukocyte count (per mm3)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090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0–5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2070" marR="0" algn="ctr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100–10,000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algn="ctr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10–500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algn="ctr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25–500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8960">
                <a:tc>
                  <a:txBody>
                    <a:bodyPr/>
                    <a:lstStyle/>
                    <a:p>
                      <a:pPr marL="48895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Predominant cell type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090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Lymphocytes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2070" marR="0" algn="ctr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Neutrophils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algn="ctr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Lymphocytes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algn="ctr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Lymphocytes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776">
                <a:tc>
                  <a:txBody>
                    <a:bodyPr/>
                    <a:lstStyle/>
                    <a:p>
                      <a:pPr marL="48895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Glucose (mg%)</a:t>
                      </a:r>
                      <a:endParaRPr lang="en-US" sz="1800" b="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090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40–70</a:t>
                      </a:r>
                      <a:endParaRPr lang="en-US" sz="1800" b="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2070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decreased to absent</a:t>
                      </a:r>
                      <a:endParaRPr lang="en-US" sz="1800" b="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20–40 mg/dL (slightly decreased)</a:t>
                      </a:r>
                      <a:endParaRPr lang="en-US" sz="1800" b="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algn="ctr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Normal</a:t>
                      </a:r>
                      <a:endParaRPr lang="en-US" sz="1800" b="1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776">
                <a:tc>
                  <a:txBody>
                    <a:bodyPr/>
                    <a:lstStyle/>
                    <a:p>
                      <a:pPr marL="48895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Total proteins (mg%)</a:t>
                      </a:r>
                      <a:endParaRPr lang="en-US" sz="1800" b="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5090" marR="0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15–45</a:t>
                      </a:r>
                      <a:endParaRPr lang="en-US" sz="1800" b="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2070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usually &gt;250; markedly increased)</a:t>
                      </a:r>
                      <a:endParaRPr lang="en-US" sz="1800" b="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moderate to markedly increased</a:t>
                      </a:r>
                      <a:endParaRPr lang="en-US" sz="1800" b="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8580" algn="ctr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normal or slightly elevated</a:t>
                      </a:r>
                      <a:endParaRPr lang="en-US" sz="1800" b="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8379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19F46-2CD9-3848-040B-C873C7E81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case</a:t>
            </a:r>
            <a:endParaRPr lang="en-IN" sz="32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5F3FF-6545-5CF3-585B-AD9695793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188" y="1959429"/>
            <a:ext cx="11029615" cy="2861954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 5 days old neonate developed high Grade fever with generalized tonic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clonic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seizures. The CSF biochemical analysis showed predominant neutrophils with CSF sugar: 10 mg% &amp; CSF protein of 378mg%. The Gram stain smear of CSF showed Plenty Pus cells with Gram Positive cocci in short chain. The CSF culture shows growth of 1-2 mm mucoid colony with beta hemolysis. </a:t>
            </a: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Group B streptococcal infection - Wikipedia">
            <a:extLst>
              <a:ext uri="{FF2B5EF4-FFF2-40B4-BE49-F238E27FC236}">
                <a16:creationId xmlns:a16="http://schemas.microsoft.com/office/drawing/2014/main" id="{73707492-30CE-BC7B-842E-A6F1ADABB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46" y="5047012"/>
            <a:ext cx="328662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reptococcus agalactiae under microscope, Group B streptococcus or GBS:  microscopy of Gram-positive cocci in chains (streptococci), morphology and  microscopic appearance of Streptococcus agalactiae, Streptococcus agalactiae  gram stain and colony ...">
            <a:extLst>
              <a:ext uri="{FF2B5EF4-FFF2-40B4-BE49-F238E27FC236}">
                <a16:creationId xmlns:a16="http://schemas.microsoft.com/office/drawing/2014/main" id="{68F1F962-DD45-71B4-CD36-D24CB128D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312" y="5047011"/>
            <a:ext cx="26860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55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E055C9-B1B4-550F-362E-B419399CA5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2" r="54249"/>
          <a:stretch/>
        </p:blipFill>
        <p:spPr>
          <a:xfrm>
            <a:off x="1389413" y="0"/>
            <a:ext cx="9084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090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72B24-47C7-DFCB-FF7A-C621D4ED7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Pathogenesis and</a:t>
            </a:r>
            <a:br>
              <a:rPr lang="en-US" sz="3200" b="1" dirty="0">
                <a:latin typeface="Comic Sans MS" panose="030F0702030302020204" pitchFamily="66" charset="0"/>
              </a:rPr>
            </a:br>
            <a:r>
              <a:rPr lang="en-US" sz="3200" b="1" dirty="0">
                <a:latin typeface="Comic Sans MS" panose="030F0702030302020204" pitchFamily="66" charset="0"/>
              </a:rPr>
              <a:t>Clinical Manifestations:</a:t>
            </a:r>
            <a:endParaRPr lang="en-IN" sz="32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CBBC4-F9F0-D62A-0536-60F7C1D4C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Approximately 5–40% of women - vaginal or rectal carriers of group B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Streptococcus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(GBS).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GBS infection - common in neonates and pregnancy.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Recognized as a major cause of neonatal sepsis and meningitis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555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653FD-47FD-E1CA-2F6E-0498376C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Pathogenesis and Clinical Manifestations:</a:t>
            </a:r>
            <a:endParaRPr lang="en-IN" sz="32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88AD-50B4-FDC9-7376-68F4DB07C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09" y="1947525"/>
            <a:ext cx="11270382" cy="4678878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Infections in pregnancy - lead to peripartum fever, endometritis and puerperal sepsis.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Infections in adults - involve elderly or people with underlying chronic illness - diabetes mellitus or malignancy.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Isolation of GBS from blood culture and CSF culture - mainstay of diagnosis.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GBS - catalase negative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650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D0323-A6BA-2F57-47F0-0B86124B7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Clinical features</a:t>
            </a:r>
            <a:endParaRPr lang="en-IN" sz="32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D6014-0D71-2C82-F4B1-DC9770EE8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Early-onset: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Occurs in the first week of life , transmission of organism from the maternal genital tract during or before birth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Late-onset: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Occurs from 7-90 days of birth, transmitted by contact with a colonized mother or nursing personnel.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357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1AD6C-915A-F663-67CE-6BB4AA858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Early-onset v/s late onset </a:t>
            </a:r>
            <a:endParaRPr lang="en-IN" sz="3200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0BF8CC1-EAD8-0506-5674-5545E2B94F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771134"/>
              </p:ext>
            </p:extLst>
          </p:nvPr>
        </p:nvGraphicFramePr>
        <p:xfrm>
          <a:off x="431536" y="1805050"/>
          <a:ext cx="11328927" cy="454321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17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0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1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5874">
                <a:tc>
                  <a:txBody>
                    <a:bodyPr/>
                    <a:lstStyle/>
                    <a:p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Characteristics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Early-onset disease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Late-onset disease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875"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Age of onset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0–6 days of birth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7–90 days of birth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729"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Increased risk following obstetric</a:t>
                      </a:r>
                    </a:p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complications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Prematurity and prolonged labor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Not associated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729"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Mode of transmission to the baby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During or before birth from the</a:t>
                      </a:r>
                    </a:p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colonized maternal genital tract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Contact with a colonized mother and</a:t>
                      </a:r>
                    </a:p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nursing personnel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6795"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Common clinical manifestations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Pneumonia or respiratory</a:t>
                      </a:r>
                    </a:p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distress syndrome (most common),</a:t>
                      </a:r>
                    </a:p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bacteremia and meningitis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Meningitis (most common)</a:t>
                      </a:r>
                    </a:p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and bacteremia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5875"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Case fatality rate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4.7%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2.8%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1198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AF078-87C4-F64E-3B3E-23966A27E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</a:rPr>
              <a:t>LABORATORY DIAGNOSIS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B9001-63A4-57DE-941F-C1F2D241E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033" y="2054431"/>
            <a:ext cx="11245933" cy="471450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SAMPLE: CSF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Colonies on BA: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β-hemolytic, mucoid and slightly larger (2 mm)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CAMP positive: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CAMP factor 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(Christie, Atkins, Munch-Petersen)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– it is a phospholipase produced by GBS that enhances the hemolysis of </a:t>
            </a: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S. aureus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GBS - streaked on blood agar plate - perpendicular to </a:t>
            </a: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S. aureus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– enhanced arrowhead-shaped hemolysis - at their junction, pointing towards </a:t>
            </a: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S. aureus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streak line.</a:t>
            </a: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131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4DAFD8-6BAB-760B-23A8-DFC3EE16DB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671439"/>
              </p:ext>
            </p:extLst>
          </p:nvPr>
        </p:nvGraphicFramePr>
        <p:xfrm>
          <a:off x="425533" y="1644732"/>
          <a:ext cx="11340933" cy="521326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780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0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80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53511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Characters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S. pyogenes</a:t>
                      </a:r>
                      <a:endParaRPr lang="en-US" sz="2400" i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S. agalactiae</a:t>
                      </a:r>
                      <a:endParaRPr lang="en-US" sz="2400" i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5175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Lancefield grouping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Group A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Group B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5175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Bacitracin sensitivity test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Sensitive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Resistant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175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CAMP test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Negative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Positive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4232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β-hemolytic colonies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0.5–1 mm, pin point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2286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Mucoid, slightly larger</a:t>
                      </a:r>
                    </a:p>
                    <a:p>
                      <a:pPr marL="43815" marR="2286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(2 mm)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4876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92524-0519-390C-8CDF-8ADB33C3D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CAMP test positive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3F02D7-588D-F26D-03EB-D97AFA0B0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4885" r="3935"/>
          <a:stretch/>
        </p:blipFill>
        <p:spPr>
          <a:xfrm>
            <a:off x="6187044" y="1923802"/>
            <a:ext cx="4916383" cy="4224164"/>
          </a:xfrm>
          <a:prstGeom prst="rect">
            <a:avLst/>
          </a:prstGeom>
        </p:spPr>
      </p:pic>
      <p:pic>
        <p:nvPicPr>
          <p:cNvPr id="3074" name="Picture 2" descr="Microbiology mcqs - The CAMP test (Christie-Atkins-Munch-Peterson) is a test  to identify group B β-hemolytic streptococci (Streptococcus agalactiae)  based on their formation of a substance (CAMP factor) that enlarges the  area of">
            <a:extLst>
              <a:ext uri="{FF2B5EF4-FFF2-40B4-BE49-F238E27FC236}">
                <a16:creationId xmlns:a16="http://schemas.microsoft.com/office/drawing/2014/main" id="{368E8A82-2438-D78C-57E7-1B64AFB70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4" b="7437"/>
          <a:stretch/>
        </p:blipFill>
        <p:spPr bwMode="auto">
          <a:xfrm>
            <a:off x="581191" y="1923802"/>
            <a:ext cx="4916383" cy="444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362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B67A-9564-1612-038F-EFE79853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latin typeface="Comic Sans MS" panose="030F0702030302020204" pitchFamily="66" charset="0"/>
                <a:ea typeface="Roboto Condensed Light" panose="020B0604020202020204" charset="0"/>
              </a:rPr>
              <a:t>Treatment of Group B Streptococcal meningitis</a:t>
            </a:r>
            <a:endParaRPr lang="en-IN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E1DFE-2D37-0520-5F6F-2D848054E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38" y="2177827"/>
            <a:ext cx="11148370" cy="12511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Penicillin for a duration of 14 days.</a:t>
            </a:r>
          </a:p>
        </p:txBody>
      </p:sp>
    </p:spTree>
    <p:extLst>
      <p:ext uri="{BB962C8B-B14F-4D97-AF65-F5344CB8AC3E}">
        <p14:creationId xmlns:p14="http://schemas.microsoft.com/office/powerpoint/2010/main" val="2987515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2B5DB-5C0C-07D2-196D-DCC304F09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Listeriosis</a:t>
            </a:r>
            <a:endParaRPr lang="en-IN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390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1A08F-5E33-BDC9-587B-8322DE8EF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Listeriosis</a:t>
            </a: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DFABA-C603-7A63-7B20-8EC21C548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Caused by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Listeria monocytogenes.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Food-borne pathogen that can cause serious infections in neonates, pregnant women and elderly people. </a:t>
            </a:r>
          </a:p>
          <a:p>
            <a:pPr marL="0" indent="0" algn="just">
              <a:buNone/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352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0DB84-F31E-859A-17BD-C26E7D9ED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Human Infection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FD406-2C15-32C4-B8E0-227E4E5E9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3406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Mode of transmission: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through contaminated food, vertical transmission.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Age: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Extremes of age (neonate and old age)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Use of proton pump inhibitors increases risk</a:t>
            </a:r>
            <a:endParaRPr lang="en-IN" sz="28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Other risk factors: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Pregnant women &amp;  immunocompromised individuals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615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2B7E7-9D3D-AA26-7A5E-881309C08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Human Infection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AD3A6-99CB-A423-C3BD-BB29FB08B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2718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Survive refrigeration (4°C)- Commonly found in stored foods.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Listeriosis is most often sporadic, although outbreaks do occur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3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F813E-8CA2-0863-B73D-E7876B7D3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EF3E7-A297-C63D-BE1C-FAEA4B9AC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688" y="1907364"/>
            <a:ext cx="11317883" cy="467750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Intracellular survival: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After entry into the intestinal epithelium (with the help of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Internalins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) – the bacilli survives inside the host cell due to inhibition and lysis of phagosome by forming pores (mediated by </a:t>
            </a:r>
            <a:r>
              <a:rPr lang="en-US" sz="28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listeriolysin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 O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) - 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host cell actin polymerization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- helps the bacterium to reach near the cell membrane.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Migrates to the adjacent epithelial cells/ macrophages by 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direct cell-to-cell spread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- by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listeriopods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108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ABECB-8BF6-DA52-E5D4-7633C8189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Clinical Manifestations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6F837-AAC4-9F23-0BDB-079C20394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636323"/>
            <a:ext cx="11029615" cy="3970622"/>
          </a:xfrm>
        </p:spPr>
        <p:txBody>
          <a:bodyPr>
            <a:noAutofit/>
          </a:bodyPr>
          <a:lstStyle/>
          <a:p>
            <a:pPr algn="just"/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Depends on the age of the patient and other risk factors</a:t>
            </a:r>
          </a:p>
          <a:p>
            <a:pPr algn="just"/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Neonatal listeriosis: E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arly-onset and Late-onset neonatal disease</a:t>
            </a:r>
          </a:p>
          <a:p>
            <a:pPr algn="just"/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 pregnant women: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Fetal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complications - abortion, preterm delivery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Maternal complications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-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flu-like symptoms, bacteraemia and  meningitis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427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A6604-97A8-0054-5F7F-EE8319803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Clinical Manifestations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F2F32-C47A-ACBF-640F-07EBCE4B1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5281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Adults: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Bacteraemia and meningitis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Risk factors - immunosuppression (steroid therapy, HIV, diabetes, malignancy)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Gastroenteritis following consumption of contaminated milk, meat and salads.</a:t>
            </a:r>
          </a:p>
          <a:p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032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35B6F-8279-C76E-62EA-229D58FBB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latin typeface="Comic Sans MS" panose="030F0702030302020204" pitchFamily="66" charset="0"/>
                <a:ea typeface="Roboto Condensed Light" panose="020B0604020202020204" charset="0"/>
              </a:rPr>
              <a:t>Differences between early- and late-onset neonatal listeriosis</a:t>
            </a:r>
            <a:endParaRPr lang="en-IN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5ACE80-096F-243B-3743-AD31FFDE45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1497751"/>
              </p:ext>
            </p:extLst>
          </p:nvPr>
        </p:nvGraphicFramePr>
        <p:xfrm>
          <a:off x="581192" y="1940944"/>
          <a:ext cx="11029616" cy="441051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843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6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451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IN" sz="24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Early onset neonatal disease</a:t>
                      </a:r>
                      <a:endParaRPr lang="en-IN" sz="24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19050" marR="19050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IN" sz="24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Late onset neonatal disease</a:t>
                      </a:r>
                      <a:endParaRPr lang="en-IN" sz="24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19050" marR="19050" marT="19050" marB="190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599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Occurs &lt;5 days of birth</a:t>
                      </a:r>
                      <a:r>
                        <a:rPr lang="en-IN" sz="2000" b="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Occurs &gt;5 days of birth</a:t>
                      </a: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599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Acquired from- maternal genital flora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Acquired from- environment</a:t>
                      </a:r>
                      <a:endParaRPr lang="en-IN" sz="2000" b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9051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Associated with-</a:t>
                      </a:r>
                      <a:r>
                        <a:rPr lang="en-IN" sz="2000" b="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N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Obstetrical complications -  premature delivery &amp; low birth weight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Not associated 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599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>
                          <a:latin typeface="Comic Sans MS" panose="030F0702030302020204" pitchFamily="66" charset="0"/>
                        </a:rPr>
                        <a:t>Most common presentation- neonatal sepsis</a:t>
                      </a:r>
                      <a:endParaRPr lang="en-IN" sz="20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>
                          <a:latin typeface="Comic Sans MS" panose="030F0702030302020204" pitchFamily="66" charset="0"/>
                        </a:rPr>
                        <a:t>Most common presentation -</a:t>
                      </a:r>
                      <a:r>
                        <a:rPr lang="en-IN" sz="2000" baseline="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N" sz="2000" dirty="0">
                          <a:latin typeface="Comic Sans MS" panose="030F0702030302020204" pitchFamily="66" charset="0"/>
                        </a:rPr>
                        <a:t>neonatal meningitis</a:t>
                      </a:r>
                      <a:endParaRPr lang="en-IN" sz="20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856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Granulomatosis </a:t>
                      </a:r>
                      <a:r>
                        <a:rPr lang="en-IN" sz="2000" b="1" dirty="0" err="1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infantiseptica</a:t>
                      </a:r>
                      <a:r>
                        <a:rPr lang="en-IN" sz="20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</a:rPr>
                        <a:t>- </a:t>
                      </a:r>
                      <a:r>
                        <a:rPr lang="en-IN" sz="2000" dirty="0">
                          <a:latin typeface="Comic Sans MS" panose="030F0702030302020204" pitchFamily="66" charset="0"/>
                        </a:rPr>
                        <a:t>miliary micro abscesses and granulomas</a:t>
                      </a:r>
                      <a:endParaRPr lang="en-IN" sz="20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>
                          <a:latin typeface="Comic Sans MS" panose="030F0702030302020204" pitchFamily="66" charset="0"/>
                        </a:rPr>
                        <a:t>Not seen</a:t>
                      </a:r>
                      <a:endParaRPr lang="en-IN" sz="20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599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>
                          <a:latin typeface="Comic Sans MS" panose="030F0702030302020204" pitchFamily="66" charset="0"/>
                        </a:rPr>
                        <a:t>Mortality rate  &gt;30%</a:t>
                      </a:r>
                      <a:endParaRPr lang="en-IN" sz="20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>
                          <a:latin typeface="Comic Sans MS" panose="030F0702030302020204" pitchFamily="66" charset="0"/>
                        </a:rPr>
                        <a:t>Mortality rate &lt;10%</a:t>
                      </a:r>
                      <a:endParaRPr lang="en-IN" sz="20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599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>
                          <a:latin typeface="Comic Sans MS" panose="030F0702030302020204" pitchFamily="66" charset="0"/>
                        </a:rPr>
                        <a:t> Does not cause nosocomial outbreaks</a:t>
                      </a:r>
                      <a:endParaRPr lang="en-IN" sz="2000"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>
                          <a:latin typeface="Comic Sans MS" panose="030F0702030302020204" pitchFamily="66" charset="0"/>
                        </a:rPr>
                        <a:t>Nosocomial outbreaks are seen</a:t>
                      </a:r>
                      <a:endParaRPr lang="en-IN" sz="2000" dirty="0">
                        <a:latin typeface="Comic Sans MS" panose="030F0702030302020204" pitchFamily="66" charset="0"/>
                        <a:ea typeface="Roboto Condensed Light" panose="020B0604020202020204" charset="0"/>
                        <a:cs typeface="Tunga"/>
                      </a:endParaRPr>
                    </a:p>
                  </a:txBody>
                  <a:tcPr marL="30480" marR="3048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058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AC0DA-895F-7A86-D0B1-1F4F72314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Comic Sans MS" panose="030F0702030302020204" pitchFamily="66" charset="0"/>
              </a:rPr>
              <a:t>Laboratory diagnosis of listeriosis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CDDA7-A396-F9CE-325C-D0F8B65CE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15956"/>
            <a:ext cx="11029615" cy="421574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Sample: CSF, BLOOD or Amniotic fluid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Gram stain: Gram positive short </a:t>
            </a:r>
            <a:r>
              <a:rPr lang="en-IN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cocco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-bacilli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Motility: </a:t>
            </a:r>
            <a:r>
              <a:rPr lang="en-IN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TUMBLING MOTILITY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at 25</a:t>
            </a:r>
            <a:r>
              <a:rPr lang="en-IN" sz="2800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o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 but non motile at 37</a:t>
            </a:r>
            <a:r>
              <a:rPr lang="en-IN" sz="2800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o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 (called as </a:t>
            </a:r>
            <a:r>
              <a:rPr lang="en-IN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DIFFERENTIAL MOTILITY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). It is due to temperature dependant flagella expression.</a:t>
            </a:r>
          </a:p>
        </p:txBody>
      </p:sp>
    </p:spTree>
    <p:extLst>
      <p:ext uri="{BB962C8B-B14F-4D97-AF65-F5344CB8AC3E}">
        <p14:creationId xmlns:p14="http://schemas.microsoft.com/office/powerpoint/2010/main" val="3587627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9CC4E-EA97-739C-1A98-F64307CCA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Listeria monocytogenes with rocket tail - Creative Med Doses">
            <a:extLst>
              <a:ext uri="{FF2B5EF4-FFF2-40B4-BE49-F238E27FC236}">
                <a16:creationId xmlns:a16="http://schemas.microsoft.com/office/drawing/2014/main" id="{BE291A91-292A-CCB0-30FA-01E73E1C19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10" y="1715956"/>
            <a:ext cx="11614068" cy="489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658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AC0DA-895F-7A86-D0B1-1F4F72314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Comic Sans MS" panose="030F0702030302020204" pitchFamily="66" charset="0"/>
              </a:rPr>
              <a:t>Laboratory diagnosis of listeriosis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CDDA7-A396-F9CE-325C-D0F8B65CE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311" y="1715956"/>
            <a:ext cx="11029615" cy="4946101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endParaRPr lang="en-IN" sz="2800" baseline="30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Culture: Blood agar- beta </a:t>
            </a:r>
            <a:r>
              <a:rPr lang="en-IN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hemolytic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colonies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Selective media is PALCAM (Polymyxin, acriflavine, Lithium chloride, ceftazidime, aesculin and mannitol) agar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Growth improves on refrigeration at 4</a:t>
            </a:r>
            <a:r>
              <a:rPr lang="en-IN" sz="2800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o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 (COLD ENRICHMENT) in trypticase soya broth followed by subculture on plates and incubated at 37</a:t>
            </a:r>
            <a:r>
              <a:rPr lang="en-IN" sz="2800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o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Catalase positive and growth well at low pH and 10% salt,</a:t>
            </a: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793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2A784-ADD4-8339-0FD5-C4A549F36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Treatment of Listeriosis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61C32-6687-6196-A853-85ACFCE22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Meningitis: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Ampicillin - drug of choice, given for 2–3 weeks in combination with Gentamicin for synergistic effect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Cotrimoxazole is given for patients with penicillin allergy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 febrile gastroenteritis - Amoxicillin is recommended in immunocompromised, elderly or pregnant patients.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984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7A155-D612-8489-5E44-B958B5FC2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>
                <a:latin typeface="Comic Sans MS" panose="030F0702030302020204" pitchFamily="66" charset="0"/>
                <a:ea typeface="Roboto Condensed Light" panose="020B0604020202020204" charset="0"/>
              </a:rPr>
              <a:t>Mycobacterium tuberculosis Infections of CNS</a:t>
            </a:r>
            <a:endParaRPr lang="en-IN" sz="32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3B85C-43E8-140E-7123-A16444761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67750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Tuberculosis of the CNS - ~5% of extrapulmonary cases.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Presents in two clinical forms: </a:t>
            </a:r>
          </a:p>
          <a:p>
            <a:pPr marL="514350" indent="-514350" algn="just">
              <a:lnSpc>
                <a:spcPct val="150000"/>
              </a:lnSpc>
              <a:buAutoNum type="alphaLcParenR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Tuberculous meningitis </a:t>
            </a:r>
          </a:p>
          <a:p>
            <a:pPr marL="514350" indent="-514350" algn="just">
              <a:lnSpc>
                <a:spcPct val="150000"/>
              </a:lnSpc>
              <a:buAutoNum type="alphaLcParenR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Tuberculoma.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160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71A15-6CF0-AEDC-4CE5-58B7120CC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Tuberculous Meningitis (TBM)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54DC2-F5C2-C4D3-1321-9DCFB74F7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61310"/>
            <a:ext cx="11029615" cy="188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TBM results from the hematogenous spread of primary.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Disease evolves within 1–2 weeks of primary infection.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304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E7C93-5E7D-6B97-2DC2-DD0B72E8E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Clinical Features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45176-11BD-3144-07FF-A86AB8155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8156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Headache, slight mental changes, low-grade fever, malaise, night sweat and anorexia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Evolve acutely with severe headache, confusion, lethargy, altered sensorium, and neck rigidity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Cranial nerves paresis (ocular nerves)</a:t>
            </a: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3359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6B06C-B79A-728E-E024-D16F5A4A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Clinical Features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C0FDB-3813-DF14-2213-016AD0E11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30681"/>
            <a:ext cx="11029615" cy="327758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Stroke - due to involvement of cerebral arteritis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Progresses towards coma, with hydrocephalus and intracranial hypertension.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403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9F603-9CC8-5FF8-EFB4-EB89B43A4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D71A8-879D-F8DA-4E22-425BD82F9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71304"/>
            <a:ext cx="11029615" cy="4702628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CSF analysis: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High leukocyte count (up to 1,000/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μL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), mostly lymphocytic.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Neutrophils – elevated in the early stage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Protein content of 100–800 mg/dL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Low glucose concentration.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992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13896-275E-05B7-AA7C-CE1AB9C14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7AECA-B187-560E-524A-58210D394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62" y="1923803"/>
            <a:ext cx="11329060" cy="467887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Cobweb coagulum: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When CSF is kept in a tube for 12 hours - coagulum forms in the form of a cobweb due to 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higher fibrin content in the fluid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Acid-fast staining of CSF: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Direct smear of CSF sediment - long slender beaded acid-fast bacilli.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686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81B7-4418-57AF-327A-5B10CEE70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Diagnosis of Tuberculosis | PPT">
            <a:extLst>
              <a:ext uri="{FF2B5EF4-FFF2-40B4-BE49-F238E27FC236}">
                <a16:creationId xmlns:a16="http://schemas.microsoft.com/office/drawing/2014/main" id="{7434D04C-EB14-BEC1-E963-55CE915C19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65"/>
          <a:stretch/>
        </p:blipFill>
        <p:spPr bwMode="auto">
          <a:xfrm>
            <a:off x="6515595" y="285008"/>
            <a:ext cx="5676405" cy="667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ycobacterial Disease - Infectious Disease">
            <a:extLst>
              <a:ext uri="{FF2B5EF4-FFF2-40B4-BE49-F238E27FC236}">
                <a16:creationId xmlns:a16="http://schemas.microsoft.com/office/drawing/2014/main" id="{35BC55EE-635C-841D-4A57-3794684D6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09" y="403761"/>
            <a:ext cx="6230586" cy="632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1438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1E81B-9E84-56A8-E1A0-857FAFD87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36736-61BE-457D-6C5D-92C794DDF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62" y="1900052"/>
            <a:ext cx="11159545" cy="4512624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Culture of CSF: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Gold standard test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Lowenstein-Jensen medium by 4–8 weeks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Automated liquid culture by 2-3 weeks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(Mycobacteria Growth Indicator Tube (MGIT))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GeneXpert assay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: Automated real-time PCR, sensitivity of up to 80%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1898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DC3E-23D7-3B15-B2A3-8201E135C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Treatment of Tuberculous meningitis</a:t>
            </a:r>
            <a:endParaRPr lang="en-IN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ACC27-F9EE-3513-DA64-37346C8B6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0" y="2232561"/>
            <a:ext cx="11029617" cy="166254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Responds well to anti-tubercular therapy.</a:t>
            </a: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629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72BE-66AE-7B3D-9213-5F1243DDF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latin typeface="Comic Sans MS" panose="030F0702030302020204" pitchFamily="66" charset="0"/>
                <a:ea typeface="Roboto Condensed Light" panose="020B0604020202020204" charset="0"/>
              </a:rPr>
              <a:t>Tuberculoma (or Tuberculous Granulomas)</a:t>
            </a:r>
            <a:endParaRPr lang="en-IN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BAD06-4E40-917C-1D07-695353603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2061743"/>
            <a:ext cx="11029615" cy="433905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Presents as space-occupying lesions (firm nodule with central caseous necrosis) - causes seizures and focal signs.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CT or MRI - contrast-enhanced ring lesions.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Biopsy is necessary to differentiate it from malignancies.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1295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221B0-2D19-8A0E-404B-5656D12D3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077221"/>
            <a:ext cx="11029616" cy="1013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THANK YOU</a:t>
            </a:r>
            <a:endParaRPr lang="en-IN" sz="4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81738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290</TotalTime>
  <Words>1390</Words>
  <Application>Microsoft Office PowerPoint</Application>
  <PresentationFormat>Widescreen</PresentationFormat>
  <Paragraphs>219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Comic Sans MS</vt:lpstr>
      <vt:lpstr>Gill Sans MT</vt:lpstr>
      <vt:lpstr>Wingdings</vt:lpstr>
      <vt:lpstr>Wingdings 2</vt:lpstr>
      <vt:lpstr>Dividend</vt:lpstr>
      <vt:lpstr>AGENTS OF BACTERIAL MENINGITIS - 2</vt:lpstr>
      <vt:lpstr>Definition </vt:lpstr>
      <vt:lpstr>Types</vt:lpstr>
      <vt:lpstr>Agents of Acute Meningitis</vt:lpstr>
      <vt:lpstr>Agents of Chronic Meningitis</vt:lpstr>
      <vt:lpstr>Cytological and Biochemical Analysis</vt:lpstr>
      <vt:lpstr>case</vt:lpstr>
      <vt:lpstr>PowerPoint Presentation</vt:lpstr>
      <vt:lpstr>Pathogenesis and Clinical Manifestations:</vt:lpstr>
      <vt:lpstr>Pathogenesis and Clinical Manifestations:</vt:lpstr>
      <vt:lpstr>Clinical features</vt:lpstr>
      <vt:lpstr>Early-onset v/s late onset </vt:lpstr>
      <vt:lpstr>LABORATORY DIAGNOSIS</vt:lpstr>
      <vt:lpstr>PowerPoint Presentation</vt:lpstr>
      <vt:lpstr>CAMP test positive</vt:lpstr>
      <vt:lpstr>Treatment of Group B Streptococcal meningitis</vt:lpstr>
      <vt:lpstr>Listeriosis</vt:lpstr>
      <vt:lpstr>Listeriosis</vt:lpstr>
      <vt:lpstr>Human Infection</vt:lpstr>
      <vt:lpstr>Human Infection</vt:lpstr>
      <vt:lpstr>Pathogenesis</vt:lpstr>
      <vt:lpstr>Clinical Manifestations</vt:lpstr>
      <vt:lpstr>Clinical Manifestations</vt:lpstr>
      <vt:lpstr>Differences between early- and late-onset neonatal listeriosis</vt:lpstr>
      <vt:lpstr>Laboratory diagnosis of listeriosis</vt:lpstr>
      <vt:lpstr>PowerPoint Presentation</vt:lpstr>
      <vt:lpstr>Laboratory diagnosis of listeriosis</vt:lpstr>
      <vt:lpstr>Treatment of Listeriosis</vt:lpstr>
      <vt:lpstr>Mycobacterium tuberculosis Infections of CNS</vt:lpstr>
      <vt:lpstr>Tuberculous Meningitis (TBM)</vt:lpstr>
      <vt:lpstr>Clinical Features</vt:lpstr>
      <vt:lpstr>Clinical Features</vt:lpstr>
      <vt:lpstr>Laboratory Diagnosis</vt:lpstr>
      <vt:lpstr>Laboratory Diagnosis</vt:lpstr>
      <vt:lpstr>PowerPoint Presentation</vt:lpstr>
      <vt:lpstr>Laboratory Diagnosis</vt:lpstr>
      <vt:lpstr>Treatment of Tuberculous meningitis</vt:lpstr>
      <vt:lpstr>Tuberculoma (or Tuberculous Granulomas)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AGENTS OF BACTERIAL MENINGITIS - 2</dc:title>
  <dc:creator>HP</dc:creator>
  <cp:lastModifiedBy>HP</cp:lastModifiedBy>
  <cp:revision>35</cp:revision>
  <dcterms:created xsi:type="dcterms:W3CDTF">2023-11-17T09:05:58Z</dcterms:created>
  <dcterms:modified xsi:type="dcterms:W3CDTF">2023-11-18T09:26:55Z</dcterms:modified>
</cp:coreProperties>
</file>