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77" r:id="rId4"/>
    <p:sldId id="278" r:id="rId5"/>
    <p:sldId id="257" r:id="rId6"/>
    <p:sldId id="258" r:id="rId7"/>
    <p:sldId id="259" r:id="rId8"/>
    <p:sldId id="260" r:id="rId9"/>
    <p:sldId id="279" r:id="rId10"/>
    <p:sldId id="261" r:id="rId11"/>
    <p:sldId id="280" r:id="rId12"/>
    <p:sldId id="263" r:id="rId13"/>
    <p:sldId id="281" r:id="rId14"/>
    <p:sldId id="264" r:id="rId15"/>
    <p:sldId id="265" r:id="rId16"/>
    <p:sldId id="266" r:id="rId17"/>
    <p:sldId id="268" r:id="rId18"/>
    <p:sldId id="269" r:id="rId19"/>
    <p:sldId id="270" r:id="rId20"/>
    <p:sldId id="271" r:id="rId21"/>
    <p:sldId id="272" r:id="rId22"/>
    <p:sldId id="273" r:id="rId23"/>
    <p:sldId id="282" r:id="rId24"/>
    <p:sldId id="292" r:id="rId25"/>
    <p:sldId id="293" r:id="rId26"/>
    <p:sldId id="294" r:id="rId27"/>
    <p:sldId id="295" r:id="rId28"/>
    <p:sldId id="296" r:id="rId29"/>
    <p:sldId id="297" r:id="rId30"/>
    <p:sldId id="298" r:id="rId31"/>
    <p:sldId id="299" r:id="rId32"/>
    <p:sldId id="275" r:id="rId33"/>
    <p:sldId id="287" r:id="rId34"/>
    <p:sldId id="283" r:id="rId35"/>
    <p:sldId id="286" r:id="rId36"/>
    <p:sldId id="284" r:id="rId37"/>
    <p:sldId id="285" r:id="rId38"/>
    <p:sldId id="288" r:id="rId39"/>
    <p:sldId id="28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428"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ED8E510-A22F-4DEB-873C-67406354CC95}"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D8E510-A22F-4DEB-873C-67406354CC95}"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D8E510-A22F-4DEB-873C-67406354CC95}"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D8E510-A22F-4DEB-873C-67406354CC95}" type="datetimeFigureOut">
              <a:rPr lang="en-US" smtClean="0"/>
              <a:pPr/>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D8E510-A22F-4DEB-873C-67406354CC95}" type="datetimeFigureOut">
              <a:rPr lang="en-US" smtClean="0"/>
              <a:pPr/>
              <a:t>9/20/2023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D8E510-A22F-4DEB-873C-67406354CC95}" type="datetimeFigureOut">
              <a:rPr lang="en-US" smtClean="0"/>
              <a:pPr/>
              <a:t>9/20/2023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D8E510-A22F-4DEB-873C-67406354CC95}" type="datetimeFigureOut">
              <a:rPr lang="en-US" smtClean="0"/>
              <a:pPr/>
              <a:t>9/20/2023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D8E510-A22F-4DEB-873C-67406354CC95}" type="datetimeFigureOut">
              <a:rPr lang="en-US" smtClean="0"/>
              <a:pPr/>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D8E510-A22F-4DEB-873C-67406354CC95}" type="datetimeFigureOut">
              <a:rPr lang="en-US" smtClean="0"/>
              <a:pPr/>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D8E510-A22F-4DEB-873C-67406354CC95}"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D8E510-A22F-4DEB-873C-67406354CC95}"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5A56B-23D7-40C4-920C-42BD677C35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D8E510-A22F-4DEB-873C-67406354CC95}" type="datetimeFigureOut">
              <a:rPr lang="en-US" smtClean="0"/>
              <a:pPr/>
              <a:t>9/20/2023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5A56B-23D7-40C4-920C-42BD677C35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N" sz="5400" b="1" dirty="0">
                <a:solidFill>
                  <a:srgbClr val="FF0000"/>
                </a:solidFill>
              </a:rPr>
              <a:t>AETCOM MODULE</a:t>
            </a:r>
            <a:endParaRPr lang="en-US" sz="5400" b="1" dirty="0">
              <a:solidFill>
                <a:srgbClr val="FF0000"/>
              </a:solidFill>
            </a:endParaRPr>
          </a:p>
        </p:txBody>
      </p:sp>
      <p:sp>
        <p:nvSpPr>
          <p:cNvPr id="3" name="Subtitle 2"/>
          <p:cNvSpPr>
            <a:spLocks noGrp="1"/>
          </p:cNvSpPr>
          <p:nvPr>
            <p:ph type="subTitle" idx="1"/>
          </p:nvPr>
        </p:nvSpPr>
        <p:spPr>
          <a:xfrm>
            <a:off x="1371600" y="3886200"/>
            <a:ext cx="6400800" cy="828684"/>
          </a:xfrm>
        </p:spPr>
        <p:txBody>
          <a:bodyPr>
            <a:normAutofit/>
          </a:bodyPr>
          <a:lstStyle/>
          <a:p>
            <a:r>
              <a:rPr lang="en-IN" sz="4000" b="1" dirty="0">
                <a:solidFill>
                  <a:srgbClr val="0070C0"/>
                </a:solidFill>
              </a:rPr>
              <a:t>Patient confidentiality</a:t>
            </a:r>
            <a:endParaRPr lang="en-US" sz="4000" b="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
            <a:ext cx="8229600" cy="1143000"/>
          </a:xfrm>
        </p:spPr>
        <p:txBody>
          <a:bodyPr>
            <a:normAutofit/>
          </a:bodyPr>
          <a:lstStyle/>
          <a:p>
            <a:r>
              <a:rPr lang="en-US" sz="3800" b="1" dirty="0">
                <a:solidFill>
                  <a:srgbClr val="FF0000"/>
                </a:solidFill>
              </a:rPr>
              <a:t>Learning objectives</a:t>
            </a:r>
          </a:p>
        </p:txBody>
      </p:sp>
      <p:sp>
        <p:nvSpPr>
          <p:cNvPr id="3" name="Content Placeholder 2"/>
          <p:cNvSpPr>
            <a:spLocks noGrp="1"/>
          </p:cNvSpPr>
          <p:nvPr>
            <p:ph idx="1"/>
          </p:nvPr>
        </p:nvSpPr>
        <p:spPr>
          <a:xfrm>
            <a:off x="457200" y="1142984"/>
            <a:ext cx="8229600" cy="5572164"/>
          </a:xfrm>
        </p:spPr>
        <p:txBody>
          <a:bodyPr>
            <a:normAutofit/>
          </a:bodyPr>
          <a:lstStyle/>
          <a:p>
            <a:pPr algn="just">
              <a:buNone/>
            </a:pPr>
            <a:r>
              <a:rPr lang="en-IN" sz="2600" dirty="0"/>
              <a:t>At the end of the session, Phase II MBBS students must </a:t>
            </a:r>
          </a:p>
          <a:p>
            <a:pPr algn="just">
              <a:buNone/>
            </a:pPr>
            <a:r>
              <a:rPr lang="en-IN" sz="2600" dirty="0"/>
              <a:t>be able to: </a:t>
            </a:r>
          </a:p>
          <a:p>
            <a:pPr algn="just">
              <a:buNone/>
            </a:pPr>
            <a:endParaRPr lang="en-US" sz="2600" dirty="0"/>
          </a:p>
          <a:p>
            <a:pPr lvl="0" algn="just"/>
            <a:r>
              <a:rPr lang="en-IN" sz="2600" dirty="0"/>
              <a:t>Discuss the rights and responsibilities of patients</a:t>
            </a:r>
            <a:endParaRPr lang="en-US" sz="2600" dirty="0"/>
          </a:p>
          <a:p>
            <a:pPr lvl="0" algn="just"/>
            <a:r>
              <a:rPr lang="en-IN" sz="2600" dirty="0"/>
              <a:t>Discuss the rights and responsibilities of the laboratory with respect to confidentiality of lab results</a:t>
            </a:r>
            <a:endParaRPr lang="en-US" sz="2600" dirty="0"/>
          </a:p>
          <a:p>
            <a:pPr lvl="0" algn="just"/>
            <a:r>
              <a:rPr lang="en-IN" sz="2600" dirty="0"/>
              <a:t>Understand the ethical issues involved in confidentiality pertaining to patient identity</a:t>
            </a:r>
            <a:endParaRPr lang="en-US" sz="2600" dirty="0"/>
          </a:p>
          <a:p>
            <a:pPr algn="just"/>
            <a:r>
              <a:rPr lang="en-IN" sz="2800" dirty="0"/>
              <a:t>Demonstrate empathy, counselling and maintenance of confidentiality in doctor- patient relationship</a:t>
            </a:r>
            <a:endParaRPr lang="en-US" sz="2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200"/>
            <a:ext cx="8229600" cy="796908"/>
          </a:xfrm>
        </p:spPr>
        <p:txBody>
          <a:bodyPr>
            <a:normAutofit/>
          </a:bodyPr>
          <a:lstStyle/>
          <a:p>
            <a:r>
              <a:rPr lang="en-IN" sz="3800" dirty="0">
                <a:solidFill>
                  <a:srgbClr val="FF0000"/>
                </a:solidFill>
              </a:rPr>
              <a:t>Case</a:t>
            </a:r>
            <a:r>
              <a:rPr lang="en-US" sz="4000" b="1" dirty="0">
                <a:solidFill>
                  <a:srgbClr val="FF0000"/>
                </a:solidFill>
              </a:rPr>
              <a:t>:</a:t>
            </a:r>
            <a:r>
              <a:rPr lang="en-US" sz="4000" b="1" dirty="0"/>
              <a:t> Do not tell my wife</a:t>
            </a:r>
            <a:endParaRPr lang="en-US" sz="3800" dirty="0"/>
          </a:p>
        </p:txBody>
      </p:sp>
      <p:sp>
        <p:nvSpPr>
          <p:cNvPr id="3" name="Content Placeholder 2"/>
          <p:cNvSpPr>
            <a:spLocks noGrp="1"/>
          </p:cNvSpPr>
          <p:nvPr>
            <p:ph idx="1"/>
          </p:nvPr>
        </p:nvSpPr>
        <p:spPr>
          <a:xfrm>
            <a:off x="314324" y="1214422"/>
            <a:ext cx="8472518" cy="5500726"/>
          </a:xfrm>
        </p:spPr>
        <p:txBody>
          <a:bodyPr>
            <a:noAutofit/>
          </a:bodyPr>
          <a:lstStyle/>
          <a:p>
            <a:pPr marL="0" indent="0" algn="just">
              <a:buNone/>
            </a:pPr>
            <a:r>
              <a:rPr lang="en-US" sz="2400" dirty="0" err="1"/>
              <a:t>Ramratan</a:t>
            </a:r>
            <a:r>
              <a:rPr lang="en-US" sz="2400" dirty="0"/>
              <a:t> was in tears. </a:t>
            </a:r>
            <a:r>
              <a:rPr lang="en-US" sz="2400" dirty="0">
                <a:solidFill>
                  <a:schemeClr val="accent6">
                    <a:lumMod val="75000"/>
                  </a:schemeClr>
                </a:solidFill>
              </a:rPr>
              <a:t>“How is it possible doctor? We are expecting our son soon. He will not have a father”. </a:t>
            </a:r>
          </a:p>
          <a:p>
            <a:pPr marL="0" indent="0" algn="just">
              <a:buNone/>
            </a:pPr>
            <a:r>
              <a:rPr lang="en-US" sz="2400" dirty="0" err="1"/>
              <a:t>Ramratan</a:t>
            </a:r>
            <a:r>
              <a:rPr lang="en-US" sz="2400" dirty="0"/>
              <a:t> had seen you with vague aches, fever, weight loss and cough with expectoration not responsive to antibiotics for the past three months. He had a right mid zone lung shadow on X-ray and the sputum was positive for AFB. On being questioned, he had revealed that he had unprotected sexual intercourse with multiple partners 3 years ago.</a:t>
            </a:r>
          </a:p>
          <a:p>
            <a:pPr marL="0" indent="0" algn="just">
              <a:buNone/>
            </a:pPr>
            <a:r>
              <a:rPr lang="en-US" sz="2400" dirty="0">
                <a:solidFill>
                  <a:schemeClr val="accent6">
                    <a:lumMod val="75000"/>
                  </a:schemeClr>
                </a:solidFill>
              </a:rPr>
              <a:t>“But I stopped after I married Danno, doctor - I am faithful to her”.</a:t>
            </a:r>
          </a:p>
          <a:p>
            <a:pPr marL="0" indent="0" algn="just">
              <a:buNone/>
            </a:pPr>
            <a:r>
              <a:rPr lang="en-US" sz="2400" dirty="0"/>
              <a:t>An informed consent was obtained and HIV screening test was ordered and it was positive. A confirmatory test was subsequently obtained and it was also positive. The CDC count was &lt; 100. </a:t>
            </a:r>
            <a:r>
              <a:rPr lang="en-US" sz="2400" dirty="0" err="1"/>
              <a:t>Ramratan</a:t>
            </a:r>
            <a:r>
              <a:rPr lang="en-US" sz="2400" dirty="0"/>
              <a:t> had come to discuss the results of his HIV test.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03275"/>
            <a:ext cx="8229600" cy="5840435"/>
          </a:xfrm>
        </p:spPr>
        <p:txBody>
          <a:bodyPr>
            <a:normAutofit/>
          </a:bodyPr>
          <a:lstStyle/>
          <a:p>
            <a:pPr marL="0" indent="0" algn="just">
              <a:buNone/>
            </a:pPr>
            <a:r>
              <a:rPr lang="en-US" sz="2400" dirty="0"/>
              <a:t>After consoling him and writing out prescriptions for TB and HIV, you mention to him that he must bring his wife for testing. </a:t>
            </a:r>
          </a:p>
          <a:p>
            <a:pPr marL="0" indent="0" algn="just">
              <a:buNone/>
            </a:pPr>
            <a:endParaRPr lang="en-US" sz="2400" dirty="0"/>
          </a:p>
          <a:p>
            <a:pPr marL="0" indent="0" algn="just">
              <a:buNone/>
            </a:pPr>
            <a:r>
              <a:rPr lang="en-US" sz="2400" dirty="0"/>
              <a:t>“This is important, </a:t>
            </a:r>
            <a:r>
              <a:rPr lang="en-US" sz="2400" dirty="0" err="1"/>
              <a:t>Ramratan</a:t>
            </a:r>
            <a:r>
              <a:rPr lang="en-US" sz="2400" dirty="0"/>
              <a:t>”, you add - “especially since she is pregnant.” </a:t>
            </a:r>
          </a:p>
          <a:p>
            <a:pPr marL="0" indent="0" algn="just">
              <a:buNone/>
            </a:pPr>
            <a:endParaRPr lang="en-US" sz="2400" dirty="0"/>
          </a:p>
          <a:p>
            <a:pPr marL="0" indent="0" algn="just">
              <a:buNone/>
            </a:pPr>
            <a:r>
              <a:rPr lang="en-US" sz="2400" dirty="0"/>
              <a:t>“</a:t>
            </a:r>
            <a:r>
              <a:rPr lang="en-US" sz="2400" dirty="0">
                <a:solidFill>
                  <a:schemeClr val="accent6">
                    <a:lumMod val="75000"/>
                  </a:schemeClr>
                </a:solidFill>
              </a:rPr>
              <a:t>Absolutely not, sir!” he explosively retorts. “That is not possible. I will be humiliated. </a:t>
            </a:r>
            <a:r>
              <a:rPr lang="en-US" sz="2400" dirty="0" err="1">
                <a:solidFill>
                  <a:schemeClr val="accent6">
                    <a:lumMod val="75000"/>
                  </a:schemeClr>
                </a:solidFill>
              </a:rPr>
              <a:t>Danno</a:t>
            </a:r>
            <a:r>
              <a:rPr lang="en-US" sz="2400" dirty="0">
                <a:solidFill>
                  <a:schemeClr val="accent6">
                    <a:lumMod val="75000"/>
                  </a:schemeClr>
                </a:solidFill>
              </a:rPr>
              <a:t> will leave me and go. I will never be able to see my son. I will become an outcast in our community. I can’t live without my wife, doctor. I urge you, doctor- don't do this. I forbid you…”</a:t>
            </a:r>
          </a:p>
          <a:p>
            <a:pPr algn="just"/>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928694"/>
          </a:xfrm>
        </p:spPr>
        <p:txBody>
          <a:bodyPr>
            <a:normAutofit/>
          </a:bodyPr>
          <a:lstStyle/>
          <a:p>
            <a:r>
              <a:rPr lang="en-IN" sz="3300" b="1" dirty="0">
                <a:solidFill>
                  <a:srgbClr val="FF0000"/>
                </a:solidFill>
              </a:rPr>
              <a:t>Rights and responsibilities of patients</a:t>
            </a:r>
            <a:endParaRPr lang="en-US" sz="3300" b="1" dirty="0">
              <a:solidFill>
                <a:srgbClr val="FF0000"/>
              </a:solidFill>
            </a:endParaRPr>
          </a:p>
        </p:txBody>
      </p:sp>
      <p:sp>
        <p:nvSpPr>
          <p:cNvPr id="3" name="Content Placeholder 2"/>
          <p:cNvSpPr>
            <a:spLocks noGrp="1"/>
          </p:cNvSpPr>
          <p:nvPr>
            <p:ph idx="1"/>
          </p:nvPr>
        </p:nvSpPr>
        <p:spPr>
          <a:xfrm>
            <a:off x="457200" y="1142984"/>
            <a:ext cx="8229600" cy="5429288"/>
          </a:xfrm>
        </p:spPr>
        <p:txBody>
          <a:bodyPr>
            <a:noAutofit/>
          </a:bodyPr>
          <a:lstStyle/>
          <a:p>
            <a:pPr algn="just"/>
            <a:r>
              <a:rPr lang="en-US" sz="2400" dirty="0"/>
              <a:t>Ministry of Health and Family Welfare (</a:t>
            </a:r>
            <a:r>
              <a:rPr lang="en-US" sz="2400" dirty="0" err="1"/>
              <a:t>MoHFW</a:t>
            </a:r>
            <a:r>
              <a:rPr lang="en-US" sz="2400" dirty="0"/>
              <a:t>) has recently released a ‘Charter of Patients Rights’ that compiles the lawful rights as stated in the Constitution of India</a:t>
            </a:r>
          </a:p>
          <a:p>
            <a:pPr algn="just"/>
            <a:endParaRPr lang="en-US" sz="2400" dirty="0"/>
          </a:p>
          <a:p>
            <a:pPr marL="457200" indent="-457200" algn="just" fontAlgn="base">
              <a:buAutoNum type="arabicPeriod"/>
            </a:pPr>
            <a:r>
              <a:rPr lang="en-US" sz="2400" dirty="0">
                <a:solidFill>
                  <a:schemeClr val="accent6">
                    <a:lumMod val="75000"/>
                  </a:schemeClr>
                </a:solidFill>
              </a:rPr>
              <a:t>Right to Information- </a:t>
            </a:r>
            <a:r>
              <a:rPr lang="en-US" sz="2400" dirty="0"/>
              <a:t>Physicians or their qualified assistants are required to provide adequate information about patient illness, its diagnosis (provisional/ confirmed), proposed investigation, possible complications to the patient. </a:t>
            </a:r>
          </a:p>
          <a:p>
            <a:pPr marL="457200" indent="-457200" algn="just" fontAlgn="base">
              <a:buNone/>
            </a:pPr>
            <a:r>
              <a:rPr lang="en-US" sz="2400" dirty="0"/>
              <a:t>       If the patient is not in a state to understand this, the physician or their assistant is required to provide the information to the caretaker.</a:t>
            </a:r>
          </a:p>
          <a:p>
            <a:pPr marL="457200" indent="-457200" algn="just" fontAlgn="base">
              <a:buNone/>
            </a:pPr>
            <a:r>
              <a:rPr lang="en-US" sz="2400" dirty="0"/>
              <a:t>       This has to be done in a simple language that the patient or caretaker will understand.</a:t>
            </a:r>
          </a:p>
          <a:p>
            <a:pPr algn="just"/>
            <a:endParaRPr lang="en-US" sz="2400" dirty="0"/>
          </a:p>
          <a:p>
            <a:pPr algn="just"/>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928670"/>
            <a:ext cx="8258204" cy="4929222"/>
          </a:xfrm>
        </p:spPr>
        <p:txBody>
          <a:bodyPr>
            <a:normAutofit/>
          </a:bodyPr>
          <a:lstStyle/>
          <a:p>
            <a:pPr algn="just">
              <a:buNone/>
            </a:pPr>
            <a:r>
              <a:rPr lang="en-US" sz="2600" dirty="0">
                <a:solidFill>
                  <a:schemeClr val="accent6">
                    <a:lumMod val="75000"/>
                  </a:schemeClr>
                </a:solidFill>
              </a:rPr>
              <a:t>2. Right to records and reports- </a:t>
            </a:r>
            <a:r>
              <a:rPr lang="en-US" sz="2600" dirty="0"/>
              <a:t>Patients/ their caretakers have the right to access the originals or copies of case papers, indoor patient records and investigation reports. Investigation reports have to be made available to them within 24 hours of admission or 72 hours of discharge.</a:t>
            </a:r>
          </a:p>
          <a:p>
            <a:pPr algn="just">
              <a:buNone/>
            </a:pPr>
            <a:endParaRPr lang="en-US" sz="2600" dirty="0"/>
          </a:p>
          <a:p>
            <a:pPr algn="just">
              <a:buNone/>
            </a:pPr>
            <a:r>
              <a:rPr lang="en-US" sz="2600" dirty="0">
                <a:solidFill>
                  <a:schemeClr val="accent6">
                    <a:lumMod val="75000"/>
                  </a:schemeClr>
                </a:solidFill>
              </a:rPr>
              <a:t>3. Right to emergency medical care</a:t>
            </a:r>
          </a:p>
          <a:p>
            <a:pPr algn="just">
              <a:buNone/>
            </a:pPr>
            <a:endParaRPr lang="en-US" sz="2600" dirty="0">
              <a:solidFill>
                <a:schemeClr val="accent6">
                  <a:lumMod val="75000"/>
                </a:schemeClr>
              </a:solidFill>
            </a:endParaRPr>
          </a:p>
          <a:p>
            <a:pPr algn="just">
              <a:buNone/>
            </a:pPr>
            <a:r>
              <a:rPr lang="en-US" sz="2600" dirty="0">
                <a:solidFill>
                  <a:schemeClr val="accent6">
                    <a:lumMod val="75000"/>
                  </a:schemeClr>
                </a:solidFill>
              </a:rPr>
              <a:t>4. Right to informed consent</a:t>
            </a:r>
          </a:p>
          <a:p>
            <a:pPr algn="just"/>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a:bodyPr>
          <a:lstStyle/>
          <a:p>
            <a:pPr algn="just">
              <a:buNone/>
            </a:pPr>
            <a:r>
              <a:rPr lang="en-US" sz="2600" dirty="0">
                <a:solidFill>
                  <a:schemeClr val="accent6">
                    <a:lumMod val="75000"/>
                  </a:schemeClr>
                </a:solidFill>
              </a:rPr>
              <a:t>5. Right to confidentiality, human dignity and privacy- </a:t>
            </a:r>
            <a:r>
              <a:rPr lang="en-US" sz="2600" dirty="0"/>
              <a:t>The code of ethics dictates doctors to hold information about the illness &amp; treatment plan for the patient in strict confidentiality from everyone except the patient and their caretakers.</a:t>
            </a:r>
          </a:p>
          <a:p>
            <a:pPr algn="just" fontAlgn="base">
              <a:buNone/>
            </a:pPr>
            <a:r>
              <a:rPr lang="en-US" sz="2600" dirty="0"/>
              <a:t>     </a:t>
            </a:r>
            <a:r>
              <a:rPr lang="en-US" sz="2600" dirty="0">
                <a:solidFill>
                  <a:srgbClr val="FF0000"/>
                </a:solidFill>
              </a:rPr>
              <a:t>Unless it is an exceptional case where sharing this information is “in the interest of protecting other or due to public health considerations.”</a:t>
            </a:r>
          </a:p>
          <a:p>
            <a:pPr algn="just" fontAlgn="base">
              <a:buNone/>
            </a:pPr>
            <a:r>
              <a:rPr lang="en-US" sz="2600" dirty="0"/>
              <a:t>     In the case of a female patient, she has the right to demand the presence of another woman if the medical practitioner checking or treating her is male. </a:t>
            </a:r>
          </a:p>
          <a:p>
            <a:pPr algn="just"/>
            <a:endParaRPr lang="en-US"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366" y="714356"/>
            <a:ext cx="8229600" cy="5929354"/>
          </a:xfrm>
        </p:spPr>
        <p:txBody>
          <a:bodyPr>
            <a:noAutofit/>
          </a:bodyPr>
          <a:lstStyle/>
          <a:p>
            <a:pPr algn="just">
              <a:buNone/>
            </a:pPr>
            <a:r>
              <a:rPr lang="en-US" sz="2600" dirty="0">
                <a:solidFill>
                  <a:schemeClr val="accent6">
                    <a:lumMod val="75000"/>
                  </a:schemeClr>
                </a:solidFill>
              </a:rPr>
              <a:t>6. Right to non-discrimination</a:t>
            </a:r>
          </a:p>
          <a:p>
            <a:pPr algn="just">
              <a:buNone/>
            </a:pPr>
            <a:r>
              <a:rPr lang="en-US" sz="2600" dirty="0">
                <a:solidFill>
                  <a:schemeClr val="accent6">
                    <a:lumMod val="75000"/>
                  </a:schemeClr>
                </a:solidFill>
              </a:rPr>
              <a:t>7. Right to safety and quality care according to standards</a:t>
            </a:r>
          </a:p>
          <a:p>
            <a:pPr algn="just" fontAlgn="base">
              <a:buNone/>
            </a:pPr>
            <a:r>
              <a:rPr lang="en-US" sz="2600" dirty="0">
                <a:solidFill>
                  <a:schemeClr val="accent6">
                    <a:lumMod val="75000"/>
                  </a:schemeClr>
                </a:solidFill>
              </a:rPr>
              <a:t>8. Right to choose alternative treatment options if available</a:t>
            </a:r>
          </a:p>
          <a:p>
            <a:pPr algn="just">
              <a:buNone/>
            </a:pPr>
            <a:r>
              <a:rPr lang="en-US" sz="2600" dirty="0">
                <a:solidFill>
                  <a:schemeClr val="accent6">
                    <a:lumMod val="75000"/>
                  </a:schemeClr>
                </a:solidFill>
              </a:rPr>
              <a:t>9. Right to a second opinion</a:t>
            </a:r>
          </a:p>
          <a:p>
            <a:pPr algn="just">
              <a:buNone/>
            </a:pPr>
            <a:r>
              <a:rPr lang="en-US" sz="2600" dirty="0">
                <a:solidFill>
                  <a:schemeClr val="accent6">
                    <a:lumMod val="75000"/>
                  </a:schemeClr>
                </a:solidFill>
              </a:rPr>
              <a:t>10. Right to transparency in rates, and care according to prescribed rates wherever relevant</a:t>
            </a:r>
          </a:p>
          <a:p>
            <a:pPr algn="just">
              <a:buNone/>
            </a:pPr>
            <a:r>
              <a:rPr lang="en-US" sz="2600" dirty="0">
                <a:solidFill>
                  <a:schemeClr val="accent6">
                    <a:lumMod val="75000"/>
                  </a:schemeClr>
                </a:solidFill>
              </a:rPr>
              <a:t>11. Right to choose the source for obtaining medicines or tests</a:t>
            </a:r>
          </a:p>
          <a:p>
            <a:pPr algn="just">
              <a:buNone/>
            </a:pPr>
            <a:r>
              <a:rPr lang="en-US" sz="2600" dirty="0">
                <a:solidFill>
                  <a:schemeClr val="accent6">
                    <a:lumMod val="75000"/>
                  </a:schemeClr>
                </a:solidFill>
              </a:rPr>
              <a:t>12. Right to proper referral and transfer, which is free from perverse commercial influences</a:t>
            </a:r>
          </a:p>
          <a:p>
            <a:pPr algn="just">
              <a:buNone/>
            </a:pPr>
            <a:br>
              <a:rPr lang="en-US" sz="2600" dirty="0"/>
            </a:br>
            <a:endParaRPr lang="en-US"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594964"/>
          </a:xfrm>
        </p:spPr>
        <p:txBody>
          <a:bodyPr>
            <a:normAutofit/>
          </a:bodyPr>
          <a:lstStyle/>
          <a:p>
            <a:pPr algn="just">
              <a:buNone/>
            </a:pPr>
            <a:r>
              <a:rPr lang="en-US" sz="2800" dirty="0">
                <a:solidFill>
                  <a:schemeClr val="accent6">
                    <a:lumMod val="75000"/>
                  </a:schemeClr>
                </a:solidFill>
              </a:rPr>
              <a:t>13. Right to protection for patients involved in clinical trials</a:t>
            </a:r>
          </a:p>
          <a:p>
            <a:pPr algn="just">
              <a:buNone/>
            </a:pPr>
            <a:r>
              <a:rPr lang="en-US" sz="2800" dirty="0">
                <a:solidFill>
                  <a:schemeClr val="accent6">
                    <a:lumMod val="75000"/>
                  </a:schemeClr>
                </a:solidFill>
              </a:rPr>
              <a:t>14. Right to protection of participants involved in biomedical and health research</a:t>
            </a:r>
          </a:p>
          <a:p>
            <a:pPr algn="just">
              <a:buNone/>
            </a:pPr>
            <a:r>
              <a:rPr lang="en-US" sz="2800" dirty="0">
                <a:solidFill>
                  <a:schemeClr val="accent6">
                    <a:lumMod val="75000"/>
                  </a:schemeClr>
                </a:solidFill>
              </a:rPr>
              <a:t>15. Right to be discharged, Right to receive the body of a deceased person from the hospital</a:t>
            </a:r>
          </a:p>
          <a:p>
            <a:pPr algn="just">
              <a:buNone/>
            </a:pPr>
            <a:r>
              <a:rPr lang="en-US" sz="2800" dirty="0">
                <a:solidFill>
                  <a:schemeClr val="accent6">
                    <a:lumMod val="75000"/>
                  </a:schemeClr>
                </a:solidFill>
              </a:rPr>
              <a:t>16. Right to Patient Education</a:t>
            </a:r>
          </a:p>
          <a:p>
            <a:pPr algn="just">
              <a:buNone/>
            </a:pPr>
            <a:r>
              <a:rPr lang="en-US" sz="2800" dirty="0">
                <a:solidFill>
                  <a:schemeClr val="accent6">
                    <a:lumMod val="75000"/>
                  </a:schemeClr>
                </a:solidFill>
              </a:rPr>
              <a:t>17. Right to be heard and seek </a:t>
            </a:r>
            <a:r>
              <a:rPr lang="en-US" sz="2800" dirty="0" err="1">
                <a:solidFill>
                  <a:schemeClr val="accent6">
                    <a:lumMod val="75000"/>
                  </a:schemeClr>
                </a:solidFill>
              </a:rPr>
              <a:t>redressal</a:t>
            </a:r>
            <a:endParaRPr lang="en-US" sz="2800" dirty="0">
              <a:solidFill>
                <a:schemeClr val="accent6">
                  <a:lumMod val="75000"/>
                </a:schemeClr>
              </a:solidFill>
            </a:endParaRPr>
          </a:p>
          <a:p>
            <a:endParaRPr lang="en-US" sz="2800" dirty="0">
              <a:solidFill>
                <a:schemeClr val="accent6">
                  <a:lumMod val="7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200"/>
            <a:ext cx="8229600" cy="868346"/>
          </a:xfrm>
        </p:spPr>
        <p:txBody>
          <a:bodyPr>
            <a:normAutofit/>
          </a:bodyPr>
          <a:lstStyle/>
          <a:p>
            <a:r>
              <a:rPr lang="en-US" sz="3300" b="1" dirty="0">
                <a:solidFill>
                  <a:srgbClr val="FF0000"/>
                </a:solidFill>
              </a:rPr>
              <a:t>Patients’ responsibilities</a:t>
            </a:r>
            <a:endParaRPr lang="en-US" sz="3300" dirty="0">
              <a:solidFill>
                <a:srgbClr val="FF0000"/>
              </a:solidFill>
            </a:endParaRPr>
          </a:p>
        </p:txBody>
      </p:sp>
      <p:sp>
        <p:nvSpPr>
          <p:cNvPr id="3" name="Content Placeholder 2"/>
          <p:cNvSpPr>
            <a:spLocks noGrp="1"/>
          </p:cNvSpPr>
          <p:nvPr>
            <p:ph idx="1"/>
          </p:nvPr>
        </p:nvSpPr>
        <p:spPr>
          <a:xfrm>
            <a:off x="457200" y="1285860"/>
            <a:ext cx="8229600" cy="5214974"/>
          </a:xfrm>
        </p:spPr>
        <p:txBody>
          <a:bodyPr>
            <a:noAutofit/>
          </a:bodyPr>
          <a:lstStyle/>
          <a:p>
            <a:pPr marL="457200" indent="-457200" algn="just">
              <a:buAutoNum type="arabicPeriod"/>
            </a:pPr>
            <a:r>
              <a:rPr lang="en-US" sz="2400" dirty="0">
                <a:solidFill>
                  <a:schemeClr val="accent6">
                    <a:lumMod val="75000"/>
                  </a:schemeClr>
                </a:solidFill>
              </a:rPr>
              <a:t>Complete information: </a:t>
            </a:r>
            <a:r>
              <a:rPr lang="en-US" sz="2400" dirty="0"/>
              <a:t>To Provide complete information about his/her health, including past condition, past illness, hospitalization, medications or any other matter pertaining to his health etc.</a:t>
            </a:r>
          </a:p>
          <a:p>
            <a:pPr marL="457200" indent="-457200" algn="just">
              <a:buAutoNum type="arabicPeriod"/>
            </a:pPr>
            <a:endParaRPr lang="en-US" sz="2400" dirty="0"/>
          </a:p>
          <a:p>
            <a:pPr algn="just">
              <a:buNone/>
            </a:pPr>
            <a:r>
              <a:rPr lang="en-US" sz="2400" dirty="0">
                <a:solidFill>
                  <a:schemeClr val="accent6">
                    <a:lumMod val="75000"/>
                  </a:schemeClr>
                </a:solidFill>
              </a:rPr>
              <a:t>2. Complete demographic details:</a:t>
            </a:r>
            <a:r>
              <a:rPr lang="en-US" sz="2400" b="1" dirty="0"/>
              <a:t> </a:t>
            </a:r>
            <a:r>
              <a:rPr lang="en-US" sz="2400" dirty="0"/>
              <a:t>To provide complete and accurate information regarding his identity, address, insurance cover or  any other information.</a:t>
            </a:r>
          </a:p>
          <a:p>
            <a:pPr algn="just">
              <a:buNone/>
            </a:pPr>
            <a:endParaRPr lang="en-US" sz="2400" dirty="0"/>
          </a:p>
          <a:p>
            <a:pPr algn="just">
              <a:buNone/>
            </a:pPr>
            <a:r>
              <a:rPr lang="en-US" sz="2400" dirty="0">
                <a:solidFill>
                  <a:schemeClr val="accent6">
                    <a:lumMod val="75000"/>
                  </a:schemeClr>
                </a:solidFill>
              </a:rPr>
              <a:t>3. Abide by hospital rules</a:t>
            </a:r>
            <a:r>
              <a:rPr lang="en-US" sz="2400" dirty="0"/>
              <a:t>: To abide by hospital rules &amp; responsibilities- no smoking policy, visitor policy, not to bring outside food, flowers, arms/weapons to the hospital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215106"/>
          </a:xfrm>
        </p:spPr>
        <p:txBody>
          <a:bodyPr>
            <a:normAutofit lnSpcReduction="10000"/>
          </a:bodyPr>
          <a:lstStyle/>
          <a:p>
            <a:pPr algn="just">
              <a:buNone/>
            </a:pPr>
            <a:r>
              <a:rPr lang="en-US" sz="2400" dirty="0">
                <a:solidFill>
                  <a:schemeClr val="accent6">
                    <a:lumMod val="75000"/>
                  </a:schemeClr>
                </a:solidFill>
              </a:rPr>
              <a:t>4. Minimum luggage/ follow infection control:</a:t>
            </a:r>
            <a:r>
              <a:rPr lang="en-US" sz="2400" b="1" dirty="0"/>
              <a:t> </a:t>
            </a:r>
            <a:r>
              <a:rPr lang="en-US" sz="2400" dirty="0"/>
              <a:t>To keep minimum luggage in the ward for infection prevention and also abide by infection control norms as educated by treating team.</a:t>
            </a:r>
          </a:p>
          <a:p>
            <a:pPr algn="just">
              <a:buNone/>
            </a:pPr>
            <a:endParaRPr lang="en-US" sz="2400" dirty="0"/>
          </a:p>
          <a:p>
            <a:pPr algn="just">
              <a:buNone/>
            </a:pPr>
            <a:r>
              <a:rPr lang="en-US" sz="2400" dirty="0">
                <a:solidFill>
                  <a:schemeClr val="accent6">
                    <a:lumMod val="75000"/>
                  </a:schemeClr>
                </a:solidFill>
              </a:rPr>
              <a:t>5. Respect &amp; courtesy for others:</a:t>
            </a:r>
            <a:r>
              <a:rPr lang="en-US" sz="2400" dirty="0"/>
              <a:t> To treat other patients, attendants, visitors and hospital staff with courtesy.</a:t>
            </a:r>
          </a:p>
          <a:p>
            <a:pPr algn="just">
              <a:buNone/>
            </a:pPr>
            <a:endParaRPr lang="en-US" sz="2400" dirty="0"/>
          </a:p>
          <a:p>
            <a:pPr algn="just">
              <a:buNone/>
            </a:pPr>
            <a:r>
              <a:rPr lang="en-US" sz="2400" dirty="0">
                <a:solidFill>
                  <a:schemeClr val="accent6">
                    <a:lumMod val="75000"/>
                  </a:schemeClr>
                </a:solidFill>
              </a:rPr>
              <a:t>6. Inform treating team:</a:t>
            </a:r>
            <a:r>
              <a:rPr lang="en-US" sz="2400" dirty="0"/>
              <a:t> Not to take any medication/alternative therapy without the knowledge of treating team.</a:t>
            </a:r>
            <a:r>
              <a:rPr lang="en-US" sz="2400" b="1" dirty="0"/>
              <a:t> </a:t>
            </a:r>
          </a:p>
          <a:p>
            <a:pPr algn="just">
              <a:buNone/>
            </a:pPr>
            <a:endParaRPr lang="en-US" sz="2400" b="1" dirty="0"/>
          </a:p>
          <a:p>
            <a:pPr algn="just">
              <a:buNone/>
            </a:pPr>
            <a:r>
              <a:rPr lang="en-US" sz="2400" dirty="0">
                <a:solidFill>
                  <a:schemeClr val="accent6">
                    <a:lumMod val="75000"/>
                  </a:schemeClr>
                </a:solidFill>
              </a:rPr>
              <a:t>7. Pay fee:</a:t>
            </a:r>
            <a:r>
              <a:rPr lang="en-US" sz="2400" dirty="0"/>
              <a:t> To pay for the services availed as per hospital rules and regulations.</a:t>
            </a:r>
          </a:p>
          <a:p>
            <a:pPr algn="just">
              <a:buNone/>
            </a:pPr>
            <a:endParaRPr lang="en-US" sz="2400" dirty="0"/>
          </a:p>
          <a:p>
            <a:pPr algn="just">
              <a:buNone/>
            </a:pPr>
            <a:r>
              <a:rPr lang="en-US" sz="2400" dirty="0">
                <a:solidFill>
                  <a:schemeClr val="accent6">
                    <a:lumMod val="75000"/>
                  </a:schemeClr>
                </a:solidFill>
              </a:rPr>
              <a:t>8. Accept measures for privacy &amp; confidentiality of records:  </a:t>
            </a:r>
            <a:r>
              <a:rPr lang="en-US" sz="2400" dirty="0"/>
              <a:t>To accept measure taken by the hospital to ensure privacy and confidentiality of medical records</a:t>
            </a:r>
          </a:p>
          <a:p>
            <a:pPr algn="just"/>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417514"/>
            <a:ext cx="8786874" cy="796908"/>
          </a:xfrm>
        </p:spPr>
        <p:txBody>
          <a:bodyPr>
            <a:normAutofit fontScale="90000"/>
          </a:bodyPr>
          <a:lstStyle/>
          <a:p>
            <a:r>
              <a:rPr lang="en-IN" sz="3300" b="1" dirty="0">
                <a:solidFill>
                  <a:srgbClr val="FF0000"/>
                </a:solidFill>
              </a:rPr>
              <a:t>Laboratory responsibility towards patient confidentiality</a:t>
            </a:r>
            <a:endParaRPr lang="en-US" sz="3300" b="1" dirty="0">
              <a:solidFill>
                <a:srgbClr val="FF0000"/>
              </a:solidFill>
            </a:endParaRPr>
          </a:p>
        </p:txBody>
      </p:sp>
      <p:sp>
        <p:nvSpPr>
          <p:cNvPr id="3" name="Content Placeholder 2"/>
          <p:cNvSpPr>
            <a:spLocks noGrp="1"/>
          </p:cNvSpPr>
          <p:nvPr>
            <p:ph idx="1"/>
          </p:nvPr>
        </p:nvSpPr>
        <p:spPr>
          <a:xfrm>
            <a:off x="357158" y="1643050"/>
            <a:ext cx="8329642" cy="5143536"/>
          </a:xfrm>
        </p:spPr>
        <p:txBody>
          <a:bodyPr>
            <a:noAutofit/>
          </a:bodyPr>
          <a:lstStyle/>
          <a:p>
            <a:pPr algn="just"/>
            <a:r>
              <a:rPr lang="en-US" sz="2400" dirty="0"/>
              <a:t>All employees in laboratory are bound by legal duty of confidence to protect personal/ sensitive information they may come into contact with during the course of their work.</a:t>
            </a:r>
          </a:p>
          <a:p>
            <a:pPr algn="just"/>
            <a:r>
              <a:rPr lang="en-US" sz="2400" dirty="0"/>
              <a:t>All staff is trained to ensure how information is used, to keep information up to date, adhere to retention and disposal of records procedures, report any breaches in line with lab reporting policy.</a:t>
            </a:r>
          </a:p>
          <a:p>
            <a:pPr algn="just"/>
            <a:r>
              <a:rPr lang="en-US" sz="2400" dirty="0"/>
              <a:t>Staff should not</a:t>
            </a:r>
          </a:p>
          <a:p>
            <a:pPr algn="just">
              <a:buNone/>
            </a:pPr>
            <a:r>
              <a:rPr lang="en-US" sz="2400" dirty="0"/>
              <a:t>-   share more information than is absolutely necessary</a:t>
            </a:r>
          </a:p>
          <a:p>
            <a:pPr algn="just">
              <a:buNone/>
            </a:pPr>
            <a:r>
              <a:rPr lang="en-US" sz="2400" dirty="0"/>
              <a:t>- use patient identifiable information is the purpose can be satisfied by using </a:t>
            </a:r>
            <a:r>
              <a:rPr lang="en-US" sz="2400" dirty="0" err="1"/>
              <a:t>anynymous</a:t>
            </a:r>
            <a:r>
              <a:rPr lang="en-US" sz="2400" dirty="0"/>
              <a:t> information</a:t>
            </a:r>
          </a:p>
          <a:p>
            <a:pPr algn="just"/>
            <a:endParaRPr lang="en-US" sz="2400" dirty="0"/>
          </a:p>
          <a:p>
            <a:pPr algn="just"/>
            <a:endParaRPr lang="en-US" sz="2400" dirty="0"/>
          </a:p>
          <a:p>
            <a:pPr algn="just"/>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46085"/>
            <a:ext cx="8229600" cy="5697559"/>
          </a:xfrm>
        </p:spPr>
        <p:txBody>
          <a:bodyPr>
            <a:noAutofit/>
          </a:bodyPr>
          <a:lstStyle/>
          <a:p>
            <a:pPr algn="just">
              <a:buNone/>
            </a:pPr>
            <a:r>
              <a:rPr lang="en-US" sz="2400" dirty="0"/>
              <a:t>- access records of friends, relatives, </a:t>
            </a:r>
            <a:r>
              <a:rPr lang="en-US" sz="2400" dirty="0" err="1"/>
              <a:t>neighbours</a:t>
            </a:r>
            <a:r>
              <a:rPr lang="en-US" sz="2400" dirty="0"/>
              <a:t>, colleagues unless they have a legitimate professional relationship</a:t>
            </a:r>
          </a:p>
          <a:p>
            <a:pPr algn="just">
              <a:buFontTx/>
              <a:buChar char="-"/>
            </a:pPr>
            <a:r>
              <a:rPr lang="en-US" sz="2400" dirty="0"/>
              <a:t>share information externally without referring to quality management system ethics policy.</a:t>
            </a:r>
          </a:p>
          <a:p>
            <a:pPr algn="just">
              <a:buFontTx/>
              <a:buChar char="-"/>
            </a:pPr>
            <a:r>
              <a:rPr lang="en-US" sz="2400" dirty="0"/>
              <a:t>ignore breaches of this policy</a:t>
            </a:r>
          </a:p>
          <a:p>
            <a:pPr algn="just">
              <a:buNone/>
            </a:pPr>
            <a:endParaRPr lang="en-US" sz="2400" dirty="0"/>
          </a:p>
          <a:p>
            <a:pPr algn="just"/>
            <a:r>
              <a:rPr lang="en-US" sz="2400" dirty="0"/>
              <a:t>Paper records are sited in secure areas with appropriate entry control under lock and key in cabinet.</a:t>
            </a:r>
          </a:p>
          <a:p>
            <a:pPr algn="just"/>
            <a:r>
              <a:rPr lang="en-US" sz="2400" dirty="0"/>
              <a:t>Under no circumstances, the test results are made known to any third party without the written consent of the patient or users. Test results are transmitted electronically with only to medical practitioners from patient/user. Verbal request is confirmed by laboratory by making phone call. </a:t>
            </a:r>
          </a:p>
          <a:p>
            <a:pPr algn="just">
              <a:buNone/>
            </a:pPr>
            <a:r>
              <a:rPr lang="en-US" sz="2400"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215106"/>
          </a:xfrm>
        </p:spPr>
        <p:txBody>
          <a:bodyPr>
            <a:noAutofit/>
          </a:bodyPr>
          <a:lstStyle/>
          <a:p>
            <a:pPr algn="just"/>
            <a:r>
              <a:rPr lang="en-US" sz="2600" b="1" dirty="0"/>
              <a:t>Disclosures</a:t>
            </a:r>
          </a:p>
          <a:p>
            <a:pPr algn="just"/>
            <a:r>
              <a:rPr lang="en-US" sz="2600" dirty="0"/>
              <a:t>The Medical Council of India’s Code of Ethics Regulations protects patient confidentiality by stating that the physician “shall not disclose the secrets of a patient that have been learnt in the exercise of his/her profession except in a court of law under orders of the Presiding Judge; in circumstances where there is a serious and identified risk to a specific person and/or community; [or in case of] </a:t>
            </a:r>
            <a:r>
              <a:rPr lang="en-US" sz="2600" dirty="0" err="1"/>
              <a:t>notifiable</a:t>
            </a:r>
            <a:r>
              <a:rPr lang="en-US" sz="2600" dirty="0"/>
              <a:t> diseases.”</a:t>
            </a:r>
            <a:endParaRPr lang="en-US" sz="2600" b="1" dirty="0"/>
          </a:p>
          <a:p>
            <a:pPr algn="just"/>
            <a:endParaRPr lang="en-US" sz="2600" dirty="0"/>
          </a:p>
          <a:p>
            <a:pPr algn="just"/>
            <a:r>
              <a:rPr lang="en-US" sz="2600" dirty="0"/>
              <a:t>On police request, court order, when patient life may be in danger or when patient is not capable of making appropriate decision, when there is danger to other people/health care professional/ community.</a:t>
            </a:r>
          </a:p>
          <a:p>
            <a:endParaRPr lang="en-US"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74"/>
            <a:ext cx="8229600" cy="1143000"/>
          </a:xfrm>
        </p:spPr>
        <p:txBody>
          <a:bodyPr>
            <a:noAutofit/>
          </a:bodyPr>
          <a:lstStyle/>
          <a:p>
            <a:r>
              <a:rPr lang="en-US" sz="3800" b="1" dirty="0">
                <a:solidFill>
                  <a:srgbClr val="FF0000"/>
                </a:solidFill>
              </a:rPr>
              <a:t>PROFESSIONAL SECRECY (confidentiality)</a:t>
            </a:r>
          </a:p>
        </p:txBody>
      </p:sp>
      <p:sp>
        <p:nvSpPr>
          <p:cNvPr id="3" name="Content Placeholder 2"/>
          <p:cNvSpPr>
            <a:spLocks noGrp="1"/>
          </p:cNvSpPr>
          <p:nvPr>
            <p:ph idx="1"/>
          </p:nvPr>
        </p:nvSpPr>
        <p:spPr>
          <a:xfrm>
            <a:off x="457200" y="1714488"/>
            <a:ext cx="8229600" cy="4857784"/>
          </a:xfrm>
        </p:spPr>
        <p:txBody>
          <a:bodyPr>
            <a:normAutofit/>
          </a:bodyPr>
          <a:lstStyle/>
          <a:p>
            <a:pPr algn="just">
              <a:lnSpc>
                <a:spcPct val="150000"/>
              </a:lnSpc>
            </a:pPr>
            <a:r>
              <a:rPr lang="en-US" sz="2600" dirty="0"/>
              <a:t>It is an implied term of contract between the doctor and his patient. The relationship of doctor and patient requires utmost trust, confidence, fidelity and honesty. The doctor is obliged to keep secret, all that he comes to know concerning the patient in the course of his professional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lnSpcReduction="10000"/>
          </a:bodyPr>
          <a:lstStyle/>
          <a:p>
            <a:pPr algn="just">
              <a:buNone/>
            </a:pPr>
            <a:r>
              <a:rPr lang="en-US" sz="2400" dirty="0">
                <a:solidFill>
                  <a:schemeClr val="accent6">
                    <a:lumMod val="75000"/>
                  </a:schemeClr>
                </a:solidFill>
              </a:rPr>
              <a:t>Examples</a:t>
            </a:r>
          </a:p>
          <a:p>
            <a:pPr algn="just">
              <a:buNone/>
            </a:pPr>
            <a:r>
              <a:rPr lang="en-US" sz="2400" dirty="0"/>
              <a:t>(1) A doctor should not discuss the illness of his patient with others without the consent of the patient.</a:t>
            </a:r>
          </a:p>
          <a:p>
            <a:pPr>
              <a:buNone/>
            </a:pPr>
            <a:r>
              <a:rPr lang="en-US" sz="2400" dirty="0"/>
              <a:t>(2) If the patient is major, the doctor should not disclose any facts about the illness without his consent to parents or relatives even though they may be paying the doctor's fees. In the case of a minor or an insane person, guardians or parents should be informed of the nature of the illness</a:t>
            </a:r>
          </a:p>
          <a:p>
            <a:pPr>
              <a:buNone/>
            </a:pPr>
            <a:r>
              <a:rPr lang="en-US" sz="2400" dirty="0"/>
              <a:t>(3) A doctor should not disclose any information about the illness of his patient without the consent of the patient even when requested by a public or statutory body, except in case of </a:t>
            </a:r>
            <a:r>
              <a:rPr lang="en-US" sz="2400" dirty="0" err="1"/>
              <a:t>notifiable</a:t>
            </a:r>
            <a:r>
              <a:rPr lang="en-US" sz="2400" dirty="0"/>
              <a:t> diseases</a:t>
            </a:r>
          </a:p>
          <a:p>
            <a:pPr>
              <a:buNone/>
            </a:pPr>
            <a:r>
              <a:rPr lang="en-US" sz="2400" dirty="0"/>
              <a:t>(4) Even in the case of husband and wife, the facts relating to the nature of illness of the one, must not be disclosed to the other, without the consent of the concerned person.</a:t>
            </a:r>
          </a:p>
          <a:p>
            <a:pPr algn="just">
              <a:buNone/>
            </a:pP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7514"/>
            <a:ext cx="8229600" cy="725470"/>
          </a:xfrm>
        </p:spPr>
        <p:txBody>
          <a:bodyPr>
            <a:normAutofit/>
          </a:bodyPr>
          <a:lstStyle/>
          <a:p>
            <a:r>
              <a:rPr lang="en-US" sz="3800" b="1" dirty="0">
                <a:solidFill>
                  <a:srgbClr val="FF0000"/>
                </a:solidFill>
              </a:rPr>
              <a:t>Privileged communication</a:t>
            </a:r>
          </a:p>
        </p:txBody>
      </p:sp>
      <p:sp>
        <p:nvSpPr>
          <p:cNvPr id="3" name="Content Placeholder 2"/>
          <p:cNvSpPr>
            <a:spLocks noGrp="1"/>
          </p:cNvSpPr>
          <p:nvPr>
            <p:ph idx="1"/>
          </p:nvPr>
        </p:nvSpPr>
        <p:spPr>
          <a:xfrm>
            <a:off x="457200" y="1760557"/>
            <a:ext cx="8229600" cy="4525963"/>
          </a:xfrm>
        </p:spPr>
        <p:txBody>
          <a:bodyPr>
            <a:normAutofit/>
          </a:bodyPr>
          <a:lstStyle/>
          <a:p>
            <a:r>
              <a:rPr lang="en-US" sz="2800" dirty="0"/>
              <a:t>It is a statement made </a:t>
            </a:r>
            <a:r>
              <a:rPr lang="en-US" sz="2800" dirty="0" err="1"/>
              <a:t>bonafide</a:t>
            </a:r>
            <a:r>
              <a:rPr lang="en-US" sz="2800" dirty="0"/>
              <a:t> upon any subject matter by a doctor to the concerned authority, due to his duty to protect the interests of the community or of the State.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803275"/>
            <a:ext cx="8329642" cy="5483245"/>
          </a:xfrm>
        </p:spPr>
        <p:txBody>
          <a:bodyPr>
            <a:normAutofit lnSpcReduction="10000"/>
          </a:bodyPr>
          <a:lstStyle/>
          <a:p>
            <a:pPr algn="just">
              <a:lnSpc>
                <a:spcPct val="150000"/>
              </a:lnSpc>
              <a:buNone/>
            </a:pPr>
            <a:r>
              <a:rPr lang="en-US" sz="2400" dirty="0">
                <a:solidFill>
                  <a:schemeClr val="accent6">
                    <a:lumMod val="75000"/>
                  </a:schemeClr>
                </a:solidFill>
              </a:rPr>
              <a:t>Examples of privileged communication</a:t>
            </a:r>
          </a:p>
          <a:p>
            <a:pPr algn="just">
              <a:lnSpc>
                <a:spcPct val="150000"/>
              </a:lnSpc>
              <a:buNone/>
            </a:pPr>
            <a:endParaRPr lang="en-US" sz="2400" dirty="0"/>
          </a:p>
          <a:p>
            <a:pPr algn="just">
              <a:lnSpc>
                <a:spcPct val="150000"/>
              </a:lnSpc>
              <a:buNone/>
            </a:pPr>
            <a:r>
              <a:rPr lang="en-US" sz="2400" dirty="0">
                <a:solidFill>
                  <a:srgbClr val="0070C0"/>
                </a:solidFill>
              </a:rPr>
              <a:t>(1) Infectious Diseases: </a:t>
            </a:r>
            <a:r>
              <a:rPr lang="en-US" sz="2400" dirty="0"/>
              <a:t>If a patient suffering from an infectious disease is employed as cook or waiter in a hotel, or a food-handler with an enteric infection, or a teacher with tuberculosis or other infective disease, or as children's nurse, etc., he should be persuaded to leave the job until he becomes noninfectious. If the patient refuses to accept this advice, the doctor can inform the employer about the illness of his patient.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31837"/>
            <a:ext cx="8229600" cy="5626121"/>
          </a:xfrm>
        </p:spPr>
        <p:txBody>
          <a:bodyPr>
            <a:normAutofit lnSpcReduction="10000"/>
          </a:bodyPr>
          <a:lstStyle/>
          <a:p>
            <a:pPr algn="just">
              <a:lnSpc>
                <a:spcPct val="150000"/>
              </a:lnSpc>
              <a:buNone/>
            </a:pPr>
            <a:r>
              <a:rPr lang="en-US" sz="2400" dirty="0">
                <a:solidFill>
                  <a:srgbClr val="0070C0"/>
                </a:solidFill>
              </a:rPr>
              <a:t>(2) Venereal Diseases</a:t>
            </a:r>
            <a:r>
              <a:rPr lang="en-US" sz="2400" dirty="0"/>
              <a:t>: a. If a person is suffering from syphilis and is about to marry, it is the duty of the doctor to advice the patient not to marry till he is cured; if the person refuses, the doctor can disclose the syphilitic condition of the patient to the woman concerned or to her parents. </a:t>
            </a:r>
          </a:p>
          <a:p>
            <a:pPr algn="just">
              <a:lnSpc>
                <a:spcPct val="150000"/>
              </a:lnSpc>
              <a:buNone/>
            </a:pPr>
            <a:r>
              <a:rPr lang="en-US" sz="2400" dirty="0"/>
              <a:t>b. Swimming pools should be prohibited to those having syphilis or </a:t>
            </a:r>
            <a:r>
              <a:rPr lang="en-US" sz="2400" dirty="0" err="1"/>
              <a:t>gonorrhoea</a:t>
            </a:r>
            <a:r>
              <a:rPr lang="en-US" sz="2400" dirty="0"/>
              <a:t>, but if the person refuses, the authorities can be informed. </a:t>
            </a:r>
          </a:p>
          <a:p>
            <a:pPr algn="just">
              <a:lnSpc>
                <a:spcPct val="150000"/>
              </a:lnSpc>
              <a:buNone/>
            </a:pPr>
            <a:r>
              <a:rPr lang="en-US" sz="2400" dirty="0"/>
              <a:t>c. The doctor can inform the warden of a hostel, if any boarder is suffering from venereal disease.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6143668"/>
          </a:xfrm>
        </p:spPr>
        <p:txBody>
          <a:bodyPr>
            <a:noAutofit/>
          </a:bodyPr>
          <a:lstStyle/>
          <a:p>
            <a:pPr algn="just">
              <a:buNone/>
            </a:pPr>
            <a:r>
              <a:rPr lang="en-US" sz="2600" dirty="0"/>
              <a:t>(3) </a:t>
            </a:r>
            <a:r>
              <a:rPr lang="en-US" sz="2600" dirty="0">
                <a:solidFill>
                  <a:srgbClr val="0070C0"/>
                </a:solidFill>
              </a:rPr>
              <a:t>Servants and Employees: </a:t>
            </a:r>
            <a:r>
              <a:rPr lang="en-US" sz="2600" dirty="0"/>
              <a:t>An engine driver or a bus driver or a ship's officer may be suffering from epilepsy, high blood pressure, alcoholism, drug addiction, or </a:t>
            </a:r>
            <a:r>
              <a:rPr lang="en-US" sz="2600" dirty="0" err="1"/>
              <a:t>colour</a:t>
            </a:r>
            <a:r>
              <a:rPr lang="en-US" sz="2600" dirty="0"/>
              <a:t> blindness. The doctor should persuade the patient to change his employment, because of the dangers of his present occupation, both to himself and to the public. If this fails, the doctor should inform the employer, that the patient is unfit for that kind of employment.</a:t>
            </a:r>
          </a:p>
          <a:p>
            <a:pPr algn="just">
              <a:buNone/>
            </a:pPr>
            <a:endParaRPr lang="en-US" sz="2600" dirty="0"/>
          </a:p>
          <a:p>
            <a:pPr algn="just">
              <a:buNone/>
            </a:pPr>
            <a:r>
              <a:rPr lang="en-US" sz="2600" dirty="0"/>
              <a:t>(4) </a:t>
            </a:r>
            <a:r>
              <a:rPr lang="en-US" sz="2600" dirty="0" err="1">
                <a:solidFill>
                  <a:srgbClr val="0070C0"/>
                </a:solidFill>
              </a:rPr>
              <a:t>Notifiable</a:t>
            </a:r>
            <a:r>
              <a:rPr lang="en-US" sz="2600" dirty="0">
                <a:solidFill>
                  <a:srgbClr val="0070C0"/>
                </a:solidFill>
              </a:rPr>
              <a:t> Diseases: </a:t>
            </a:r>
            <a:r>
              <a:rPr lang="en-US" sz="2600" dirty="0"/>
              <a:t>A medical practitioner has a statutory duty to notify births, deaths, infectious diseases, etc., to the Public Health authorities.</a:t>
            </a:r>
          </a:p>
          <a:p>
            <a:pPr algn="just">
              <a:buNone/>
            </a:pPr>
            <a:endParaRPr lang="en-US" sz="2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714356"/>
            <a:ext cx="8229600" cy="4857784"/>
          </a:xfrm>
        </p:spPr>
        <p:txBody>
          <a:bodyPr>
            <a:normAutofit lnSpcReduction="10000"/>
          </a:bodyPr>
          <a:lstStyle/>
          <a:p>
            <a:pPr marL="514350" indent="-514350" algn="just">
              <a:lnSpc>
                <a:spcPct val="150000"/>
              </a:lnSpc>
              <a:buAutoNum type="arabicParenBoth" startAt="4"/>
            </a:pPr>
            <a:r>
              <a:rPr lang="en-US" sz="2400" dirty="0">
                <a:solidFill>
                  <a:srgbClr val="0070C0"/>
                </a:solidFill>
              </a:rPr>
              <a:t>Suspected Crime: </a:t>
            </a:r>
            <a:r>
              <a:rPr lang="en-US" sz="2400" dirty="0"/>
              <a:t>Every person, aware of the commission of, or of the intention of any other person to commit any offence shall immediately give information to the nearest Magistrate or police officer of such commission or intention. If the doctor learns of a serious crime, such as murder, assault, rape, etc. by treating the victim or assailant, he is bound to give information to the police. Thus, if a doctor treats a person suffering from gunshot or stab wounds due to criminal assault, he must inform the police.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571480"/>
            <a:ext cx="8229600" cy="6143668"/>
          </a:xfrm>
        </p:spPr>
        <p:txBody>
          <a:bodyPr>
            <a:normAutofit fontScale="92500"/>
          </a:bodyPr>
          <a:lstStyle/>
          <a:p>
            <a:pPr algn="just">
              <a:lnSpc>
                <a:spcPct val="150000"/>
              </a:lnSpc>
              <a:buNone/>
            </a:pPr>
            <a:r>
              <a:rPr lang="en-US" sz="2400" dirty="0"/>
              <a:t>(6) </a:t>
            </a:r>
            <a:r>
              <a:rPr lang="en-US" sz="2400" dirty="0">
                <a:solidFill>
                  <a:srgbClr val="0070C0"/>
                </a:solidFill>
              </a:rPr>
              <a:t>Patient's own Interest: </a:t>
            </a:r>
            <a:r>
              <a:rPr lang="en-US" sz="2400" dirty="0"/>
              <a:t>The doctor may disclose the patient's condition to some other person, so that he may be properly treated, e.g., to warn the parents or guardians of signs in the patient of melancholia, suicidal tendencies, etc. </a:t>
            </a:r>
          </a:p>
          <a:p>
            <a:pPr algn="just">
              <a:lnSpc>
                <a:spcPct val="150000"/>
              </a:lnSpc>
              <a:buNone/>
            </a:pPr>
            <a:endParaRPr lang="en-US" sz="2400" dirty="0"/>
          </a:p>
          <a:p>
            <a:pPr algn="just">
              <a:lnSpc>
                <a:spcPct val="150000"/>
              </a:lnSpc>
              <a:buNone/>
            </a:pPr>
            <a:r>
              <a:rPr lang="en-US" sz="2400" dirty="0"/>
              <a:t>(7) </a:t>
            </a:r>
            <a:r>
              <a:rPr lang="en-US" sz="2400" dirty="0">
                <a:solidFill>
                  <a:srgbClr val="0070C0"/>
                </a:solidFill>
              </a:rPr>
              <a:t>Self-interest: </a:t>
            </a:r>
            <a:r>
              <a:rPr lang="en-US" sz="2400" dirty="0"/>
              <a:t>Both in civil and criminal suits by the patient against the doctor, evidence about the patient's condition may be given. </a:t>
            </a:r>
          </a:p>
          <a:p>
            <a:pPr algn="just">
              <a:lnSpc>
                <a:spcPct val="150000"/>
              </a:lnSpc>
              <a:buNone/>
            </a:pPr>
            <a:endParaRPr lang="en-US" sz="2400" dirty="0"/>
          </a:p>
          <a:p>
            <a:pPr algn="just">
              <a:lnSpc>
                <a:spcPct val="150000"/>
              </a:lnSpc>
              <a:buNone/>
            </a:pPr>
            <a:r>
              <a:rPr lang="en-US" sz="2400" dirty="0"/>
              <a:t>(9) </a:t>
            </a:r>
            <a:r>
              <a:rPr lang="en-US" sz="2400" dirty="0">
                <a:solidFill>
                  <a:srgbClr val="0070C0"/>
                </a:solidFill>
              </a:rPr>
              <a:t>Courts of Law:</a:t>
            </a:r>
            <a:r>
              <a:rPr lang="en-US" sz="2400" dirty="0"/>
              <a:t> In a Court of law, a doctor cannot claim privilege concerning the facts about the illness of his patient, if it is relevant to the inquiry before the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0070C0"/>
              </a:solidFill>
            </a:endParaRPr>
          </a:p>
        </p:txBody>
      </p:sp>
      <p:sp>
        <p:nvSpPr>
          <p:cNvPr id="3" name="Content Placeholder 2"/>
          <p:cNvSpPr>
            <a:spLocks noGrp="1"/>
          </p:cNvSpPr>
          <p:nvPr>
            <p:ph idx="1"/>
          </p:nvPr>
        </p:nvSpPr>
        <p:spPr/>
        <p:txBody>
          <a:bodyPr/>
          <a:lstStyle/>
          <a:p>
            <a:r>
              <a:rPr lang="en-IN" dirty="0"/>
              <a:t>What will you do?</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ee the source image">
            <a:extLst>
              <a:ext uri="{FF2B5EF4-FFF2-40B4-BE49-F238E27FC236}">
                <a16:creationId xmlns:a16="http://schemas.microsoft.com/office/drawing/2014/main" id="{8804A9E9-EE81-495E-A35E-C3DF0AAB4A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615" t="26275" r="9348" b="19324"/>
          <a:stretch/>
        </p:blipFill>
        <p:spPr bwMode="auto">
          <a:xfrm>
            <a:off x="0" y="2234115"/>
            <a:ext cx="9144000" cy="19207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DFAB5218-0909-A165-EBD4-A8BD37CEEB0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00" t="9930" r="21680" b="16903"/>
          <a:stretch/>
        </p:blipFill>
        <p:spPr bwMode="auto">
          <a:xfrm>
            <a:off x="7674429" y="161713"/>
            <a:ext cx="1373686" cy="159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579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9BAC-6E9B-467D-B757-D6742B2DCEEA}"/>
              </a:ext>
            </a:extLst>
          </p:cNvPr>
          <p:cNvSpPr>
            <a:spLocks noGrp="1"/>
          </p:cNvSpPr>
          <p:nvPr>
            <p:ph type="title"/>
          </p:nvPr>
        </p:nvSpPr>
        <p:spPr>
          <a:xfrm>
            <a:off x="1132115" y="335598"/>
            <a:ext cx="6128657" cy="1325563"/>
          </a:xfrm>
        </p:spPr>
        <p:txBody>
          <a:bodyPr>
            <a:normAutofit fontScale="90000"/>
          </a:bodyPr>
          <a:lstStyle/>
          <a:p>
            <a:r>
              <a:rPr lang="en-SG" b="1" dirty="0">
                <a:solidFill>
                  <a:srgbClr val="C00000"/>
                </a:solidFill>
                <a:effectLst>
                  <a:outerShdw blurRad="38100" dist="38100" dir="2700000" algn="tl">
                    <a:srgbClr val="000000">
                      <a:alpha val="43137"/>
                    </a:srgbClr>
                  </a:outerShdw>
                </a:effectLst>
              </a:rPr>
              <a:t>PURPOSE IS INTEGRATION</a:t>
            </a:r>
            <a:endParaRPr lang="en-IN" dirty="0"/>
          </a:p>
        </p:txBody>
      </p:sp>
      <p:sp>
        <p:nvSpPr>
          <p:cNvPr id="11" name="Oval 10">
            <a:extLst>
              <a:ext uri="{FF2B5EF4-FFF2-40B4-BE49-F238E27FC236}">
                <a16:creationId xmlns:a16="http://schemas.microsoft.com/office/drawing/2014/main" id="{961B3EFC-7E58-433E-A6CF-4E0B54CE2512}"/>
              </a:ext>
            </a:extLst>
          </p:cNvPr>
          <p:cNvSpPr/>
          <p:nvPr/>
        </p:nvSpPr>
        <p:spPr>
          <a:xfrm>
            <a:off x="166557" y="1855289"/>
            <a:ext cx="5000883" cy="1534160"/>
          </a:xfrm>
          <a:prstGeom prst="ellipse">
            <a:avLst/>
          </a:prstGeom>
          <a:solidFill>
            <a:srgbClr val="3FBFC9"/>
          </a:solidFill>
          <a:ln>
            <a:solidFill>
              <a:schemeClr val="accent1"/>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effectLst>
                  <a:outerShdw blurRad="38100" dist="38100" dir="2700000" algn="tl">
                    <a:srgbClr val="000000">
                      <a:alpha val="43137"/>
                    </a:srgbClr>
                  </a:outerShdw>
                </a:effectLst>
              </a:rPr>
              <a:t>TESTING AFTER WRITTEN </a:t>
            </a:r>
            <a:r>
              <a:rPr lang="en-US" sz="3200" b="1" dirty="0">
                <a:solidFill>
                  <a:schemeClr val="tx1"/>
                </a:solidFill>
                <a:effectLst>
                  <a:outerShdw blurRad="38100" dist="38100" dir="2700000" algn="tl">
                    <a:srgbClr val="000000">
                      <a:alpha val="43137"/>
                    </a:srgbClr>
                  </a:outerShdw>
                </a:effectLst>
              </a:rPr>
              <a:t>C</a:t>
            </a:r>
            <a:r>
              <a:rPr lang="en-US" sz="3200" b="1" dirty="0">
                <a:effectLst>
                  <a:outerShdw blurRad="38100" dist="38100" dir="2700000" algn="tl">
                    <a:srgbClr val="000000">
                      <a:alpha val="43137"/>
                    </a:srgbClr>
                  </a:outerShdw>
                </a:effectLst>
              </a:rPr>
              <a:t>ONSENT</a:t>
            </a:r>
            <a:endParaRPr lang="en-IN" sz="3200" b="1" dirty="0">
              <a:effectLst>
                <a:outerShdw blurRad="38100" dist="38100" dir="2700000" algn="tl">
                  <a:srgbClr val="000000">
                    <a:alpha val="43137"/>
                  </a:srgbClr>
                </a:outerShdw>
              </a:effectLst>
            </a:endParaRPr>
          </a:p>
        </p:txBody>
      </p:sp>
      <p:sp>
        <p:nvSpPr>
          <p:cNvPr id="12" name="Oval 11">
            <a:extLst>
              <a:ext uri="{FF2B5EF4-FFF2-40B4-BE49-F238E27FC236}">
                <a16:creationId xmlns:a16="http://schemas.microsoft.com/office/drawing/2014/main" id="{0E89BFFC-EF10-4972-B58F-B40EAA47FECA}"/>
              </a:ext>
            </a:extLst>
          </p:cNvPr>
          <p:cNvSpPr/>
          <p:nvPr/>
        </p:nvSpPr>
        <p:spPr>
          <a:xfrm>
            <a:off x="794657" y="4505054"/>
            <a:ext cx="4819470" cy="1534160"/>
          </a:xfrm>
          <a:prstGeom prst="ellipse">
            <a:avLst/>
          </a:prstGeom>
          <a:solidFill>
            <a:srgbClr val="3FBFC9"/>
          </a:solid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effectLst>
                  <a:outerShdw blurRad="38100" dist="38100" dir="2700000" algn="tl">
                    <a:srgbClr val="000000">
                      <a:alpha val="43137"/>
                    </a:srgbClr>
                  </a:outerShdw>
                </a:effectLst>
              </a:rPr>
              <a:t>C</a:t>
            </a:r>
            <a:r>
              <a:rPr lang="en-US" sz="2800" b="1" dirty="0">
                <a:effectLst>
                  <a:outerShdw blurRad="38100" dist="38100" dir="2700000" algn="tl">
                    <a:srgbClr val="000000">
                      <a:alpha val="43137"/>
                    </a:srgbClr>
                  </a:outerShdw>
                </a:effectLst>
              </a:rPr>
              <a:t>ONFIDENTIALITY MAINTAINED</a:t>
            </a:r>
            <a:endParaRPr lang="en-IN" sz="2800" b="1" dirty="0">
              <a:effectLst>
                <a:outerShdw blurRad="38100" dist="38100" dir="2700000" algn="tl">
                  <a:srgbClr val="000000">
                    <a:alpha val="43137"/>
                  </a:srgbClr>
                </a:outerShdw>
              </a:effectLst>
            </a:endParaRPr>
          </a:p>
        </p:txBody>
      </p:sp>
      <p:sp>
        <p:nvSpPr>
          <p:cNvPr id="13" name="Oval 12">
            <a:extLst>
              <a:ext uri="{FF2B5EF4-FFF2-40B4-BE49-F238E27FC236}">
                <a16:creationId xmlns:a16="http://schemas.microsoft.com/office/drawing/2014/main" id="{B61D67A2-F27F-4966-81C6-F5E6369314AB}"/>
              </a:ext>
            </a:extLst>
          </p:cNvPr>
          <p:cNvSpPr/>
          <p:nvPr/>
        </p:nvSpPr>
        <p:spPr>
          <a:xfrm>
            <a:off x="4710241" y="2847341"/>
            <a:ext cx="4267202" cy="1534160"/>
          </a:xfrm>
          <a:prstGeom prst="ellipse">
            <a:avLst/>
          </a:prstGeom>
          <a:solidFill>
            <a:srgbClr val="3FBFC9"/>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tx1"/>
                </a:solidFill>
                <a:effectLst>
                  <a:outerShdw blurRad="38100" dist="38100" dir="2700000" algn="tl">
                    <a:srgbClr val="000000">
                      <a:alpha val="43137"/>
                    </a:srgbClr>
                  </a:outerShdw>
                </a:effectLst>
              </a:rPr>
              <a:t>C</a:t>
            </a:r>
            <a:r>
              <a:rPr lang="en-IN" sz="2400" b="1" dirty="0">
                <a:effectLst>
                  <a:outerShdw blurRad="38100" dist="38100" dir="2700000" algn="tl">
                    <a:srgbClr val="000000">
                      <a:alpha val="43137"/>
                    </a:srgbClr>
                  </a:outerShdw>
                </a:effectLst>
              </a:rPr>
              <a:t>OUNSELLING</a:t>
            </a:r>
          </a:p>
        </p:txBody>
      </p:sp>
      <p:sp>
        <p:nvSpPr>
          <p:cNvPr id="17" name="Cloud 16">
            <a:extLst>
              <a:ext uri="{FF2B5EF4-FFF2-40B4-BE49-F238E27FC236}">
                <a16:creationId xmlns:a16="http://schemas.microsoft.com/office/drawing/2014/main" id="{2EEC7942-32FB-4C90-B992-A129EB3607B2}"/>
              </a:ext>
            </a:extLst>
          </p:cNvPr>
          <p:cNvSpPr/>
          <p:nvPr/>
        </p:nvSpPr>
        <p:spPr>
          <a:xfrm>
            <a:off x="2168078" y="2288541"/>
            <a:ext cx="5000883" cy="2651760"/>
          </a:xfrm>
          <a:prstGeom prst="cloud">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6600" b="1" dirty="0">
                <a:ln/>
                <a:solidFill>
                  <a:srgbClr val="FF0000"/>
                </a:solidFill>
                <a:latin typeface="Stencil" panose="040409050D0802020404" pitchFamily="82" charset="0"/>
              </a:rPr>
              <a:t>ICTC</a:t>
            </a:r>
            <a:endParaRPr lang="en-IN" sz="6600" b="1" dirty="0">
              <a:ln/>
              <a:solidFill>
                <a:srgbClr val="FF0000"/>
              </a:solidFill>
              <a:latin typeface="Stencil" panose="040409050D0802020404" pitchFamily="82" charset="0"/>
            </a:endParaRPr>
          </a:p>
        </p:txBody>
      </p:sp>
      <p:pic>
        <p:nvPicPr>
          <p:cNvPr id="6" name="Picture 2">
            <a:extLst>
              <a:ext uri="{FF2B5EF4-FFF2-40B4-BE49-F238E27FC236}">
                <a16:creationId xmlns:a16="http://schemas.microsoft.com/office/drawing/2014/main" id="{1A4C96BA-FFF6-75F9-FE69-39B086120B4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800" t="9930" r="21680" b="16903"/>
          <a:stretch/>
        </p:blipFill>
        <p:spPr bwMode="auto">
          <a:xfrm>
            <a:off x="7674429" y="161713"/>
            <a:ext cx="1373686" cy="159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71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30B71-0D71-404E-8A78-A7B496DF94AB}"/>
              </a:ext>
            </a:extLst>
          </p:cNvPr>
          <p:cNvSpPr>
            <a:spLocks noGrp="1"/>
          </p:cNvSpPr>
          <p:nvPr>
            <p:ph type="title"/>
          </p:nvPr>
        </p:nvSpPr>
        <p:spPr>
          <a:xfrm>
            <a:off x="95885" y="244475"/>
            <a:ext cx="7886700" cy="1325563"/>
          </a:xfrm>
        </p:spPr>
        <p:txBody>
          <a:bodyPr>
            <a:normAutofit fontScale="90000"/>
          </a:bodyPr>
          <a:lstStyle/>
          <a:p>
            <a:pPr algn="ctr"/>
            <a:r>
              <a:rPr lang="en-SG" altLang="en-US" b="1" dirty="0">
                <a:latin typeface="Engravers MT" panose="02090707080505020304" pitchFamily="18" charset="0"/>
              </a:rPr>
              <a:t>Informed consent </a:t>
            </a:r>
            <a:r>
              <a:rPr lang="en-SG" altLang="en-US" b="1" dirty="0">
                <a:solidFill>
                  <a:srgbClr val="C00000"/>
                </a:solidFill>
                <a:latin typeface="Engravers MT" panose="02090707080505020304" pitchFamily="18" charset="0"/>
              </a:rPr>
              <a:t>“written”</a:t>
            </a:r>
            <a:endParaRPr lang="en-IN" dirty="0">
              <a:solidFill>
                <a:srgbClr val="C00000"/>
              </a:solidFill>
              <a:latin typeface="Engravers MT" panose="02090707080505020304" pitchFamily="18" charset="0"/>
            </a:endParaRPr>
          </a:p>
        </p:txBody>
      </p:sp>
      <p:sp>
        <p:nvSpPr>
          <p:cNvPr id="3" name="Content Placeholder 2">
            <a:extLst>
              <a:ext uri="{FF2B5EF4-FFF2-40B4-BE49-F238E27FC236}">
                <a16:creationId xmlns:a16="http://schemas.microsoft.com/office/drawing/2014/main" id="{A780E7A7-FA3A-4B38-B79C-CACEFB33FD8E}"/>
              </a:ext>
            </a:extLst>
          </p:cNvPr>
          <p:cNvSpPr>
            <a:spLocks noGrp="1"/>
          </p:cNvSpPr>
          <p:nvPr>
            <p:ph idx="1"/>
          </p:nvPr>
        </p:nvSpPr>
        <p:spPr>
          <a:xfrm>
            <a:off x="351699" y="1840919"/>
            <a:ext cx="7630886" cy="826135"/>
          </a:xfrm>
        </p:spPr>
        <p:txBody>
          <a:bodyPr>
            <a:normAutofit fontScale="92500" lnSpcReduction="20000"/>
          </a:bodyPr>
          <a:lstStyle/>
          <a:p>
            <a:pPr marL="0" indent="0" algn="ctr">
              <a:buNone/>
              <a:defRPr/>
            </a:pPr>
            <a:r>
              <a:rPr lang="en-SG" dirty="0">
                <a:latin typeface="Times New Roman" panose="02020603050405020304" pitchFamily="18" charset="0"/>
                <a:cs typeface="Times New Roman" panose="02020603050405020304" pitchFamily="18" charset="0"/>
              </a:rPr>
              <a:t>Taken </a:t>
            </a:r>
            <a:r>
              <a:rPr lang="en-SG" dirty="0">
                <a:solidFill>
                  <a:schemeClr val="accent1">
                    <a:lumMod val="50000"/>
                  </a:schemeClr>
                </a:solidFill>
                <a:latin typeface="Times New Roman" panose="02020603050405020304" pitchFamily="18" charset="0"/>
                <a:cs typeface="Times New Roman" panose="02020603050405020304" pitchFamily="18" charset="0"/>
              </a:rPr>
              <a:t>by the counsellor appointed at  the ICTC before doing test</a:t>
            </a:r>
          </a:p>
        </p:txBody>
      </p:sp>
      <p:pic>
        <p:nvPicPr>
          <p:cNvPr id="1028" name="Picture 4" descr="See the source image">
            <a:extLst>
              <a:ext uri="{FF2B5EF4-FFF2-40B4-BE49-F238E27FC236}">
                <a16:creationId xmlns:a16="http://schemas.microsoft.com/office/drawing/2014/main" id="{4CDEF835-2DCB-47CC-875E-FC6ACDDAAFD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359" y="2937935"/>
            <a:ext cx="4053086" cy="357187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93EC25E9-122D-48D8-B79F-D60FD44B8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7545" y="2937935"/>
            <a:ext cx="4053086" cy="357187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F342BA87-C662-94A8-9BE2-580D78E2094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800" t="9930" r="21680" b="16903"/>
          <a:stretch/>
        </p:blipFill>
        <p:spPr bwMode="auto">
          <a:xfrm>
            <a:off x="7674429" y="161713"/>
            <a:ext cx="1373686" cy="159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114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88FDF65-C27A-419C-A190-ABB8377F5ABB}"/>
              </a:ext>
            </a:extLst>
          </p:cNvPr>
          <p:cNvSpPr>
            <a:spLocks noGrp="1"/>
          </p:cNvSpPr>
          <p:nvPr>
            <p:ph type="title"/>
          </p:nvPr>
        </p:nvSpPr>
        <p:spPr>
          <a:xfrm>
            <a:off x="95885" y="376027"/>
            <a:ext cx="7347857" cy="766957"/>
          </a:xfrm>
        </p:spPr>
        <p:txBody>
          <a:bodyPr>
            <a:normAutofit fontScale="90000"/>
          </a:bodyPr>
          <a:lstStyle/>
          <a:p>
            <a:pPr algn="ctr" eaLnBrk="1" hangingPunct="1"/>
            <a:br>
              <a:rPr lang="en-SG" altLang="en-US" sz="4000" dirty="0">
                <a:solidFill>
                  <a:srgbClr val="002060"/>
                </a:solidFill>
                <a:cs typeface="Times New Roman" panose="02020603050405020304" pitchFamily="18" charset="0"/>
              </a:rPr>
            </a:br>
            <a:r>
              <a:rPr lang="en-SG" altLang="en-US" sz="4000" dirty="0">
                <a:solidFill>
                  <a:srgbClr val="002060"/>
                </a:solidFill>
                <a:cs typeface="Times New Roman" panose="02020603050405020304" pitchFamily="18" charset="0"/>
              </a:rPr>
              <a:t> </a:t>
            </a:r>
            <a:r>
              <a:rPr lang="en-SG" altLang="en-US" sz="4000" b="1" dirty="0">
                <a:solidFill>
                  <a:srgbClr val="002060"/>
                </a:solidFill>
                <a:cs typeface="Times New Roman" panose="02020603050405020304" pitchFamily="18" charset="0"/>
              </a:rPr>
              <a:t>Who can give the consent?</a:t>
            </a:r>
          </a:p>
        </p:txBody>
      </p:sp>
      <p:sp>
        <p:nvSpPr>
          <p:cNvPr id="6" name="Rectangle 3">
            <a:extLst>
              <a:ext uri="{FF2B5EF4-FFF2-40B4-BE49-F238E27FC236}">
                <a16:creationId xmlns:a16="http://schemas.microsoft.com/office/drawing/2014/main" id="{C5133DEF-1147-472F-8ED0-C5A83A67E0C4}"/>
              </a:ext>
            </a:extLst>
          </p:cNvPr>
          <p:cNvSpPr>
            <a:spLocks noGrp="1"/>
          </p:cNvSpPr>
          <p:nvPr>
            <p:ph idx="1"/>
          </p:nvPr>
        </p:nvSpPr>
        <p:spPr>
          <a:xfrm>
            <a:off x="331472" y="1907222"/>
            <a:ext cx="4526280" cy="4351338"/>
          </a:xfrm>
        </p:spPr>
        <p:txBody>
          <a:bodyPr>
            <a:normAutofit lnSpcReduction="10000"/>
          </a:bodyPr>
          <a:lstStyle/>
          <a:p>
            <a:pPr algn="just" eaLnBrk="1" hangingPunct="1">
              <a:lnSpc>
                <a:spcPct val="150000"/>
              </a:lnSpc>
            </a:pPr>
            <a:r>
              <a:rPr lang="en-US" altLang="en-US" sz="2600" dirty="0">
                <a:solidFill>
                  <a:srgbClr val="C00000"/>
                </a:solidFill>
                <a:latin typeface="+mj-lt"/>
                <a:cs typeface="Times New Roman" panose="02020603050405020304" pitchFamily="18" charset="0"/>
              </a:rPr>
              <a:t>Person/client himself </a:t>
            </a:r>
          </a:p>
          <a:p>
            <a:pPr algn="just" eaLnBrk="1" hangingPunct="1">
              <a:lnSpc>
                <a:spcPct val="150000"/>
              </a:lnSpc>
            </a:pPr>
            <a:r>
              <a:rPr lang="en-US" altLang="en-US" sz="2600" dirty="0">
                <a:latin typeface="+mj-lt"/>
                <a:cs typeface="Times New Roman" panose="02020603050405020304" pitchFamily="18" charset="0"/>
              </a:rPr>
              <a:t>Minor-  </a:t>
            </a:r>
            <a:r>
              <a:rPr lang="en-US" altLang="en-US" sz="2600" dirty="0">
                <a:solidFill>
                  <a:srgbClr val="C00000"/>
                </a:solidFill>
                <a:latin typeface="+mj-lt"/>
                <a:cs typeface="Times New Roman" panose="02020603050405020304" pitchFamily="18" charset="0"/>
              </a:rPr>
              <a:t>parents/ guardian</a:t>
            </a:r>
          </a:p>
          <a:p>
            <a:pPr algn="just" eaLnBrk="1" hangingPunct="1">
              <a:lnSpc>
                <a:spcPct val="150000"/>
              </a:lnSpc>
            </a:pPr>
            <a:r>
              <a:rPr lang="en-US" altLang="en-US" sz="2600" dirty="0">
                <a:latin typeface="+mj-lt"/>
                <a:cs typeface="Times New Roman" panose="02020603050405020304" pitchFamily="18" charset="0"/>
              </a:rPr>
              <a:t>Physical or mental incapacity:  </a:t>
            </a:r>
            <a:r>
              <a:rPr lang="en-US" altLang="en-US" sz="2600" dirty="0">
                <a:solidFill>
                  <a:srgbClr val="C00000"/>
                </a:solidFill>
                <a:latin typeface="+mj-lt"/>
                <a:cs typeface="Times New Roman" panose="02020603050405020304" pitchFamily="18" charset="0"/>
              </a:rPr>
              <a:t>parents or relatives</a:t>
            </a:r>
          </a:p>
          <a:p>
            <a:pPr algn="just" eaLnBrk="1" hangingPunct="1">
              <a:lnSpc>
                <a:spcPct val="150000"/>
              </a:lnSpc>
            </a:pPr>
            <a:r>
              <a:rPr lang="en-US" altLang="en-US" sz="2600" dirty="0">
                <a:latin typeface="+mj-lt"/>
                <a:cs typeface="Times New Roman" panose="02020603050405020304" pitchFamily="18" charset="0"/>
              </a:rPr>
              <a:t> Unconscious person without any body accompanying </a:t>
            </a:r>
            <a:r>
              <a:rPr lang="en-US" altLang="en-US" sz="2600" dirty="0">
                <a:solidFill>
                  <a:srgbClr val="C00000"/>
                </a:solidFill>
                <a:latin typeface="+mj-lt"/>
                <a:cs typeface="Times New Roman" panose="02020603050405020304" pitchFamily="18" charset="0"/>
              </a:rPr>
              <a:t>-  by two doctors</a:t>
            </a:r>
          </a:p>
        </p:txBody>
      </p:sp>
      <p:pic>
        <p:nvPicPr>
          <p:cNvPr id="4098" name="Picture 2" descr="See the source image">
            <a:extLst>
              <a:ext uri="{FF2B5EF4-FFF2-40B4-BE49-F238E27FC236}">
                <a16:creationId xmlns:a16="http://schemas.microsoft.com/office/drawing/2014/main" id="{70F99072-6650-4F72-8F50-BC873D3CD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3628" y="1896336"/>
            <a:ext cx="3820885" cy="47142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6C4C9186-94C8-CD06-073E-789A0BFBE0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00" t="9930" r="21680" b="16903"/>
          <a:stretch/>
        </p:blipFill>
        <p:spPr bwMode="auto">
          <a:xfrm>
            <a:off x="7674429" y="161713"/>
            <a:ext cx="1373686" cy="159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373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87A92-6E53-43CF-9AFD-A76A0AAF66D2}"/>
              </a:ext>
            </a:extLst>
          </p:cNvPr>
          <p:cNvSpPr>
            <a:spLocks noGrp="1"/>
          </p:cNvSpPr>
          <p:nvPr>
            <p:ph type="title"/>
          </p:nvPr>
        </p:nvSpPr>
        <p:spPr/>
        <p:txBody>
          <a:bodyPr/>
          <a:lstStyle/>
          <a:p>
            <a:pPr algn="ctr"/>
            <a:r>
              <a:rPr lang="en-SG" altLang="en-US" b="1" dirty="0">
                <a:cs typeface="Times New Roman" panose="02020603050405020304" pitchFamily="18" charset="0"/>
              </a:rPr>
              <a:t>Counselling </a:t>
            </a:r>
            <a:endParaRPr lang="en-IN"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8DCFDF57-6DEE-4AD8-8E4C-55A9B0040401}"/>
              </a:ext>
            </a:extLst>
          </p:cNvPr>
          <p:cNvSpPr>
            <a:spLocks noGrp="1"/>
          </p:cNvSpPr>
          <p:nvPr>
            <p:ph idx="1"/>
          </p:nvPr>
        </p:nvSpPr>
        <p:spPr>
          <a:xfrm>
            <a:off x="315686" y="1508134"/>
            <a:ext cx="8542594" cy="5278452"/>
          </a:xfrm>
        </p:spPr>
        <p:txBody>
          <a:bodyPr>
            <a:noAutofit/>
          </a:bodyPr>
          <a:lstStyle/>
          <a:p>
            <a:pPr marL="0" indent="0" algn="ctr">
              <a:buNone/>
            </a:pPr>
            <a:r>
              <a:rPr lang="en-US" sz="2600" dirty="0">
                <a:latin typeface="+mj-lt"/>
              </a:rPr>
              <a:t>Confidential communication limited to patient and counselor with purpose of understanding risk of HIV infection, to help cope with stress and to make personal decisions related to HIV/AIDS.</a:t>
            </a:r>
          </a:p>
          <a:p>
            <a:pPr marL="0" indent="0" algn="ctr">
              <a:buNone/>
            </a:pPr>
            <a:r>
              <a:rPr lang="en-SG" altLang="en-US" sz="2600" b="1" dirty="0">
                <a:solidFill>
                  <a:srgbClr val="C00000"/>
                </a:solidFill>
                <a:latin typeface="+mj-lt"/>
                <a:cs typeface="Times New Roman" panose="02020603050405020304" pitchFamily="18" charset="0"/>
              </a:rPr>
              <a:t>Pre- and post-test counselling</a:t>
            </a:r>
            <a:endParaRPr lang="en-SG" altLang="en-US" sz="2600" dirty="0">
              <a:solidFill>
                <a:srgbClr val="083763"/>
              </a:solidFill>
              <a:latin typeface="+mj-lt"/>
              <a:cs typeface="Times New Roman" panose="02020603050405020304" pitchFamily="18" charset="0"/>
            </a:endParaRPr>
          </a:p>
          <a:p>
            <a:pPr marL="0" indent="0" algn="just" eaLnBrk="1" hangingPunct="1">
              <a:buNone/>
            </a:pPr>
            <a:r>
              <a:rPr lang="en-SG" altLang="en-US" sz="2600" b="1" dirty="0">
                <a:latin typeface="+mj-lt"/>
                <a:cs typeface="Times New Roman" panose="02020603050405020304" pitchFamily="18" charset="0"/>
              </a:rPr>
              <a:t>In Pre- test counselling :</a:t>
            </a:r>
          </a:p>
          <a:p>
            <a:pPr algn="just" eaLnBrk="1" hangingPunct="1"/>
            <a:r>
              <a:rPr lang="en-SG" altLang="en-US" sz="2600" dirty="0">
                <a:latin typeface="+mj-lt"/>
                <a:cs typeface="Times New Roman" panose="02020603050405020304" pitchFamily="18" charset="0"/>
              </a:rPr>
              <a:t>Assessment of risk behaviour</a:t>
            </a:r>
          </a:p>
          <a:p>
            <a:pPr algn="just" eaLnBrk="1" hangingPunct="1"/>
            <a:r>
              <a:rPr lang="en-SG" altLang="en-US" sz="2600" dirty="0">
                <a:latin typeface="+mj-lt"/>
                <a:cs typeface="Times New Roman" panose="02020603050405020304" pitchFamily="18" charset="0"/>
              </a:rPr>
              <a:t>Signing the informed </a:t>
            </a:r>
          </a:p>
          <a:p>
            <a:pPr marL="0" indent="0" algn="just">
              <a:buNone/>
            </a:pPr>
            <a:r>
              <a:rPr lang="en-SG" altLang="en-US" sz="2600" dirty="0">
                <a:latin typeface="+mj-lt"/>
                <a:cs typeface="Times New Roman" panose="02020603050405020304" pitchFamily="18" charset="0"/>
              </a:rPr>
              <a:t>   consent form</a:t>
            </a:r>
          </a:p>
          <a:p>
            <a:pPr algn="just"/>
            <a:endParaRPr lang="en-IN" sz="2600" dirty="0">
              <a:latin typeface="+mj-lt"/>
              <a:cs typeface="Times New Roman" panose="02020603050405020304" pitchFamily="18" charset="0"/>
            </a:endParaRPr>
          </a:p>
          <a:p>
            <a:pPr marL="0" indent="0" algn="just">
              <a:buNone/>
            </a:pPr>
            <a:endParaRPr lang="en-IN" sz="2600" dirty="0">
              <a:latin typeface="+mj-lt"/>
              <a:cs typeface="Times New Roman" panose="02020603050405020304" pitchFamily="18" charset="0"/>
            </a:endParaRPr>
          </a:p>
        </p:txBody>
      </p:sp>
      <p:pic>
        <p:nvPicPr>
          <p:cNvPr id="5122" name="Picture 2" descr="See the source image">
            <a:extLst>
              <a:ext uri="{FF2B5EF4-FFF2-40B4-BE49-F238E27FC236}">
                <a16:creationId xmlns:a16="http://schemas.microsoft.com/office/drawing/2014/main" id="{1CAB50B6-DC2F-42A1-8F42-9140F9B8E3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32" y="3714752"/>
            <a:ext cx="3571868" cy="27031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200BACD6-653A-20BA-AE52-C12DD7642CA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00" t="9930" r="21680" b="16903"/>
          <a:stretch/>
        </p:blipFill>
        <p:spPr bwMode="auto">
          <a:xfrm>
            <a:off x="7674429" y="46606"/>
            <a:ext cx="1373686" cy="159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03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F9321-19C5-4D84-90BE-7B41CC4FCCDB}"/>
              </a:ext>
            </a:extLst>
          </p:cNvPr>
          <p:cNvSpPr>
            <a:spLocks noGrp="1"/>
          </p:cNvSpPr>
          <p:nvPr>
            <p:ph type="title"/>
          </p:nvPr>
        </p:nvSpPr>
        <p:spPr>
          <a:xfrm>
            <a:off x="362857" y="214290"/>
            <a:ext cx="7680960" cy="1325563"/>
          </a:xfrm>
        </p:spPr>
        <p:txBody>
          <a:bodyPr>
            <a:normAutofit/>
          </a:bodyPr>
          <a:lstStyle/>
          <a:p>
            <a:r>
              <a:rPr lang="en-SG" b="1" dirty="0">
                <a:solidFill>
                  <a:schemeClr val="accent1">
                    <a:lumMod val="50000"/>
                  </a:schemeClr>
                </a:solidFill>
                <a:cs typeface="Times New Roman" panose="02020603050405020304" pitchFamily="18" charset="0"/>
              </a:rPr>
              <a:t>Confidentiality &amp; Disclosure</a:t>
            </a:r>
            <a:endParaRPr lang="en-IN" dirty="0">
              <a:cs typeface="Times New Roman" panose="02020603050405020304" pitchFamily="18" charset="0"/>
            </a:endParaRPr>
          </a:p>
        </p:txBody>
      </p:sp>
      <p:sp>
        <p:nvSpPr>
          <p:cNvPr id="4" name="Rectangle 3">
            <a:extLst>
              <a:ext uri="{FF2B5EF4-FFF2-40B4-BE49-F238E27FC236}">
                <a16:creationId xmlns:a16="http://schemas.microsoft.com/office/drawing/2014/main" id="{8E1C8342-EF09-4581-B9B4-F8EF150BB7B0}"/>
              </a:ext>
            </a:extLst>
          </p:cNvPr>
          <p:cNvSpPr>
            <a:spLocks noGrp="1" noChangeArrowheads="1"/>
          </p:cNvSpPr>
          <p:nvPr>
            <p:ph idx="1"/>
          </p:nvPr>
        </p:nvSpPr>
        <p:spPr>
          <a:xfrm>
            <a:off x="397356" y="1857364"/>
            <a:ext cx="8175172" cy="4496604"/>
          </a:xfrm>
        </p:spPr>
        <p:txBody>
          <a:bodyPr>
            <a:noAutofit/>
          </a:bodyPr>
          <a:lstStyle/>
          <a:p>
            <a:pPr algn="just">
              <a:lnSpc>
                <a:spcPct val="150000"/>
              </a:lnSpc>
              <a:defRPr/>
            </a:pPr>
            <a:r>
              <a:rPr lang="en-SG" sz="2600" dirty="0">
                <a:solidFill>
                  <a:srgbClr val="C00000"/>
                </a:solidFill>
                <a:latin typeface="+mj-lt"/>
                <a:cs typeface="Times New Roman" panose="02020603050405020304" pitchFamily="18" charset="0"/>
              </a:rPr>
              <a:t>Confidentiality </a:t>
            </a:r>
            <a:r>
              <a:rPr lang="en-SG" sz="2600" dirty="0">
                <a:latin typeface="+mj-lt"/>
                <a:cs typeface="Times New Roman" panose="02020603050405020304" pitchFamily="18" charset="0"/>
              </a:rPr>
              <a:t>has to be kept between  a counsellor  and a client or  between a  treating doctor &amp; a patient  </a:t>
            </a:r>
          </a:p>
          <a:p>
            <a:pPr algn="just">
              <a:lnSpc>
                <a:spcPct val="150000"/>
              </a:lnSpc>
              <a:defRPr/>
            </a:pPr>
            <a:r>
              <a:rPr lang="en-US" sz="2600" dirty="0">
                <a:solidFill>
                  <a:schemeClr val="accent1">
                    <a:lumMod val="50000"/>
                  </a:schemeClr>
                </a:solidFill>
                <a:latin typeface="+mj-lt"/>
                <a:cs typeface="Times New Roman" panose="02020603050405020304" pitchFamily="18" charset="0"/>
              </a:rPr>
              <a:t>Report should be handed over to the client/patient by the counsellor himself in ICTC in a </a:t>
            </a:r>
            <a:r>
              <a:rPr lang="en-US" sz="2600" dirty="0">
                <a:solidFill>
                  <a:srgbClr val="C00000"/>
                </a:solidFill>
                <a:latin typeface="+mj-lt"/>
                <a:cs typeface="Times New Roman" panose="02020603050405020304" pitchFamily="18" charset="0"/>
              </a:rPr>
              <a:t>sealed envelope</a:t>
            </a:r>
            <a:r>
              <a:rPr lang="en-US" sz="2600" dirty="0">
                <a:solidFill>
                  <a:schemeClr val="accent1">
                    <a:lumMod val="50000"/>
                  </a:schemeClr>
                </a:solidFill>
                <a:latin typeface="+mj-lt"/>
                <a:cs typeface="Times New Roman" panose="02020603050405020304" pitchFamily="18" charset="0"/>
              </a:rPr>
              <a:t>, which has </a:t>
            </a:r>
            <a:r>
              <a:rPr lang="en-US" sz="2600" dirty="0">
                <a:solidFill>
                  <a:srgbClr val="C00000"/>
                </a:solidFill>
                <a:latin typeface="+mj-lt"/>
                <a:cs typeface="Times New Roman" panose="02020603050405020304" pitchFamily="18" charset="0"/>
              </a:rPr>
              <a:t>only PID Number  </a:t>
            </a:r>
            <a:r>
              <a:rPr lang="en-US" sz="2600" dirty="0">
                <a:solidFill>
                  <a:schemeClr val="accent1">
                    <a:lumMod val="50000"/>
                  </a:schemeClr>
                </a:solidFill>
                <a:latin typeface="+mj-lt"/>
                <a:cs typeface="Times New Roman" panose="02020603050405020304" pitchFamily="18" charset="0"/>
              </a:rPr>
              <a:t>written on it.</a:t>
            </a:r>
            <a:endParaRPr lang="en-SG" sz="2600" dirty="0">
              <a:latin typeface="+mj-lt"/>
              <a:cs typeface="Times New Roman" panose="02020603050405020304" pitchFamily="18" charset="0"/>
            </a:endParaRPr>
          </a:p>
          <a:p>
            <a:pPr algn="just">
              <a:lnSpc>
                <a:spcPct val="150000"/>
              </a:lnSpc>
              <a:defRPr/>
            </a:pPr>
            <a:endParaRPr lang="en-SG" sz="2600" dirty="0">
              <a:solidFill>
                <a:schemeClr val="accent1">
                  <a:lumMod val="50000"/>
                </a:schemeClr>
              </a:solidFill>
              <a:latin typeface="+mj-lt"/>
              <a:cs typeface="Times New Roman" panose="02020603050405020304" pitchFamily="18" charset="0"/>
            </a:endParaRPr>
          </a:p>
          <a:p>
            <a:pPr algn="just">
              <a:lnSpc>
                <a:spcPct val="150000"/>
              </a:lnSpc>
              <a:defRPr/>
            </a:pPr>
            <a:endParaRPr lang="en-SG" sz="2600" dirty="0">
              <a:solidFill>
                <a:schemeClr val="accent1">
                  <a:lumMod val="50000"/>
                </a:schemeClr>
              </a:solidFill>
              <a:latin typeface="+mj-lt"/>
              <a:cs typeface="Times New Roman" panose="02020603050405020304" pitchFamily="18" charset="0"/>
            </a:endParaRPr>
          </a:p>
          <a:p>
            <a:pPr algn="just" eaLnBrk="1" hangingPunct="1">
              <a:lnSpc>
                <a:spcPct val="150000"/>
              </a:lnSpc>
              <a:defRPr/>
            </a:pPr>
            <a:endParaRPr lang="en-SG" sz="2600" dirty="0">
              <a:solidFill>
                <a:schemeClr val="accent1">
                  <a:lumMod val="50000"/>
                </a:schemeClr>
              </a:solidFill>
              <a:latin typeface="+mj-lt"/>
              <a:cs typeface="Times New Roman" panose="02020603050405020304" pitchFamily="18" charset="0"/>
            </a:endParaRPr>
          </a:p>
        </p:txBody>
      </p:sp>
      <p:pic>
        <p:nvPicPr>
          <p:cNvPr id="2054" name="Picture 6" descr="See the source image">
            <a:extLst>
              <a:ext uri="{FF2B5EF4-FFF2-40B4-BE49-F238E27FC236}">
                <a16:creationId xmlns:a16="http://schemas.microsoft.com/office/drawing/2014/main" id="{911B3557-98A9-45FF-8EF2-AF4C87E384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9772" y="5422794"/>
            <a:ext cx="1274672" cy="127349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4027257-17DB-96FE-0739-0CE89DE537B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00" t="9930" r="21680" b="16903"/>
          <a:stretch/>
        </p:blipFill>
        <p:spPr bwMode="auto">
          <a:xfrm>
            <a:off x="7674429" y="161713"/>
            <a:ext cx="1373686" cy="159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681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CAC5B6-384F-4EAB-ACAF-7F391FB32DF6}"/>
              </a:ext>
            </a:extLst>
          </p:cNvPr>
          <p:cNvSpPr>
            <a:spLocks noGrp="1"/>
          </p:cNvSpPr>
          <p:nvPr>
            <p:ph type="title"/>
          </p:nvPr>
        </p:nvSpPr>
        <p:spPr>
          <a:xfrm>
            <a:off x="293915" y="221776"/>
            <a:ext cx="7489371" cy="1106282"/>
          </a:xfrm>
        </p:spPr>
        <p:txBody>
          <a:bodyPr>
            <a:normAutofit/>
          </a:bodyPr>
          <a:lstStyle/>
          <a:p>
            <a:pPr algn="ctr" eaLnBrk="1" hangingPunct="1"/>
            <a:r>
              <a:rPr lang="en-US" altLang="en-US" sz="4000" b="1" dirty="0">
                <a:solidFill>
                  <a:srgbClr val="002060"/>
                </a:solidFill>
                <a:cs typeface="Times New Roman" panose="02020603050405020304" pitchFamily="18" charset="0"/>
              </a:rPr>
              <a:t>Post- test Counselling</a:t>
            </a:r>
            <a:endParaRPr lang="en-IN" altLang="en-US" sz="4000" b="1" dirty="0">
              <a:solidFill>
                <a:srgbClr val="002060"/>
              </a:solidFill>
              <a:cs typeface="Times New Roman" panose="02020603050405020304" pitchFamily="18" charset="0"/>
            </a:endParaRPr>
          </a:p>
        </p:txBody>
      </p:sp>
      <p:sp>
        <p:nvSpPr>
          <p:cNvPr id="5" name="Content Placeholder 2">
            <a:extLst>
              <a:ext uri="{FF2B5EF4-FFF2-40B4-BE49-F238E27FC236}">
                <a16:creationId xmlns:a16="http://schemas.microsoft.com/office/drawing/2014/main" id="{79F5040E-1347-48E2-ABD2-E739D51F6882}"/>
              </a:ext>
            </a:extLst>
          </p:cNvPr>
          <p:cNvSpPr>
            <a:spLocks noGrp="1"/>
          </p:cNvSpPr>
          <p:nvPr>
            <p:ph idx="1"/>
          </p:nvPr>
        </p:nvSpPr>
        <p:spPr>
          <a:xfrm>
            <a:off x="285719" y="1758157"/>
            <a:ext cx="8442537" cy="4172404"/>
          </a:xfrm>
        </p:spPr>
        <p:txBody>
          <a:bodyPr>
            <a:normAutofit/>
          </a:bodyPr>
          <a:lstStyle/>
          <a:p>
            <a:pPr marL="0" indent="0" algn="just">
              <a:lnSpc>
                <a:spcPct val="150000"/>
              </a:lnSpc>
              <a:buNone/>
              <a:defRPr/>
            </a:pPr>
            <a:r>
              <a:rPr lang="en-US" sz="2600" b="1" dirty="0">
                <a:latin typeface="+mj-lt"/>
                <a:cs typeface="Times New Roman" panose="02020603050405020304" pitchFamily="18" charset="0"/>
              </a:rPr>
              <a:t>In Post- test  Counselling:</a:t>
            </a:r>
          </a:p>
          <a:p>
            <a:pPr algn="just">
              <a:lnSpc>
                <a:spcPct val="150000"/>
              </a:lnSpc>
              <a:defRPr/>
            </a:pPr>
            <a:r>
              <a:rPr lang="en-GB" sz="2600" dirty="0">
                <a:latin typeface="+mj-lt"/>
                <a:cs typeface="Times New Roman" panose="02020603050405020304" pitchFamily="18" charset="0"/>
              </a:rPr>
              <a:t>People who are found </a:t>
            </a:r>
            <a:r>
              <a:rPr lang="en-GB" sz="2600" b="1" dirty="0">
                <a:solidFill>
                  <a:srgbClr val="FF0000"/>
                </a:solidFill>
                <a:latin typeface="+mj-lt"/>
                <a:cs typeface="Times New Roman" panose="02020603050405020304" pitchFamily="18" charset="0"/>
              </a:rPr>
              <a:t>HIV NEGATIVE</a:t>
            </a:r>
            <a:r>
              <a:rPr lang="en-GB" sz="2600" dirty="0">
                <a:latin typeface="+mj-lt"/>
                <a:cs typeface="Times New Roman" panose="02020603050405020304" pitchFamily="18" charset="0"/>
              </a:rPr>
              <a:t>: are encouraged &amp; boosted to maintain the status</a:t>
            </a:r>
          </a:p>
          <a:p>
            <a:pPr algn="just">
              <a:lnSpc>
                <a:spcPct val="150000"/>
              </a:lnSpc>
              <a:defRPr/>
            </a:pPr>
            <a:r>
              <a:rPr lang="en-GB" sz="2600" dirty="0">
                <a:latin typeface="+mj-lt"/>
                <a:cs typeface="Times New Roman" panose="02020603050405020304" pitchFamily="18" charset="0"/>
              </a:rPr>
              <a:t>People who are found </a:t>
            </a:r>
            <a:r>
              <a:rPr lang="en-GB" sz="2600" b="1" dirty="0">
                <a:solidFill>
                  <a:srgbClr val="FF0000"/>
                </a:solidFill>
                <a:latin typeface="+mj-lt"/>
                <a:cs typeface="Times New Roman" panose="02020603050405020304" pitchFamily="18" charset="0"/>
              </a:rPr>
              <a:t>HIV POSITIVE </a:t>
            </a:r>
            <a:r>
              <a:rPr lang="en-GB" sz="2600" dirty="0">
                <a:latin typeface="+mj-lt"/>
                <a:cs typeface="Times New Roman" panose="02020603050405020304" pitchFamily="18" charset="0"/>
              </a:rPr>
              <a:t>are provided life saving care, treatment &amp; support </a:t>
            </a:r>
          </a:p>
          <a:p>
            <a:pPr algn="just">
              <a:lnSpc>
                <a:spcPct val="150000"/>
              </a:lnSpc>
              <a:defRPr/>
            </a:pPr>
            <a:endParaRPr lang="en-GB" sz="2600" b="1" dirty="0">
              <a:latin typeface="+mj-lt"/>
              <a:cs typeface="Times New Roman" panose="02020603050405020304" pitchFamily="18" charset="0"/>
            </a:endParaRPr>
          </a:p>
          <a:p>
            <a:pPr algn="just" eaLnBrk="1" hangingPunct="1">
              <a:lnSpc>
                <a:spcPct val="150000"/>
              </a:lnSpc>
              <a:defRPr/>
            </a:pPr>
            <a:endParaRPr lang="en-US" sz="2600" dirty="0">
              <a:latin typeface="+mj-lt"/>
              <a:cs typeface="Times New Roman" panose="02020603050405020304" pitchFamily="18" charset="0"/>
            </a:endParaRPr>
          </a:p>
          <a:p>
            <a:pPr algn="just" eaLnBrk="1" hangingPunct="1">
              <a:lnSpc>
                <a:spcPct val="150000"/>
              </a:lnSpc>
              <a:defRPr/>
            </a:pPr>
            <a:endParaRPr lang="en-IN" sz="2600" dirty="0">
              <a:latin typeface="+mj-lt"/>
              <a:cs typeface="Times New Roman" panose="02020603050405020304" pitchFamily="18" charset="0"/>
            </a:endParaRPr>
          </a:p>
        </p:txBody>
      </p:sp>
      <p:pic>
        <p:nvPicPr>
          <p:cNvPr id="2" name="Picture 2">
            <a:extLst>
              <a:ext uri="{FF2B5EF4-FFF2-40B4-BE49-F238E27FC236}">
                <a16:creationId xmlns:a16="http://schemas.microsoft.com/office/drawing/2014/main" id="{AA832C52-2C77-7E8A-E0E2-4FB3348339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800" t="9930" r="21680" b="16903"/>
          <a:stretch/>
        </p:blipFill>
        <p:spPr bwMode="auto">
          <a:xfrm>
            <a:off x="7674429" y="161713"/>
            <a:ext cx="1373686" cy="159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057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6F4BBD89-4D4B-4F8C-92FC-1F428531D100}"/>
              </a:ext>
            </a:extLst>
          </p:cNvPr>
          <p:cNvSpPr>
            <a:spLocks noGrp="1" noChangeArrowheads="1"/>
          </p:cNvSpPr>
          <p:nvPr>
            <p:ph idx="1"/>
          </p:nvPr>
        </p:nvSpPr>
        <p:spPr>
          <a:xfrm>
            <a:off x="468086" y="1948544"/>
            <a:ext cx="8164285" cy="4419600"/>
          </a:xfrm>
        </p:spPr>
        <p:txBody>
          <a:bodyPr>
            <a:normAutofit/>
          </a:bodyPr>
          <a:lstStyle/>
          <a:p>
            <a:pPr algn="just">
              <a:lnSpc>
                <a:spcPct val="150000"/>
              </a:lnSpc>
              <a:buFont typeface="Wingdings" panose="05000000000000000000" pitchFamily="2" charset="2"/>
              <a:buChar char="ü"/>
              <a:defRPr/>
            </a:pPr>
            <a:r>
              <a:rPr lang="en-SG" sz="2800" dirty="0">
                <a:latin typeface="+mj-lt"/>
                <a:cs typeface="Times New Roman" panose="02020603050405020304" pitchFamily="18" charset="0"/>
              </a:rPr>
              <a:t>For the protection of another person (spouse)-- </a:t>
            </a:r>
            <a:r>
              <a:rPr lang="en-SG" sz="2800" dirty="0">
                <a:solidFill>
                  <a:schemeClr val="accent1">
                    <a:lumMod val="50000"/>
                  </a:schemeClr>
                </a:solidFill>
                <a:latin typeface="+mj-lt"/>
                <a:cs typeface="Times New Roman" panose="02020603050405020304" pitchFamily="18" charset="0"/>
              </a:rPr>
              <a:t>Counsel and encourage patient to inform partner (self-disclosure).</a:t>
            </a:r>
          </a:p>
          <a:p>
            <a:pPr algn="just">
              <a:lnSpc>
                <a:spcPct val="150000"/>
              </a:lnSpc>
              <a:buFont typeface="Wingdings" panose="05000000000000000000" pitchFamily="2" charset="2"/>
              <a:buChar char="ü"/>
              <a:defRPr/>
            </a:pPr>
            <a:r>
              <a:rPr lang="en-SG" sz="2800" dirty="0">
                <a:latin typeface="+mj-lt"/>
                <a:cs typeface="Times New Roman" panose="02020603050405020304" pitchFamily="18" charset="0"/>
              </a:rPr>
              <a:t>Marriages</a:t>
            </a:r>
          </a:p>
          <a:p>
            <a:pPr algn="just">
              <a:lnSpc>
                <a:spcPct val="150000"/>
              </a:lnSpc>
              <a:buFont typeface="Wingdings" panose="05000000000000000000" pitchFamily="2" charset="2"/>
              <a:buChar char="ü"/>
              <a:defRPr/>
            </a:pPr>
            <a:r>
              <a:rPr lang="en-SG" sz="2800" dirty="0">
                <a:latin typeface="+mj-lt"/>
                <a:cs typeface="Times New Roman" panose="02020603050405020304" pitchFamily="18" charset="0"/>
              </a:rPr>
              <a:t>Law demands</a:t>
            </a:r>
          </a:p>
          <a:p>
            <a:pPr marL="0" indent="0" algn="just">
              <a:buNone/>
              <a:defRPr/>
            </a:pPr>
            <a:endParaRPr lang="en-SG" sz="2800" dirty="0">
              <a:latin typeface="+mj-lt"/>
              <a:cs typeface="Times New Roman" panose="02020603050405020304" pitchFamily="18" charset="0"/>
            </a:endParaRPr>
          </a:p>
        </p:txBody>
      </p:sp>
      <p:pic>
        <p:nvPicPr>
          <p:cNvPr id="6146" name="Picture 2">
            <a:extLst>
              <a:ext uri="{FF2B5EF4-FFF2-40B4-BE49-F238E27FC236}">
                <a16:creationId xmlns:a16="http://schemas.microsoft.com/office/drawing/2014/main" id="{007C3385-A082-483F-A276-6F827E7A25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257" y="300356"/>
            <a:ext cx="6662058" cy="119570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39549E3B-14F0-8511-F005-46F35A32336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00" t="9930" r="21680" b="16903"/>
          <a:stretch/>
        </p:blipFill>
        <p:spPr bwMode="auto">
          <a:xfrm>
            <a:off x="7674429" y="161713"/>
            <a:ext cx="1373686" cy="1596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959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6215106"/>
          </a:xfrm>
        </p:spPr>
        <p:txBody>
          <a:bodyPr>
            <a:normAutofit/>
          </a:bodyPr>
          <a:lstStyle/>
          <a:p>
            <a:pPr algn="just"/>
            <a:r>
              <a:rPr lang="en-US" sz="2600" dirty="0">
                <a:solidFill>
                  <a:srgbClr val="0070C0"/>
                </a:solidFill>
              </a:rPr>
              <a:t>GATHER Approach </a:t>
            </a:r>
          </a:p>
          <a:p>
            <a:pPr algn="just"/>
            <a:r>
              <a:rPr lang="en-US" sz="2600" dirty="0"/>
              <a:t>G = Greet the client </a:t>
            </a:r>
          </a:p>
          <a:p>
            <a:pPr algn="just"/>
            <a:r>
              <a:rPr lang="en-US" sz="2600" dirty="0"/>
              <a:t>A = Ask about the problem Active listener Assess degree of risk behavior Show respect and tolerance Enable patient or client to express freely Determine access to support and help in family and community </a:t>
            </a:r>
          </a:p>
          <a:p>
            <a:pPr algn="just"/>
            <a:r>
              <a:rPr lang="en-US" sz="2600" dirty="0"/>
              <a:t>T = Tell the client about specific information that he or she desires </a:t>
            </a:r>
          </a:p>
          <a:p>
            <a:pPr algn="just"/>
            <a:r>
              <a:rPr lang="en-US" sz="2600" dirty="0"/>
              <a:t>H = Help them to make decisions </a:t>
            </a:r>
          </a:p>
          <a:p>
            <a:pPr algn="just"/>
            <a:r>
              <a:rPr lang="en-US" sz="2600" dirty="0"/>
              <a:t>E = Explain any myths or misconceptions(also known as INFORMED DECISION MAKING) </a:t>
            </a:r>
          </a:p>
          <a:p>
            <a:pPr algn="just"/>
            <a:r>
              <a:rPr lang="en-US" sz="2600" dirty="0"/>
              <a:t>R = Return for follow up or Referral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rgbClr val="0070C0"/>
                </a:solidFill>
              </a:rPr>
              <a:t>Case discussion</a:t>
            </a:r>
            <a:endParaRPr lang="en-US" dirty="0"/>
          </a:p>
        </p:txBody>
      </p:sp>
      <p:sp>
        <p:nvSpPr>
          <p:cNvPr id="3" name="Content Placeholder 2"/>
          <p:cNvSpPr>
            <a:spLocks noGrp="1"/>
          </p:cNvSpPr>
          <p:nvPr>
            <p:ph idx="1"/>
          </p:nvPr>
        </p:nvSpPr>
        <p:spPr/>
        <p:txBody>
          <a:bodyPr/>
          <a:lstStyle/>
          <a:p>
            <a:r>
              <a:rPr lang="en-US" b="1" dirty="0"/>
              <a:t>In given situation/case scenario, identify the events that show disrespect / breach in confidentiality to the clinical sample/ data and suggest ways to rectify them</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a:bodyPr>
          <a:lstStyle/>
          <a:p>
            <a:pPr algn="just"/>
            <a:endParaRPr lang="en-US" b="1" dirty="0"/>
          </a:p>
          <a:p>
            <a:pPr algn="just">
              <a:buNone/>
            </a:pPr>
            <a:r>
              <a:rPr lang="en-US" dirty="0"/>
              <a:t>1) A literate HIV patient who is admitted in your hospital gets embarrassed when he finds the test result mentioned on his case file. When his relatives come to visit, they find out about the result, shout at him and never visit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IN" dirty="0"/>
              <a:t>2) A patient, Mira goes to a psychiatrist for consultation and signs on the reception appointment register. Coincidentally, her co-worker comes in for her appointment and sees Mira’s name on appointment register and reveals to all colleagues at work that Mira is seeking help from a psychiatrist.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en-US" dirty="0"/>
              <a:t>3) You are treating a Covid-19 positive patient and he does not want you to reveal his diagnosis to others. You discuss with your colleague about the case while in the elevator.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4) A nurse has a needle stick injury while performing phlebotomy. The patient’s HIV and HBV status is unknown. The patient is refusing to get tested for HIV. The nurse decides to use the patient blood sample collected for some other test for testing for HIV. </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5) A 36 year old airline pilot is seeking treatment from his local medical practitioner for new onset epilepsy. The doctor reports the condition to the airline company. The pilot threatens the doctor to sue him for disclosing his clinical condition.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6) A RTA patient scheduled for emergency surgery is being shifted to OT but his HIV test report has not come back. His relatives call the lab and demand to get the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8837</TotalTime>
  <Words>2691</Words>
  <Application>Microsoft Office PowerPoint</Application>
  <PresentationFormat>On-screen Show (4:3)</PresentationFormat>
  <Paragraphs>152</Paragraphs>
  <Slides>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Engravers MT</vt:lpstr>
      <vt:lpstr>Stencil</vt:lpstr>
      <vt:lpstr>Times New Roman</vt:lpstr>
      <vt:lpstr>Wingdings</vt:lpstr>
      <vt:lpstr>Office Theme</vt:lpstr>
      <vt:lpstr>AETCOM MODULE</vt:lpstr>
      <vt:lpstr>Learning objectives</vt:lpstr>
      <vt:lpstr>Case: Do not tell my wife</vt:lpstr>
      <vt:lpstr>PowerPoint Presentation</vt:lpstr>
      <vt:lpstr>Rights and responsibilities of patients</vt:lpstr>
      <vt:lpstr>PowerPoint Presentation</vt:lpstr>
      <vt:lpstr>PowerPoint Presentation</vt:lpstr>
      <vt:lpstr>PowerPoint Presentation</vt:lpstr>
      <vt:lpstr>PowerPoint Presentation</vt:lpstr>
      <vt:lpstr>Patients’ responsibilities</vt:lpstr>
      <vt:lpstr>PowerPoint Presentation</vt:lpstr>
      <vt:lpstr>Laboratory responsibility towards patient confidentiality</vt:lpstr>
      <vt:lpstr>PowerPoint Presentation</vt:lpstr>
      <vt:lpstr>PowerPoint Presentation</vt:lpstr>
      <vt:lpstr>PROFESSIONAL SECRECY (confidentiality)</vt:lpstr>
      <vt:lpstr>PowerPoint Presentation</vt:lpstr>
      <vt:lpstr>Privileged communication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PURPOSE IS INTEGRATION</vt:lpstr>
      <vt:lpstr>Informed consent “written”</vt:lpstr>
      <vt:lpstr>  Who can give the consent?</vt:lpstr>
      <vt:lpstr>Counselling </vt:lpstr>
      <vt:lpstr>Confidentiality &amp; Disclosure</vt:lpstr>
      <vt:lpstr>Post- test Counselling</vt:lpstr>
      <vt:lpstr>PowerPoint Presentation</vt:lpstr>
      <vt:lpstr>PowerPoint Presentation</vt:lpstr>
      <vt:lpstr>Case discussion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AETCOM MODULE</dc:title>
  <dc:creator>HANIYA</dc:creator>
  <cp:lastModifiedBy>HP</cp:lastModifiedBy>
  <cp:revision>45</cp:revision>
  <dcterms:created xsi:type="dcterms:W3CDTF">2021-05-25T12:23:19Z</dcterms:created>
  <dcterms:modified xsi:type="dcterms:W3CDTF">2023-09-20T07:58:44Z</dcterms:modified>
</cp:coreProperties>
</file>