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96" r:id="rId11"/>
    <p:sldId id="309" r:id="rId12"/>
    <p:sldId id="297" r:id="rId13"/>
    <p:sldId id="268" r:id="rId14"/>
    <p:sldId id="298" r:id="rId15"/>
    <p:sldId id="310" r:id="rId16"/>
    <p:sldId id="269" r:id="rId17"/>
    <p:sldId id="270" r:id="rId18"/>
    <p:sldId id="272" r:id="rId19"/>
    <p:sldId id="274" r:id="rId20"/>
    <p:sldId id="277" r:id="rId21"/>
    <p:sldId id="279" r:id="rId22"/>
    <p:sldId id="280" r:id="rId23"/>
    <p:sldId id="281" r:id="rId24"/>
    <p:sldId id="282" r:id="rId25"/>
    <p:sldId id="283" r:id="rId26"/>
    <p:sldId id="285" r:id="rId27"/>
    <p:sldId id="286" r:id="rId28"/>
    <p:sldId id="287" r:id="rId29"/>
    <p:sldId id="288" r:id="rId30"/>
    <p:sldId id="289" r:id="rId31"/>
    <p:sldId id="290" r:id="rId32"/>
    <p:sldId id="292" r:id="rId33"/>
    <p:sldId id="294" r:id="rId34"/>
    <p:sldId id="295" r:id="rId35"/>
    <p:sldId id="300" r:id="rId36"/>
    <p:sldId id="302" r:id="rId37"/>
    <p:sldId id="303" r:id="rId38"/>
    <p:sldId id="304" r:id="rId39"/>
    <p:sldId id="305" r:id="rId40"/>
    <p:sldId id="306" r:id="rId41"/>
    <p:sldId id="307" r:id="rId42"/>
    <p:sldId id="30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A31D3-D806-4F0E-B3CF-BD58BDC47279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0D123-FCD8-463E-9789-A1D854CCDA7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Presumptive pulmonary TB refers to a person with any of the following—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cough &gt;2 weeks, (ii) fever &gt;2 weeks, (iii) significant weight loss, (iv)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hemoptysis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(v) any abnormalities in the chest X-ray.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D123-FCD8-463E-9789-A1D854CCDA7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63308-685D-4590-8230-70B0B6E9FB7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2FA40-566F-4DEE-ACB3-66B9C98B0C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16033"/>
            <a:ext cx="7772400" cy="1470025"/>
          </a:xfrm>
        </p:spPr>
        <p:txBody>
          <a:bodyPr>
            <a:normAutofit/>
          </a:bodyPr>
          <a:lstStyle/>
          <a:p>
            <a:r>
              <a:rPr lang="en-IN" sz="5400" b="1" dirty="0" smtClean="0">
                <a:latin typeface="Arial Black" pitchFamily="34" charset="0"/>
              </a:rPr>
              <a:t>Tuberculosis</a:t>
            </a:r>
            <a:endParaRPr lang="en-US" sz="5400" b="1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8"/>
            <a:ext cx="6400800" cy="1752600"/>
          </a:xfrm>
        </p:spPr>
        <p:txBody>
          <a:bodyPr>
            <a:normAutofit/>
          </a:bodyPr>
          <a:lstStyle/>
          <a:p>
            <a:r>
              <a:rPr lang="en-IN" sz="4000" dirty="0" smtClean="0">
                <a:solidFill>
                  <a:srgbClr val="FF0000"/>
                </a:solidFill>
              </a:rPr>
              <a:t>Lab diagnosis &amp; treatment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  <a:latin typeface="+mj-lt"/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to: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+mj-lt"/>
                <a:ea typeface="Roboto Condensed Light" panose="020B0604020202020204" charset="0"/>
              </a:rPr>
              <a:t>Discuss l</a:t>
            </a:r>
            <a:r>
              <a:rPr lang="en-US" dirty="0" smtClean="0">
                <a:latin typeface="+mj-lt"/>
                <a:ea typeface="Roboto Condensed Light" panose="020B0604020202020204" charset="0"/>
              </a:rPr>
              <a:t>ab diagnosis of pulmonary &amp; extra-pulmonary TB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+mj-lt"/>
                <a:ea typeface="Roboto Condensed Light" panose="020B0604020202020204" charset="0"/>
              </a:rPr>
              <a:t>Describe the treatment</a:t>
            </a:r>
            <a:r>
              <a:rPr lang="en-US" dirty="0" smtClean="0">
                <a:latin typeface="+mj-lt"/>
                <a:ea typeface="Roboto Condensed Light" panose="020B0604020202020204" charset="0"/>
              </a:rPr>
              <a:t> &amp;</a:t>
            </a:r>
            <a:r>
              <a:rPr lang="en-US" dirty="0" smtClean="0">
                <a:latin typeface="+mj-lt"/>
                <a:ea typeface="Roboto Condensed Light" panose="020B0604020202020204" charset="0"/>
              </a:rPr>
              <a:t> drug resistance in TB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+mj-lt"/>
                <a:ea typeface="Roboto Condensed Light" panose="020B0604020202020204" charset="0"/>
              </a:rPr>
              <a:t>Discuss the </a:t>
            </a:r>
            <a:r>
              <a:rPr lang="en-US" dirty="0" smtClean="0">
                <a:latin typeface="+mj-lt"/>
                <a:ea typeface="Roboto Condensed Light" panose="020B0604020202020204" charset="0"/>
              </a:rPr>
              <a:t>prophylaxis of TB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chemeClr val="tx1"/>
              </a:solidFill>
              <a:latin typeface="+mj-lt"/>
              <a:ea typeface="Roboto Condensed Light" panose="020B0604020202020204" charset="0"/>
            </a:endParaRPr>
          </a:p>
          <a:p>
            <a:pPr algn="just"/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Tuberculosis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500" b="1" dirty="0" smtClean="0">
                <a:solidFill>
                  <a:srgbClr val="0070C0"/>
                </a:solidFill>
              </a:rPr>
              <a:t>Specimen collection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500" b="1" dirty="0"/>
              <a:t>P</a:t>
            </a:r>
            <a:r>
              <a:rPr lang="en-US" sz="2500" b="1" dirty="0" smtClean="0"/>
              <a:t>ulmonary TB: </a:t>
            </a:r>
            <a:r>
              <a:rPr lang="en-US" sz="2500" dirty="0" smtClean="0"/>
              <a:t>Sputum (preferably early morning- 2 specimens; spot &amp; early morning), gastric aspirate (in children)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500" b="1" dirty="0" smtClean="0"/>
              <a:t>In EPTB: </a:t>
            </a:r>
            <a:r>
              <a:rPr lang="en-US" sz="2500" dirty="0" smtClean="0"/>
              <a:t>Specimens depending on site involved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US" sz="2500" dirty="0" smtClean="0"/>
          </a:p>
          <a:p>
            <a:pPr algn="just">
              <a:lnSpc>
                <a:spcPct val="150000"/>
              </a:lnSpc>
            </a:pPr>
            <a:r>
              <a:rPr lang="en-US" sz="2500" b="1" dirty="0" smtClean="0">
                <a:solidFill>
                  <a:srgbClr val="0070C0"/>
                </a:solidFill>
              </a:rPr>
              <a:t>Digestion, decontamination and concentration of specimen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500" dirty="0" smtClean="0"/>
              <a:t>Modified </a:t>
            </a:r>
            <a:r>
              <a:rPr lang="en-US" sz="2500" dirty="0" err="1" smtClean="0"/>
              <a:t>Petroff’s</a:t>
            </a:r>
            <a:r>
              <a:rPr lang="en-US" sz="2500" dirty="0" smtClean="0"/>
              <a:t> method (4% </a:t>
            </a:r>
            <a:r>
              <a:rPr lang="en-US" sz="2500" dirty="0" err="1" smtClean="0"/>
              <a:t>NaOH</a:t>
            </a:r>
            <a:r>
              <a:rPr lang="en-US" sz="2500" dirty="0" smtClean="0"/>
              <a:t>)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500" dirty="0" smtClean="0"/>
              <a:t>NALC (N-acetyl-L-</a:t>
            </a:r>
            <a:r>
              <a:rPr lang="en-US" sz="2500" dirty="0" err="1" smtClean="0"/>
              <a:t>cysteine</a:t>
            </a:r>
            <a:r>
              <a:rPr lang="en-US" sz="2500" dirty="0" smtClean="0"/>
              <a:t>) + 2% </a:t>
            </a:r>
            <a:r>
              <a:rPr lang="en-US" sz="2500" dirty="0" err="1" smtClean="0"/>
              <a:t>NaOH</a:t>
            </a:r>
            <a:endParaRPr lang="en-IN" sz="2500" dirty="0" smtClean="0"/>
          </a:p>
          <a:p>
            <a:pPr algn="just"/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85818"/>
          </a:xfrm>
        </p:spPr>
        <p:txBody>
          <a:bodyPr>
            <a:normAutofit/>
          </a:bodyPr>
          <a:lstStyle/>
          <a:p>
            <a:r>
              <a:rPr lang="en-US" sz="3000" b="1" i="1" dirty="0" err="1" smtClean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Extrapulmonary</a:t>
            </a:r>
            <a:r>
              <a:rPr lang="en-US" sz="3000" b="1" i="1" dirty="0" smtClean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specimens</a:t>
            </a:r>
            <a:endParaRPr lang="en-US" sz="3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7652510"/>
              </p:ext>
            </p:extLst>
          </p:nvPr>
        </p:nvGraphicFramePr>
        <p:xfrm>
          <a:off x="285720" y="1188365"/>
          <a:ext cx="8572560" cy="5241031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0377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348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57332">
                <a:tc>
                  <a:txBody>
                    <a:bodyPr/>
                    <a:lstStyle/>
                    <a:p>
                      <a:pPr marL="46355" marR="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effectLst/>
                        </a:rPr>
                        <a:t>Optimum </a:t>
                      </a:r>
                      <a:r>
                        <a:rPr lang="en-US" sz="2100" b="1" dirty="0" smtClean="0">
                          <a:solidFill>
                            <a:schemeClr val="tx1"/>
                          </a:solidFill>
                          <a:effectLst/>
                        </a:rPr>
                        <a:t>specimens</a:t>
                      </a:r>
                      <a:endParaRPr lang="en-US" sz="21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CSF, pericardial fluid, synovial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fluid, </a:t>
                      </a:r>
                      <a:r>
                        <a:rPr lang="en-US" sz="2100" b="0" dirty="0" err="1">
                          <a:solidFill>
                            <a:schemeClr val="tx1"/>
                          </a:solidFill>
                          <a:effectLst/>
                        </a:rPr>
                        <a:t>ascitic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fluid</a:t>
                      </a:r>
                    </a:p>
                    <a:p>
                      <a:pPr marL="4445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Pleural</a:t>
                      </a:r>
                      <a:r>
                        <a:rPr lang="en-US" sz="2100" b="0" spc="-8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fluid</a:t>
                      </a:r>
                      <a:r>
                        <a:rPr lang="en-US" sz="2100" b="0" spc="-8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en-US" sz="2100" b="0" spc="-80" baseline="0" dirty="0" smtClean="0">
                          <a:solidFill>
                            <a:schemeClr val="tx1"/>
                          </a:solidFill>
                          <a:effectLst/>
                        </a:rPr>
                        <a:t> b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lood (indicated only for disseminated TB co- infected with</a:t>
                      </a:r>
                      <a:r>
                        <a:rPr lang="en-US" sz="2100" b="0" spc="-55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spc="10" dirty="0" smtClean="0">
                          <a:solidFill>
                            <a:schemeClr val="tx1"/>
                          </a:solidFill>
                          <a:effectLst/>
                        </a:rPr>
                        <a:t>HIV)</a:t>
                      </a:r>
                      <a:endParaRPr lang="en-US" sz="2100" b="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5236">
                <a:tc>
                  <a:txBody>
                    <a:bodyPr/>
                    <a:lstStyle/>
                    <a:p>
                      <a:pPr marL="4635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effectLst/>
                        </a:rPr>
                        <a:t>Swabs</a:t>
                      </a:r>
                      <a:endParaRPr lang="en-US" sz="21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45085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9385" algn="l"/>
                        </a:tabLst>
                      </a:pP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Laryngeal</a:t>
                      </a:r>
                      <a:r>
                        <a:rPr lang="en-US" sz="2100" b="0" spc="-12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swabs:</a:t>
                      </a:r>
                      <a:r>
                        <a:rPr lang="en-US" sz="2100" b="0" spc="-10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Collected</a:t>
                      </a:r>
                      <a:r>
                        <a:rPr lang="en-US" sz="2100" b="0" spc="-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early</a:t>
                      </a:r>
                      <a:r>
                        <a:rPr lang="en-US" sz="2100" b="0" spc="-10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morning</a:t>
                      </a:r>
                      <a:r>
                        <a:rPr lang="en-US" sz="2100" b="0" spc="-10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in</a:t>
                      </a:r>
                      <a:r>
                        <a:rPr lang="en-US" sz="2100" b="0" spc="-10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empty stomach</a:t>
                      </a:r>
                      <a:r>
                        <a:rPr lang="en-US" sz="2100" b="0" spc="-3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or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9385" algn="l"/>
                        </a:tabLst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Swab from discharging</a:t>
                      </a:r>
                      <a:r>
                        <a:rPr lang="en-US" sz="2100" b="0" spc="-8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sinus</a:t>
                      </a:r>
                      <a:endParaRPr lang="en-US" sz="21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35236">
                <a:tc>
                  <a:txBody>
                    <a:bodyPr/>
                    <a:lstStyle/>
                    <a:p>
                      <a:pPr marL="4635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effectLst/>
                        </a:rPr>
                        <a:t>Urine</a:t>
                      </a:r>
                      <a:endParaRPr lang="en-US" sz="21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450" marR="4826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Three early morning specimens collected (500 </a:t>
                      </a:r>
                      <a:r>
                        <a:rPr lang="en-US" sz="2100" b="0" dirty="0" err="1">
                          <a:solidFill>
                            <a:schemeClr val="tx1"/>
                          </a:solidFill>
                          <a:effectLst/>
                        </a:rPr>
                        <a:t>mL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/ specimen, centrifuged) on different days as TB bacilli in urine are shed intermittently</a:t>
                      </a:r>
                      <a:endParaRPr lang="en-US" sz="21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7479">
                <a:tc>
                  <a:txBody>
                    <a:bodyPr/>
                    <a:lstStyle/>
                    <a:p>
                      <a:pPr marL="4635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effectLst/>
                        </a:rPr>
                        <a:t>Stool</a:t>
                      </a:r>
                      <a:endParaRPr lang="en-US" sz="21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450" marR="95885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For disseminated TB in HIV infected patients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&amp; </a:t>
                      </a:r>
                      <a:r>
                        <a:rPr lang="en-US" sz="2100" b="0" dirty="0">
                          <a:solidFill>
                            <a:schemeClr val="tx1"/>
                          </a:solidFill>
                          <a:effectLst/>
                        </a:rPr>
                        <a:t>infants</a:t>
                      </a:r>
                      <a:endParaRPr lang="en-US" sz="21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00273">
                <a:tc>
                  <a:txBody>
                    <a:bodyPr/>
                    <a:lstStyle/>
                    <a:p>
                      <a:pPr marL="4635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effectLst/>
                        </a:rPr>
                        <a:t>Other respiratory specimens</a:t>
                      </a:r>
                    </a:p>
                    <a:p>
                      <a:pPr marL="4635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21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450" marR="79629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Bronchial secretions (2-</a:t>
                      </a:r>
                      <a:r>
                        <a:rPr lang="en-US" sz="2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5 </a:t>
                      </a:r>
                      <a:r>
                        <a:rPr lang="en-US" sz="2100" b="0" dirty="0" err="1" smtClean="0">
                          <a:solidFill>
                            <a:schemeClr val="tx1"/>
                          </a:solidFill>
                          <a:effectLst/>
                        </a:rPr>
                        <a:t>mL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), </a:t>
                      </a:r>
                      <a:r>
                        <a:rPr lang="en-US" sz="2100" b="0" dirty="0" err="1" smtClean="0">
                          <a:solidFill>
                            <a:schemeClr val="tx1"/>
                          </a:solidFill>
                          <a:effectLst/>
                        </a:rPr>
                        <a:t>Bronchoalveolar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err="1" smtClean="0">
                          <a:solidFill>
                            <a:schemeClr val="tx1"/>
                          </a:solidFill>
                          <a:effectLst/>
                        </a:rPr>
                        <a:t>lavage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 (20-</a:t>
                      </a:r>
                      <a:r>
                        <a:rPr lang="en-US" sz="2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r>
                        <a:rPr lang="en-US" sz="2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err="1" smtClean="0">
                          <a:solidFill>
                            <a:schemeClr val="tx1"/>
                          </a:solidFill>
                          <a:effectLst/>
                        </a:rPr>
                        <a:t>mL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marL="44450" marR="28575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err="1" smtClean="0">
                          <a:solidFill>
                            <a:schemeClr val="tx1"/>
                          </a:solidFill>
                          <a:effectLst/>
                        </a:rPr>
                        <a:t>Transbronchial</a:t>
                      </a:r>
                      <a:r>
                        <a:rPr lang="en-US" sz="2100" b="0" spc="-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biopsies</a:t>
                      </a:r>
                      <a:r>
                        <a:rPr lang="en-US" sz="2100" b="0" spc="-105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(collected</a:t>
                      </a:r>
                      <a:r>
                        <a:rPr lang="en-US" sz="2100" b="0" spc="-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in</a:t>
                      </a:r>
                      <a:r>
                        <a:rPr lang="en-US" sz="2100" b="0" spc="-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sterile normal</a:t>
                      </a:r>
                      <a:r>
                        <a:rPr lang="en-US" sz="2100" b="0" spc="-3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saline)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92272">
                <a:tc>
                  <a:txBody>
                    <a:bodyPr/>
                    <a:lstStyle/>
                    <a:p>
                      <a:pPr marL="4635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 smtClean="0">
                          <a:solidFill>
                            <a:schemeClr val="tx1"/>
                          </a:solidFill>
                          <a:effectLst/>
                        </a:rPr>
                        <a:t>Gastric </a:t>
                      </a:r>
                      <a:r>
                        <a:rPr lang="en-US" sz="2100" b="1" dirty="0" err="1" smtClean="0">
                          <a:solidFill>
                            <a:schemeClr val="tx1"/>
                          </a:solidFill>
                          <a:effectLst/>
                        </a:rPr>
                        <a:t>lavage</a:t>
                      </a:r>
                      <a:endParaRPr lang="en-US" sz="21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635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21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450" marR="95885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chemeClr val="tx1"/>
                          </a:solidFill>
                          <a:effectLst/>
                        </a:rPr>
                        <a:t>Children or ICU patients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588961"/>
            <a:ext cx="8229600" cy="584043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500" b="1" dirty="0" smtClean="0">
                <a:solidFill>
                  <a:srgbClr val="0070C0"/>
                </a:solidFill>
                <a:latin typeface="+mj-lt"/>
              </a:rPr>
              <a:t>Direct microscopy by acid-fast staining: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500" b="1" dirty="0" err="1" smtClean="0">
                <a:latin typeface="+mj-lt"/>
              </a:rPr>
              <a:t>Ziehl</a:t>
            </a:r>
            <a:r>
              <a:rPr lang="en-US" sz="2500" b="1" dirty="0" smtClean="0">
                <a:latin typeface="+mj-lt"/>
              </a:rPr>
              <a:t>- </a:t>
            </a:r>
            <a:r>
              <a:rPr lang="en-US" sz="2500" b="1" dirty="0" err="1" smtClean="0">
                <a:latin typeface="+mj-lt"/>
              </a:rPr>
              <a:t>Neelsen</a:t>
            </a:r>
            <a:r>
              <a:rPr lang="en-US" sz="2500" b="1" dirty="0" smtClean="0">
                <a:latin typeface="+mj-lt"/>
              </a:rPr>
              <a:t> (ZN) technique- </a:t>
            </a:r>
            <a:r>
              <a:rPr lang="en-US" sz="2500" dirty="0" smtClean="0">
                <a:latin typeface="+mj-lt"/>
              </a:rPr>
              <a:t>long, slender, beaded, less uniformly stained red color acid-fast bacilli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500" b="1" dirty="0" err="1" smtClean="0">
                <a:latin typeface="+mj-lt"/>
              </a:rPr>
              <a:t>Kinyoun’s</a:t>
            </a:r>
            <a:r>
              <a:rPr lang="en-US" sz="2500" b="1" dirty="0" smtClean="0">
                <a:latin typeface="+mj-lt"/>
              </a:rPr>
              <a:t> cold acid- fast staining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500" b="1" dirty="0" smtClean="0">
                <a:latin typeface="+mj-lt"/>
              </a:rPr>
              <a:t>Fluorescent staining- </a:t>
            </a:r>
            <a:r>
              <a:rPr lang="en-US" sz="2500" dirty="0" smtClean="0">
                <a:latin typeface="+mj-lt"/>
              </a:rPr>
              <a:t>it is more sensitive, rapid</a:t>
            </a:r>
          </a:p>
          <a:p>
            <a:pPr lvl="1" algn="just">
              <a:buNone/>
            </a:pPr>
            <a:endParaRPr lang="en-US" sz="2500" b="1" dirty="0">
              <a:latin typeface="+mj-lt"/>
            </a:endParaRPr>
          </a:p>
          <a:p>
            <a:pPr lvl="1" algn="just">
              <a:buNone/>
            </a:pPr>
            <a:r>
              <a:rPr lang="en-US" sz="2500" b="1" dirty="0" smtClean="0">
                <a:solidFill>
                  <a:srgbClr val="0070C0"/>
                </a:solidFill>
                <a:latin typeface="+mj-lt"/>
              </a:rPr>
              <a:t>Interpretation</a:t>
            </a:r>
            <a:endParaRPr lang="en-US" sz="2500" b="1" dirty="0">
              <a:solidFill>
                <a:srgbClr val="0070C0"/>
              </a:solidFill>
              <a:latin typeface="+mj-lt"/>
            </a:endParaRPr>
          </a:p>
          <a:p>
            <a:pPr algn="just">
              <a:buNone/>
            </a:pPr>
            <a:r>
              <a:rPr lang="en-US" sz="2500" b="1" i="1" dirty="0" smtClean="0">
                <a:solidFill>
                  <a:srgbClr val="FF0000"/>
                </a:solidFill>
                <a:latin typeface="+mj-lt"/>
              </a:rPr>
              <a:t>Negative </a:t>
            </a:r>
            <a:r>
              <a:rPr lang="en-US" sz="2500" b="1" i="1" dirty="0">
                <a:solidFill>
                  <a:srgbClr val="FF0000"/>
                </a:solidFill>
                <a:latin typeface="+mj-lt"/>
              </a:rPr>
              <a:t>result: </a:t>
            </a:r>
            <a:r>
              <a:rPr lang="en-US" sz="2500" dirty="0">
                <a:latin typeface="+mj-lt"/>
              </a:rPr>
              <a:t>At least 100 oil immersion </a:t>
            </a:r>
            <a:r>
              <a:rPr lang="en-US" sz="2500" dirty="0" smtClean="0">
                <a:latin typeface="+mj-lt"/>
              </a:rPr>
              <a:t>fields (OIF) should </a:t>
            </a:r>
            <a:r>
              <a:rPr lang="en-US" sz="2500" dirty="0">
                <a:latin typeface="+mj-lt"/>
              </a:rPr>
              <a:t>be examined for </a:t>
            </a:r>
            <a:r>
              <a:rPr lang="en-US" sz="2500" dirty="0" smtClean="0">
                <a:latin typeface="+mj-lt"/>
              </a:rPr>
              <a:t>10- 15 min </a:t>
            </a:r>
            <a:r>
              <a:rPr lang="en-US" sz="2500" dirty="0">
                <a:latin typeface="+mj-lt"/>
              </a:rPr>
              <a:t>before </a:t>
            </a:r>
            <a:r>
              <a:rPr lang="en-US" sz="2500" dirty="0" smtClean="0">
                <a:latin typeface="+mj-lt"/>
              </a:rPr>
              <a:t>giving a </a:t>
            </a:r>
            <a:r>
              <a:rPr lang="en-US" sz="2500" dirty="0">
                <a:latin typeface="+mj-lt"/>
              </a:rPr>
              <a:t>negative report</a:t>
            </a:r>
          </a:p>
          <a:p>
            <a:pPr algn="just">
              <a:buNone/>
            </a:pPr>
            <a:r>
              <a:rPr lang="en-US" sz="2500" b="1" i="1" dirty="0" smtClean="0">
                <a:solidFill>
                  <a:srgbClr val="FF0000"/>
                </a:solidFill>
                <a:latin typeface="+mj-lt"/>
              </a:rPr>
              <a:t>Positive </a:t>
            </a:r>
            <a:r>
              <a:rPr lang="en-US" sz="2500" b="1" i="1" dirty="0">
                <a:solidFill>
                  <a:srgbClr val="FF0000"/>
                </a:solidFill>
                <a:latin typeface="+mj-lt"/>
              </a:rPr>
              <a:t>result: </a:t>
            </a:r>
            <a:r>
              <a:rPr lang="en-US" sz="2500" i="1" dirty="0">
                <a:latin typeface="+mj-lt"/>
              </a:rPr>
              <a:t>M. tuberculosis </a:t>
            </a:r>
            <a:r>
              <a:rPr lang="en-US" sz="2500" dirty="0">
                <a:latin typeface="+mj-lt"/>
              </a:rPr>
              <a:t>appears as </a:t>
            </a:r>
            <a:r>
              <a:rPr lang="en-US" sz="2500" dirty="0" smtClean="0">
                <a:latin typeface="+mj-lt"/>
              </a:rPr>
              <a:t>long, slender</a:t>
            </a:r>
            <a:r>
              <a:rPr lang="en-US" sz="2500" dirty="0">
                <a:latin typeface="+mj-lt"/>
              </a:rPr>
              <a:t>, beaded, less uniformly stained red </a:t>
            </a:r>
            <a:r>
              <a:rPr lang="en-US" sz="2500" dirty="0" smtClean="0">
                <a:latin typeface="+mj-lt"/>
              </a:rPr>
              <a:t>colored acid-fast </a:t>
            </a:r>
            <a:r>
              <a:rPr lang="en-US" sz="2500" dirty="0">
                <a:latin typeface="+mj-lt"/>
              </a:rPr>
              <a:t>bacilli (AFB)</a:t>
            </a:r>
            <a:endParaRPr lang="en-IN" sz="2500" dirty="0" smtClean="0">
              <a:latin typeface="+mj-lt"/>
            </a:endParaRPr>
          </a:p>
          <a:p>
            <a:pPr algn="just"/>
            <a:endParaRPr lang="en-US" sz="2500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642918"/>
            <a:ext cx="7269531" cy="3571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7890" y="4429978"/>
            <a:ext cx="7823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UcPeriod"/>
            </a:pPr>
            <a:r>
              <a:rPr lang="en-US" sz="2200" b="1" dirty="0" smtClean="0">
                <a:latin typeface="+mj-lt"/>
                <a:ea typeface="Roboto Condensed Light" panose="020B0604020202020204" charset="0"/>
              </a:rPr>
              <a:t>ZN </a:t>
            </a:r>
            <a:r>
              <a:rPr lang="en-US" sz="2200" b="1" dirty="0">
                <a:latin typeface="+mj-lt"/>
                <a:ea typeface="Roboto Condensed Light" panose="020B0604020202020204" charset="0"/>
              </a:rPr>
              <a:t>staining </a:t>
            </a:r>
            <a:r>
              <a:rPr lang="en-US" sz="2200" dirty="0">
                <a:latin typeface="+mj-lt"/>
                <a:ea typeface="Roboto Condensed Light" panose="020B0604020202020204" charset="0"/>
              </a:rPr>
              <a:t>of sputum smear showing long, slender </a:t>
            </a:r>
            <a:r>
              <a:rPr lang="en-US" sz="2200" dirty="0" smtClean="0">
                <a:latin typeface="+mj-lt"/>
                <a:ea typeface="Roboto Condensed Light" panose="020B0604020202020204" charset="0"/>
              </a:rPr>
              <a:t>beaded </a:t>
            </a:r>
            <a:r>
              <a:rPr lang="en-US" sz="2200" dirty="0">
                <a:solidFill>
                  <a:srgbClr val="FF0000"/>
                </a:solidFill>
                <a:latin typeface="+mj-lt"/>
                <a:ea typeface="Roboto Condensed Light" panose="020B0604020202020204" charset="0"/>
              </a:rPr>
              <a:t>red colored</a:t>
            </a:r>
            <a:r>
              <a:rPr lang="en-US" sz="2200" dirty="0">
                <a:latin typeface="+mj-lt"/>
                <a:ea typeface="Roboto Condensed Light" panose="020B0604020202020204" charset="0"/>
              </a:rPr>
              <a:t> </a:t>
            </a:r>
            <a:r>
              <a:rPr lang="en-US" sz="2200" dirty="0" smtClean="0">
                <a:latin typeface="+mj-lt"/>
                <a:ea typeface="Roboto Condensed Light" panose="020B0604020202020204" charset="0"/>
              </a:rPr>
              <a:t>acid- fast bacilli</a:t>
            </a:r>
          </a:p>
          <a:p>
            <a:pPr marL="457200" indent="-457200">
              <a:buAutoNum type="alphaUcPeriod"/>
            </a:pPr>
            <a:endParaRPr lang="en-US" sz="2200" dirty="0" smtClean="0">
              <a:latin typeface="+mj-lt"/>
              <a:ea typeface="Roboto Condensed Light" panose="020B0604020202020204" charset="0"/>
            </a:endParaRPr>
          </a:p>
          <a:p>
            <a:pPr marL="457200" indent="-457200">
              <a:buAutoNum type="alphaUcPeriod"/>
            </a:pPr>
            <a:r>
              <a:rPr lang="en-US" sz="2200" b="1" dirty="0" err="1" smtClean="0">
                <a:latin typeface="+mj-lt"/>
                <a:ea typeface="Roboto Condensed Light" panose="020B0604020202020204" charset="0"/>
              </a:rPr>
              <a:t>Auramine</a:t>
            </a:r>
            <a:r>
              <a:rPr lang="en-US" sz="2200" b="1" dirty="0" smtClean="0">
                <a:latin typeface="+mj-lt"/>
                <a:ea typeface="Roboto Condensed Light" panose="020B0604020202020204" charset="0"/>
              </a:rPr>
              <a:t> </a:t>
            </a:r>
            <a:r>
              <a:rPr lang="en-US" sz="2200" b="1" dirty="0">
                <a:latin typeface="+mj-lt"/>
                <a:ea typeface="Roboto Condensed Light" panose="020B0604020202020204" charset="0"/>
              </a:rPr>
              <a:t>phenol staining </a:t>
            </a:r>
            <a:r>
              <a:rPr lang="en-US" sz="2200" dirty="0">
                <a:latin typeface="+mj-lt"/>
                <a:ea typeface="Roboto Condensed Light" panose="020B0604020202020204" charset="0"/>
              </a:rPr>
              <a:t>of sputum </a:t>
            </a:r>
            <a:r>
              <a:rPr lang="en-US" sz="2200" dirty="0" smtClean="0">
                <a:latin typeface="+mj-lt"/>
                <a:ea typeface="Roboto Condensed Light" panose="020B0604020202020204" charset="0"/>
              </a:rPr>
              <a:t>smear- Tubercle </a:t>
            </a:r>
            <a:r>
              <a:rPr lang="en-US" sz="2200" dirty="0">
                <a:latin typeface="+mj-lt"/>
                <a:ea typeface="Roboto Condensed Light" panose="020B0604020202020204" charset="0"/>
              </a:rPr>
              <a:t>bacilli appear </a:t>
            </a:r>
            <a:r>
              <a:rPr lang="en-US" sz="2200" dirty="0">
                <a:solidFill>
                  <a:srgbClr val="FF0000"/>
                </a:solidFill>
                <a:latin typeface="+mj-lt"/>
                <a:ea typeface="Roboto Condensed Light" panose="020B0604020202020204" charset="0"/>
              </a:rPr>
              <a:t>bright brilliant green </a:t>
            </a:r>
            <a:r>
              <a:rPr lang="en-US" sz="2200" dirty="0">
                <a:latin typeface="+mj-lt"/>
                <a:ea typeface="Roboto Condensed Light" panose="020B0604020202020204" charset="0"/>
              </a:rPr>
              <a:t>against the dark background.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428604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>
                <a:solidFill>
                  <a:srgbClr val="C00000"/>
                </a:solidFill>
              </a:rPr>
              <a:t>RNTCP grading </a:t>
            </a:r>
            <a:r>
              <a:rPr lang="en-US" sz="2400" dirty="0" smtClean="0"/>
              <a:t>is useful for </a:t>
            </a:r>
            <a:r>
              <a:rPr lang="en-US" sz="2400" b="1" dirty="0" smtClean="0"/>
              <a:t>ZN stained sputum smears: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Monitoring t/t response of patients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Assessing severity of disease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Assessing infectiousness of patient: Higher the grade more is the infectiousness. Smear negative patients (&lt;10,000 bacilli/</a:t>
            </a:r>
            <a:r>
              <a:rPr lang="en-US" sz="2400" dirty="0" err="1" smtClean="0"/>
              <a:t>mL</a:t>
            </a:r>
            <a:r>
              <a:rPr lang="en-US" sz="2400" dirty="0" smtClean="0"/>
              <a:t> of sputum) are less infectious.</a:t>
            </a:r>
          </a:p>
          <a:p>
            <a:pPr algn="just"/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383477"/>
              </p:ext>
            </p:extLst>
          </p:nvPr>
        </p:nvGraphicFramePr>
        <p:xfrm>
          <a:off x="571472" y="3000372"/>
          <a:ext cx="8072495" cy="35204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0181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40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21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181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No. of AFB seen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990" marR="0">
                        <a:lnSpc>
                          <a:spcPct val="15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OIF to be screened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705" marR="0">
                        <a:lnSpc>
                          <a:spcPct val="15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Grading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390" marR="0">
                        <a:lnSpc>
                          <a:spcPct val="15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Result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4223"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 AFB in 100 OIF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990" marR="0">
                        <a:lnSpc>
                          <a:spcPct val="15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100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705" marR="0">
                        <a:lnSpc>
                          <a:spcPct val="15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0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390" marR="0">
                        <a:lnSpc>
                          <a:spcPct val="15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Negative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0145"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1-</a:t>
                      </a:r>
                      <a:r>
                        <a:rPr lang="en-US" sz="2200" baseline="0" dirty="0" smtClean="0">
                          <a:effectLst/>
                        </a:rPr>
                        <a:t> </a:t>
                      </a:r>
                      <a:r>
                        <a:rPr lang="en-US" sz="2200" dirty="0" smtClean="0">
                          <a:effectLst/>
                        </a:rPr>
                        <a:t>9</a:t>
                      </a:r>
                      <a:r>
                        <a:rPr lang="en-US" sz="2200" dirty="0">
                          <a:effectLst/>
                        </a:rPr>
                        <a:t>/ 100 OIF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99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100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705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Scanty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39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Positive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0145"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10-</a:t>
                      </a:r>
                      <a:r>
                        <a:rPr lang="en-US" sz="2200" baseline="0" dirty="0" smtClean="0">
                          <a:effectLst/>
                        </a:rPr>
                        <a:t> </a:t>
                      </a:r>
                      <a:r>
                        <a:rPr lang="en-US" sz="2200" dirty="0" smtClean="0">
                          <a:effectLst/>
                        </a:rPr>
                        <a:t>99/100 </a:t>
                      </a:r>
                      <a:r>
                        <a:rPr lang="en-US" sz="2200" dirty="0">
                          <a:effectLst/>
                        </a:rPr>
                        <a:t>OIF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625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100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34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1+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39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Positive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145"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1-</a:t>
                      </a:r>
                      <a:r>
                        <a:rPr lang="en-US" sz="2200" baseline="0" dirty="0" smtClean="0">
                          <a:effectLst/>
                        </a:rPr>
                        <a:t> </a:t>
                      </a:r>
                      <a:r>
                        <a:rPr lang="en-US" sz="2200" dirty="0" smtClean="0">
                          <a:effectLst/>
                        </a:rPr>
                        <a:t>10</a:t>
                      </a:r>
                      <a:r>
                        <a:rPr lang="en-US" sz="2200" dirty="0">
                          <a:effectLst/>
                        </a:rPr>
                        <a:t>/ OIF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625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50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34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2+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Positive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0145"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&gt;10/ OIF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625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20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340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3+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Positive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3"/>
            <a:ext cx="8258204" cy="3857651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Conventional culture media- </a:t>
            </a:r>
            <a:r>
              <a:rPr lang="en-US" sz="2400" b="1" dirty="0" smtClean="0"/>
              <a:t>take 6- 8 wks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Lowenstein Jensen (LJ) medium- </a:t>
            </a:r>
            <a:r>
              <a:rPr lang="en-US" sz="2400" dirty="0" smtClean="0"/>
              <a:t>shows rough, tough, buff colored colonies</a:t>
            </a:r>
          </a:p>
          <a:p>
            <a:pPr algn="just"/>
            <a:r>
              <a:rPr lang="en-US" sz="2400" dirty="0"/>
              <a:t>M</a:t>
            </a:r>
            <a:r>
              <a:rPr lang="en-US" sz="2400" dirty="0" smtClean="0"/>
              <a:t>ore </a:t>
            </a:r>
            <a:r>
              <a:rPr lang="en-US" sz="2400" dirty="0"/>
              <a:t>sensitive than microscopy </a:t>
            </a:r>
            <a:r>
              <a:rPr lang="en-US" sz="2400" dirty="0" smtClean="0"/>
              <a:t>with detection limit </a:t>
            </a:r>
            <a:r>
              <a:rPr lang="en-US" sz="2400" dirty="0"/>
              <a:t>of </a:t>
            </a:r>
            <a:r>
              <a:rPr lang="en-US" sz="2400" dirty="0" smtClean="0"/>
              <a:t>10- 100 </a:t>
            </a:r>
            <a:r>
              <a:rPr lang="en-US" sz="2400" dirty="0"/>
              <a:t>viable </a:t>
            </a:r>
            <a:r>
              <a:rPr lang="en-US" sz="2400" dirty="0" smtClean="0"/>
              <a:t>bacilli; indicates viability</a:t>
            </a:r>
          </a:p>
          <a:p>
            <a:pPr algn="just"/>
            <a:endParaRPr lang="en-US" sz="2400" b="1" dirty="0">
              <a:solidFill>
                <a:srgbClr val="FF0000"/>
              </a:solidFill>
            </a:endParaRPr>
          </a:p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Automated culture method- </a:t>
            </a:r>
            <a:r>
              <a:rPr lang="en-US" sz="2400" b="1" dirty="0" smtClean="0"/>
              <a:t>take 3- 4 wks</a:t>
            </a:r>
          </a:p>
          <a:p>
            <a:pPr indent="196850"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MGIT </a:t>
            </a:r>
            <a:r>
              <a:rPr lang="en-US" sz="2400" dirty="0" smtClean="0">
                <a:solidFill>
                  <a:srgbClr val="FF0000"/>
                </a:solidFill>
              </a:rPr>
              <a:t>(</a:t>
            </a:r>
            <a:r>
              <a:rPr lang="en-US" sz="2400" b="1" dirty="0" err="1">
                <a:solidFill>
                  <a:srgbClr val="FF0000"/>
                </a:solidFill>
              </a:rPr>
              <a:t>Mycobacteria</a:t>
            </a:r>
            <a:r>
              <a:rPr lang="en-US" sz="2400" b="1" dirty="0">
                <a:solidFill>
                  <a:srgbClr val="FF0000"/>
                </a:solidFill>
              </a:rPr>
              <a:t> growth indicator tube</a:t>
            </a:r>
            <a:r>
              <a:rPr lang="en-US" sz="2400" b="1" dirty="0" smtClean="0">
                <a:solidFill>
                  <a:srgbClr val="FF0000"/>
                </a:solidFill>
              </a:rPr>
              <a:t>)</a:t>
            </a:r>
            <a:r>
              <a:rPr lang="en-US" sz="2400" b="1" dirty="0" smtClean="0">
                <a:solidFill>
                  <a:srgbClr val="FF0000"/>
                </a:solidFill>
              </a:rPr>
              <a:t> system- </a:t>
            </a:r>
            <a:r>
              <a:rPr lang="en-US" sz="2400" dirty="0" smtClean="0"/>
              <a:t>Detects growth as well as resistance to </a:t>
            </a:r>
            <a:r>
              <a:rPr lang="en-US" sz="2400" dirty="0" err="1" smtClean="0"/>
              <a:t>antitubercular</a:t>
            </a:r>
            <a:r>
              <a:rPr lang="en-US" sz="2400" dirty="0" smtClean="0"/>
              <a:t> drugs</a:t>
            </a:r>
            <a:endParaRPr lang="en-IN" sz="2400" dirty="0" smtClean="0"/>
          </a:p>
          <a:p>
            <a:pPr algn="just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3909" b="51630"/>
          <a:stretch/>
        </p:blipFill>
        <p:spPr>
          <a:xfrm>
            <a:off x="1305607" y="4357694"/>
            <a:ext cx="3909335" cy="23574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43504" y="4502546"/>
            <a:ext cx="34639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UcPeriod"/>
            </a:pPr>
            <a:r>
              <a:rPr lang="en-US" sz="2400" dirty="0" smtClean="0">
                <a:latin typeface="+mj-lt"/>
                <a:ea typeface="Roboto Condensed Light" panose="020B0604020202020204" charset="0"/>
              </a:rPr>
              <a:t>LJ </a:t>
            </a:r>
            <a:r>
              <a:rPr lang="en-US" sz="2400" dirty="0">
                <a:latin typeface="+mj-lt"/>
                <a:ea typeface="Roboto Condensed Light" panose="020B0604020202020204" charset="0"/>
              </a:rPr>
              <a:t>medium </a:t>
            </a:r>
            <a:endParaRPr lang="en-US" sz="2400" dirty="0">
              <a:latin typeface="+mj-lt"/>
              <a:ea typeface="Roboto Condensed Light" panose="020B0604020202020204" charset="0"/>
            </a:endParaRPr>
          </a:p>
          <a:p>
            <a:pPr marL="457200" indent="-457200">
              <a:buAutoNum type="alphaUcPeriod"/>
            </a:pPr>
            <a:r>
              <a:rPr lang="en-US" sz="2400" dirty="0" smtClean="0">
                <a:latin typeface="+mj-lt"/>
                <a:ea typeface="Roboto Condensed Light" panose="020B0604020202020204" charset="0"/>
              </a:rPr>
              <a:t>BACTEC MGIT</a:t>
            </a:r>
          </a:p>
          <a:p>
            <a:pPr marL="457200" indent="-457200">
              <a:buAutoNum type="alphaUcPeriod"/>
            </a:pPr>
            <a:r>
              <a:rPr lang="en-US" sz="2400" dirty="0" smtClean="0">
                <a:latin typeface="+mj-lt"/>
                <a:ea typeface="Roboto Condensed Light" panose="020B0604020202020204" charset="0"/>
              </a:rPr>
              <a:t>MGIT </a:t>
            </a:r>
            <a:r>
              <a:rPr lang="en-US" sz="2400" dirty="0">
                <a:latin typeface="+mj-lt"/>
                <a:ea typeface="Roboto Condensed Light" panose="020B0604020202020204" charset="0"/>
              </a:rPr>
              <a:t>liquid culture medium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714356"/>
            <a:ext cx="8158162" cy="571504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Culture identification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Automated identification- MALDI TOF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MPT 64 antigen detection- by ICT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IN" sz="2400" dirty="0" smtClean="0"/>
          </a:p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Molecular methods- </a:t>
            </a:r>
            <a:r>
              <a:rPr lang="en-US" sz="2400" dirty="0" smtClean="0"/>
              <a:t>quicker, more sensitive, more useful </a:t>
            </a:r>
            <a:r>
              <a:rPr lang="en-US" sz="2400" dirty="0"/>
              <a:t>for </a:t>
            </a:r>
            <a:r>
              <a:rPr lang="en-US" sz="2400" dirty="0" smtClean="0"/>
              <a:t>extra-pulmonary samples, detect resistance genes, epidemiological </a:t>
            </a:r>
            <a:r>
              <a:rPr lang="en-US" sz="2400" dirty="0"/>
              <a:t>typing of </a:t>
            </a:r>
            <a:r>
              <a:rPr lang="en-US" sz="2400" dirty="0" smtClean="0"/>
              <a:t>strains</a:t>
            </a:r>
          </a:p>
          <a:p>
            <a:pPr algn="just"/>
            <a:endParaRPr lang="en-US" sz="2400" b="1" dirty="0" smtClean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 smtClean="0"/>
              <a:t>PCR detecting </a:t>
            </a:r>
            <a:r>
              <a:rPr lang="en-US" sz="2400" b="1" i="1" dirty="0" smtClean="0"/>
              <a:t>IS6110 </a:t>
            </a:r>
            <a:r>
              <a:rPr lang="en-US" sz="2400" b="1" dirty="0" smtClean="0"/>
              <a:t>gene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 smtClean="0"/>
              <a:t>CBNAAT (</a:t>
            </a:r>
            <a:r>
              <a:rPr lang="en-US" sz="2400" b="1" dirty="0" err="1" smtClean="0"/>
              <a:t>GeneXpert</a:t>
            </a:r>
            <a:r>
              <a:rPr lang="en-US" sz="2400" b="1" dirty="0" smtClean="0"/>
              <a:t>) &amp; </a:t>
            </a:r>
            <a:r>
              <a:rPr lang="en-US" sz="2400" b="1" dirty="0" err="1" smtClean="0"/>
              <a:t>Truenat</a:t>
            </a:r>
            <a:endParaRPr lang="en-US" sz="2400" dirty="0" smtClean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 smtClean="0"/>
              <a:t>Line probe assay</a:t>
            </a:r>
            <a:endParaRPr lang="en-IN" sz="2400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500042"/>
            <a:ext cx="8143932" cy="600079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b="1" dirty="0" err="1">
                <a:solidFill>
                  <a:srgbClr val="FF0000"/>
                </a:solidFill>
              </a:rPr>
              <a:t>GeneXpert</a:t>
            </a:r>
            <a:r>
              <a:rPr lang="en-US" sz="2400" b="1" dirty="0">
                <a:solidFill>
                  <a:srgbClr val="FF0000"/>
                </a:solidFill>
              </a:rPr>
              <a:t> (</a:t>
            </a:r>
            <a:r>
              <a:rPr lang="en-US" sz="2400" b="1" dirty="0" smtClean="0">
                <a:solidFill>
                  <a:srgbClr val="FF0000"/>
                </a:solidFill>
              </a:rPr>
              <a:t>CBNAAT)- </a:t>
            </a:r>
            <a:r>
              <a:rPr lang="en-US" sz="2400" dirty="0" smtClean="0"/>
              <a:t>endorsed by WHO  &amp; </a:t>
            </a:r>
            <a:r>
              <a:rPr lang="en-US" sz="2400" dirty="0"/>
              <a:t>is used in India under </a:t>
            </a:r>
            <a:r>
              <a:rPr lang="en-US" sz="2400" dirty="0" smtClean="0"/>
              <a:t>RNTCP; especially for EPTB</a:t>
            </a:r>
            <a:endParaRPr lang="en-US" sz="2400" dirty="0"/>
          </a:p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Advantages: </a:t>
            </a:r>
            <a:r>
              <a:rPr lang="en-US" sz="2400" dirty="0" smtClean="0"/>
              <a:t>Rapid, </a:t>
            </a:r>
            <a:r>
              <a:rPr lang="en-US" sz="2400" dirty="0"/>
              <a:t>turnaround time (2 hours) </a:t>
            </a:r>
            <a:r>
              <a:rPr lang="en-US" sz="2400" dirty="0" smtClean="0"/>
              <a:t></a:t>
            </a:r>
          </a:p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Principle</a:t>
            </a:r>
            <a:r>
              <a:rPr lang="en-US" sz="2400" b="1" dirty="0">
                <a:solidFill>
                  <a:srgbClr val="0070C0"/>
                </a:solidFill>
              </a:rPr>
              <a:t>: </a:t>
            </a:r>
            <a:r>
              <a:rPr lang="en-US" sz="2400" dirty="0" smtClean="0"/>
              <a:t>real-time </a:t>
            </a:r>
            <a:r>
              <a:rPr lang="en-US" sz="2400" dirty="0"/>
              <a:t>PCR </a:t>
            </a:r>
            <a:r>
              <a:rPr lang="en-US" sz="2400" dirty="0" smtClean="0"/>
              <a:t>technique; simultaneously </a:t>
            </a:r>
            <a:r>
              <a:rPr lang="en-US" sz="2400" dirty="0"/>
              <a:t>detects: (</a:t>
            </a:r>
            <a:r>
              <a:rPr lang="en-US" sz="2400" dirty="0" err="1"/>
              <a:t>i</a:t>
            </a:r>
            <a:r>
              <a:rPr lang="en-US" sz="2400" dirty="0"/>
              <a:t>) MTB complex </a:t>
            </a:r>
            <a:r>
              <a:rPr lang="en-US" sz="2400" dirty="0" smtClean="0"/>
              <a:t>DNA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dirty="0" smtClean="0"/>
              <a:t>88% sensitive, 99% specific ) </a:t>
            </a:r>
            <a:r>
              <a:rPr lang="en-US" sz="2400" dirty="0" smtClean="0"/>
              <a:t>(ii) </a:t>
            </a:r>
            <a:r>
              <a:rPr lang="en-US" sz="2400" dirty="0" err="1" smtClean="0"/>
              <a:t>rifampicin</a:t>
            </a:r>
            <a:r>
              <a:rPr lang="en-US" sz="2400" dirty="0" smtClean="0"/>
              <a:t> </a:t>
            </a:r>
            <a:r>
              <a:rPr lang="en-US" sz="2400" dirty="0"/>
              <a:t>resistance (mutations of the </a:t>
            </a:r>
            <a:r>
              <a:rPr lang="en-US" sz="2400" i="1" dirty="0" err="1"/>
              <a:t>rpoB</a:t>
            </a:r>
            <a:r>
              <a:rPr lang="en-US" sz="2400" i="1" dirty="0"/>
              <a:t> </a:t>
            </a:r>
            <a:r>
              <a:rPr lang="en-US" sz="2400" i="1" dirty="0" smtClean="0"/>
              <a:t>gene) (</a:t>
            </a:r>
            <a:r>
              <a:rPr lang="en-US" sz="2400" dirty="0" smtClean="0"/>
              <a:t>95% sensitive, 98% specific)</a:t>
            </a:r>
          </a:p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Detection limit: </a:t>
            </a:r>
            <a:r>
              <a:rPr lang="en-US" sz="2400" dirty="0" smtClean="0"/>
              <a:t>131 </a:t>
            </a:r>
            <a:r>
              <a:rPr lang="en-US" sz="2400" dirty="0"/>
              <a:t>bacilli/</a:t>
            </a:r>
            <a:r>
              <a:rPr lang="en-US" sz="2400" dirty="0" err="1"/>
              <a:t>mL</a:t>
            </a:r>
            <a:r>
              <a:rPr lang="en-US" sz="2400" dirty="0"/>
              <a:t> of </a:t>
            </a:r>
            <a:r>
              <a:rPr lang="en-US" sz="2400" dirty="0" smtClean="0"/>
              <a:t>specimen</a:t>
            </a:r>
          </a:p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Disadvantages</a:t>
            </a:r>
            <a:r>
              <a:rPr lang="en-US" sz="2400" b="1" dirty="0">
                <a:solidFill>
                  <a:srgbClr val="0070C0"/>
                </a:solidFill>
              </a:rPr>
              <a:t>:</a:t>
            </a:r>
            <a:r>
              <a:rPr lang="en-US" sz="2400" dirty="0"/>
              <a:t> (</a:t>
            </a:r>
            <a:r>
              <a:rPr lang="en-US" sz="2400" dirty="0" err="1"/>
              <a:t>i</a:t>
            </a:r>
            <a:r>
              <a:rPr lang="en-US" sz="2400" dirty="0"/>
              <a:t>) Very expensive, (ii) cannot </a:t>
            </a:r>
            <a:r>
              <a:rPr lang="en-US" sz="2400" dirty="0" smtClean="0"/>
              <a:t>further </a:t>
            </a:r>
            <a:r>
              <a:rPr lang="en-US" sz="2400" dirty="0" err="1" smtClean="0"/>
              <a:t>speciate</a:t>
            </a:r>
            <a:r>
              <a:rPr lang="en-US" sz="2400" dirty="0" smtClean="0"/>
              <a:t> </a:t>
            </a:r>
            <a:r>
              <a:rPr lang="en-US" sz="2400" dirty="0"/>
              <a:t>MTB </a:t>
            </a:r>
            <a:r>
              <a:rPr lang="en-US" sz="2400" dirty="0" smtClean="0"/>
              <a:t>complex</a:t>
            </a:r>
          </a:p>
          <a:p>
            <a:pPr algn="just"/>
            <a:endParaRPr lang="en-US" sz="2400" dirty="0"/>
          </a:p>
          <a:p>
            <a:pPr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Next </a:t>
            </a:r>
            <a:r>
              <a:rPr lang="en-US" sz="2400" b="1" dirty="0">
                <a:solidFill>
                  <a:srgbClr val="FF0000"/>
                </a:solidFill>
              </a:rPr>
              <a:t>generation </a:t>
            </a:r>
            <a:r>
              <a:rPr lang="en-US" sz="2400" b="1" dirty="0" err="1">
                <a:solidFill>
                  <a:srgbClr val="FF0000"/>
                </a:solidFill>
              </a:rPr>
              <a:t>GeneXpert</a:t>
            </a:r>
            <a:r>
              <a:rPr lang="en-US" sz="2400" b="1" dirty="0">
                <a:solidFill>
                  <a:srgbClr val="FF0000"/>
                </a:solidFill>
              </a:rPr>
              <a:t> (</a:t>
            </a:r>
            <a:r>
              <a:rPr lang="en-US" sz="2400" b="1" dirty="0" err="1">
                <a:solidFill>
                  <a:srgbClr val="FF0000"/>
                </a:solidFill>
              </a:rPr>
              <a:t>Xpert</a:t>
            </a:r>
            <a:r>
              <a:rPr lang="en-US" sz="2400" b="1" dirty="0">
                <a:solidFill>
                  <a:srgbClr val="FF0000"/>
                </a:solidFill>
              </a:rPr>
              <a:t> Ultra</a:t>
            </a:r>
            <a:r>
              <a:rPr lang="en-US" sz="2400" b="1" dirty="0" smtClean="0">
                <a:solidFill>
                  <a:srgbClr val="FF0000"/>
                </a:solidFill>
              </a:rPr>
              <a:t>)- </a:t>
            </a:r>
            <a:r>
              <a:rPr lang="en-US" sz="2400" dirty="0" smtClean="0"/>
              <a:t>contains </a:t>
            </a:r>
            <a:r>
              <a:rPr lang="en-US" sz="2400" dirty="0"/>
              <a:t>two additional molecular targets to </a:t>
            </a:r>
            <a:r>
              <a:rPr lang="en-US" sz="2400" dirty="0" smtClean="0"/>
              <a:t>detect TB </a:t>
            </a:r>
            <a:r>
              <a:rPr lang="en-US" sz="2400" dirty="0"/>
              <a:t>(</a:t>
            </a:r>
            <a:r>
              <a:rPr lang="en-US" sz="2400" dirty="0" smtClean="0"/>
              <a:t>IS 6110</a:t>
            </a:r>
            <a:r>
              <a:rPr lang="en-US" sz="2400" dirty="0"/>
              <a:t>, </a:t>
            </a:r>
            <a:r>
              <a:rPr lang="en-US" sz="2400" dirty="0" smtClean="0"/>
              <a:t>IS 1081);</a:t>
            </a:r>
          </a:p>
          <a:p>
            <a:pPr algn="just"/>
            <a:r>
              <a:rPr lang="en-US" sz="2400" b="1" dirty="0">
                <a:solidFill>
                  <a:srgbClr val="0070C0"/>
                </a:solidFill>
              </a:rPr>
              <a:t>D</a:t>
            </a:r>
            <a:r>
              <a:rPr lang="en-US" sz="2400" b="1" dirty="0" smtClean="0">
                <a:solidFill>
                  <a:srgbClr val="0070C0"/>
                </a:solidFill>
              </a:rPr>
              <a:t>etection </a:t>
            </a:r>
            <a:r>
              <a:rPr lang="en-US" sz="2400" b="1" dirty="0">
                <a:solidFill>
                  <a:srgbClr val="0070C0"/>
                </a:solidFill>
              </a:rPr>
              <a:t>limit </a:t>
            </a:r>
            <a:r>
              <a:rPr lang="en-US" sz="2400" dirty="0"/>
              <a:t>of 16 </a:t>
            </a:r>
            <a:r>
              <a:rPr lang="en-US" sz="2400" dirty="0" smtClean="0"/>
              <a:t>bacilli/</a:t>
            </a:r>
            <a:r>
              <a:rPr lang="en-US" sz="2400" dirty="0" err="1" smtClean="0"/>
              <a:t>mL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803275"/>
            <a:ext cx="8229600" cy="548324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500" b="1" dirty="0" smtClean="0">
                <a:solidFill>
                  <a:srgbClr val="FF0000"/>
                </a:solidFill>
              </a:rPr>
              <a:t>Chip Based NAAT (</a:t>
            </a:r>
            <a:r>
              <a:rPr lang="en-US" sz="2500" b="1" dirty="0" err="1" smtClean="0">
                <a:solidFill>
                  <a:srgbClr val="FF0000"/>
                </a:solidFill>
              </a:rPr>
              <a:t>Truenat</a:t>
            </a:r>
            <a:r>
              <a:rPr lang="en-US" sz="2500" b="1" dirty="0" smtClean="0">
                <a:solidFill>
                  <a:srgbClr val="FF0000"/>
                </a:solidFill>
              </a:rPr>
              <a:t>)- </a:t>
            </a:r>
            <a:r>
              <a:rPr lang="en-US" sz="2500" dirty="0" smtClean="0"/>
              <a:t>validated by Indian Council of Medical Research (ICMR), in 2017; Developed by </a:t>
            </a:r>
            <a:r>
              <a:rPr lang="en-US" sz="2500" dirty="0" err="1" smtClean="0"/>
              <a:t>Molbio</a:t>
            </a:r>
            <a:r>
              <a:rPr lang="en-US" sz="2500" dirty="0" smtClean="0"/>
              <a:t> Diagnostics</a:t>
            </a:r>
          </a:p>
          <a:p>
            <a:pPr algn="just">
              <a:buNone/>
            </a:pPr>
            <a:endParaRPr lang="en-US" sz="2500" b="1" dirty="0" smtClean="0"/>
          </a:p>
          <a:p>
            <a:pPr algn="just"/>
            <a:r>
              <a:rPr lang="en-US" sz="2500" b="1" dirty="0" smtClean="0">
                <a:solidFill>
                  <a:srgbClr val="0070C0"/>
                </a:solidFill>
              </a:rPr>
              <a:t>Advantages:</a:t>
            </a:r>
            <a:r>
              <a:rPr lang="en-US" sz="2500" b="1" dirty="0" smtClean="0"/>
              <a:t> </a:t>
            </a:r>
            <a:r>
              <a:rPr lang="en-US" sz="2500" dirty="0" smtClean="0"/>
              <a:t>automated battery operated device; can be used at level of primary health center, turnaround time is one hour</a:t>
            </a:r>
          </a:p>
          <a:p>
            <a:pPr algn="just"/>
            <a:endParaRPr lang="en-US" sz="2500" dirty="0" smtClean="0"/>
          </a:p>
          <a:p>
            <a:pPr algn="just"/>
            <a:r>
              <a:rPr lang="en-US" sz="2500" b="1" dirty="0" smtClean="0">
                <a:solidFill>
                  <a:srgbClr val="0070C0"/>
                </a:solidFill>
              </a:rPr>
              <a:t>Disadvantages</a:t>
            </a:r>
            <a:r>
              <a:rPr lang="en-US" sz="2500" dirty="0" smtClean="0">
                <a:solidFill>
                  <a:srgbClr val="0070C0"/>
                </a:solidFill>
              </a:rPr>
              <a:t>: </a:t>
            </a:r>
            <a:r>
              <a:rPr lang="en-US" sz="2500" dirty="0" smtClean="0"/>
              <a:t>(</a:t>
            </a:r>
            <a:r>
              <a:rPr lang="en-US" sz="2500" dirty="0" err="1" smtClean="0"/>
              <a:t>i</a:t>
            </a:r>
            <a:r>
              <a:rPr lang="en-US" sz="2500" dirty="0" smtClean="0"/>
              <a:t>) Very expensive (ii) cannot further </a:t>
            </a:r>
            <a:r>
              <a:rPr lang="en-US" sz="2500" dirty="0" err="1" smtClean="0"/>
              <a:t>speciate</a:t>
            </a:r>
            <a:r>
              <a:rPr lang="en-US" sz="2500" dirty="0" smtClean="0"/>
              <a:t> MTB complex (iii) tests limited samples (1- 4) at a time</a:t>
            </a:r>
          </a:p>
          <a:p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571480"/>
            <a:ext cx="8229600" cy="585791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>
                <a:solidFill>
                  <a:srgbClr val="FF0000"/>
                </a:solidFill>
              </a:rPr>
              <a:t>Line Probe Assay (</a:t>
            </a:r>
            <a:r>
              <a:rPr lang="en-US" sz="2400" b="1" dirty="0" smtClean="0">
                <a:solidFill>
                  <a:srgbClr val="FF0000"/>
                </a:solidFill>
              </a:rPr>
              <a:t>LPA)- </a:t>
            </a:r>
            <a:r>
              <a:rPr lang="en-US" sz="2400" dirty="0" smtClean="0"/>
              <a:t>probe- based </a:t>
            </a:r>
            <a:r>
              <a:rPr lang="en-US" sz="2400" dirty="0"/>
              <a:t>detection </a:t>
            </a:r>
            <a:r>
              <a:rPr lang="en-US" sz="2400" dirty="0" smtClean="0"/>
              <a:t>of amplified DNA; </a:t>
            </a:r>
            <a:r>
              <a:rPr lang="en-US" sz="2400" dirty="0" smtClean="0"/>
              <a:t>turnaround time of 2- 3 d</a:t>
            </a:r>
            <a:endParaRPr lang="en-US" sz="2400" dirty="0"/>
          </a:p>
          <a:p>
            <a:pPr algn="just"/>
            <a:r>
              <a:rPr lang="en-US" sz="2400" b="1" dirty="0" smtClean="0">
                <a:solidFill>
                  <a:srgbClr val="0070C0"/>
                </a:solidFill>
              </a:rPr>
              <a:t>Uses:</a:t>
            </a:r>
            <a:r>
              <a:rPr lang="en-US" sz="2400" dirty="0" smtClean="0"/>
              <a:t> Identification </a:t>
            </a:r>
            <a:r>
              <a:rPr lang="en-US" sz="2400" dirty="0"/>
              <a:t>of MTB </a:t>
            </a:r>
            <a:r>
              <a:rPr lang="en-US" sz="2400" dirty="0" smtClean="0"/>
              <a:t>complex, </a:t>
            </a:r>
            <a:r>
              <a:rPr lang="en-US" sz="2400" dirty="0"/>
              <a:t>s</a:t>
            </a:r>
            <a:r>
              <a:rPr lang="en-US" sz="2400" dirty="0" smtClean="0"/>
              <a:t>peciation of MTB complex &amp; NTM, d</a:t>
            </a:r>
            <a:r>
              <a:rPr lang="en-US" sz="2400" dirty="0" smtClean="0"/>
              <a:t>etection </a:t>
            </a:r>
            <a:r>
              <a:rPr lang="en-US" sz="2400" dirty="0"/>
              <a:t>of resistance to </a:t>
            </a:r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/2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line </a:t>
            </a:r>
            <a:r>
              <a:rPr lang="en-US" sz="2400" dirty="0" err="1" smtClean="0"/>
              <a:t>antitubercular</a:t>
            </a:r>
            <a:r>
              <a:rPr lang="en-US" sz="2400" dirty="0" smtClean="0"/>
              <a:t> drugs </a:t>
            </a:r>
            <a:r>
              <a:rPr lang="en-US" sz="2400" dirty="0"/>
              <a:t>(</a:t>
            </a:r>
            <a:r>
              <a:rPr lang="en-US" sz="2400" dirty="0" smtClean="0"/>
              <a:t>ATDs)</a:t>
            </a:r>
            <a:endParaRPr lang="en-US" sz="2400" dirty="0"/>
          </a:p>
          <a:p>
            <a:pPr algn="just"/>
            <a:r>
              <a:rPr lang="en-US" sz="2400" dirty="0" smtClean="0">
                <a:solidFill>
                  <a:srgbClr val="0070C0"/>
                </a:solidFill>
              </a:rPr>
              <a:t></a:t>
            </a:r>
            <a:r>
              <a:rPr lang="en-US" sz="2400" b="1" dirty="0" smtClean="0">
                <a:solidFill>
                  <a:srgbClr val="0070C0"/>
                </a:solidFill>
              </a:rPr>
              <a:t>Limitation</a:t>
            </a:r>
            <a:r>
              <a:rPr lang="en-US" sz="2400" b="1" dirty="0">
                <a:solidFill>
                  <a:srgbClr val="0070C0"/>
                </a:solidFill>
              </a:rPr>
              <a:t>: </a:t>
            </a:r>
            <a:r>
              <a:rPr lang="en-US" sz="2400" dirty="0"/>
              <a:t>LPA </a:t>
            </a:r>
            <a:r>
              <a:rPr lang="en-US" sz="2400" dirty="0" smtClean="0"/>
              <a:t>is </a:t>
            </a:r>
            <a:r>
              <a:rPr lang="en-US" sz="2400" dirty="0"/>
              <a:t>performed only on </a:t>
            </a:r>
            <a:r>
              <a:rPr lang="en-US" sz="2400" dirty="0" smtClean="0"/>
              <a:t>positive cultures </a:t>
            </a:r>
            <a:r>
              <a:rPr lang="en-US" sz="2400" dirty="0"/>
              <a:t>or smear positive clinical </a:t>
            </a:r>
            <a:r>
              <a:rPr lang="en-US" sz="2400" dirty="0" smtClean="0"/>
              <a:t>specimens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0429" r="54360"/>
          <a:stretch/>
        </p:blipFill>
        <p:spPr>
          <a:xfrm>
            <a:off x="1000100" y="3857628"/>
            <a:ext cx="3764829" cy="26871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69354" y="4429132"/>
            <a:ext cx="3788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GeneXpert</a:t>
            </a:r>
            <a:r>
              <a:rPr lang="en-US" b="1" dirty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system with cartridge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697559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smtClean="0">
                <a:solidFill>
                  <a:srgbClr val="0070C0"/>
                </a:solidFill>
              </a:rPr>
              <a:t>Diagnosis of latent tuberculosis</a:t>
            </a:r>
          </a:p>
          <a:p>
            <a:pPr algn="just"/>
            <a:endParaRPr lang="en-US" sz="2200" b="1" dirty="0" smtClean="0">
              <a:solidFill>
                <a:srgbClr val="0070C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b="1" dirty="0" smtClean="0">
                <a:solidFill>
                  <a:srgbClr val="FF0000"/>
                </a:solidFill>
              </a:rPr>
              <a:t>Tuberculin skin test </a:t>
            </a:r>
            <a:r>
              <a:rPr lang="en-US" sz="2200" dirty="0" smtClean="0"/>
              <a:t>(</a:t>
            </a:r>
            <a:r>
              <a:rPr lang="en-US" sz="2200" dirty="0" err="1" smtClean="0"/>
              <a:t>Mantoux</a:t>
            </a:r>
            <a:r>
              <a:rPr lang="en-US" sz="2200" dirty="0" smtClean="0"/>
              <a:t> test)</a:t>
            </a:r>
            <a:endParaRPr lang="en-US" sz="2200" dirty="0"/>
          </a:p>
          <a:p>
            <a:pPr algn="just"/>
            <a:r>
              <a:rPr lang="en-US" sz="2200" dirty="0" smtClean="0"/>
              <a:t></a:t>
            </a:r>
            <a:r>
              <a:rPr lang="en-US" sz="2200" b="1" dirty="0" smtClean="0"/>
              <a:t>Antigens </a:t>
            </a:r>
            <a:r>
              <a:rPr lang="en-US" sz="2200" b="1" dirty="0"/>
              <a:t>used: </a:t>
            </a:r>
            <a:r>
              <a:rPr lang="en-US" sz="2200" b="1" dirty="0" smtClean="0"/>
              <a:t> </a:t>
            </a:r>
            <a:r>
              <a:rPr lang="en-US" sz="2200" dirty="0" smtClean="0"/>
              <a:t>purified </a:t>
            </a:r>
            <a:r>
              <a:rPr lang="en-US" sz="2200" dirty="0"/>
              <a:t>protein </a:t>
            </a:r>
            <a:r>
              <a:rPr lang="en-US" sz="2200" dirty="0" smtClean="0"/>
              <a:t>derivative for performing </a:t>
            </a:r>
            <a:r>
              <a:rPr lang="en-US" sz="2200" dirty="0"/>
              <a:t>TST</a:t>
            </a:r>
          </a:p>
          <a:p>
            <a:pPr algn="just"/>
            <a:r>
              <a:rPr lang="en-US" sz="2200" b="1" dirty="0" smtClean="0"/>
              <a:t>Procedure</a:t>
            </a:r>
            <a:r>
              <a:rPr lang="en-US" sz="2200" b="1" dirty="0"/>
              <a:t>: </a:t>
            </a:r>
            <a:r>
              <a:rPr lang="en-US" sz="2200" dirty="0" smtClean="0"/>
              <a:t>0.1 </a:t>
            </a:r>
            <a:r>
              <a:rPr lang="en-US" sz="2200" dirty="0" err="1"/>
              <a:t>mL</a:t>
            </a:r>
            <a:r>
              <a:rPr lang="en-US" sz="2200" dirty="0"/>
              <a:t> of PPD containing 1 TU </a:t>
            </a:r>
            <a:r>
              <a:rPr lang="en-US" sz="2200" dirty="0" smtClean="0"/>
              <a:t>tuberculin unit </a:t>
            </a:r>
            <a:r>
              <a:rPr lang="en-US" sz="2200" dirty="0" smtClean="0"/>
              <a:t>is injected </a:t>
            </a:r>
            <a:r>
              <a:rPr lang="en-US" sz="2200" dirty="0" err="1" smtClean="0"/>
              <a:t>i.d</a:t>
            </a:r>
            <a:r>
              <a:rPr lang="en-US" sz="2200" dirty="0" smtClean="0"/>
              <a:t> </a:t>
            </a:r>
            <a:r>
              <a:rPr lang="en-US" sz="2200" dirty="0"/>
              <a:t>into flexor surface of forearm</a:t>
            </a:r>
          </a:p>
          <a:p>
            <a:pPr algn="just"/>
            <a:r>
              <a:rPr lang="en-US" sz="2200" dirty="0" smtClean="0"/>
              <a:t></a:t>
            </a:r>
            <a:r>
              <a:rPr lang="en-US" sz="2200" b="1" dirty="0" smtClean="0"/>
              <a:t>Reading</a:t>
            </a:r>
            <a:r>
              <a:rPr lang="en-US" sz="2200" b="1" dirty="0"/>
              <a:t>: </a:t>
            </a:r>
            <a:r>
              <a:rPr lang="en-US" sz="2200" dirty="0" smtClean="0"/>
              <a:t>read after 48- 72 hr</a:t>
            </a:r>
          </a:p>
          <a:p>
            <a:pPr algn="just"/>
            <a:r>
              <a:rPr lang="en-US" sz="2200" dirty="0" smtClean="0"/>
              <a:t>If  width </a:t>
            </a:r>
            <a:r>
              <a:rPr lang="en-US" sz="2200" dirty="0"/>
              <a:t>of the </a:t>
            </a:r>
            <a:r>
              <a:rPr lang="en-US" sz="2200" dirty="0" err="1"/>
              <a:t>induration</a:t>
            </a:r>
            <a:r>
              <a:rPr lang="en-US" sz="2200" dirty="0"/>
              <a:t> </a:t>
            </a:r>
            <a:r>
              <a:rPr lang="en-US" sz="2200" dirty="0" smtClean="0"/>
              <a:t>is</a:t>
            </a:r>
            <a:r>
              <a:rPr lang="en-US" sz="2200" dirty="0"/>
              <a:t> </a:t>
            </a:r>
            <a:r>
              <a:rPr lang="en-US" sz="2200" dirty="0" smtClean="0"/>
              <a:t>≥ 10 </a:t>
            </a:r>
            <a:r>
              <a:rPr lang="en-US" sz="2200" dirty="0"/>
              <a:t>mm: Positive (tuberculin </a:t>
            </a:r>
            <a:r>
              <a:rPr lang="en-US" sz="2200" dirty="0" smtClean="0"/>
              <a:t>reactors), 6- 9 </a:t>
            </a:r>
            <a:r>
              <a:rPr lang="en-US" sz="2200" dirty="0"/>
              <a:t>mm: Equivocal/doubtful </a:t>
            </a:r>
            <a:r>
              <a:rPr lang="en-US" sz="2200" dirty="0" smtClean="0"/>
              <a:t>reaction, &lt;5 </a:t>
            </a:r>
            <a:r>
              <a:rPr lang="en-US" sz="2200" dirty="0"/>
              <a:t>mm: Negative </a:t>
            </a:r>
            <a:r>
              <a:rPr lang="en-US" sz="2200" dirty="0" smtClean="0"/>
              <a:t>reaction</a:t>
            </a:r>
            <a:endParaRPr lang="en-US" sz="2200" dirty="0"/>
          </a:p>
        </p:txBody>
      </p:sp>
      <p:pic>
        <p:nvPicPr>
          <p:cNvPr id="1026" name="Picture 2" descr="C:\Users\HANIYA\Desktop\pp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786190"/>
            <a:ext cx="4659063" cy="30334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614366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b="1" dirty="0" smtClean="0">
                <a:solidFill>
                  <a:srgbClr val="C00000"/>
                </a:solidFill>
              </a:rPr>
              <a:t>Interpretation of result:</a:t>
            </a:r>
          </a:p>
          <a:p>
            <a:pPr algn="just"/>
            <a:r>
              <a:rPr lang="en-US" sz="2400" dirty="0" smtClean="0"/>
              <a:t></a:t>
            </a:r>
            <a:r>
              <a:rPr lang="en-US" sz="2400" b="1" dirty="0" smtClean="0"/>
              <a:t>Adults: </a:t>
            </a:r>
            <a:r>
              <a:rPr lang="en-US" sz="2400" dirty="0" smtClean="0"/>
              <a:t>Positive TST in adults only indicates present or past exposure with tubercle bacilli but does not confirm presence of active disease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</a:t>
            </a:r>
            <a:r>
              <a:rPr lang="en-US" sz="2400" b="1" dirty="0" smtClean="0"/>
              <a:t>Prevalence of tuberculosis- </a:t>
            </a:r>
            <a:r>
              <a:rPr lang="en-US" sz="2400" dirty="0" smtClean="0"/>
              <a:t>all tuberculin reactors in a community</a:t>
            </a:r>
          </a:p>
          <a:p>
            <a:pPr algn="just"/>
            <a:r>
              <a:rPr lang="en-US" sz="2400" b="1" dirty="0" smtClean="0"/>
              <a:t>Incidence- </a:t>
            </a:r>
            <a:r>
              <a:rPr lang="en-US" sz="2400" dirty="0" smtClean="0"/>
              <a:t>new converters to TST in a community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</a:t>
            </a:r>
            <a:r>
              <a:rPr lang="en-US" sz="2400" b="1" dirty="0" smtClean="0"/>
              <a:t>Children: </a:t>
            </a:r>
            <a:r>
              <a:rPr lang="en-US" sz="2400" dirty="0" smtClean="0"/>
              <a:t>a positive test indicates active infection &amp; used as a diagnostic marker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>
                <a:solidFill>
                  <a:srgbClr val="FF0000"/>
                </a:solidFill>
              </a:rPr>
              <a:t>False-positive: </a:t>
            </a:r>
            <a:r>
              <a:rPr lang="en-US" sz="2400" dirty="0" smtClean="0"/>
              <a:t>BCG </a:t>
            </a:r>
            <a:r>
              <a:rPr lang="en-US" sz="2400" dirty="0"/>
              <a:t>vaccination (after 8–14 </a:t>
            </a:r>
            <a:r>
              <a:rPr lang="en-US" sz="2400" dirty="0" smtClean="0"/>
              <a:t>weeks), </a:t>
            </a:r>
            <a:r>
              <a:rPr lang="en-US" sz="2400" dirty="0" err="1" smtClean="0"/>
              <a:t>Nontuberculous</a:t>
            </a:r>
            <a:r>
              <a:rPr lang="en-US" sz="2400" dirty="0" smtClean="0"/>
              <a:t> </a:t>
            </a:r>
            <a:r>
              <a:rPr lang="en-US" sz="2400" dirty="0" err="1"/>
              <a:t>mycobacteria</a:t>
            </a:r>
            <a:r>
              <a:rPr lang="en-US" sz="2400" dirty="0"/>
              <a:t> </a:t>
            </a:r>
            <a:r>
              <a:rPr lang="en-US" sz="2400" dirty="0" smtClean="0"/>
              <a:t>infection</a:t>
            </a:r>
            <a:endParaRPr lang="en-US" sz="2400" dirty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</a:t>
            </a:r>
            <a:r>
              <a:rPr lang="en-US" sz="2400" b="1" dirty="0" smtClean="0">
                <a:solidFill>
                  <a:srgbClr val="FF0000"/>
                </a:solidFill>
              </a:rPr>
              <a:t>False-negative: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early </a:t>
            </a:r>
            <a:r>
              <a:rPr lang="en-US" sz="2400" dirty="0"/>
              <a:t>or advanced TB, </a:t>
            </a:r>
            <a:r>
              <a:rPr lang="en-US" sz="2400" dirty="0" err="1"/>
              <a:t>miliary</a:t>
            </a:r>
            <a:r>
              <a:rPr lang="en-US" sz="2400" dirty="0"/>
              <a:t> </a:t>
            </a:r>
            <a:r>
              <a:rPr lang="en-US" sz="2400" dirty="0" smtClean="0"/>
              <a:t>TB, decreased </a:t>
            </a:r>
            <a:r>
              <a:rPr lang="en-US" sz="2400" dirty="0"/>
              <a:t>immunity (HIV-infected people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569755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500" b="1" dirty="0" smtClean="0">
                <a:solidFill>
                  <a:srgbClr val="FF0000"/>
                </a:solidFill>
              </a:rPr>
              <a:t>Interferon gamma release assay (IGRA)</a:t>
            </a:r>
            <a:r>
              <a:rPr lang="en-US" sz="2500" dirty="0" smtClean="0"/>
              <a:t> </a:t>
            </a:r>
            <a:r>
              <a:rPr lang="en-US" sz="2500" b="1" dirty="0" smtClean="0"/>
              <a:t>(</a:t>
            </a:r>
            <a:r>
              <a:rPr lang="en-US" sz="2500" b="1" dirty="0" err="1" smtClean="0"/>
              <a:t>QuantiFERON</a:t>
            </a:r>
            <a:r>
              <a:rPr lang="en-US" sz="2500" b="1" dirty="0" smtClean="0"/>
              <a:t>-TB Gold assay)</a:t>
            </a:r>
          </a:p>
          <a:p>
            <a:pPr algn="just">
              <a:buFont typeface="Wingdings" pitchFamily="2" charset="2"/>
              <a:buChar char="Ø"/>
            </a:pPr>
            <a:endParaRPr lang="en-IN" sz="2500" b="1" dirty="0" smtClean="0">
              <a:solidFill>
                <a:srgbClr val="FF0000"/>
              </a:solidFill>
            </a:endParaRPr>
          </a:p>
          <a:p>
            <a:pPr algn="just"/>
            <a:r>
              <a:rPr lang="en-US" sz="2500" dirty="0"/>
              <a:t>U</a:t>
            </a:r>
            <a:r>
              <a:rPr lang="en-US" sz="2500" dirty="0" smtClean="0"/>
              <a:t>ses </a:t>
            </a:r>
            <a:r>
              <a:rPr lang="en-US" sz="2500" i="1" dirty="0" smtClean="0"/>
              <a:t>M. tuberculosis </a:t>
            </a:r>
            <a:r>
              <a:rPr lang="en-US" sz="2500" dirty="0" smtClean="0"/>
              <a:t>antigens</a:t>
            </a:r>
            <a:r>
              <a:rPr lang="en-US" sz="2500" i="1" dirty="0" smtClean="0"/>
              <a:t> (</a:t>
            </a:r>
            <a:r>
              <a:rPr lang="en-US" sz="2500" dirty="0" smtClean="0"/>
              <a:t>CFP10 (culture filtrate protein) &amp; ESAT6 (early secreted antigenic target 6)</a:t>
            </a:r>
          </a:p>
          <a:p>
            <a:pPr algn="just"/>
            <a:endParaRPr lang="en-US" sz="2500" dirty="0" smtClean="0"/>
          </a:p>
          <a:p>
            <a:pPr algn="just"/>
            <a:r>
              <a:rPr lang="en-US" sz="2500" dirty="0" smtClean="0"/>
              <a:t></a:t>
            </a:r>
            <a:r>
              <a:rPr lang="en-US" sz="2500" b="1" dirty="0" smtClean="0"/>
              <a:t>Procedure:</a:t>
            </a:r>
            <a:r>
              <a:rPr lang="en-US" sz="2500" b="1" dirty="0"/>
              <a:t> </a:t>
            </a:r>
            <a:r>
              <a:rPr lang="en-US" sz="2500" dirty="0" smtClean="0"/>
              <a:t>Sensitized T lymphocytes collected from suspected individuals, are exposed to ESAT-6/CFP-10 antigens, which lead to release of high level of IFN-γ from the T lymphocytes</a:t>
            </a:r>
          </a:p>
          <a:p>
            <a:pPr algn="just"/>
            <a:endParaRPr lang="en-US" sz="2500" dirty="0" smtClean="0"/>
          </a:p>
          <a:p>
            <a:pPr algn="just"/>
            <a:r>
              <a:rPr lang="en-US" sz="2500" dirty="0" smtClean="0"/>
              <a:t></a:t>
            </a:r>
            <a:r>
              <a:rPr lang="en-US" sz="2500" b="1" dirty="0" smtClean="0"/>
              <a:t>Advantage: </a:t>
            </a:r>
            <a:r>
              <a:rPr lang="en-US" sz="2500" dirty="0" smtClean="0"/>
              <a:t>It is highly specific; there are no false positive results</a:t>
            </a:r>
          </a:p>
          <a:p>
            <a:pPr algn="just"/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8" y="214290"/>
            <a:ext cx="8929718" cy="654032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latin typeface="Roboto Condensed Light" panose="020B0604020202020204" charset="0"/>
                <a:ea typeface="Roboto Condensed Light" panose="020B0604020202020204" charset="0"/>
              </a:rPr>
              <a:t>Diagnostic algorithm for PTB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53759"/>
          <a:stretch/>
        </p:blipFill>
        <p:spPr>
          <a:xfrm>
            <a:off x="928662" y="1116070"/>
            <a:ext cx="7000924" cy="55276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186766" cy="592935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0000"/>
              </a:lnSpc>
            </a:pPr>
            <a:r>
              <a:rPr lang="en-US" sz="2400" b="1" dirty="0" smtClean="0">
                <a:solidFill>
                  <a:srgbClr val="0070C0"/>
                </a:solidFill>
                <a:latin typeface="+mj-lt"/>
                <a:ea typeface="Roboto Condensed Light" panose="020B0604020202020204" charset="0"/>
              </a:rPr>
              <a:t>DST (Drug Susceptibility Testing)</a:t>
            </a:r>
            <a:endParaRPr lang="en-US" sz="2400" b="1" dirty="0" smtClean="0">
              <a:solidFill>
                <a:srgbClr val="0070C0"/>
              </a:solidFill>
              <a:latin typeface="+mj-lt"/>
            </a:endParaRPr>
          </a:p>
          <a:p>
            <a:pPr algn="just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Phenotypic Methods</a:t>
            </a:r>
          </a:p>
          <a:p>
            <a:pPr marL="514350" indent="-51435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b="1" dirty="0" smtClean="0">
                <a:latin typeface="+mj-lt"/>
              </a:rPr>
              <a:t>MGIT </a:t>
            </a:r>
            <a:r>
              <a:rPr lang="en-US" sz="2400" dirty="0" smtClean="0">
                <a:latin typeface="+mj-lt"/>
              </a:rPr>
              <a:t>(1</a:t>
            </a:r>
            <a:r>
              <a:rPr lang="en-US" sz="2400" baseline="30000" dirty="0" smtClean="0">
                <a:latin typeface="+mj-lt"/>
              </a:rPr>
              <a:t>st</a:t>
            </a:r>
            <a:r>
              <a:rPr lang="en-US" sz="2400" dirty="0" smtClean="0">
                <a:latin typeface="+mj-lt"/>
              </a:rPr>
              <a:t> &amp; 2nd line drugs): Resistance is indicated by growth of TB bacilli in drug containing tube as compared to control tube </a:t>
            </a:r>
          </a:p>
          <a:p>
            <a:pPr marL="514350" indent="-51435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b="1" dirty="0" smtClean="0">
                <a:latin typeface="+mj-lt"/>
              </a:rPr>
              <a:t>Proportion method </a:t>
            </a:r>
            <a:r>
              <a:rPr lang="en-US" sz="2400" dirty="0" smtClean="0">
                <a:latin typeface="+mj-lt"/>
              </a:rPr>
              <a:t>(1st &amp; 2nd line drugs): Resistance - growth of 1% or more - observed in the drug containing LJ medium compared to the control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LJ medium</a:t>
            </a:r>
            <a:endParaRPr lang="en-IN" sz="2400" b="1" dirty="0" smtClean="0">
              <a:latin typeface="+mj-lt"/>
            </a:endParaRPr>
          </a:p>
          <a:p>
            <a:pPr algn="just">
              <a:lnSpc>
                <a:spcPct val="110000"/>
              </a:lnSpc>
            </a:pPr>
            <a:endParaRPr lang="en-US" sz="2400" b="1" i="1" dirty="0" smtClean="0">
              <a:latin typeface="+mj-lt"/>
            </a:endParaRPr>
          </a:p>
          <a:p>
            <a:pPr algn="just">
              <a:lnSpc>
                <a:spcPct val="11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Genotypic Methods</a:t>
            </a:r>
          </a:p>
          <a:p>
            <a:pPr marL="457200" indent="-45720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b="1" dirty="0" err="1" smtClean="0">
                <a:latin typeface="+mj-lt"/>
              </a:rPr>
              <a:t>GeneXpert</a:t>
            </a:r>
            <a:endParaRPr lang="en-US" sz="2400" b="1" dirty="0">
              <a:latin typeface="+mj-lt"/>
            </a:endParaRPr>
          </a:p>
          <a:p>
            <a:pPr marL="457200" indent="-45720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b="1" dirty="0" smtClean="0">
                <a:latin typeface="+mj-lt"/>
              </a:rPr>
              <a:t>Line probe assay (LPA)</a:t>
            </a:r>
            <a:endParaRPr lang="en-IN" sz="2400" b="1" dirty="0" smtClean="0">
              <a:latin typeface="+mj-lt"/>
            </a:endParaRPr>
          </a:p>
          <a:p>
            <a:pPr algn="just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Universal-Drug Susceptibility Testing (U-DST)-  testing all TB patients for resistance to at least </a:t>
            </a:r>
            <a:r>
              <a:rPr lang="en-US" sz="2400" dirty="0" err="1" smtClean="0">
                <a:solidFill>
                  <a:srgbClr val="C00000"/>
                </a:solidFill>
                <a:latin typeface="+mj-lt"/>
              </a:rPr>
              <a:t>rifampicin</a:t>
            </a:r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 (by CBNAAT)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§"/>
            </a:pPr>
            <a:endParaRPr lang="en-IN" sz="2400" b="1" dirty="0" smtClean="0">
              <a:solidFill>
                <a:srgbClr val="FF0000"/>
              </a:solidFill>
              <a:latin typeface="+mj-lt"/>
            </a:endParaRPr>
          </a:p>
          <a:p>
            <a:pPr algn="just">
              <a:lnSpc>
                <a:spcPct val="110000"/>
              </a:lnSpc>
            </a:pPr>
            <a:endParaRPr lang="en-US" sz="2400" dirty="0"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68346"/>
          </a:xfrm>
        </p:spPr>
        <p:txBody>
          <a:bodyPr>
            <a:normAutofit/>
          </a:bodyPr>
          <a:lstStyle/>
          <a:p>
            <a:r>
              <a:rPr lang="en-US" sz="3300" b="1" dirty="0" smtClean="0">
                <a:solidFill>
                  <a:srgbClr val="0070C0"/>
                </a:solidFill>
              </a:rPr>
              <a:t>Anti-tubercular drugs (ATDs)</a:t>
            </a:r>
            <a:endParaRPr lang="en-US" sz="3300" dirty="0">
              <a:solidFill>
                <a:srgbClr val="0070C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75231959"/>
              </p:ext>
            </p:extLst>
          </p:nvPr>
        </p:nvGraphicFramePr>
        <p:xfrm>
          <a:off x="71438" y="816253"/>
          <a:ext cx="9001156" cy="597033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203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507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00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2493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cap="none" baseline="0" dirty="0">
                          <a:sym typeface="Arial"/>
                        </a:rPr>
                        <a:t>ATDs for DS-TB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u="none" strike="noStrike" cap="none" baseline="0" dirty="0">
                          <a:sym typeface="Arial"/>
                        </a:rPr>
                        <a:t>ATDs for DR-TB (Second-line agents)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8358">
                <a:tc rowSpan="3">
                  <a:txBody>
                    <a:bodyPr/>
                    <a:lstStyle/>
                    <a:p>
                      <a:r>
                        <a:rPr lang="en-US" sz="1800" b="1" u="none" strike="noStrike" cap="none" baseline="0" dirty="0">
                          <a:sym typeface="Arial"/>
                        </a:rPr>
                        <a:t>First-line Agents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US" sz="1800" u="none" strike="noStrike" cap="none" baseline="0" dirty="0" smtClean="0">
                        <a:sym typeface="Arial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 smtClean="0">
                          <a:sym typeface="Arial"/>
                        </a:rPr>
                        <a:t>Isoniazid</a:t>
                      </a:r>
                      <a:r>
                        <a:rPr lang="en-US" sz="1800" u="none" strike="noStrike" cap="none" baseline="0" dirty="0" smtClean="0">
                          <a:sym typeface="Arial"/>
                        </a:rPr>
                        <a:t> 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(H)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Rifampicin (R)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Pyrazinamide (Z)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Ethambutol (E)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u="none" strike="noStrike" cap="none" baseline="0" dirty="0">
                          <a:sym typeface="Arial"/>
                        </a:rPr>
                        <a:t>Group A: Fluoroquinolones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Levofloxacin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Lfx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Moxifloxacin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Mfx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>
                          <a:sym typeface="Arial"/>
                        </a:rPr>
                        <a:t>Gatifloxacin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Gfx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800" b="1" u="none" strike="noStrike" cap="none" baseline="0" dirty="0">
                          <a:sym typeface="Arial"/>
                        </a:rPr>
                        <a:t>Group D: Add-on agents (not part of the core MDR-TB regimen</a:t>
                      </a:r>
                      <a:r>
                        <a:rPr lang="en-US" sz="1800" b="1" u="none" strike="noStrike" cap="none" baseline="0" dirty="0" smtClean="0">
                          <a:sym typeface="Arial"/>
                        </a:rPr>
                        <a:t>)</a:t>
                      </a:r>
                    </a:p>
                    <a:p>
                      <a:endParaRPr lang="en-US" sz="1800" b="1" u="none" strike="noStrike" cap="none" baseline="0" dirty="0">
                        <a:sym typeface="Arial"/>
                      </a:endParaRPr>
                    </a:p>
                    <a:p>
                      <a:r>
                        <a:rPr lang="en-US" sz="1800" u="none" strike="noStrike" cap="none" baseline="0" dirty="0">
                          <a:solidFill>
                            <a:srgbClr val="FF0000"/>
                          </a:solidFill>
                          <a:sym typeface="Arial"/>
                        </a:rPr>
                        <a:t>Group D1: First-line agents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Pyrazinamide (Z)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Ethambutol (E)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High-dose isoniazid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Hh</a:t>
                      </a:r>
                      <a:r>
                        <a:rPr lang="en-US" sz="1800" u="none" strike="noStrike" cap="none" baseline="0" dirty="0" smtClean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US" sz="1800" u="none" strike="noStrike" cap="none" baseline="0" dirty="0">
                        <a:sym typeface="Arial"/>
                      </a:endParaRPr>
                    </a:p>
                    <a:p>
                      <a:r>
                        <a:rPr lang="en-US" sz="1800" u="none" strike="noStrike" cap="none" baseline="0" dirty="0">
                          <a:solidFill>
                            <a:srgbClr val="FF0000"/>
                          </a:solidFill>
                          <a:sym typeface="Arial"/>
                        </a:rPr>
                        <a:t>Group D2: New agents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US" sz="1800" u="none" strike="noStrike" cap="none" baseline="0" dirty="0" smtClean="0">
                        <a:sym typeface="Arial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 smtClean="0">
                          <a:sym typeface="Arial"/>
                        </a:rPr>
                        <a:t>Bedaquiline</a:t>
                      </a:r>
                      <a:r>
                        <a:rPr lang="en-US" sz="1800" u="none" strike="noStrike" cap="none" baseline="0" dirty="0" smtClean="0">
                          <a:sym typeface="Arial"/>
                        </a:rPr>
                        <a:t> 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Bdq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>
                          <a:sym typeface="Arial"/>
                        </a:rPr>
                        <a:t>Delamanid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Dlm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r>
                        <a:rPr lang="en-US" sz="1800" u="none" strike="noStrike" cap="none" baseline="0" dirty="0">
                          <a:solidFill>
                            <a:srgbClr val="FF0000"/>
                          </a:solidFill>
                          <a:sym typeface="Arial"/>
                        </a:rPr>
                        <a:t>Group D3: Other agents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US" sz="1800" u="none" strike="noStrike" cap="none" baseline="0" dirty="0" smtClean="0">
                        <a:sym typeface="Arial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smtClean="0">
                          <a:sym typeface="Arial"/>
                        </a:rPr>
                        <a:t>p-</a:t>
                      </a:r>
                      <a:r>
                        <a:rPr lang="en-US" sz="1800" u="none" strike="noStrike" cap="none" baseline="0" dirty="0" err="1" smtClean="0">
                          <a:sym typeface="Arial"/>
                        </a:rPr>
                        <a:t>aminosalicylic</a:t>
                      </a:r>
                      <a:r>
                        <a:rPr lang="en-US" sz="1800" u="none" strike="noStrike" cap="none" baseline="0" dirty="0" smtClean="0">
                          <a:sym typeface="Arial"/>
                        </a:rPr>
                        <a:t> 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acid (PAS)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Imipenem-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cilastatin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Ipm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/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Cls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>
                          <a:sym typeface="Arial"/>
                        </a:rPr>
                        <a:t>Meropenem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Mpm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Amoxicillin-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clavulanate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Amx-Clv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>
                          <a:sym typeface="Arial"/>
                        </a:rPr>
                        <a:t>Thioacetazone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(T)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3669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u="none" strike="noStrike" cap="none" baseline="0" dirty="0" smtClean="0">
                          <a:sym typeface="Arial"/>
                        </a:rPr>
                        <a:t>Group B: Second-line </a:t>
                      </a:r>
                      <a:r>
                        <a:rPr lang="en-US" sz="1800" b="1" u="none" strike="noStrike" cap="none" baseline="0" dirty="0" err="1" smtClean="0">
                          <a:sym typeface="Arial"/>
                        </a:rPr>
                        <a:t>injectable</a:t>
                      </a:r>
                      <a:r>
                        <a:rPr lang="en-US" sz="1800" b="1" u="none" strike="noStrike" cap="none" baseline="0" dirty="0" smtClean="0">
                          <a:sym typeface="Arial"/>
                        </a:rPr>
                        <a:t> agents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 smtClean="0">
                          <a:sym typeface="Arial"/>
                        </a:rPr>
                        <a:t>Amikacin</a:t>
                      </a:r>
                      <a:r>
                        <a:rPr lang="en-US" sz="1800" u="none" strike="noStrike" cap="none" baseline="0" dirty="0" smtClean="0">
                          <a:sym typeface="Arial"/>
                        </a:rPr>
                        <a:t> 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(Am)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>
                          <a:sym typeface="Arial"/>
                        </a:rPr>
                        <a:t>Capreomycin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(Cm)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Kanamycin (Km)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Streptomycin (S)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2244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u="none" strike="noStrike" cap="none" baseline="0" dirty="0">
                          <a:sym typeface="Arial"/>
                        </a:rPr>
                        <a:t>Group C: Other second-line agents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>
                          <a:sym typeface="Arial"/>
                        </a:rPr>
                        <a:t>Ethionamide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/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Prothionamide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Eto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/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Pto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>
                          <a:sym typeface="Arial"/>
                        </a:rPr>
                        <a:t>Cycloserine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/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Terizidone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(Cs/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Trd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Linezolid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Lzd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u="none" strike="noStrike" cap="none" baseline="0" dirty="0" err="1">
                          <a:sym typeface="Arial"/>
                        </a:rPr>
                        <a:t>Clofazimine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 (</a:t>
                      </a:r>
                      <a:r>
                        <a:rPr lang="en-US" sz="1800" u="none" strike="noStrike" cap="none" baseline="0" dirty="0" err="1">
                          <a:sym typeface="Arial"/>
                        </a:rPr>
                        <a:t>Cfz</a:t>
                      </a:r>
                      <a:r>
                        <a:rPr lang="en-US" sz="1800" u="none" strike="noStrike" cap="none" baseline="0" dirty="0">
                          <a:sym typeface="Arial"/>
                        </a:rPr>
                        <a:t>)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357166"/>
            <a:ext cx="8229600" cy="6215106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/>
              <a:t>Multidrug therapy: </a:t>
            </a:r>
            <a:r>
              <a:rPr lang="en-US" sz="2400" dirty="0" smtClean="0"/>
              <a:t>Combination of drugs</a:t>
            </a:r>
          </a:p>
          <a:p>
            <a:pPr algn="just"/>
            <a:r>
              <a:rPr lang="en-US" sz="2400" b="1" dirty="0" smtClean="0"/>
              <a:t>Short course chemotherapy: </a:t>
            </a:r>
            <a:r>
              <a:rPr lang="en-US" sz="2400" dirty="0" smtClean="0"/>
              <a:t>6 month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/>
              <a:t>Two phase chemotherapy:</a:t>
            </a:r>
            <a:endParaRPr lang="en-US" sz="2400" dirty="0" smtClean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i="1" dirty="0" smtClean="0">
                <a:solidFill>
                  <a:srgbClr val="FF0000"/>
                </a:solidFill>
              </a:rPr>
              <a:t>Intensive phase: </a:t>
            </a:r>
            <a:r>
              <a:rPr lang="en-US" sz="2400" dirty="0" smtClean="0"/>
              <a:t>Multiple ATDs that rapidly kill bacilli making the smear negative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i="1" dirty="0" smtClean="0">
                <a:solidFill>
                  <a:srgbClr val="FF0000"/>
                </a:solidFill>
              </a:rPr>
              <a:t>Continuation phase: </a:t>
            </a:r>
            <a:r>
              <a:rPr lang="en-US" sz="2400" dirty="0" smtClean="0"/>
              <a:t>Aims at killing dormant bacilli &amp; prevents relapse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IN" sz="2400" b="1" dirty="0" smtClean="0"/>
          </a:p>
          <a:p>
            <a:pPr algn="just"/>
            <a:r>
              <a:rPr lang="en-US" sz="2400" b="1" dirty="0" smtClean="0"/>
              <a:t>DOTS strategy </a:t>
            </a:r>
            <a:r>
              <a:rPr lang="en-US" sz="2400" dirty="0" smtClean="0"/>
              <a:t>(Directly Observed Treatment, Short course): Recommend by RNTCP &amp; WHO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The entire treatment course is </a:t>
            </a:r>
            <a:r>
              <a:rPr lang="en-US" sz="2400" b="1" dirty="0" smtClean="0"/>
              <a:t>supervised</a:t>
            </a:r>
            <a:r>
              <a:rPr lang="en-US" sz="2400" dirty="0" smtClean="0"/>
              <a:t> to improve patient’s compliance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Treatment response- </a:t>
            </a:r>
            <a:r>
              <a:rPr lang="en-US" sz="2400" b="1" dirty="0" smtClean="0"/>
              <a:t>monitored</a:t>
            </a:r>
            <a:r>
              <a:rPr lang="en-US" sz="2400" dirty="0" smtClean="0"/>
              <a:t> by sputum smear microscopy at the end of each phase</a:t>
            </a:r>
            <a:endParaRPr lang="en-IN" sz="2400" b="1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571504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Roboto Condensed Light" panose="020B0604020202020204" charset="0"/>
                <a:ea typeface="Roboto Condensed Light" panose="020B0604020202020204" charset="0"/>
              </a:rPr>
              <a:t>Treatment regimens based on DST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3458"/>
          <a:stretch/>
        </p:blipFill>
        <p:spPr>
          <a:xfrm>
            <a:off x="714348" y="857233"/>
            <a:ext cx="7643866" cy="578647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642942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Roboto Condensed Light" panose="020B0604020202020204" charset="0"/>
                <a:ea typeface="Roboto Condensed Light" panose="020B0604020202020204" charset="0"/>
              </a:rPr>
              <a:t>Drug regimens for tuberculosis</a:t>
            </a:r>
            <a:endParaRPr lang="en-US" sz="3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60288262"/>
              </p:ext>
            </p:extLst>
          </p:nvPr>
        </p:nvGraphicFramePr>
        <p:xfrm>
          <a:off x="214282" y="1071544"/>
          <a:ext cx="8786874" cy="55721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62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40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932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67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2302"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Type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Regimen name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Intensive </a:t>
                      </a:r>
                      <a:r>
                        <a:rPr lang="en-US" sz="2000" dirty="0" smtClean="0">
                          <a:effectLst/>
                        </a:rPr>
                        <a:t>phase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Continuation phase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2302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DS-TB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 resistance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(2) H R E Z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(4) H R E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57927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 mono/poly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 </a:t>
                      </a:r>
                      <a:r>
                        <a:rPr lang="en-US" sz="1800" dirty="0" smtClean="0">
                          <a:effectLst/>
                        </a:rPr>
                        <a:t>mono/poly </a:t>
                      </a:r>
                      <a:r>
                        <a:rPr lang="en-US" sz="1800" dirty="0">
                          <a:effectLst/>
                        </a:rPr>
                        <a:t>DR-TB regimen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(3-6) Lfx Km R E Z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(6) </a:t>
                      </a:r>
                      <a:r>
                        <a:rPr lang="en-US" sz="1800" dirty="0" err="1">
                          <a:effectLst/>
                        </a:rPr>
                        <a:t>Lfx</a:t>
                      </a:r>
                      <a:r>
                        <a:rPr lang="en-US" sz="1800" dirty="0">
                          <a:effectLst/>
                        </a:rPr>
                        <a:t> R E Z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792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MDR-TB or RR-TB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Shorter MDR-TB regimen4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(4-6) Mfxh Km Eto Cfz Z Hh E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(5) </a:t>
                      </a:r>
                      <a:r>
                        <a:rPr lang="en-US" sz="1800" dirty="0" err="1">
                          <a:effectLst/>
                        </a:rPr>
                        <a:t>Mfxh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Cfz</a:t>
                      </a:r>
                      <a:r>
                        <a:rPr lang="en-US" sz="1800" dirty="0">
                          <a:effectLst/>
                        </a:rPr>
                        <a:t> Z 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5792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Conventional MDR-TB regimen5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(6-9) Lfx Km Eto Cs Z E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(18) Lfx Eto Cs E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5792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Pre-XDR-TB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Regimen for MDR/RR + R/FQ class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(6-9) Km Eto Cs Z Lzd Cfz + (6) Bdq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(18) Eto Cs Lzd Cfz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5792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Regimen for MDR/RR+ R/ SLI class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(6-9) Lfx Cm7 Eto Cs Z Lzd Cfz + (6) Bdq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(18) Lfx Eto Cs Lzd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579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u="none" strike="noStrike" cap="none" baseline="0" dirty="0">
                          <a:sym typeface="Arial"/>
                        </a:rPr>
                        <a:t>XDR-TB</a:t>
                      </a:r>
                      <a:endParaRPr lang="en-US" sz="18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Regimen for MDR/RR-TB plus R/FQ and SLI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(6-12) </a:t>
                      </a:r>
                      <a:r>
                        <a:rPr lang="en-US" sz="1800" dirty="0" err="1">
                          <a:effectLst/>
                        </a:rPr>
                        <a:t>Mfxh</a:t>
                      </a:r>
                      <a:r>
                        <a:rPr lang="en-US" sz="1800" dirty="0">
                          <a:effectLst/>
                        </a:rPr>
                        <a:t> Cm7 </a:t>
                      </a:r>
                      <a:r>
                        <a:rPr lang="en-US" sz="1800" dirty="0" err="1">
                          <a:effectLst/>
                        </a:rPr>
                        <a:t>Eto</a:t>
                      </a:r>
                      <a:r>
                        <a:rPr lang="en-US" sz="1800" dirty="0">
                          <a:effectLst/>
                        </a:rPr>
                        <a:t> Cs </a:t>
                      </a:r>
                      <a:r>
                        <a:rPr lang="en-US" sz="1800" dirty="0" err="1">
                          <a:effectLst/>
                        </a:rPr>
                        <a:t>Lzd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Cfz</a:t>
                      </a:r>
                      <a:r>
                        <a:rPr lang="en-US" sz="1800" dirty="0">
                          <a:effectLst/>
                        </a:rPr>
                        <a:t> Z 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(18) </a:t>
                      </a:r>
                      <a:r>
                        <a:rPr lang="en-US" sz="1800" dirty="0" err="1">
                          <a:effectLst/>
                        </a:rPr>
                        <a:t>Mfxh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Eto</a:t>
                      </a:r>
                      <a:r>
                        <a:rPr lang="en-US" sz="1800" dirty="0">
                          <a:effectLst/>
                        </a:rPr>
                        <a:t> Cs </a:t>
                      </a:r>
                      <a:r>
                        <a:rPr lang="en-US" sz="1800" dirty="0" err="1">
                          <a:effectLst/>
                        </a:rPr>
                        <a:t>Lzd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Cfz</a:t>
                      </a:r>
                      <a:r>
                        <a:rPr lang="en-US" sz="1800" dirty="0">
                          <a:effectLst/>
                        </a:rPr>
                        <a:t> 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61436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Follow-up of treatment: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smtClean="0"/>
              <a:t>Clinical follow- up: </a:t>
            </a:r>
            <a:r>
              <a:rPr lang="en-US" sz="2400" dirty="0" smtClean="0"/>
              <a:t>monthly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smtClean="0"/>
              <a:t>Follow-up laboratory investigation:</a:t>
            </a:r>
            <a:r>
              <a:rPr lang="en-US" sz="2400" dirty="0" smtClean="0"/>
              <a:t> sputum smear done at end of intensive phase &amp; at </a:t>
            </a:r>
            <a:r>
              <a:rPr lang="en-US" sz="2400" dirty="0"/>
              <a:t>e</a:t>
            </a:r>
            <a:r>
              <a:rPr lang="en-US" sz="2400" dirty="0" smtClean="0"/>
              <a:t>nd of treatment sputum smear + culture done for every patient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smtClean="0"/>
              <a:t>Long term follow-up</a:t>
            </a:r>
            <a:r>
              <a:rPr lang="en-US" sz="2400" dirty="0" smtClean="0"/>
              <a:t> up to 2 years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smtClean="0"/>
              <a:t>Follow-up for MDR TB: </a:t>
            </a:r>
            <a:r>
              <a:rPr lang="en-US" sz="2400" dirty="0" smtClean="0"/>
              <a:t>Sputum smear + culture performed every month during intensive phase &amp; every three months during continuation phase</a:t>
            </a:r>
            <a:endParaRPr lang="en-IN" sz="2400" b="1" dirty="0" smtClean="0"/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/>
              <a:t>Bedaquiline</a:t>
            </a:r>
            <a:r>
              <a:rPr lang="en-US" dirty="0" smtClean="0"/>
              <a:t> and </a:t>
            </a:r>
            <a:r>
              <a:rPr lang="en-US" dirty="0" err="1" smtClean="0"/>
              <a:t>delamanid</a:t>
            </a:r>
            <a:r>
              <a:rPr lang="en-US" dirty="0" smtClean="0"/>
              <a:t> - only two drugs developed specifically for the treatment of TB in the last 40 years.</a:t>
            </a:r>
            <a:endParaRPr lang="en-IN" b="1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New second line ATD of </a:t>
            </a:r>
            <a:r>
              <a:rPr lang="en-US" dirty="0" err="1" smtClean="0"/>
              <a:t>diarylquinoline</a:t>
            </a:r>
            <a:r>
              <a:rPr lang="en-US" dirty="0" smtClean="0"/>
              <a:t> class, approved for use as second line ATD since 2015.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Acts by inhibiting </a:t>
            </a:r>
            <a:r>
              <a:rPr lang="en-US" dirty="0" err="1" smtClean="0"/>
              <a:t>mycobacterial</a:t>
            </a:r>
            <a:r>
              <a:rPr lang="en-US" dirty="0" smtClean="0"/>
              <a:t> ATP </a:t>
            </a:r>
            <a:r>
              <a:rPr lang="en-US" dirty="0" err="1" smtClean="0"/>
              <a:t>synthase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Strongly </a:t>
            </a:r>
            <a:r>
              <a:rPr lang="en-US" dirty="0" err="1" smtClean="0"/>
              <a:t>mycobactericidal</a:t>
            </a:r>
            <a:r>
              <a:rPr lang="en-US" dirty="0" smtClean="0"/>
              <a:t> - no cross resistance with other ATDs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Significant benefit in improving the time to culture conversion in MDR-TB patients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Indication: </a:t>
            </a:r>
            <a:r>
              <a:rPr lang="en-US" dirty="0" smtClean="0"/>
              <a:t>Recommended for MDR-TB or XDR-TB cases - resistant to </a:t>
            </a:r>
            <a:r>
              <a:rPr lang="en-US" dirty="0" err="1" smtClean="0"/>
              <a:t>fluoroquinolones</a:t>
            </a:r>
            <a:r>
              <a:rPr lang="en-US" dirty="0" smtClean="0"/>
              <a:t> and/or second-line </a:t>
            </a:r>
            <a:r>
              <a:rPr lang="en-US" dirty="0" err="1" smtClean="0"/>
              <a:t>injectable</a:t>
            </a:r>
            <a:r>
              <a:rPr lang="en-US" dirty="0" smtClean="0"/>
              <a:t> drugs.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Contraindicated in pregnancy and age &lt;18 years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Regimen: </a:t>
            </a:r>
            <a:r>
              <a:rPr lang="en-US" dirty="0" err="1" smtClean="0"/>
              <a:t>Bedaquiline</a:t>
            </a:r>
            <a:r>
              <a:rPr lang="en-US" dirty="0" smtClean="0"/>
              <a:t> containing regimen should contain four other second-line ATDs depending upon the sensitivity.</a:t>
            </a:r>
            <a:endParaRPr lang="en-IN" b="1" dirty="0" smtClean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Delamanid</a:t>
            </a:r>
            <a:r>
              <a:rPr lang="en-US" dirty="0" smtClean="0"/>
              <a:t>- Derived from </a:t>
            </a:r>
            <a:r>
              <a:rPr lang="en-US" dirty="0" err="1" smtClean="0"/>
              <a:t>nitroimidazole</a:t>
            </a:r>
            <a:r>
              <a:rPr lang="en-US" dirty="0" smtClean="0"/>
              <a:t> class.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Mechanism of action: </a:t>
            </a:r>
            <a:r>
              <a:rPr lang="en-US" dirty="0" smtClean="0"/>
              <a:t>Acts by inhibiting </a:t>
            </a:r>
            <a:r>
              <a:rPr lang="en-US" dirty="0" err="1" smtClean="0"/>
              <a:t>mycolic</a:t>
            </a:r>
            <a:r>
              <a:rPr lang="en-US" dirty="0" smtClean="0"/>
              <a:t> acid synthesis of bacterial cell wall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Indication: </a:t>
            </a:r>
            <a:r>
              <a:rPr lang="en-US" dirty="0" smtClean="0"/>
              <a:t>Approved for use in the treatment of DRTB (MDR, XDR or mixed pattern DR-TB) in a combination regimen</a:t>
            </a:r>
            <a:endParaRPr lang="en-IN" b="1" dirty="0" smtClean="0"/>
          </a:p>
          <a:p>
            <a:pPr>
              <a:lnSpc>
                <a:spcPct val="150000"/>
              </a:lnSpc>
            </a:pPr>
            <a:r>
              <a:rPr lang="en-US" sz="2200" b="1" dirty="0" smtClean="0"/>
              <a:t>Exclusion criteria: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(</a:t>
            </a:r>
            <a:r>
              <a:rPr lang="en-US" sz="2200" dirty="0" err="1" smtClean="0"/>
              <a:t>i</a:t>
            </a:r>
            <a:r>
              <a:rPr lang="en-US" sz="2200" dirty="0" smtClean="0"/>
              <a:t>) Children under 6 years,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(ii) pregnant and breastfeeding women,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(iii) patients with prolonged QT interval, and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(iv) if hypersensitivity develops</a:t>
            </a:r>
            <a:endParaRPr lang="en-IN" sz="2200" b="1" dirty="0" smtClean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200"/>
            <a:ext cx="8229600" cy="72547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C00000"/>
                </a:solidFill>
              </a:rPr>
              <a:t>Resistance due to point mutation </a:t>
            </a:r>
            <a:r>
              <a:rPr lang="en-US" sz="3000" b="1" dirty="0">
                <a:solidFill>
                  <a:srgbClr val="C00000"/>
                </a:solidFill>
              </a:rPr>
              <a:t>to </a:t>
            </a:r>
            <a:r>
              <a:rPr lang="en-US" sz="3000" b="1" dirty="0" smtClean="0">
                <a:solidFill>
                  <a:srgbClr val="C00000"/>
                </a:solidFill>
              </a:rPr>
              <a:t>ATDs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928670"/>
            <a:ext cx="8301038" cy="4525963"/>
          </a:xfrm>
        </p:spPr>
        <p:txBody>
          <a:bodyPr>
            <a:normAutofit/>
          </a:bodyPr>
          <a:lstStyle/>
          <a:p>
            <a:pPr algn="just"/>
            <a:r>
              <a:rPr lang="en-IN" sz="2400" b="1" dirty="0" smtClean="0"/>
              <a:t>Primary/ pre-treatment drug resistance: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 smtClean="0"/>
              <a:t>Infection by drug resistant strain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 smtClean="0"/>
              <a:t>Not previously been treated</a:t>
            </a:r>
          </a:p>
          <a:p>
            <a:pPr algn="just"/>
            <a:r>
              <a:rPr lang="en-IN" sz="2400" b="1" dirty="0" smtClean="0"/>
              <a:t>Acquired resistance (secondary/ post-treatment):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 smtClean="0"/>
              <a:t>Initially sensitive, becomes resistant later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 smtClean="0"/>
              <a:t>Due to inappropriate or inadequate treatment</a:t>
            </a:r>
          </a:p>
          <a:p>
            <a:pPr algn="just"/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0472362"/>
              </p:ext>
            </p:extLst>
          </p:nvPr>
        </p:nvGraphicFramePr>
        <p:xfrm>
          <a:off x="2357422" y="3728108"/>
          <a:ext cx="4857784" cy="2987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145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/>
                        <a:t>Drugs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/>
                        <a:t>Drug-resistant genes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dirty="0"/>
                        <a:t>Isoniazid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 err="1" smtClean="0"/>
                        <a:t>inhA</a:t>
                      </a:r>
                      <a:r>
                        <a:rPr lang="en-IN" sz="2200" kern="1200" baseline="0" dirty="0" smtClean="0"/>
                        <a:t>, </a:t>
                      </a:r>
                      <a:r>
                        <a:rPr lang="en-IN" sz="2200" kern="1200" baseline="0" dirty="0" err="1" smtClean="0"/>
                        <a:t>katG</a:t>
                      </a:r>
                      <a:r>
                        <a:rPr lang="en-IN" sz="2200" kern="1200" baseline="0" dirty="0" smtClean="0"/>
                        <a:t>, </a:t>
                      </a:r>
                      <a:r>
                        <a:rPr lang="en-IN" sz="2200" kern="1200" baseline="0" dirty="0" err="1" smtClean="0"/>
                        <a:t>AhpC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/>
                        <a:t>Rifampicin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 err="1" smtClean="0"/>
                        <a:t>rpoB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 err="1"/>
                        <a:t>Pyrazinamide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200" kern="1200" baseline="0" dirty="0" err="1" smtClean="0"/>
                        <a:t>pncA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/>
                        <a:t>Ethambutol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200" kern="1200" baseline="0" dirty="0" err="1" smtClean="0"/>
                        <a:t>rpsL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baseline="0" dirty="0"/>
                        <a:t>Streptomycin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baseline="0" dirty="0" err="1" smtClean="0"/>
                        <a:t>rpsL</a:t>
                      </a:r>
                      <a:r>
                        <a:rPr lang="en-IN" sz="2200" baseline="0" dirty="0" smtClean="0"/>
                        <a:t>, </a:t>
                      </a:r>
                      <a:r>
                        <a:rPr lang="en-IN" sz="2200" baseline="0" dirty="0" err="1" smtClean="0"/>
                        <a:t>rrs</a:t>
                      </a:r>
                      <a:r>
                        <a:rPr lang="en-IN" sz="2200" baseline="0" dirty="0" smtClean="0"/>
                        <a:t>, </a:t>
                      </a:r>
                      <a:r>
                        <a:rPr lang="en-IN" sz="2200" baseline="0" dirty="0" err="1" smtClean="0"/>
                        <a:t>strA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/>
                        <a:t>Fluoroquinolones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200" kern="1200" baseline="0" dirty="0" err="1" smtClean="0"/>
                        <a:t>gyr</a:t>
                      </a:r>
                      <a:r>
                        <a:rPr lang="en-IN" sz="2200" kern="1200" baseline="0" dirty="0" smtClean="0"/>
                        <a:t> </a:t>
                      </a:r>
                      <a:r>
                        <a:rPr lang="en-IN" sz="2200" kern="1200" baseline="0" dirty="0"/>
                        <a:t>A </a:t>
                      </a:r>
                      <a:r>
                        <a:rPr lang="en-IN" sz="2200" kern="1200" baseline="0" dirty="0" smtClean="0"/>
                        <a:t>&amp; B</a:t>
                      </a:r>
                      <a:endParaRPr lang="en-IN" sz="22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>Failure to adhere to the multidrug regimen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Prolonged duration of regimen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Poor compliance of the patient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Development of toxicity to the drugs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Improper supervision and follow-up.</a:t>
            </a: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076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n-US" sz="3000" b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Resistance to </a:t>
            </a:r>
            <a:r>
              <a:rPr lang="en-US" sz="3000" b="1" dirty="0" err="1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Antitubercular</a:t>
            </a:r>
            <a:r>
              <a:rPr lang="en-US" sz="3000" b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Drugs (ATDs)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928670"/>
            <a:ext cx="8501122" cy="5643602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2400" b="1" i="1" dirty="0" smtClean="0">
                <a:latin typeface="+mj-lt"/>
              </a:rPr>
              <a:t>Mono resistance- </a:t>
            </a:r>
            <a:r>
              <a:rPr lang="en-US" sz="2400" dirty="0" smtClean="0">
                <a:latin typeface="+mj-lt"/>
              </a:rPr>
              <a:t>resistance to one first-line ATD only</a:t>
            </a:r>
          </a:p>
          <a:p>
            <a:pPr algn="just">
              <a:lnSpc>
                <a:spcPct val="120000"/>
              </a:lnSpc>
            </a:pPr>
            <a:r>
              <a:rPr lang="en-US" sz="2400" b="1" i="1" dirty="0" smtClean="0">
                <a:latin typeface="+mj-lt"/>
              </a:rPr>
              <a:t>Poly resistance- </a:t>
            </a:r>
            <a:r>
              <a:rPr lang="en-US" sz="2400" dirty="0" smtClean="0">
                <a:latin typeface="+mj-lt"/>
              </a:rPr>
              <a:t>resistance to &gt;1 first-line ATD other than both </a:t>
            </a:r>
            <a:r>
              <a:rPr lang="en-US" sz="2400" dirty="0" err="1" smtClean="0">
                <a:latin typeface="+mj-lt"/>
              </a:rPr>
              <a:t>isoniazid</a:t>
            </a:r>
            <a:r>
              <a:rPr lang="en-US" sz="2400" dirty="0" smtClean="0">
                <a:latin typeface="+mj-lt"/>
              </a:rPr>
              <a:t> &amp; </a:t>
            </a:r>
            <a:r>
              <a:rPr lang="en-US" sz="2400" dirty="0" err="1" smtClean="0">
                <a:latin typeface="+mj-lt"/>
              </a:rPr>
              <a:t>rifampicin</a:t>
            </a:r>
            <a:endParaRPr lang="en-US" sz="2400" dirty="0" smtClean="0">
              <a:latin typeface="+mj-lt"/>
            </a:endParaRPr>
          </a:p>
          <a:p>
            <a:pPr algn="just">
              <a:lnSpc>
                <a:spcPct val="120000"/>
              </a:lnSpc>
            </a:pPr>
            <a:r>
              <a:rPr lang="en-US" sz="2400" b="1" i="1" dirty="0" err="1" smtClean="0">
                <a:latin typeface="+mj-lt"/>
              </a:rPr>
              <a:t>Rifampicin</a:t>
            </a:r>
            <a:r>
              <a:rPr lang="en-US" sz="2400" b="1" i="1" dirty="0" smtClean="0">
                <a:latin typeface="+mj-lt"/>
              </a:rPr>
              <a:t> resistance (RR)- </a:t>
            </a:r>
            <a:r>
              <a:rPr lang="en-US" sz="2400" dirty="0" err="1" smtClean="0">
                <a:latin typeface="+mj-lt"/>
              </a:rPr>
              <a:t>rifampicin</a:t>
            </a:r>
            <a:r>
              <a:rPr lang="en-US" sz="2400" dirty="0" smtClean="0">
                <a:latin typeface="+mj-lt"/>
              </a:rPr>
              <a:t> resistance with or without resistance to other ATDs; includes any resistance to </a:t>
            </a:r>
            <a:r>
              <a:rPr lang="en-US" sz="2400" dirty="0" err="1" smtClean="0">
                <a:latin typeface="+mj-lt"/>
              </a:rPr>
              <a:t>rifampicin</a:t>
            </a:r>
            <a:endParaRPr lang="en-US" sz="2400" dirty="0" smtClean="0">
              <a:latin typeface="+mj-lt"/>
            </a:endParaRPr>
          </a:p>
          <a:p>
            <a:pPr algn="just">
              <a:lnSpc>
                <a:spcPct val="120000"/>
              </a:lnSpc>
            </a:pPr>
            <a:r>
              <a:rPr lang="en-IN" sz="2400" b="1" dirty="0" smtClean="0">
                <a:latin typeface="+mj-lt"/>
              </a:rPr>
              <a:t>MDR TB- </a:t>
            </a:r>
            <a:r>
              <a:rPr lang="en-IN" sz="2400" dirty="0" smtClean="0">
                <a:latin typeface="+mj-lt"/>
              </a:rPr>
              <a:t>Resistance to </a:t>
            </a:r>
            <a:r>
              <a:rPr lang="en-IN" sz="2400" dirty="0" err="1" smtClean="0">
                <a:latin typeface="+mj-lt"/>
              </a:rPr>
              <a:t>isoniazid</a:t>
            </a:r>
            <a:r>
              <a:rPr lang="en-IN" sz="2400" dirty="0" smtClean="0">
                <a:latin typeface="+mj-lt"/>
              </a:rPr>
              <a:t> and </a:t>
            </a:r>
            <a:r>
              <a:rPr lang="en-IN" sz="2400" dirty="0" err="1" smtClean="0">
                <a:latin typeface="+mj-lt"/>
              </a:rPr>
              <a:t>rifampicin</a:t>
            </a:r>
            <a:r>
              <a:rPr lang="en-IN" sz="2400" dirty="0" smtClean="0">
                <a:latin typeface="+mj-lt"/>
              </a:rPr>
              <a:t> with or without resistance to other first line drugs</a:t>
            </a:r>
          </a:p>
          <a:p>
            <a:pPr algn="just">
              <a:lnSpc>
                <a:spcPct val="120000"/>
              </a:lnSpc>
            </a:pPr>
            <a:r>
              <a:rPr lang="en-US" sz="2400" b="1" dirty="0" smtClean="0">
                <a:latin typeface="+mj-lt"/>
                <a:ea typeface="Roboto Condensed Light" panose="020B0604020202020204" charset="0"/>
              </a:rPr>
              <a:t>Pre-XDR-TB-</a:t>
            </a:r>
            <a:r>
              <a:rPr lang="en-US" sz="2400" i="1" dirty="0" smtClean="0">
                <a:latin typeface="+mj-lt"/>
                <a:ea typeface="Roboto Condensed Light" panose="020B0604020202020204" charset="0"/>
              </a:rPr>
              <a:t> </a:t>
            </a:r>
            <a:r>
              <a:rPr lang="en-US" sz="2400" dirty="0" smtClean="0">
                <a:latin typeface="+mj-lt"/>
              </a:rPr>
              <a:t>resistance to either </a:t>
            </a:r>
            <a:r>
              <a:rPr lang="en-US" sz="2400" dirty="0" err="1" smtClean="0">
                <a:latin typeface="+mj-lt"/>
              </a:rPr>
              <a:t>fluoroquinolones</a:t>
            </a:r>
            <a:r>
              <a:rPr lang="en-US" sz="2400" dirty="0" smtClean="0">
                <a:latin typeface="+mj-lt"/>
              </a:rPr>
              <a:t> (FQs) or second line </a:t>
            </a:r>
            <a:r>
              <a:rPr lang="en-US" sz="2400" dirty="0" err="1" smtClean="0">
                <a:latin typeface="+mj-lt"/>
              </a:rPr>
              <a:t>injectable</a:t>
            </a:r>
            <a:r>
              <a:rPr lang="en-US" sz="2400" dirty="0" smtClean="0">
                <a:latin typeface="+mj-lt"/>
              </a:rPr>
              <a:t> (SLI) agents, but not both</a:t>
            </a:r>
          </a:p>
          <a:p>
            <a:pPr algn="just"/>
            <a:r>
              <a:rPr lang="en-US" sz="2400" b="1" dirty="0" smtClean="0">
                <a:latin typeface="+mj-lt"/>
              </a:rPr>
              <a:t>XDR- TB- </a:t>
            </a:r>
            <a:r>
              <a:rPr lang="en-US" sz="2400" dirty="0" smtClean="0">
                <a:latin typeface="+mj-lt"/>
              </a:rPr>
              <a:t>MDR-TB </a:t>
            </a:r>
            <a:r>
              <a:rPr lang="en-US" sz="2400" dirty="0">
                <a:latin typeface="+mj-lt"/>
              </a:rPr>
              <a:t>cases which are also </a:t>
            </a:r>
            <a:r>
              <a:rPr lang="en-US" sz="2400" dirty="0" smtClean="0">
                <a:latin typeface="+mj-lt"/>
              </a:rPr>
              <a:t>resistant to FQs and </a:t>
            </a:r>
            <a:r>
              <a:rPr lang="en-US" sz="2400" dirty="0">
                <a:latin typeface="+mj-lt"/>
              </a:rPr>
              <a:t>a</a:t>
            </a:r>
            <a:r>
              <a:rPr lang="en-US" sz="2400" dirty="0" smtClean="0">
                <a:latin typeface="+mj-lt"/>
              </a:rPr>
              <a:t>t </a:t>
            </a:r>
            <a:r>
              <a:rPr lang="en-US" sz="2400" dirty="0">
                <a:latin typeface="+mj-lt"/>
              </a:rPr>
              <a:t>least one second-line </a:t>
            </a:r>
            <a:r>
              <a:rPr lang="en-US" sz="2400" dirty="0" err="1">
                <a:latin typeface="+mj-lt"/>
              </a:rPr>
              <a:t>injectable</a:t>
            </a:r>
            <a:r>
              <a:rPr lang="en-US" sz="2400" dirty="0">
                <a:latin typeface="+mj-lt"/>
              </a:rPr>
              <a:t> agents </a:t>
            </a:r>
            <a:endParaRPr lang="en-IN" sz="2400" dirty="0" smtClean="0">
              <a:latin typeface="+mj-lt"/>
            </a:endParaRPr>
          </a:p>
          <a:p>
            <a:pPr algn="just">
              <a:lnSpc>
                <a:spcPct val="120000"/>
              </a:lnSpc>
            </a:pPr>
            <a:endParaRPr lang="en-US" sz="2400" dirty="0"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endParaRPr lang="en-IN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In 2018, 3.4% of new and 18% of previously treated cases are MDR/RR-TB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 2018, MDR-TB rate in India was 6.19% in all TB patients.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Treatment of MDR-TB: </a:t>
            </a:r>
            <a:r>
              <a:rPr lang="en-US" dirty="0" smtClean="0"/>
              <a:t>Intensive phase of 4–9 months with 6–7 second-line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dirty="0" smtClean="0"/>
              <a:t>   agents, followed by continuation phase of 5–18 months with 4 second-line agents.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DOTS-Plus program </a:t>
            </a:r>
            <a:r>
              <a:rPr lang="en-US" dirty="0" smtClean="0"/>
              <a:t>- initiated by RNTCP in the year 2000 - cover the diagnosis and treatment of MDR-TB cases.</a:t>
            </a: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200" b="1" dirty="0" smtClean="0"/>
              <a:t>XDR- TB- </a:t>
            </a:r>
            <a:r>
              <a:rPr lang="en-US" sz="2200" dirty="0" smtClean="0"/>
              <a:t>MDR-TB cases which are also resistant to FQs</a:t>
            </a:r>
            <a:r>
              <a:rPr lang="en-US" sz="2200" dirty="0"/>
              <a:t> </a:t>
            </a:r>
            <a:r>
              <a:rPr lang="en-US" sz="2200" dirty="0" smtClean="0"/>
              <a:t>At least one second-line </a:t>
            </a:r>
            <a:r>
              <a:rPr lang="en-US" sz="2200" dirty="0" err="1" smtClean="0"/>
              <a:t>injectable</a:t>
            </a:r>
            <a:r>
              <a:rPr lang="en-US" sz="2200" dirty="0" smtClean="0"/>
              <a:t> agents (</a:t>
            </a:r>
            <a:r>
              <a:rPr lang="en-US" sz="2200" dirty="0" err="1" smtClean="0"/>
              <a:t>amikacin</a:t>
            </a:r>
            <a:r>
              <a:rPr lang="en-US" sz="2200" dirty="0" smtClean="0"/>
              <a:t>/ </a:t>
            </a:r>
            <a:r>
              <a:rPr lang="en-US" sz="2200" dirty="0" err="1" smtClean="0"/>
              <a:t>capreomycin</a:t>
            </a:r>
            <a:r>
              <a:rPr lang="en-US" sz="2200" dirty="0" smtClean="0"/>
              <a:t>/</a:t>
            </a:r>
            <a:r>
              <a:rPr lang="en-US" sz="2200" dirty="0" err="1" smtClean="0"/>
              <a:t>kanamycin</a:t>
            </a:r>
            <a:r>
              <a:rPr lang="en-US" sz="2200" dirty="0" smtClean="0"/>
              <a:t>).</a:t>
            </a:r>
            <a:r>
              <a:rPr lang="en-US" sz="2200" b="1" dirty="0" smtClean="0"/>
              <a:t> Epidemiology: In India (2018)</a:t>
            </a:r>
            <a:r>
              <a:rPr lang="en-US" sz="2200" dirty="0" smtClean="0"/>
              <a:t>, XDR-TB accounted for 1.3% in all MDR-TB patients (2.3% in new and 0.91% in previously treated patients)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200" dirty="0" smtClean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In 2018 (India), among MDR-TB cases, 21.8% were resistant to any FQs and 3.6% were resistant to any SLI agent.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8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Vaccine Prophylaxis Against Tuberculosis - </a:t>
            </a:r>
            <a:br>
              <a:rPr lang="en-US" sz="3000" b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sz="3000" b="1" i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Bacillus </a:t>
            </a:r>
            <a:r>
              <a:rPr lang="en-US" sz="3000" b="1" i="1" dirty="0" err="1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Calmette</a:t>
            </a:r>
            <a:r>
              <a:rPr lang="en-US" sz="3000" b="1" i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- </a:t>
            </a:r>
            <a:r>
              <a:rPr lang="en-US" sz="3000" b="1" i="1" dirty="0" err="1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Guérin</a:t>
            </a:r>
            <a:r>
              <a:rPr lang="en-US" sz="3000" b="1" i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Vaccine (BCG)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" y="1571612"/>
            <a:ext cx="8401080" cy="485778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/>
              <a:t>BCG strain (</a:t>
            </a:r>
            <a:r>
              <a:rPr lang="en-US" sz="2400" b="1" i="1" dirty="0" smtClean="0"/>
              <a:t>Danish 1331 strain)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en-US" sz="2400" b="1" dirty="0" smtClean="0"/>
              <a:t>Reconstitution of BCG: </a:t>
            </a:r>
            <a:r>
              <a:rPr lang="en-US" sz="2400" dirty="0" smtClean="0"/>
              <a:t>Available in lyophilized form, reconstituted before administration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/>
              <a:t>Administration of BCG: </a:t>
            </a:r>
            <a:r>
              <a:rPr lang="en-US" sz="2400" dirty="0" smtClean="0"/>
              <a:t>0.1 </a:t>
            </a:r>
            <a:r>
              <a:rPr lang="en-US" sz="2400" dirty="0" err="1" smtClean="0"/>
              <a:t>mL</a:t>
            </a:r>
            <a:r>
              <a:rPr lang="en-US" sz="2400" dirty="0" smtClean="0"/>
              <a:t> (0.1 mg TU) of BCG vaccine given above insertion of left deltoid by </a:t>
            </a:r>
            <a:r>
              <a:rPr lang="en-US" sz="2400" dirty="0" err="1" smtClean="0"/>
              <a:t>i.d</a:t>
            </a:r>
            <a:r>
              <a:rPr lang="en-US" sz="2400" dirty="0" smtClean="0"/>
              <a:t> </a:t>
            </a:r>
            <a:r>
              <a:rPr lang="en-US" sz="2400" dirty="0" err="1" smtClean="0"/>
              <a:t>routeEfficacy</a:t>
            </a:r>
            <a:r>
              <a:rPr lang="en-US" sz="2400" dirty="0" smtClean="0"/>
              <a:t>: about 80%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/>
              <a:t>Duration of immunity- </a:t>
            </a:r>
            <a:r>
              <a:rPr lang="en-US" sz="2400" dirty="0" smtClean="0"/>
              <a:t>15- 20 yrs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Protection to infants &amp; young children against EPTB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500043"/>
            <a:ext cx="8229600" cy="5857916"/>
          </a:xfrm>
        </p:spPr>
        <p:txBody>
          <a:bodyPr>
            <a:no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 smtClean="0"/>
              <a:t>Complications- </a:t>
            </a:r>
            <a:r>
              <a:rPr lang="en-US" sz="2400" dirty="0" smtClean="0"/>
              <a:t>ulceration at vaccination site &amp; regional lymphadenitis, </a:t>
            </a:r>
            <a:r>
              <a:rPr lang="en-US" sz="2400" dirty="0" err="1" smtClean="0"/>
              <a:t>keloid</a:t>
            </a:r>
            <a:r>
              <a:rPr lang="en-US" sz="2400" dirty="0" smtClean="0"/>
              <a:t>, </a:t>
            </a:r>
            <a:r>
              <a:rPr lang="en-US" sz="2400" dirty="0" err="1" smtClean="0"/>
              <a:t>osteomyelitis</a:t>
            </a:r>
            <a:r>
              <a:rPr lang="en-US" sz="2400" dirty="0" smtClean="0"/>
              <a:t>, progressive tuberculosis &amp; disseminated BCG infection</a:t>
            </a:r>
            <a:endParaRPr lang="en-US" sz="2400" b="1" dirty="0" smtClean="0"/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 smtClean="0"/>
              <a:t>Contraindications to BCG include: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HIV-positive child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Child born to AFB positive mother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Child with low immunity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Generalized eczema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Pregnancy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2050" name="Picture 2" descr="C:\Users\HANIYA\Desktop\bc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214686"/>
            <a:ext cx="3649584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Roboto Condensed Light" panose="020B0604020202020204" charset="0"/>
                <a:ea typeface="Roboto Condensed Light" panose="020B0604020202020204" charset="0"/>
              </a:rPr>
              <a:t>Chemoprophylaxis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T/t of selected high- risk tuberculin reactors (latent tuberculosis) aims at preventing active disease</a:t>
            </a:r>
          </a:p>
          <a:p>
            <a:pPr algn="just"/>
            <a:r>
              <a:rPr lang="en-US" sz="2400" dirty="0" err="1" smtClean="0"/>
              <a:t>Isoniazid</a:t>
            </a:r>
            <a:r>
              <a:rPr lang="en-US" sz="2400" dirty="0" smtClean="0"/>
              <a:t> or </a:t>
            </a:r>
            <a:r>
              <a:rPr lang="en-US" sz="2400" dirty="0" err="1" smtClean="0"/>
              <a:t>ethambutol</a:t>
            </a:r>
            <a:r>
              <a:rPr lang="en-US" sz="2400" dirty="0" smtClean="0"/>
              <a:t> for six months</a:t>
            </a:r>
          </a:p>
          <a:p>
            <a:pPr algn="just"/>
            <a:r>
              <a:rPr lang="en-US" sz="2400" dirty="0" smtClean="0"/>
              <a:t>Chemoprophylaxis has several shortcomings such as—</a:t>
            </a:r>
          </a:p>
          <a:p>
            <a:pPr algn="just"/>
            <a:r>
              <a:rPr lang="en-US" sz="2400" dirty="0" smtClean="0"/>
              <a:t>(1) it is expensive, (2) risk of developing tuberculosis is minimal in tuberculin reactors, and (3) side effects of the drugs. INH preventive therapy (IPT) - restricted to limited indications: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Adults with HIV - unlikely to have active TB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Children with HIV - no TB symptoms and unlikely to have active TB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All children with HIV - successfully completed treatment for TB.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715436" cy="928694"/>
          </a:xfrm>
        </p:spPr>
        <p:txBody>
          <a:bodyPr>
            <a:normAutofit/>
          </a:bodyPr>
          <a:lstStyle/>
          <a:p>
            <a:r>
              <a:rPr lang="en-US" sz="3000" b="1" dirty="0" err="1" smtClean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Nontuberculous</a:t>
            </a:r>
            <a:r>
              <a:rPr lang="en-US" sz="3000" b="1" dirty="0" smtClean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3000" b="1" dirty="0" err="1" smtClean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mycobacteria</a:t>
            </a:r>
            <a:r>
              <a:rPr lang="en-US" sz="3000" b="1" dirty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3000" b="1" dirty="0" smtClean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infections</a:t>
            </a:r>
            <a:endParaRPr lang="en-US" sz="3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054617"/>
          </a:xfrm>
        </p:spPr>
        <p:txBody>
          <a:bodyPr>
            <a:normAutofit/>
          </a:bodyPr>
          <a:lstStyle/>
          <a:p>
            <a:pPr algn="just"/>
            <a:r>
              <a:rPr lang="en-IN" sz="2400" dirty="0" smtClean="0"/>
              <a:t>Diverse group of saprophytic</a:t>
            </a:r>
            <a:r>
              <a:rPr lang="en-IN" sz="2400" b="1" dirty="0" smtClean="0"/>
              <a:t> </a:t>
            </a:r>
            <a:r>
              <a:rPr lang="en-IN" sz="2400" dirty="0" err="1" smtClean="0"/>
              <a:t>mycobacteria</a:t>
            </a:r>
            <a:r>
              <a:rPr lang="en-IN" sz="2400" dirty="0" smtClean="0"/>
              <a:t> isolated from birds, animals, environmental sources</a:t>
            </a:r>
          </a:p>
          <a:p>
            <a:pPr algn="just"/>
            <a:r>
              <a:rPr lang="en-IN" sz="2400" dirty="0" smtClean="0"/>
              <a:t>Opportunistic pathogens, occasionally associated with human infection</a:t>
            </a:r>
          </a:p>
          <a:p>
            <a:pPr algn="just"/>
            <a:r>
              <a:rPr lang="en-IN" sz="2400" dirty="0" smtClean="0"/>
              <a:t>Man-to-man transmission is not known</a:t>
            </a:r>
          </a:p>
          <a:p>
            <a:pPr algn="just"/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23279124"/>
              </p:ext>
            </p:extLst>
          </p:nvPr>
        </p:nvGraphicFramePr>
        <p:xfrm>
          <a:off x="357155" y="3142954"/>
          <a:ext cx="8501124" cy="33578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8337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37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337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Runyon group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Property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Species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I. </a:t>
                      </a:r>
                      <a:r>
                        <a:rPr lang="en-US" sz="2000" b="1" dirty="0" err="1">
                          <a:effectLst/>
                        </a:rPr>
                        <a:t>Photochromogens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29845">
                        <a:lnSpc>
                          <a:spcPct val="100000"/>
                        </a:lnSpc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Produce pigments only in light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M. marinum,</a:t>
                      </a: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M. </a:t>
                      </a:r>
                      <a:r>
                        <a:rPr lang="en-US" sz="1400" spc="-20">
                          <a:effectLst/>
                        </a:rPr>
                        <a:t>asiaticum, </a:t>
                      </a:r>
                      <a:r>
                        <a:rPr lang="en-US" sz="1400">
                          <a:effectLst/>
                        </a:rPr>
                        <a:t>M. </a:t>
                      </a:r>
                      <a:r>
                        <a:rPr lang="en-US" sz="1400" spc="-20">
                          <a:effectLst/>
                        </a:rPr>
                        <a:t>simiae, M. kansasii, </a:t>
                      </a:r>
                      <a:r>
                        <a:rPr lang="en-US" sz="1400">
                          <a:effectLst/>
                        </a:rPr>
                        <a:t>M. </a:t>
                      </a:r>
                      <a:r>
                        <a:rPr lang="en-US" sz="1400" spc="-25">
                          <a:effectLst/>
                        </a:rPr>
                        <a:t>genavense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II. </a:t>
                      </a:r>
                      <a:r>
                        <a:rPr lang="en-US" sz="2000" b="1" dirty="0" err="1">
                          <a:effectLst/>
                        </a:rPr>
                        <a:t>Scotochromogens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29845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Produce pigments both in dark and light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M. scrofulaceum,</a:t>
                      </a: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M. szulgai, M. gordonae</a:t>
                      </a: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M. celatum, M. flavescens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indent="-12319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III. Non-</a:t>
                      </a:r>
                      <a:r>
                        <a:rPr lang="en-US" sz="2000" b="1" dirty="0" err="1">
                          <a:effectLst/>
                        </a:rPr>
                        <a:t>photochro</a:t>
                      </a:r>
                      <a:r>
                        <a:rPr lang="en-US" sz="2000" b="1" dirty="0">
                          <a:effectLst/>
                        </a:rPr>
                        <a:t>- </a:t>
                      </a:r>
                      <a:r>
                        <a:rPr lang="en-US" sz="2000" b="1" dirty="0" err="1">
                          <a:effectLst/>
                        </a:rPr>
                        <a:t>mogens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Do not produce pigments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M. </a:t>
                      </a:r>
                      <a:r>
                        <a:rPr lang="en-US" sz="1400" dirty="0" err="1">
                          <a:effectLst/>
                        </a:rPr>
                        <a:t>avium-intracellulare</a:t>
                      </a:r>
                      <a:endParaRPr lang="en-US" sz="1400" dirty="0">
                        <a:effectLst/>
                      </a:endParaRP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complex (MAC),</a:t>
                      </a: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M. </a:t>
                      </a:r>
                      <a:r>
                        <a:rPr lang="en-US" sz="1400" dirty="0" err="1">
                          <a:effectLst/>
                        </a:rPr>
                        <a:t>xenopi</a:t>
                      </a:r>
                      <a:r>
                        <a:rPr lang="en-US" sz="1400" dirty="0">
                          <a:effectLst/>
                        </a:rPr>
                        <a:t>, M. </a:t>
                      </a:r>
                      <a:r>
                        <a:rPr lang="en-US" sz="1400" dirty="0" err="1">
                          <a:effectLst/>
                        </a:rPr>
                        <a:t>ulcerans</a:t>
                      </a:r>
                      <a:r>
                        <a:rPr lang="en-US" sz="1400" dirty="0">
                          <a:effectLst/>
                        </a:rPr>
                        <a:t>,</a:t>
                      </a: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M. </a:t>
                      </a:r>
                      <a:r>
                        <a:rPr lang="en-US" sz="1400" dirty="0" err="1">
                          <a:effectLst/>
                        </a:rPr>
                        <a:t>paratuberculosis</a:t>
                      </a:r>
                      <a:r>
                        <a:rPr lang="en-US" sz="1400" dirty="0">
                          <a:effectLst/>
                        </a:rPr>
                        <a:t>,</a:t>
                      </a: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M. </a:t>
                      </a:r>
                      <a:r>
                        <a:rPr lang="en-US" sz="1400" dirty="0" err="1">
                          <a:effectLst/>
                        </a:rPr>
                        <a:t>malmoense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IV. Rapid growers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Grow within one week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 marR="59309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 </a:t>
                      </a:r>
                      <a:r>
                        <a:rPr lang="en-US" sz="1400" dirty="0" err="1">
                          <a:effectLst/>
                        </a:rPr>
                        <a:t>chelonae</a:t>
                      </a:r>
                      <a:r>
                        <a:rPr lang="en-US" sz="1400" dirty="0">
                          <a:effectLst/>
                        </a:rPr>
                        <a:t>, M </a:t>
                      </a:r>
                      <a:r>
                        <a:rPr lang="en-US" sz="1400" dirty="0" err="1">
                          <a:effectLst/>
                        </a:rPr>
                        <a:t>fortuitum</a:t>
                      </a:r>
                      <a:r>
                        <a:rPr lang="en-US" sz="1400" dirty="0">
                          <a:effectLst/>
                        </a:rPr>
                        <a:t>,</a:t>
                      </a: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M. </a:t>
                      </a:r>
                      <a:r>
                        <a:rPr lang="en-US" sz="1400" dirty="0" err="1">
                          <a:effectLst/>
                        </a:rPr>
                        <a:t>smegmatis</a:t>
                      </a:r>
                      <a:r>
                        <a:rPr lang="en-US" sz="1400" dirty="0">
                          <a:effectLst/>
                        </a:rPr>
                        <a:t>,</a:t>
                      </a:r>
                    </a:p>
                    <a:p>
                      <a:pPr marL="5778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M. </a:t>
                      </a:r>
                      <a:r>
                        <a:rPr lang="en-US" sz="1400" dirty="0" err="1">
                          <a:effectLst/>
                        </a:rPr>
                        <a:t>Abscessus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>1. </a:t>
            </a:r>
            <a:r>
              <a:rPr lang="en-US" i="1" dirty="0" err="1" smtClean="0">
                <a:latin typeface="Roboto Condensed Light" panose="020B0604020202020204" charset="0"/>
                <a:ea typeface="Roboto Condensed Light" panose="020B0604020202020204" charset="0"/>
              </a:rPr>
              <a:t>Photochromogens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IN" sz="2200" b="1" i="1" dirty="0" smtClean="0"/>
              <a:t>M. </a:t>
            </a:r>
            <a:r>
              <a:rPr lang="en-IN" sz="2200" b="1" i="1" dirty="0" err="1" smtClean="0"/>
              <a:t>marinum</a:t>
            </a:r>
            <a:r>
              <a:rPr lang="en-IN" sz="2200" b="1" i="1" dirty="0" smtClean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i="1" dirty="0" smtClean="0"/>
              <a:t>A</a:t>
            </a:r>
            <a:r>
              <a:rPr lang="en-IN" sz="2200" dirty="0" smtClean="0"/>
              <a:t>cquired from water sources (fish tanks, swimming) and enters through minor trauma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Causes papules or ulcers known as </a:t>
            </a:r>
            <a:r>
              <a:rPr lang="en-IN" sz="2200" b="1" dirty="0" smtClean="0"/>
              <a:t>swimming pool </a:t>
            </a:r>
            <a:r>
              <a:rPr lang="en-IN" sz="2200" b="1" dirty="0" err="1" smtClean="0"/>
              <a:t>granuloma</a:t>
            </a:r>
            <a:r>
              <a:rPr lang="en-IN" sz="2200" b="1" dirty="0" smtClean="0"/>
              <a:t> </a:t>
            </a:r>
            <a:r>
              <a:rPr lang="en-IN" sz="2200" dirty="0" smtClean="0"/>
              <a:t>or fish tank </a:t>
            </a:r>
            <a:r>
              <a:rPr lang="en-IN" sz="2200" dirty="0" err="1" smtClean="0"/>
              <a:t>granuloma</a:t>
            </a:r>
            <a:r>
              <a:rPr lang="en-IN" sz="2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IN" sz="2200" b="1" i="1" dirty="0" smtClean="0"/>
              <a:t>M. </a:t>
            </a:r>
            <a:r>
              <a:rPr lang="en-IN" sz="2200" b="1" i="1" dirty="0" err="1" smtClean="0"/>
              <a:t>asiaticum</a:t>
            </a:r>
            <a:r>
              <a:rPr lang="en-IN" sz="2200" b="1" i="1" dirty="0" smtClean="0"/>
              <a:t>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dirty="0" smtClean="0"/>
              <a:t>Rarely associated with pulmonary disease and bursitis</a:t>
            </a:r>
          </a:p>
          <a:p>
            <a:pPr>
              <a:lnSpc>
                <a:spcPct val="150000"/>
              </a:lnSpc>
            </a:pPr>
            <a:r>
              <a:rPr lang="en-US" b="1" i="1" dirty="0" smtClean="0"/>
              <a:t>M. </a:t>
            </a:r>
            <a:r>
              <a:rPr lang="en-US" b="1" i="1" dirty="0" err="1" smtClean="0"/>
              <a:t>simiae</a:t>
            </a:r>
            <a:r>
              <a:rPr lang="en-US" b="1" i="1" dirty="0" smtClean="0"/>
              <a:t>: </a:t>
            </a:r>
            <a:r>
              <a:rPr lang="en-US" dirty="0" smtClean="0"/>
              <a:t>Isolated from pulmonary lesions</a:t>
            </a:r>
          </a:p>
          <a:p>
            <a:pPr>
              <a:lnSpc>
                <a:spcPct val="150000"/>
              </a:lnSpc>
            </a:pPr>
            <a:r>
              <a:rPr lang="en-US" b="1" i="1" dirty="0" smtClean="0"/>
              <a:t>M. </a:t>
            </a:r>
            <a:r>
              <a:rPr lang="en-US" b="1" i="1" dirty="0" err="1" smtClean="0"/>
              <a:t>kansasii</a:t>
            </a:r>
            <a:r>
              <a:rPr lang="en-US" b="1" i="1" dirty="0" smtClean="0"/>
              <a:t>: </a:t>
            </a:r>
            <a:r>
              <a:rPr lang="en-US" dirty="0" smtClean="0"/>
              <a:t>Causes chronic pulmonary disease resembling tuberculosis</a:t>
            </a:r>
          </a:p>
          <a:p>
            <a:pPr>
              <a:lnSpc>
                <a:spcPct val="150000"/>
              </a:lnSpc>
            </a:pPr>
            <a:r>
              <a:rPr lang="en-US" b="1" i="1" dirty="0" smtClean="0"/>
              <a:t>M. </a:t>
            </a:r>
            <a:r>
              <a:rPr lang="en-US" b="1" i="1" dirty="0" err="1" smtClean="0"/>
              <a:t>genavense</a:t>
            </a:r>
            <a:r>
              <a:rPr lang="en-US" b="1" i="1" dirty="0" smtClean="0"/>
              <a:t>: </a:t>
            </a:r>
            <a:r>
              <a:rPr lang="en-US" dirty="0" smtClean="0"/>
              <a:t>Causes infection in patients with advanced HIV.</a:t>
            </a: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>2. </a:t>
            </a:r>
            <a:r>
              <a:rPr lang="en-US" i="1" dirty="0" err="1" smtClean="0">
                <a:latin typeface="Roboto Condensed Light" panose="020B0604020202020204" charset="0"/>
                <a:ea typeface="Roboto Condensed Light" panose="020B0604020202020204" charset="0"/>
              </a:rPr>
              <a:t>Scotochromogens</a:t>
            </a:r>
            <a:endParaRPr lang="en-US" i="1" dirty="0" smtClean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i="1" dirty="0" smtClean="0"/>
              <a:t>M. </a:t>
            </a:r>
            <a:r>
              <a:rPr lang="en-US" b="1" i="1" dirty="0" err="1" smtClean="0"/>
              <a:t>scrofulaceum</a:t>
            </a:r>
            <a:r>
              <a:rPr lang="en-US" b="1" i="1" dirty="0" smtClean="0"/>
              <a:t>: </a:t>
            </a:r>
            <a:r>
              <a:rPr lang="en-US" dirty="0" smtClean="0"/>
              <a:t>Causes scrofula (cervical lymphadenitis) in children</a:t>
            </a:r>
          </a:p>
          <a:p>
            <a:pPr>
              <a:lnSpc>
                <a:spcPct val="150000"/>
              </a:lnSpc>
            </a:pPr>
            <a:r>
              <a:rPr lang="en-US" b="1" i="1" dirty="0" smtClean="0"/>
              <a:t>M. </a:t>
            </a:r>
            <a:r>
              <a:rPr lang="en-US" b="1" i="1" dirty="0" err="1" smtClean="0"/>
              <a:t>gordonae</a:t>
            </a:r>
            <a:r>
              <a:rPr lang="en-US" b="1" i="1" dirty="0" smtClean="0"/>
              <a:t>: </a:t>
            </a:r>
            <a:r>
              <a:rPr lang="en-US" dirty="0" err="1" smtClean="0"/>
              <a:t>Commensal</a:t>
            </a:r>
            <a:r>
              <a:rPr lang="en-US" dirty="0" smtClean="0"/>
              <a:t> in tap water - common contaminant of clinical specimens - rarely isolated from pulmonary specimens.</a:t>
            </a:r>
          </a:p>
          <a:p>
            <a:pPr>
              <a:lnSpc>
                <a:spcPct val="150000"/>
              </a:lnSpc>
            </a:pPr>
            <a:r>
              <a:rPr lang="en-US" b="1" i="1" dirty="0" smtClean="0"/>
              <a:t>M. </a:t>
            </a:r>
            <a:r>
              <a:rPr lang="en-US" b="1" i="1" dirty="0" err="1" smtClean="0"/>
              <a:t>szulgai</a:t>
            </a:r>
            <a:r>
              <a:rPr lang="en-US" b="1" i="1" dirty="0" smtClean="0"/>
              <a:t>: </a:t>
            </a:r>
            <a:r>
              <a:rPr lang="en-US" dirty="0" err="1" smtClean="0"/>
              <a:t>Scotochromogen</a:t>
            </a:r>
            <a:r>
              <a:rPr lang="en-US" dirty="0" smtClean="0"/>
              <a:t> at 37°C and </a:t>
            </a:r>
            <a:r>
              <a:rPr lang="en-US" dirty="0" err="1" smtClean="0"/>
              <a:t>photochromogen</a:t>
            </a:r>
            <a:r>
              <a:rPr lang="en-US" dirty="0" smtClean="0"/>
              <a:t> at 25°C - occasionally cause pulmonary disease and bursitis</a:t>
            </a:r>
          </a:p>
          <a:p>
            <a:pPr>
              <a:lnSpc>
                <a:spcPct val="150000"/>
              </a:lnSpc>
            </a:pPr>
            <a:r>
              <a:rPr lang="en-US" b="1" i="1" dirty="0" smtClean="0"/>
              <a:t>M. </a:t>
            </a:r>
            <a:r>
              <a:rPr lang="en-US" b="1" i="1" dirty="0" err="1" smtClean="0"/>
              <a:t>celatum</a:t>
            </a:r>
            <a:r>
              <a:rPr lang="en-US" b="1" i="1" dirty="0" smtClean="0"/>
              <a:t>: </a:t>
            </a:r>
            <a:r>
              <a:rPr lang="en-US" dirty="0" smtClean="0"/>
              <a:t>Rare cause of pulmonary infection.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i="1" dirty="0" smtClean="0">
                <a:latin typeface="Roboto Condensed Light" panose="020B0604020202020204" charset="0"/>
                <a:ea typeface="Roboto Condensed Light" panose="020B0604020202020204" charset="0"/>
              </a:rPr>
              <a:t>3. </a:t>
            </a:r>
            <a:r>
              <a:rPr lang="en-US" sz="2400" i="1" dirty="0" err="1" smtClean="0">
                <a:latin typeface="Roboto Condensed Light" panose="020B0604020202020204" charset="0"/>
                <a:ea typeface="Roboto Condensed Light" panose="020B0604020202020204" charset="0"/>
              </a:rPr>
              <a:t>Nonphotochromogens</a:t>
            </a:r>
            <a:endParaRPr lang="en-US" sz="2400" i="1" dirty="0" smtClean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200" b="1" i="1" dirty="0" smtClean="0"/>
              <a:t>M. </a:t>
            </a:r>
            <a:r>
              <a:rPr lang="en-IN" sz="2200" b="1" i="1" dirty="0" err="1" smtClean="0"/>
              <a:t>avium-intracellulare</a:t>
            </a:r>
            <a:r>
              <a:rPr lang="en-IN" sz="2200" b="1" i="1" dirty="0" smtClean="0"/>
              <a:t> complex (MAC):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i="1" dirty="0" smtClean="0"/>
              <a:t>M. </a:t>
            </a:r>
            <a:r>
              <a:rPr lang="en-IN" sz="2200" i="1" dirty="0" err="1" smtClean="0"/>
              <a:t>avium</a:t>
            </a:r>
            <a:r>
              <a:rPr lang="en-IN" sz="2200" i="1" dirty="0" smtClean="0"/>
              <a:t> </a:t>
            </a:r>
            <a:r>
              <a:rPr lang="en-IN" sz="2200" dirty="0" smtClean="0"/>
              <a:t>(</a:t>
            </a:r>
            <a:r>
              <a:rPr lang="en-IN" sz="2200" dirty="0" err="1" smtClean="0"/>
              <a:t>Battey</a:t>
            </a:r>
            <a:r>
              <a:rPr lang="en-IN" sz="2200" dirty="0" smtClean="0"/>
              <a:t> bacillus, isolated from birds) and </a:t>
            </a:r>
            <a:r>
              <a:rPr lang="en-IN" sz="2200" i="1" dirty="0" smtClean="0"/>
              <a:t>M. </a:t>
            </a:r>
            <a:r>
              <a:rPr lang="en-IN" sz="2200" i="1" dirty="0" err="1" smtClean="0"/>
              <a:t>intracelluare</a:t>
            </a:r>
            <a:endParaRPr lang="en-IN" sz="2200" i="1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dirty="0" smtClean="0"/>
              <a:t>Opportunistic pathogens – HIV low CD4 T-cell count (&lt;50/</a:t>
            </a:r>
            <a:r>
              <a:rPr lang="en-IN" sz="2200" dirty="0" err="1" smtClean="0"/>
              <a:t>μL</a:t>
            </a:r>
            <a:r>
              <a:rPr lang="en-IN" sz="22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IN" sz="2200" dirty="0" smtClean="0"/>
              <a:t>Lymphadenitis, respiratory infection and disseminated </a:t>
            </a:r>
            <a:r>
              <a:rPr lang="en-IN" sz="2200" dirty="0" err="1" smtClean="0"/>
              <a:t>disease</a:t>
            </a:r>
            <a:r>
              <a:rPr lang="en-IN" sz="2200" b="1" i="1" dirty="0" err="1" smtClean="0"/>
              <a:t>M</a:t>
            </a:r>
            <a:r>
              <a:rPr lang="en-IN" sz="2200" b="1" i="1" dirty="0" smtClean="0"/>
              <a:t>. </a:t>
            </a:r>
            <a:r>
              <a:rPr lang="en-IN" sz="2200" b="1" i="1" dirty="0" err="1" smtClean="0"/>
              <a:t>xenopi</a:t>
            </a:r>
            <a:r>
              <a:rPr lang="en-IN" sz="2200" b="1" i="1" dirty="0" smtClean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 smtClean="0"/>
              <a:t>Hospital water supplies, and associated with </a:t>
            </a:r>
            <a:r>
              <a:rPr lang="en-IN" sz="2200" dirty="0" err="1" smtClean="0"/>
              <a:t>nosocomial</a:t>
            </a:r>
            <a:r>
              <a:rPr lang="en-IN" sz="2200" dirty="0" smtClean="0"/>
              <a:t> outbreaks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 smtClean="0"/>
              <a:t>Rarely pulmonary disease in HIV-infected people.</a:t>
            </a:r>
          </a:p>
          <a:p>
            <a:pPr>
              <a:lnSpc>
                <a:spcPct val="150000"/>
              </a:lnSpc>
            </a:pPr>
            <a:r>
              <a:rPr lang="en-IN" sz="2200" b="1" i="1" dirty="0" smtClean="0"/>
              <a:t>M. </a:t>
            </a:r>
            <a:r>
              <a:rPr lang="en-IN" sz="2200" b="1" i="1" dirty="0" err="1" smtClean="0"/>
              <a:t>ulcerans</a:t>
            </a:r>
            <a:r>
              <a:rPr lang="en-IN" sz="2200" b="1" i="1" dirty="0" smtClean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b="1" dirty="0" err="1" smtClean="0"/>
              <a:t>Buruli</a:t>
            </a:r>
            <a:r>
              <a:rPr lang="en-IN" sz="2200" b="1" dirty="0" smtClean="0"/>
              <a:t> ulcer - </a:t>
            </a:r>
            <a:r>
              <a:rPr lang="en-IN" sz="2200" dirty="0" smtClean="0"/>
              <a:t>painless ulcers and nodules </a:t>
            </a:r>
            <a:r>
              <a:rPr lang="en-IN" sz="2200" dirty="0" smtClean="0">
                <a:sym typeface="Wingdings" panose="05000000000000000000" pitchFamily="2" charset="2"/>
              </a:rPr>
              <a:t>- </a:t>
            </a:r>
            <a:r>
              <a:rPr lang="en-IN" sz="2200" dirty="0" smtClean="0"/>
              <a:t>necrotic later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dirty="0" err="1" smtClean="0"/>
              <a:t>Osteomyelitis</a:t>
            </a:r>
            <a:r>
              <a:rPr lang="en-IN" sz="2200" dirty="0" smtClean="0"/>
              <a:t> and limb deformities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>4. Rapid Growers</a:t>
            </a:r>
            <a:endParaRPr lang="en-US" i="1" dirty="0" smtClean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b="1" i="1" dirty="0" smtClean="0"/>
              <a:t>M. </a:t>
            </a:r>
            <a:r>
              <a:rPr lang="en-IN" b="1" i="1" dirty="0" err="1" smtClean="0"/>
              <a:t>fortuitum</a:t>
            </a:r>
            <a:r>
              <a:rPr lang="en-IN" b="1" i="1" dirty="0" smtClean="0"/>
              <a:t> </a:t>
            </a:r>
            <a:r>
              <a:rPr lang="en-IN" i="1" dirty="0" smtClean="0"/>
              <a:t>and </a:t>
            </a:r>
            <a:r>
              <a:rPr lang="en-IN" b="1" i="1" dirty="0" smtClean="0"/>
              <a:t>M. </a:t>
            </a:r>
            <a:r>
              <a:rPr lang="en-IN" b="1" i="1" dirty="0" err="1" smtClean="0"/>
              <a:t>chelonae</a:t>
            </a:r>
            <a:r>
              <a:rPr lang="en-IN" i="1" dirty="0" smtClean="0"/>
              <a:t>: </a:t>
            </a:r>
            <a:r>
              <a:rPr lang="en-IN" dirty="0" smtClean="0"/>
              <a:t>post-trauma injection abscess and catheter-related infections</a:t>
            </a:r>
          </a:p>
          <a:p>
            <a:pPr>
              <a:lnSpc>
                <a:spcPct val="150000"/>
              </a:lnSpc>
            </a:pPr>
            <a:r>
              <a:rPr lang="en-IN" dirty="0" smtClean="0"/>
              <a:t></a:t>
            </a:r>
            <a:r>
              <a:rPr lang="en-IN" b="1" i="1" dirty="0" smtClean="0"/>
              <a:t>M. </a:t>
            </a:r>
            <a:r>
              <a:rPr lang="en-IN" b="1" i="1" dirty="0" err="1" smtClean="0"/>
              <a:t>abscessus</a:t>
            </a:r>
            <a:r>
              <a:rPr lang="en-IN" i="1" dirty="0" smtClean="0"/>
              <a:t>: </a:t>
            </a:r>
            <a:r>
              <a:rPr lang="en-IN" dirty="0" smtClean="0"/>
              <a:t>pulmonary infection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>Clinical manifestations of </a:t>
            </a:r>
            <a:r>
              <a:rPr lang="en-US" i="1" dirty="0" err="1" smtClean="0">
                <a:latin typeface="Roboto Condensed Light" panose="020B0604020202020204" charset="0"/>
                <a:ea typeface="Roboto Condensed Light" panose="020B0604020202020204" charset="0"/>
              </a:rPr>
              <a:t>nontuberculous</a:t>
            </a:r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/>
            </a:r>
            <a:b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i="1" dirty="0" err="1" smtClean="0">
                <a:latin typeface="Roboto Condensed Light" panose="020B0604020202020204" charset="0"/>
                <a:ea typeface="Roboto Condensed Light" panose="020B0604020202020204" charset="0"/>
              </a:rPr>
              <a:t>mycobacteria</a:t>
            </a:r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> (NTM)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9060635"/>
              </p:ext>
            </p:extLst>
          </p:nvPr>
        </p:nvGraphicFramePr>
        <p:xfrm>
          <a:off x="1097280" y="1323023"/>
          <a:ext cx="6949440" cy="34442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9918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575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Disease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Organisms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Pulmonary infection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avium-intracellulare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(MAC), 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kansasii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xenopi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malmoense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szulgai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abscessus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Lymph node infection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avium-intracellulare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(MAC)</a:t>
                      </a:r>
                    </a:p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scrofulaceum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—</a:t>
                      </a:r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causes scrofula</a:t>
                      </a:r>
                    </a:p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malmoense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Cutaneous infection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marinum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—</a:t>
                      </a:r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causes swimming pool or fish tank granuloma</a:t>
                      </a:r>
                    </a:p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ulcerans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—</a:t>
                      </a:r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causes </a:t>
                      </a:r>
                      <a:r>
                        <a:rPr lang="en-US" sz="1400" b="0" i="0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Buruli</a:t>
                      </a:r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ulcer</a:t>
                      </a:r>
                    </a:p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abscessus</a:t>
                      </a:r>
                      <a:endParaRPr lang="en-US" sz="1400" b="0" i="1" u="none" strike="noStrike" cap="none" baseline="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fortuitum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and 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chelonae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—</a:t>
                      </a:r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cause</a:t>
                      </a:r>
                    </a:p>
                    <a:p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injection abscess</a:t>
                      </a:r>
                    </a:p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avium-intracellulare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(MAC)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Disseminated infection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avium-intracellulare</a:t>
                      </a:r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(MAC)</a:t>
                      </a:r>
                    </a:p>
                    <a:p>
                      <a:r>
                        <a:rPr lang="en-US" sz="1400" b="0" i="1" u="none" strike="noStrike" cap="none" baseline="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M. </a:t>
                      </a:r>
                      <a:r>
                        <a:rPr lang="en-US" sz="1400" b="0" i="1" u="none" strike="noStrike" cap="none" baseline="0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kansasii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i="1" dirty="0" smtClean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/>
              <a:t>Specimens: </a:t>
            </a:r>
            <a:r>
              <a:rPr lang="en-US" dirty="0" smtClean="0"/>
              <a:t>Sputum, lymph node aspirate, pus or </a:t>
            </a:r>
            <a:r>
              <a:rPr lang="en-US" dirty="0" err="1" smtClean="0"/>
              <a:t>exudate</a:t>
            </a:r>
            <a:r>
              <a:rPr lang="en-US" dirty="0" smtClean="0"/>
              <a:t>, biopsy from skin lesions are the usual specimens - depending on type of infection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Microscopy by ZN staining: </a:t>
            </a:r>
            <a:r>
              <a:rPr lang="en-US" dirty="0" smtClean="0"/>
              <a:t>Shows red acid-fast bacilli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Culture on LJ media: </a:t>
            </a:r>
            <a:r>
              <a:rPr lang="en-US" dirty="0" smtClean="0"/>
              <a:t>Several species of NTM grow well on LJ medium.</a:t>
            </a:r>
            <a:endParaRPr lang="en-IN" dirty="0" smtClean="0"/>
          </a:p>
          <a:p>
            <a:pPr>
              <a:lnSpc>
                <a:spcPct val="150000"/>
              </a:lnSpc>
            </a:pPr>
            <a:r>
              <a:rPr lang="en-US" sz="2200" b="1" dirty="0" smtClean="0"/>
              <a:t>Pigment production: </a:t>
            </a:r>
            <a:r>
              <a:rPr lang="en-US" sz="2200" dirty="0" smtClean="0"/>
              <a:t>LJ media - incubated in dark and light separately for distinguishing - </a:t>
            </a:r>
            <a:r>
              <a:rPr lang="en-US" sz="2200" dirty="0" err="1" smtClean="0"/>
              <a:t>photochromogens</a:t>
            </a:r>
            <a:r>
              <a:rPr lang="en-US" sz="2200" dirty="0" smtClean="0"/>
              <a:t> and </a:t>
            </a:r>
            <a:r>
              <a:rPr lang="en-US" sz="2200" dirty="0" err="1" smtClean="0"/>
              <a:t>scotochromogens</a:t>
            </a:r>
            <a:endParaRPr lang="en-US" sz="2200" dirty="0" smtClean="0"/>
          </a:p>
          <a:p>
            <a:pPr>
              <a:lnSpc>
                <a:spcPct val="150000"/>
              </a:lnSpc>
            </a:pPr>
            <a:r>
              <a:rPr lang="en-US" sz="2200" b="1" dirty="0" smtClean="0"/>
              <a:t>Identification: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/>
              <a:t>Negative for MPT64 antigen by ICT: differentiating it from </a:t>
            </a:r>
            <a:r>
              <a:rPr lang="en-US" sz="2200" i="1" dirty="0" smtClean="0"/>
              <a:t>M. tuberculosis.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/>
              <a:t>Newer methods: MALDI-TOF and PCR</a:t>
            </a:r>
            <a:endParaRPr lang="en-IN" sz="22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Roboto Condensed Light" panose="020B0604020202020204" charset="0"/>
                <a:ea typeface="Roboto Condensed Light" panose="020B0604020202020204" charset="0"/>
              </a:rPr>
              <a:t>Treatment of </a:t>
            </a:r>
            <a:r>
              <a:rPr lang="en-US" dirty="0" err="1" smtClean="0">
                <a:latin typeface="Roboto Condensed Light" panose="020B0604020202020204" charset="0"/>
                <a:ea typeface="Roboto Condensed Light" panose="020B0604020202020204" charset="0"/>
              </a:rPr>
              <a:t>Nontuberculous</a:t>
            </a:r>
            <a:r>
              <a:rPr lang="en-US" dirty="0" smtClean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dirty="0" err="1" smtClean="0">
                <a:latin typeface="Roboto Condensed Light" panose="020B0604020202020204" charset="0"/>
                <a:ea typeface="Roboto Condensed Light" panose="020B0604020202020204" charset="0"/>
              </a:rPr>
              <a:t>mycobacteria</a:t>
            </a:r>
            <a:r>
              <a:rPr lang="en-US" dirty="0" smtClean="0">
                <a:latin typeface="Roboto Condensed Light" panose="020B0604020202020204" charset="0"/>
                <a:ea typeface="Roboto Condensed Light" panose="020B0604020202020204" charset="0"/>
              </a:rPr>
              <a:t> infections</a:t>
            </a:r>
            <a:endParaRPr lang="en-US" i="1" dirty="0" smtClean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i="1" dirty="0" smtClean="0"/>
              <a:t>M. </a:t>
            </a:r>
            <a:r>
              <a:rPr lang="en-US" i="1" dirty="0" err="1" smtClean="0"/>
              <a:t>avium</a:t>
            </a:r>
            <a:r>
              <a:rPr lang="en-US" dirty="0" err="1" smtClean="0"/>
              <a:t>-</a:t>
            </a:r>
            <a:r>
              <a:rPr lang="en-US" i="1" dirty="0" err="1" smtClean="0"/>
              <a:t>intracellulare</a:t>
            </a:r>
            <a:r>
              <a:rPr lang="en-US" i="1" dirty="0" smtClean="0"/>
              <a:t> </a:t>
            </a:r>
            <a:r>
              <a:rPr lang="en-US" dirty="0" smtClean="0"/>
              <a:t>complex (MAC), </a:t>
            </a:r>
            <a:r>
              <a:rPr lang="en-US" i="1" dirty="0" smtClean="0"/>
              <a:t>M. </a:t>
            </a:r>
            <a:r>
              <a:rPr lang="en-US" i="1" dirty="0" err="1" smtClean="0"/>
              <a:t>kansasii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M. </a:t>
            </a:r>
            <a:r>
              <a:rPr lang="en-US" i="1" dirty="0" err="1" smtClean="0"/>
              <a:t>marinum</a:t>
            </a:r>
            <a:r>
              <a:rPr lang="en-US" i="1" dirty="0" smtClean="0"/>
              <a:t> </a:t>
            </a:r>
            <a:r>
              <a:rPr lang="en-US" dirty="0" smtClean="0"/>
              <a:t>infections - multidrug therapy with </a:t>
            </a:r>
            <a:r>
              <a:rPr lang="en-US" dirty="0" err="1" smtClean="0"/>
              <a:t>macrolide</a:t>
            </a:r>
            <a:r>
              <a:rPr lang="en-US" dirty="0" smtClean="0"/>
              <a:t> (</a:t>
            </a:r>
            <a:r>
              <a:rPr lang="en-US" dirty="0" err="1" smtClean="0"/>
              <a:t>clarithromycin</a:t>
            </a:r>
            <a:r>
              <a:rPr lang="en-US" dirty="0" smtClean="0"/>
              <a:t> or </a:t>
            </a:r>
            <a:r>
              <a:rPr lang="en-US" dirty="0" err="1" smtClean="0"/>
              <a:t>azithromycin</a:t>
            </a:r>
            <a:r>
              <a:rPr lang="en-US" dirty="0" smtClean="0"/>
              <a:t>), </a:t>
            </a:r>
            <a:r>
              <a:rPr lang="en-US" dirty="0" err="1" smtClean="0"/>
              <a:t>ethambutol</a:t>
            </a:r>
            <a:r>
              <a:rPr lang="en-US" dirty="0" smtClean="0"/>
              <a:t>, and a </a:t>
            </a:r>
            <a:r>
              <a:rPr lang="en-US" dirty="0" err="1" smtClean="0"/>
              <a:t>rifamycin</a:t>
            </a:r>
            <a:r>
              <a:rPr lang="en-US" dirty="0" smtClean="0"/>
              <a:t> (</a:t>
            </a:r>
            <a:r>
              <a:rPr lang="en-US" dirty="0" err="1" smtClean="0"/>
              <a:t>rifampin</a:t>
            </a:r>
            <a:r>
              <a:rPr lang="en-US" dirty="0" smtClean="0"/>
              <a:t> or </a:t>
            </a:r>
            <a:r>
              <a:rPr lang="en-US" dirty="0" err="1" smtClean="0"/>
              <a:t>rifabutin</a:t>
            </a:r>
            <a:r>
              <a:rPr lang="en-US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NTM - resistant to most of the first and second-line </a:t>
            </a:r>
            <a:r>
              <a:rPr lang="en-US" dirty="0" err="1" smtClean="0"/>
              <a:t>antitubercular</a:t>
            </a:r>
            <a:r>
              <a:rPr lang="en-US" dirty="0" smtClean="0"/>
              <a:t> drugs.</a:t>
            </a: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3006</TotalTime>
  <Words>3018</Words>
  <Application>Microsoft Office PowerPoint</Application>
  <PresentationFormat>On-screen Show (4:3)</PresentationFormat>
  <Paragraphs>394</Paragraphs>
  <Slides>42</Slides>
  <Notes>1</Notes>
  <HiddenSlides>8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Tuberculosis</vt:lpstr>
      <vt:lpstr>Learning objectives</vt:lpstr>
      <vt:lpstr>Laboratory diagnosis of Tuberculosis</vt:lpstr>
      <vt:lpstr>Extrapulmonary specimens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Diagnostic algorithm for PTB</vt:lpstr>
      <vt:lpstr>Slide 17</vt:lpstr>
      <vt:lpstr>Anti-tubercular drugs (ATDs)</vt:lpstr>
      <vt:lpstr>Slide 19</vt:lpstr>
      <vt:lpstr>Treatment regimens based on DST</vt:lpstr>
      <vt:lpstr>Drug regimens for tuberculosis</vt:lpstr>
      <vt:lpstr>Slide 22</vt:lpstr>
      <vt:lpstr>Slide 23</vt:lpstr>
      <vt:lpstr>Slide 24</vt:lpstr>
      <vt:lpstr>Resistance due to point mutation to ATDs</vt:lpstr>
      <vt:lpstr>Failure to adhere to the multidrug regimen</vt:lpstr>
      <vt:lpstr>Resistance to Antitubercular Drugs (ATDs)</vt:lpstr>
      <vt:lpstr>Slide 28</vt:lpstr>
      <vt:lpstr>Slide 29</vt:lpstr>
      <vt:lpstr>Slide 30</vt:lpstr>
      <vt:lpstr>Slide 31</vt:lpstr>
      <vt:lpstr>Vaccine Prophylaxis Against Tuberculosis -  Bacillus Calmette- Guérin Vaccine (BCG)</vt:lpstr>
      <vt:lpstr>Slide 33</vt:lpstr>
      <vt:lpstr>Chemoprophylaxis</vt:lpstr>
      <vt:lpstr>Nontuberculous mycobacteria infections</vt:lpstr>
      <vt:lpstr>1. Photochromogens</vt:lpstr>
      <vt:lpstr>Slide 37</vt:lpstr>
      <vt:lpstr>Slide 38</vt:lpstr>
      <vt:lpstr>Slide 39</vt:lpstr>
      <vt:lpstr>Clinical manifestations of nontuberculous mycobacteria (NTM)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Tuberculosis</dc:title>
  <dc:creator>HANIYA</dc:creator>
  <cp:lastModifiedBy>HANIYA</cp:lastModifiedBy>
  <cp:revision>11</cp:revision>
  <dcterms:created xsi:type="dcterms:W3CDTF">2024-06-27T03:27:52Z</dcterms:created>
  <dcterms:modified xsi:type="dcterms:W3CDTF">2024-06-29T05:34:15Z</dcterms:modified>
</cp:coreProperties>
</file>