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52"/>
  </p:notesMasterIdLst>
  <p:sldIdLst>
    <p:sldId id="256" r:id="rId2"/>
    <p:sldId id="314" r:id="rId3"/>
    <p:sldId id="296" r:id="rId4"/>
    <p:sldId id="308" r:id="rId5"/>
    <p:sldId id="258" r:id="rId6"/>
    <p:sldId id="259" r:id="rId7"/>
    <p:sldId id="260" r:id="rId8"/>
    <p:sldId id="309" r:id="rId9"/>
    <p:sldId id="261" r:id="rId10"/>
    <p:sldId id="311" r:id="rId11"/>
    <p:sldId id="313" r:id="rId12"/>
    <p:sldId id="263" r:id="rId13"/>
    <p:sldId id="264" r:id="rId14"/>
    <p:sldId id="282" r:id="rId15"/>
    <p:sldId id="265" r:id="rId16"/>
    <p:sldId id="294" r:id="rId17"/>
    <p:sldId id="266" r:id="rId18"/>
    <p:sldId id="267" r:id="rId19"/>
    <p:sldId id="268" r:id="rId20"/>
    <p:sldId id="288" r:id="rId21"/>
    <p:sldId id="269" r:id="rId22"/>
    <p:sldId id="270" r:id="rId23"/>
    <p:sldId id="290" r:id="rId24"/>
    <p:sldId id="271" r:id="rId25"/>
    <p:sldId id="272" r:id="rId26"/>
    <p:sldId id="284" r:id="rId27"/>
    <p:sldId id="274" r:id="rId28"/>
    <p:sldId id="285" r:id="rId29"/>
    <p:sldId id="275" r:id="rId30"/>
    <p:sldId id="276" r:id="rId31"/>
    <p:sldId id="277" r:id="rId32"/>
    <p:sldId id="292" r:id="rId33"/>
    <p:sldId id="278" r:id="rId34"/>
    <p:sldId id="279" r:id="rId35"/>
    <p:sldId id="295" r:id="rId36"/>
    <p:sldId id="291" r:id="rId37"/>
    <p:sldId id="281" r:id="rId38"/>
    <p:sldId id="286" r:id="rId39"/>
    <p:sldId id="293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36C208-344F-4FB8-8561-4F8DA70F78F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C9DE486-E3EA-4DA1-B01B-F5592A2DB442}">
      <dgm:prSet phldrT="[Text]" custT="1"/>
      <dgm:spPr/>
      <dgm:t>
        <a:bodyPr/>
        <a:lstStyle/>
        <a:p>
          <a:pPr algn="ctr">
            <a:buNone/>
          </a:pPr>
          <a:r>
            <a:rPr lang="en-IN" sz="2200" b="1" i="1" dirty="0" err="1">
              <a:latin typeface="Calibri" pitchFamily="34" charset="0"/>
              <a:cs typeface="Calibri" pitchFamily="34" charset="0"/>
            </a:rPr>
            <a:t>Burkholderia</a:t>
          </a:r>
          <a:r>
            <a:rPr lang="en-IN" sz="2200" b="1" i="1" dirty="0">
              <a:latin typeface="Calibri" pitchFamily="34" charset="0"/>
              <a:cs typeface="Calibri" pitchFamily="34" charset="0"/>
            </a:rPr>
            <a:t> </a:t>
          </a:r>
          <a:r>
            <a:rPr lang="en-IN" sz="2200" b="1" i="1" dirty="0" err="1">
              <a:latin typeface="Calibri" pitchFamily="34" charset="0"/>
              <a:cs typeface="Calibri" pitchFamily="34" charset="0"/>
            </a:rPr>
            <a:t>pseudomallei</a:t>
          </a:r>
          <a:endParaRPr lang="en-IN" sz="2200" b="1" i="1" dirty="0">
            <a:latin typeface="Calibri" pitchFamily="34" charset="0"/>
            <a:cs typeface="Calibri" pitchFamily="34" charset="0"/>
          </a:endParaRPr>
        </a:p>
        <a:p>
          <a:pPr algn="ctr">
            <a:buNone/>
          </a:pPr>
          <a:r>
            <a:rPr lang="en-IN" sz="2200" b="1" i="0" dirty="0">
              <a:solidFill>
                <a:schemeClr val="accent2">
                  <a:lumMod val="40000"/>
                  <a:lumOff val="60000"/>
                </a:schemeClr>
              </a:solidFill>
              <a:latin typeface="Calibri" pitchFamily="34" charset="0"/>
              <a:cs typeface="Calibri" pitchFamily="34" charset="0"/>
            </a:rPr>
            <a:t>Agent of bioterrorism</a:t>
          </a:r>
        </a:p>
      </dgm:t>
    </dgm:pt>
    <dgm:pt modelId="{3C509AEA-BD6B-4F1B-B006-FE1485CF8104}" type="parTrans" cxnId="{0C62D53B-41E2-4859-9DDE-C0734409907E}">
      <dgm:prSet/>
      <dgm:spPr/>
      <dgm:t>
        <a:bodyPr/>
        <a:lstStyle/>
        <a:p>
          <a:pPr algn="ctr"/>
          <a:endParaRPr lang="en-IN" sz="2200">
            <a:latin typeface="Calibri" pitchFamily="34" charset="0"/>
            <a:cs typeface="Calibri" pitchFamily="34" charset="0"/>
          </a:endParaRPr>
        </a:p>
      </dgm:t>
    </dgm:pt>
    <dgm:pt modelId="{5D5ECD95-B651-419E-95EE-8FBD886621FE}" type="sibTrans" cxnId="{0C62D53B-41E2-4859-9DDE-C0734409907E}">
      <dgm:prSet/>
      <dgm:spPr/>
      <dgm:t>
        <a:bodyPr/>
        <a:lstStyle/>
        <a:p>
          <a:pPr algn="ctr"/>
          <a:endParaRPr lang="en-IN" sz="2200">
            <a:latin typeface="Calibri" pitchFamily="34" charset="0"/>
            <a:cs typeface="Calibri" pitchFamily="34" charset="0"/>
          </a:endParaRPr>
        </a:p>
      </dgm:t>
    </dgm:pt>
    <dgm:pt modelId="{BDAA645C-98FE-42B9-ADC1-10C8858850FF}">
      <dgm:prSet phldrT="[Text]" custT="1"/>
      <dgm:spPr/>
      <dgm:t>
        <a:bodyPr/>
        <a:lstStyle/>
        <a:p>
          <a:pPr algn="ctr"/>
          <a:r>
            <a:rPr lang="en-IN" sz="2200" dirty="0">
              <a:latin typeface="Calibri" pitchFamily="34" charset="0"/>
              <a:cs typeface="Calibri" pitchFamily="34" charset="0"/>
            </a:rPr>
            <a:t>Causative agent of </a:t>
          </a:r>
          <a:r>
            <a:rPr lang="en-IN" sz="2200" b="1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Calibri" pitchFamily="34" charset="0"/>
            </a:rPr>
            <a:t>melioidosis </a:t>
          </a:r>
          <a:r>
            <a:rPr lang="en-IN" sz="22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rPr>
            <a:t>(Vietnam time-bomb disease d/t long IP)</a:t>
          </a:r>
        </a:p>
      </dgm:t>
    </dgm:pt>
    <dgm:pt modelId="{EE5793E4-645A-4DC4-A4BB-5B9DEA71F653}" type="parTrans" cxnId="{C919B46D-E29F-40E5-B3AE-3B1D94F5EC6B}">
      <dgm:prSet/>
      <dgm:spPr/>
      <dgm:t>
        <a:bodyPr/>
        <a:lstStyle/>
        <a:p>
          <a:pPr algn="ctr"/>
          <a:endParaRPr lang="en-IN" sz="2200">
            <a:latin typeface="Calibri" pitchFamily="34" charset="0"/>
            <a:cs typeface="Calibri" pitchFamily="34" charset="0"/>
          </a:endParaRPr>
        </a:p>
      </dgm:t>
    </dgm:pt>
    <dgm:pt modelId="{D3679D40-C7F4-4293-820D-DA88BA18F69E}" type="sibTrans" cxnId="{C919B46D-E29F-40E5-B3AE-3B1D94F5EC6B}">
      <dgm:prSet/>
      <dgm:spPr/>
      <dgm:t>
        <a:bodyPr/>
        <a:lstStyle/>
        <a:p>
          <a:pPr algn="ctr"/>
          <a:endParaRPr lang="en-IN" sz="2200">
            <a:latin typeface="Calibri" pitchFamily="34" charset="0"/>
            <a:cs typeface="Calibri" pitchFamily="34" charset="0"/>
          </a:endParaRPr>
        </a:p>
      </dgm:t>
    </dgm:pt>
    <dgm:pt modelId="{D03572AB-9272-4F9D-815B-35ECA9E617C6}">
      <dgm:prSet phldrT="[Text]" custT="1"/>
      <dgm:spPr/>
      <dgm:t>
        <a:bodyPr/>
        <a:lstStyle/>
        <a:p>
          <a:pPr algn="ctr"/>
          <a:r>
            <a:rPr lang="en-IN" sz="2200" dirty="0">
              <a:latin typeface="Calibri" pitchFamily="34" charset="0"/>
              <a:cs typeface="Calibri" pitchFamily="34" charset="0"/>
            </a:rPr>
            <a:t>Pulmonary infection, skin ulceration, </a:t>
          </a:r>
          <a:r>
            <a:rPr lang="en-IN" sz="2200" dirty="0" err="1" smtClean="0">
              <a:latin typeface="Calibri" pitchFamily="34" charset="0"/>
              <a:cs typeface="Calibri" pitchFamily="34" charset="0"/>
            </a:rPr>
            <a:t>lymphadenopathy</a:t>
          </a:r>
          <a:r>
            <a:rPr lang="en-IN" sz="2200" dirty="0" smtClean="0">
              <a:latin typeface="Calibri" pitchFamily="34" charset="0"/>
              <a:cs typeface="Calibri" pitchFamily="34" charset="0"/>
            </a:rPr>
            <a:t> </a:t>
          </a:r>
          <a:r>
            <a:rPr lang="en-IN" sz="2200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rPr>
            <a:t>(‘great mimicker’)</a:t>
          </a:r>
          <a:endParaRPr lang="en-IN" sz="2200" b="1" dirty="0">
            <a:solidFill>
              <a:schemeClr val="accent6">
                <a:lumMod val="75000"/>
              </a:schemeClr>
            </a:solidFill>
            <a:latin typeface="Calibri" pitchFamily="34" charset="0"/>
            <a:cs typeface="Calibri" pitchFamily="34" charset="0"/>
          </a:endParaRPr>
        </a:p>
      </dgm:t>
    </dgm:pt>
    <dgm:pt modelId="{4A134556-17F1-456B-9306-5E5141839B61}" type="parTrans" cxnId="{24904D54-EDDD-47A6-8C23-807BA88B1713}">
      <dgm:prSet/>
      <dgm:spPr/>
      <dgm:t>
        <a:bodyPr/>
        <a:lstStyle/>
        <a:p>
          <a:pPr algn="ctr"/>
          <a:endParaRPr lang="en-IN" sz="2200">
            <a:latin typeface="Calibri" pitchFamily="34" charset="0"/>
            <a:cs typeface="Calibri" pitchFamily="34" charset="0"/>
          </a:endParaRPr>
        </a:p>
      </dgm:t>
    </dgm:pt>
    <dgm:pt modelId="{AD58170B-B980-4464-99EC-D33024F7C07A}" type="sibTrans" cxnId="{24904D54-EDDD-47A6-8C23-807BA88B1713}">
      <dgm:prSet/>
      <dgm:spPr/>
      <dgm:t>
        <a:bodyPr/>
        <a:lstStyle/>
        <a:p>
          <a:pPr algn="ctr"/>
          <a:endParaRPr lang="en-IN" sz="2200">
            <a:latin typeface="Calibri" pitchFamily="34" charset="0"/>
            <a:cs typeface="Calibri" pitchFamily="34" charset="0"/>
          </a:endParaRPr>
        </a:p>
      </dgm:t>
    </dgm:pt>
    <dgm:pt modelId="{C60B2D85-98D9-4708-9F0B-593B6A18FBAA}">
      <dgm:prSet phldrT="[Text]" custT="1"/>
      <dgm:spPr/>
      <dgm:t>
        <a:bodyPr/>
        <a:lstStyle/>
        <a:p>
          <a:pPr algn="ctr">
            <a:buNone/>
          </a:pPr>
          <a:r>
            <a:rPr lang="en-IN" sz="2200" b="1" i="1" dirty="0" err="1">
              <a:latin typeface="Calibri" pitchFamily="34" charset="0"/>
              <a:cs typeface="Calibri" pitchFamily="34" charset="0"/>
            </a:rPr>
            <a:t>Burkholderia</a:t>
          </a:r>
          <a:r>
            <a:rPr lang="en-IN" sz="2200" b="1" i="1" dirty="0">
              <a:latin typeface="Calibri" pitchFamily="34" charset="0"/>
              <a:cs typeface="Calibri" pitchFamily="34" charset="0"/>
            </a:rPr>
            <a:t> mallei</a:t>
          </a:r>
          <a:endParaRPr lang="en-IN" sz="2200" b="1" dirty="0">
            <a:latin typeface="Calibri" pitchFamily="34" charset="0"/>
            <a:cs typeface="Calibri" pitchFamily="34" charset="0"/>
          </a:endParaRPr>
        </a:p>
      </dgm:t>
    </dgm:pt>
    <dgm:pt modelId="{D6ED1253-2277-4B49-965D-CB11C0D17878}" type="parTrans" cxnId="{3DD87254-AAEE-41B3-AE3E-B45902F390DE}">
      <dgm:prSet/>
      <dgm:spPr/>
      <dgm:t>
        <a:bodyPr/>
        <a:lstStyle/>
        <a:p>
          <a:pPr algn="ctr"/>
          <a:endParaRPr lang="en-IN" sz="2200">
            <a:latin typeface="Calibri" pitchFamily="34" charset="0"/>
            <a:cs typeface="Calibri" pitchFamily="34" charset="0"/>
          </a:endParaRPr>
        </a:p>
      </dgm:t>
    </dgm:pt>
    <dgm:pt modelId="{1B92562B-ECC7-44D1-A7DB-C8BDD7E924E2}" type="sibTrans" cxnId="{3DD87254-AAEE-41B3-AE3E-B45902F390DE}">
      <dgm:prSet/>
      <dgm:spPr/>
      <dgm:t>
        <a:bodyPr/>
        <a:lstStyle/>
        <a:p>
          <a:pPr algn="ctr"/>
          <a:endParaRPr lang="en-IN" sz="2200">
            <a:latin typeface="Calibri" pitchFamily="34" charset="0"/>
            <a:cs typeface="Calibri" pitchFamily="34" charset="0"/>
          </a:endParaRPr>
        </a:p>
      </dgm:t>
    </dgm:pt>
    <dgm:pt modelId="{1A26B2B1-9502-4224-9287-A3D256F8757F}">
      <dgm:prSet phldrT="[Text]" custT="1"/>
      <dgm:spPr/>
      <dgm:t>
        <a:bodyPr/>
        <a:lstStyle/>
        <a:p>
          <a:pPr algn="ctr"/>
          <a:r>
            <a:rPr lang="en-IN" sz="2200" b="1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Calibri" pitchFamily="34" charset="0"/>
            </a:rPr>
            <a:t>Glanders</a:t>
          </a:r>
          <a:r>
            <a:rPr lang="en-IN" sz="2200" dirty="0">
              <a:latin typeface="Calibri" pitchFamily="34" charset="0"/>
              <a:cs typeface="Calibri" pitchFamily="34" charset="0"/>
            </a:rPr>
            <a:t> (nasal </a:t>
          </a:r>
          <a:r>
            <a:rPr lang="en-IN" sz="2200" dirty="0" smtClean="0">
              <a:latin typeface="Calibri" pitchFamily="34" charset="0"/>
              <a:cs typeface="Calibri" pitchFamily="34" charset="0"/>
            </a:rPr>
            <a:t>discharge, </a:t>
          </a:r>
          <a:r>
            <a:rPr lang="en-IN" sz="2200" dirty="0">
              <a:latin typeface="Calibri" pitchFamily="34" charset="0"/>
              <a:cs typeface="Calibri" pitchFamily="34" charset="0"/>
            </a:rPr>
            <a:t>ulcers </a:t>
          </a:r>
          <a:r>
            <a:rPr lang="en-IN" sz="2200" dirty="0" smtClean="0">
              <a:latin typeface="Calibri" pitchFamily="34" charset="0"/>
              <a:cs typeface="Calibri" pitchFamily="34" charset="0"/>
            </a:rPr>
            <a:t>in </a:t>
          </a:r>
          <a:r>
            <a:rPr lang="en-IN" sz="2200" dirty="0">
              <a:latin typeface="Calibri" pitchFamily="34" charset="0"/>
              <a:cs typeface="Calibri" pitchFamily="34" charset="0"/>
            </a:rPr>
            <a:t>nasal septum) </a:t>
          </a:r>
        </a:p>
      </dgm:t>
    </dgm:pt>
    <dgm:pt modelId="{4BA31659-6AD7-4E3E-B180-8710796251E7}" type="parTrans" cxnId="{4A4AE8D7-A45B-4C08-9B1A-997939F05F21}">
      <dgm:prSet/>
      <dgm:spPr/>
      <dgm:t>
        <a:bodyPr/>
        <a:lstStyle/>
        <a:p>
          <a:pPr algn="ctr"/>
          <a:endParaRPr lang="en-IN" sz="2200">
            <a:latin typeface="Calibri" pitchFamily="34" charset="0"/>
            <a:cs typeface="Calibri" pitchFamily="34" charset="0"/>
          </a:endParaRPr>
        </a:p>
      </dgm:t>
    </dgm:pt>
    <dgm:pt modelId="{B0D2ECEA-5666-4B9C-AF33-542DD87809F6}" type="sibTrans" cxnId="{4A4AE8D7-A45B-4C08-9B1A-997939F05F21}">
      <dgm:prSet/>
      <dgm:spPr/>
      <dgm:t>
        <a:bodyPr/>
        <a:lstStyle/>
        <a:p>
          <a:pPr algn="ctr"/>
          <a:endParaRPr lang="en-IN" sz="2200">
            <a:latin typeface="Calibri" pitchFamily="34" charset="0"/>
            <a:cs typeface="Calibri" pitchFamily="34" charset="0"/>
          </a:endParaRPr>
        </a:p>
      </dgm:t>
    </dgm:pt>
    <dgm:pt modelId="{1939F2D1-8A0A-4F05-B2BB-1B479B286DCD}">
      <dgm:prSet phldrT="[Text]" custT="1"/>
      <dgm:spPr/>
      <dgm:t>
        <a:bodyPr/>
        <a:lstStyle/>
        <a:p>
          <a:pPr algn="ctr">
            <a:buNone/>
          </a:pPr>
          <a:r>
            <a:rPr lang="en-IN" sz="2200" b="1" i="1" dirty="0" err="1">
              <a:latin typeface="Calibri" pitchFamily="34" charset="0"/>
              <a:cs typeface="Calibri" pitchFamily="34" charset="0"/>
            </a:rPr>
            <a:t>Burkholderia</a:t>
          </a:r>
          <a:r>
            <a:rPr lang="en-IN" sz="2200" b="1" i="1" dirty="0">
              <a:latin typeface="Calibri" pitchFamily="34" charset="0"/>
              <a:cs typeface="Calibri" pitchFamily="34" charset="0"/>
            </a:rPr>
            <a:t> </a:t>
          </a:r>
          <a:r>
            <a:rPr lang="en-IN" sz="2200" b="1" i="1" dirty="0" err="1" smtClean="0">
              <a:latin typeface="Calibri" pitchFamily="34" charset="0"/>
              <a:cs typeface="Calibri" pitchFamily="34" charset="0"/>
            </a:rPr>
            <a:t>cepacia</a:t>
          </a:r>
          <a:endParaRPr lang="en-IN" sz="2200" b="1" i="1" dirty="0" smtClean="0">
            <a:latin typeface="Calibri" pitchFamily="34" charset="0"/>
            <a:cs typeface="Calibri" pitchFamily="34" charset="0"/>
          </a:endParaRPr>
        </a:p>
        <a:p>
          <a:pPr algn="ctr">
            <a:buNone/>
          </a:pPr>
          <a:r>
            <a:rPr lang="en-IN" sz="2200" b="1" i="0" dirty="0" smtClean="0">
              <a:solidFill>
                <a:schemeClr val="accent2">
                  <a:lumMod val="40000"/>
                  <a:lumOff val="60000"/>
                </a:schemeClr>
              </a:solidFill>
              <a:latin typeface="Calibri" pitchFamily="34" charset="0"/>
              <a:cs typeface="Calibri" pitchFamily="34" charset="0"/>
            </a:rPr>
            <a:t>Most common</a:t>
          </a:r>
          <a:endParaRPr lang="en-IN" sz="2200" b="1" i="0" dirty="0">
            <a:solidFill>
              <a:schemeClr val="accent2">
                <a:lumMod val="40000"/>
                <a:lumOff val="60000"/>
              </a:schemeClr>
            </a:solidFill>
            <a:latin typeface="Calibri" pitchFamily="34" charset="0"/>
            <a:cs typeface="Calibri" pitchFamily="34" charset="0"/>
          </a:endParaRPr>
        </a:p>
      </dgm:t>
    </dgm:pt>
    <dgm:pt modelId="{C58A033E-58B6-4684-AEA1-EA719297FDD1}" type="parTrans" cxnId="{BFDF6540-C198-4238-9D1A-2DB5DBDC93BD}">
      <dgm:prSet/>
      <dgm:spPr/>
      <dgm:t>
        <a:bodyPr/>
        <a:lstStyle/>
        <a:p>
          <a:pPr algn="ctr"/>
          <a:endParaRPr lang="en-IN" sz="2200">
            <a:latin typeface="Calibri" pitchFamily="34" charset="0"/>
            <a:cs typeface="Calibri" pitchFamily="34" charset="0"/>
          </a:endParaRPr>
        </a:p>
      </dgm:t>
    </dgm:pt>
    <dgm:pt modelId="{D4C7A9C1-F3EB-42EE-A803-48479D2A83D7}" type="sibTrans" cxnId="{BFDF6540-C198-4238-9D1A-2DB5DBDC93BD}">
      <dgm:prSet/>
      <dgm:spPr/>
      <dgm:t>
        <a:bodyPr/>
        <a:lstStyle/>
        <a:p>
          <a:pPr algn="ctr"/>
          <a:endParaRPr lang="en-IN" sz="2200">
            <a:latin typeface="Calibri" pitchFamily="34" charset="0"/>
            <a:cs typeface="Calibri" pitchFamily="34" charset="0"/>
          </a:endParaRPr>
        </a:p>
      </dgm:t>
    </dgm:pt>
    <dgm:pt modelId="{DEF19636-4666-4EA1-81FC-54FB158551C0}">
      <dgm:prSet phldrT="[Text]" custT="1"/>
      <dgm:spPr/>
      <dgm:t>
        <a:bodyPr/>
        <a:lstStyle/>
        <a:p>
          <a:pPr algn="ctr"/>
          <a:r>
            <a:rPr lang="en-IN" sz="2200" b="1" dirty="0" err="1">
              <a:solidFill>
                <a:schemeClr val="tx2">
                  <a:lumMod val="50000"/>
                </a:schemeClr>
              </a:solidFill>
              <a:latin typeface="Calibri" pitchFamily="34" charset="0"/>
              <a:cs typeface="Calibri" pitchFamily="34" charset="0"/>
            </a:rPr>
            <a:t>Cepacia</a:t>
          </a:r>
          <a:r>
            <a:rPr lang="en-IN" sz="2200" b="1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Calibri" pitchFamily="34" charset="0"/>
            </a:rPr>
            <a:t> syndrome</a:t>
          </a:r>
          <a:r>
            <a:rPr lang="en-IN" sz="2200" b="1" dirty="0">
              <a:latin typeface="Calibri" pitchFamily="34" charset="0"/>
              <a:cs typeface="Calibri" pitchFamily="34" charset="0"/>
            </a:rPr>
            <a:t>: </a:t>
          </a:r>
          <a:r>
            <a:rPr lang="en-IN" sz="2200" dirty="0" smtClean="0">
              <a:latin typeface="Calibri" pitchFamily="34" charset="0"/>
              <a:cs typeface="Calibri" pitchFamily="34" charset="0"/>
            </a:rPr>
            <a:t>characterized </a:t>
          </a:r>
          <a:r>
            <a:rPr lang="en-IN" sz="2200" dirty="0">
              <a:latin typeface="Calibri" pitchFamily="34" charset="0"/>
              <a:cs typeface="Calibri" pitchFamily="34" charset="0"/>
            </a:rPr>
            <a:t>by </a:t>
          </a:r>
          <a:r>
            <a:rPr lang="en-IN" sz="2200" dirty="0" smtClean="0">
              <a:latin typeface="Calibri" pitchFamily="34" charset="0"/>
              <a:cs typeface="Calibri" pitchFamily="34" charset="0"/>
            </a:rPr>
            <a:t>rapidly </a:t>
          </a:r>
          <a:r>
            <a:rPr lang="en-IN" sz="2200" dirty="0">
              <a:latin typeface="Calibri" pitchFamily="34" charset="0"/>
              <a:cs typeface="Calibri" pitchFamily="34" charset="0"/>
            </a:rPr>
            <a:t>fatal respiratory </a:t>
          </a:r>
          <a:r>
            <a:rPr lang="en-IN" sz="2200" dirty="0" smtClean="0">
              <a:latin typeface="Calibri" pitchFamily="34" charset="0"/>
              <a:cs typeface="Calibri" pitchFamily="34" charset="0"/>
            </a:rPr>
            <a:t>infection, </a:t>
          </a:r>
          <a:r>
            <a:rPr lang="en-IN" sz="2200" dirty="0" err="1" smtClean="0">
              <a:latin typeface="Calibri" pitchFamily="34" charset="0"/>
              <a:cs typeface="Calibri" pitchFamily="34" charset="0"/>
            </a:rPr>
            <a:t>septicemia</a:t>
          </a:r>
          <a:r>
            <a:rPr lang="en-IN" sz="2200" dirty="0" smtClean="0">
              <a:latin typeface="Calibri" pitchFamily="34" charset="0"/>
              <a:cs typeface="Calibri" pitchFamily="34" charset="0"/>
            </a:rPr>
            <a:t> </a:t>
          </a:r>
          <a:r>
            <a:rPr lang="en-IN" sz="2200" dirty="0">
              <a:latin typeface="Calibri" pitchFamily="34" charset="0"/>
              <a:cs typeface="Calibri" pitchFamily="34" charset="0"/>
            </a:rPr>
            <a:t>in patients with </a:t>
          </a:r>
          <a:r>
            <a:rPr lang="en-IN" sz="2200" dirty="0">
              <a:solidFill>
                <a:srgbClr val="FF0000"/>
              </a:solidFill>
              <a:latin typeface="Calibri" pitchFamily="34" charset="0"/>
              <a:cs typeface="Calibri" pitchFamily="34" charset="0"/>
            </a:rPr>
            <a:t>cystic </a:t>
          </a:r>
          <a:r>
            <a:rPr lang="en-IN" sz="2200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rPr>
            <a:t>fibrosis</a:t>
          </a:r>
          <a:endParaRPr lang="en-IN" sz="2200" dirty="0">
            <a:solidFill>
              <a:srgbClr val="FF0000"/>
            </a:solidFill>
            <a:latin typeface="Calibri" pitchFamily="34" charset="0"/>
            <a:cs typeface="Calibri" pitchFamily="34" charset="0"/>
          </a:endParaRPr>
        </a:p>
      </dgm:t>
    </dgm:pt>
    <dgm:pt modelId="{C35624CF-62A4-4CEE-A91A-255C4CE9EA0F}" type="parTrans" cxnId="{45A2EED5-D98B-46EF-8A3E-FBED0E69797A}">
      <dgm:prSet/>
      <dgm:spPr/>
      <dgm:t>
        <a:bodyPr/>
        <a:lstStyle/>
        <a:p>
          <a:pPr algn="ctr"/>
          <a:endParaRPr lang="en-IN" sz="2200">
            <a:latin typeface="Calibri" pitchFamily="34" charset="0"/>
            <a:cs typeface="Calibri" pitchFamily="34" charset="0"/>
          </a:endParaRPr>
        </a:p>
      </dgm:t>
    </dgm:pt>
    <dgm:pt modelId="{78A14923-2B89-473C-814D-C0D087F5141C}" type="sibTrans" cxnId="{45A2EED5-D98B-46EF-8A3E-FBED0E69797A}">
      <dgm:prSet/>
      <dgm:spPr/>
      <dgm:t>
        <a:bodyPr/>
        <a:lstStyle/>
        <a:p>
          <a:pPr algn="ctr"/>
          <a:endParaRPr lang="en-IN" sz="2200">
            <a:latin typeface="Calibri" pitchFamily="34" charset="0"/>
            <a:cs typeface="Calibri" pitchFamily="34" charset="0"/>
          </a:endParaRPr>
        </a:p>
      </dgm:t>
    </dgm:pt>
    <dgm:pt modelId="{D1074087-8B8E-43E6-A899-E8A531092539}">
      <dgm:prSet phldrT="[Text]" custT="1"/>
      <dgm:spPr/>
      <dgm:t>
        <a:bodyPr/>
        <a:lstStyle/>
        <a:p>
          <a:pPr algn="ctr"/>
          <a:r>
            <a:rPr lang="en-IN" sz="2200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Calibri" pitchFamily="34" charset="0"/>
            </a:rPr>
            <a:t>Nosocomial pathogen</a:t>
          </a:r>
        </a:p>
      </dgm:t>
    </dgm:pt>
    <dgm:pt modelId="{B9217B8A-D24E-4904-80F9-A313BE6A00D8}" type="parTrans" cxnId="{F2284D46-3CFA-4303-BF90-960B81A0A0C2}">
      <dgm:prSet/>
      <dgm:spPr/>
      <dgm:t>
        <a:bodyPr/>
        <a:lstStyle/>
        <a:p>
          <a:pPr algn="ctr"/>
          <a:endParaRPr lang="en-IN" sz="2200">
            <a:latin typeface="Calibri" pitchFamily="34" charset="0"/>
            <a:cs typeface="Calibri" pitchFamily="34" charset="0"/>
          </a:endParaRPr>
        </a:p>
      </dgm:t>
    </dgm:pt>
    <dgm:pt modelId="{F5EE4EFF-3AAA-43C8-86F1-9B3B013A5FB5}" type="sibTrans" cxnId="{F2284D46-3CFA-4303-BF90-960B81A0A0C2}">
      <dgm:prSet/>
      <dgm:spPr/>
      <dgm:t>
        <a:bodyPr/>
        <a:lstStyle/>
        <a:p>
          <a:pPr algn="ctr"/>
          <a:endParaRPr lang="en-IN" sz="2200">
            <a:latin typeface="Calibri" pitchFamily="34" charset="0"/>
            <a:cs typeface="Calibri" pitchFamily="34" charset="0"/>
          </a:endParaRPr>
        </a:p>
      </dgm:t>
    </dgm:pt>
    <dgm:pt modelId="{32013A48-BD0E-4BA5-9B5F-6D93FB1973B7}">
      <dgm:prSet phldrT="[Text]" custT="1"/>
      <dgm:spPr/>
      <dgm:t>
        <a:bodyPr/>
        <a:lstStyle/>
        <a:p>
          <a:pPr algn="ctr"/>
          <a:r>
            <a:rPr lang="en-IN" sz="2200" b="1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Calibri" pitchFamily="34" charset="0"/>
            </a:rPr>
            <a:t>Farcy</a:t>
          </a:r>
          <a:r>
            <a:rPr lang="en-IN" sz="2200" dirty="0">
              <a:latin typeface="Calibri" pitchFamily="34" charset="0"/>
              <a:cs typeface="Calibri" pitchFamily="34" charset="0"/>
            </a:rPr>
            <a:t> (skin </a:t>
          </a:r>
          <a:r>
            <a:rPr lang="en-IN" sz="2200" dirty="0" smtClean="0">
              <a:latin typeface="Calibri" pitchFamily="34" charset="0"/>
              <a:cs typeface="Calibri" pitchFamily="34" charset="0"/>
            </a:rPr>
            <a:t>lesions, lymph </a:t>
          </a:r>
          <a:r>
            <a:rPr lang="en-IN" sz="2200" dirty="0">
              <a:latin typeface="Calibri" pitchFamily="34" charset="0"/>
              <a:cs typeface="Calibri" pitchFamily="34" charset="0"/>
            </a:rPr>
            <a:t>node involvement</a:t>
          </a:r>
          <a:r>
            <a:rPr lang="en-IN" sz="2200" dirty="0" smtClean="0">
              <a:latin typeface="Calibri" pitchFamily="34" charset="0"/>
              <a:cs typeface="Calibri" pitchFamily="34" charset="0"/>
            </a:rPr>
            <a:t>)</a:t>
          </a:r>
          <a:endParaRPr lang="en-IN" sz="2200" dirty="0">
            <a:latin typeface="Calibri" pitchFamily="34" charset="0"/>
            <a:cs typeface="Calibri" pitchFamily="34" charset="0"/>
          </a:endParaRPr>
        </a:p>
      </dgm:t>
    </dgm:pt>
    <dgm:pt modelId="{A60DDAB1-A66F-4782-8856-F8B8A4998240}" type="parTrans" cxnId="{B4831AEA-8D19-4E63-90D1-D1E43CBCC109}">
      <dgm:prSet/>
      <dgm:spPr/>
      <dgm:t>
        <a:bodyPr/>
        <a:lstStyle/>
        <a:p>
          <a:pPr algn="ctr"/>
          <a:endParaRPr lang="en-IN" sz="2200">
            <a:latin typeface="Calibri" pitchFamily="34" charset="0"/>
            <a:cs typeface="Calibri" pitchFamily="34" charset="0"/>
          </a:endParaRPr>
        </a:p>
      </dgm:t>
    </dgm:pt>
    <dgm:pt modelId="{8B3C4784-8070-4F2E-9B12-A687DB006B90}" type="sibTrans" cxnId="{B4831AEA-8D19-4E63-90D1-D1E43CBCC109}">
      <dgm:prSet/>
      <dgm:spPr/>
      <dgm:t>
        <a:bodyPr/>
        <a:lstStyle/>
        <a:p>
          <a:pPr algn="ctr"/>
          <a:endParaRPr lang="en-IN" sz="2200">
            <a:latin typeface="Calibri" pitchFamily="34" charset="0"/>
            <a:cs typeface="Calibri" pitchFamily="34" charset="0"/>
          </a:endParaRPr>
        </a:p>
      </dgm:t>
    </dgm:pt>
    <dgm:pt modelId="{078708BD-9A77-4324-8DF6-C376A21C76E6}" type="pres">
      <dgm:prSet presAssocID="{F936C208-344F-4FB8-8561-4F8DA70F78F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981B549-81CC-4131-8CC6-081378C45110}" type="pres">
      <dgm:prSet presAssocID="{9C9DE486-E3EA-4DA1-B01B-F5592A2DB442}" presName="linNode" presStyleCnt="0"/>
      <dgm:spPr/>
    </dgm:pt>
    <dgm:pt modelId="{8C074F6A-7143-42B1-87EE-084F575E288D}" type="pres">
      <dgm:prSet presAssocID="{9C9DE486-E3EA-4DA1-B01B-F5592A2DB442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C519F5-8294-4CA4-B3B0-9204DBF606E7}" type="pres">
      <dgm:prSet presAssocID="{9C9DE486-E3EA-4DA1-B01B-F5592A2DB442}" presName="descendantText" presStyleLbl="alignAccFollowNode1" presStyleIdx="0" presStyleCnt="3" custScaleX="98606" custScaleY="1253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2880D3-0E29-478E-9066-BF6A275F8EB3}" type="pres">
      <dgm:prSet presAssocID="{5D5ECD95-B651-419E-95EE-8FBD886621FE}" presName="sp" presStyleCnt="0"/>
      <dgm:spPr/>
    </dgm:pt>
    <dgm:pt modelId="{697BE4DB-EB61-4375-8F05-2AF2C2C1F7CA}" type="pres">
      <dgm:prSet presAssocID="{C60B2D85-98D9-4708-9F0B-593B6A18FBAA}" presName="linNode" presStyleCnt="0"/>
      <dgm:spPr/>
    </dgm:pt>
    <dgm:pt modelId="{D9DA3E20-932D-47B6-955B-C2C77A975BB7}" type="pres">
      <dgm:prSet presAssocID="{C60B2D85-98D9-4708-9F0B-593B6A18FBAA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B6CEB5-69FB-4DB8-9215-6ED8801B60C4}" type="pres">
      <dgm:prSet presAssocID="{C60B2D85-98D9-4708-9F0B-593B6A18FBAA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C75775-4F67-4424-8AA0-733E2778BEB1}" type="pres">
      <dgm:prSet presAssocID="{1B92562B-ECC7-44D1-A7DB-C8BDD7E924E2}" presName="sp" presStyleCnt="0"/>
      <dgm:spPr/>
    </dgm:pt>
    <dgm:pt modelId="{06341FE2-7574-46CB-9C49-8077CB4B7E31}" type="pres">
      <dgm:prSet presAssocID="{1939F2D1-8A0A-4F05-B2BB-1B479B286DCD}" presName="linNode" presStyleCnt="0"/>
      <dgm:spPr/>
    </dgm:pt>
    <dgm:pt modelId="{F283FA71-798F-437A-8521-74422B9930B1}" type="pres">
      <dgm:prSet presAssocID="{1939F2D1-8A0A-4F05-B2BB-1B479B286DCD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33A348-25EF-4C26-9CEE-89024813E162}" type="pres">
      <dgm:prSet presAssocID="{1939F2D1-8A0A-4F05-B2BB-1B479B286DCD}" presName="descendantText" presStyleLbl="alignAccFollowNode1" presStyleIdx="2" presStyleCnt="3" custScaleX="98606" custScaleY="1225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8CAB4B-9846-4FA0-8C51-0A8551DC2E69}" type="presOf" srcId="{1A26B2B1-9502-4224-9287-A3D256F8757F}" destId="{B2B6CEB5-69FB-4DB8-9215-6ED8801B60C4}" srcOrd="0" destOrd="0" presId="urn:microsoft.com/office/officeart/2005/8/layout/vList5"/>
    <dgm:cxn modelId="{BF40A0B6-B2D2-43D4-87FC-62010AC25055}" type="presOf" srcId="{BDAA645C-98FE-42B9-ADC1-10C8858850FF}" destId="{78C519F5-8294-4CA4-B3B0-9204DBF606E7}" srcOrd="0" destOrd="0" presId="urn:microsoft.com/office/officeart/2005/8/layout/vList5"/>
    <dgm:cxn modelId="{0C62D53B-41E2-4859-9DDE-C0734409907E}" srcId="{F936C208-344F-4FB8-8561-4F8DA70F78FE}" destId="{9C9DE486-E3EA-4DA1-B01B-F5592A2DB442}" srcOrd="0" destOrd="0" parTransId="{3C509AEA-BD6B-4F1B-B006-FE1485CF8104}" sibTransId="{5D5ECD95-B651-419E-95EE-8FBD886621FE}"/>
    <dgm:cxn modelId="{24904D54-EDDD-47A6-8C23-807BA88B1713}" srcId="{9C9DE486-E3EA-4DA1-B01B-F5592A2DB442}" destId="{D03572AB-9272-4F9D-815B-35ECA9E617C6}" srcOrd="1" destOrd="0" parTransId="{4A134556-17F1-456B-9306-5E5141839B61}" sibTransId="{AD58170B-B980-4464-99EC-D33024F7C07A}"/>
    <dgm:cxn modelId="{4A4AE8D7-A45B-4C08-9B1A-997939F05F21}" srcId="{C60B2D85-98D9-4708-9F0B-593B6A18FBAA}" destId="{1A26B2B1-9502-4224-9287-A3D256F8757F}" srcOrd="0" destOrd="0" parTransId="{4BA31659-6AD7-4E3E-B180-8710796251E7}" sibTransId="{B0D2ECEA-5666-4B9C-AF33-542DD87809F6}"/>
    <dgm:cxn modelId="{DD661C8A-6AF3-4F64-9528-06D650603532}" type="presOf" srcId="{DEF19636-4666-4EA1-81FC-54FB158551C0}" destId="{F533A348-25EF-4C26-9CEE-89024813E162}" srcOrd="0" destOrd="0" presId="urn:microsoft.com/office/officeart/2005/8/layout/vList5"/>
    <dgm:cxn modelId="{45A2EED5-D98B-46EF-8A3E-FBED0E69797A}" srcId="{1939F2D1-8A0A-4F05-B2BB-1B479B286DCD}" destId="{DEF19636-4666-4EA1-81FC-54FB158551C0}" srcOrd="0" destOrd="0" parTransId="{C35624CF-62A4-4CEE-A91A-255C4CE9EA0F}" sibTransId="{78A14923-2B89-473C-814D-C0D087F5141C}"/>
    <dgm:cxn modelId="{238CA2EC-C8D6-4042-9BAC-DE642D35923E}" type="presOf" srcId="{D1074087-8B8E-43E6-A899-E8A531092539}" destId="{F533A348-25EF-4C26-9CEE-89024813E162}" srcOrd="0" destOrd="1" presId="urn:microsoft.com/office/officeart/2005/8/layout/vList5"/>
    <dgm:cxn modelId="{F2284D46-3CFA-4303-BF90-960B81A0A0C2}" srcId="{1939F2D1-8A0A-4F05-B2BB-1B479B286DCD}" destId="{D1074087-8B8E-43E6-A899-E8A531092539}" srcOrd="1" destOrd="0" parTransId="{B9217B8A-D24E-4904-80F9-A313BE6A00D8}" sibTransId="{F5EE4EFF-3AAA-43C8-86F1-9B3B013A5FB5}"/>
    <dgm:cxn modelId="{3DD87254-AAEE-41B3-AE3E-B45902F390DE}" srcId="{F936C208-344F-4FB8-8561-4F8DA70F78FE}" destId="{C60B2D85-98D9-4708-9F0B-593B6A18FBAA}" srcOrd="1" destOrd="0" parTransId="{D6ED1253-2277-4B49-965D-CB11C0D17878}" sibTransId="{1B92562B-ECC7-44D1-A7DB-C8BDD7E924E2}"/>
    <dgm:cxn modelId="{841522E3-C698-4D01-A9A6-E1EE33CA57BE}" type="presOf" srcId="{C60B2D85-98D9-4708-9F0B-593B6A18FBAA}" destId="{D9DA3E20-932D-47B6-955B-C2C77A975BB7}" srcOrd="0" destOrd="0" presId="urn:microsoft.com/office/officeart/2005/8/layout/vList5"/>
    <dgm:cxn modelId="{0256B9A1-D86A-43B5-882B-673A4EEFDF8F}" type="presOf" srcId="{D03572AB-9272-4F9D-815B-35ECA9E617C6}" destId="{78C519F5-8294-4CA4-B3B0-9204DBF606E7}" srcOrd="0" destOrd="1" presId="urn:microsoft.com/office/officeart/2005/8/layout/vList5"/>
    <dgm:cxn modelId="{BFDF6540-C198-4238-9D1A-2DB5DBDC93BD}" srcId="{F936C208-344F-4FB8-8561-4F8DA70F78FE}" destId="{1939F2D1-8A0A-4F05-B2BB-1B479B286DCD}" srcOrd="2" destOrd="0" parTransId="{C58A033E-58B6-4684-AEA1-EA719297FDD1}" sibTransId="{D4C7A9C1-F3EB-42EE-A803-48479D2A83D7}"/>
    <dgm:cxn modelId="{D5F094FC-B4F3-4292-8AF2-7E5A2472C73E}" type="presOf" srcId="{32013A48-BD0E-4BA5-9B5F-6D93FB1973B7}" destId="{B2B6CEB5-69FB-4DB8-9215-6ED8801B60C4}" srcOrd="0" destOrd="1" presId="urn:microsoft.com/office/officeart/2005/8/layout/vList5"/>
    <dgm:cxn modelId="{B4831AEA-8D19-4E63-90D1-D1E43CBCC109}" srcId="{C60B2D85-98D9-4708-9F0B-593B6A18FBAA}" destId="{32013A48-BD0E-4BA5-9B5F-6D93FB1973B7}" srcOrd="1" destOrd="0" parTransId="{A60DDAB1-A66F-4782-8856-F8B8A4998240}" sibTransId="{8B3C4784-8070-4F2E-9B12-A687DB006B90}"/>
    <dgm:cxn modelId="{B80816D3-6B81-483A-BC39-5259E5B64E42}" type="presOf" srcId="{1939F2D1-8A0A-4F05-B2BB-1B479B286DCD}" destId="{F283FA71-798F-437A-8521-74422B9930B1}" srcOrd="0" destOrd="0" presId="urn:microsoft.com/office/officeart/2005/8/layout/vList5"/>
    <dgm:cxn modelId="{7AB1B326-D573-44AB-AC27-26F3C3165F35}" type="presOf" srcId="{F936C208-344F-4FB8-8561-4F8DA70F78FE}" destId="{078708BD-9A77-4324-8DF6-C376A21C76E6}" srcOrd="0" destOrd="0" presId="urn:microsoft.com/office/officeart/2005/8/layout/vList5"/>
    <dgm:cxn modelId="{90B94AB9-41D4-44DB-B316-BAD64573689D}" type="presOf" srcId="{9C9DE486-E3EA-4DA1-B01B-F5592A2DB442}" destId="{8C074F6A-7143-42B1-87EE-084F575E288D}" srcOrd="0" destOrd="0" presId="urn:microsoft.com/office/officeart/2005/8/layout/vList5"/>
    <dgm:cxn modelId="{C919B46D-E29F-40E5-B3AE-3B1D94F5EC6B}" srcId="{9C9DE486-E3EA-4DA1-B01B-F5592A2DB442}" destId="{BDAA645C-98FE-42B9-ADC1-10C8858850FF}" srcOrd="0" destOrd="0" parTransId="{EE5793E4-645A-4DC4-A4BB-5B9DEA71F653}" sibTransId="{D3679D40-C7F4-4293-820D-DA88BA18F69E}"/>
    <dgm:cxn modelId="{EE379037-4ED8-495C-B401-AFA2D96083DA}" type="presParOf" srcId="{078708BD-9A77-4324-8DF6-C376A21C76E6}" destId="{3981B549-81CC-4131-8CC6-081378C45110}" srcOrd="0" destOrd="0" presId="urn:microsoft.com/office/officeart/2005/8/layout/vList5"/>
    <dgm:cxn modelId="{8D3702C6-5533-4189-991A-AC0BDE468423}" type="presParOf" srcId="{3981B549-81CC-4131-8CC6-081378C45110}" destId="{8C074F6A-7143-42B1-87EE-084F575E288D}" srcOrd="0" destOrd="0" presId="urn:microsoft.com/office/officeart/2005/8/layout/vList5"/>
    <dgm:cxn modelId="{BA389539-8F7A-4EF3-9FF2-40CA94ACD7A1}" type="presParOf" srcId="{3981B549-81CC-4131-8CC6-081378C45110}" destId="{78C519F5-8294-4CA4-B3B0-9204DBF606E7}" srcOrd="1" destOrd="0" presId="urn:microsoft.com/office/officeart/2005/8/layout/vList5"/>
    <dgm:cxn modelId="{8154BC75-79C6-4A1A-9168-17F71CA17F1D}" type="presParOf" srcId="{078708BD-9A77-4324-8DF6-C376A21C76E6}" destId="{EC2880D3-0E29-478E-9066-BF6A275F8EB3}" srcOrd="1" destOrd="0" presId="urn:microsoft.com/office/officeart/2005/8/layout/vList5"/>
    <dgm:cxn modelId="{B0990100-B7FA-4008-9D27-A18F61C57AC4}" type="presParOf" srcId="{078708BD-9A77-4324-8DF6-C376A21C76E6}" destId="{697BE4DB-EB61-4375-8F05-2AF2C2C1F7CA}" srcOrd="2" destOrd="0" presId="urn:microsoft.com/office/officeart/2005/8/layout/vList5"/>
    <dgm:cxn modelId="{4B89EB33-60E0-40C9-B864-6821F940169C}" type="presParOf" srcId="{697BE4DB-EB61-4375-8F05-2AF2C2C1F7CA}" destId="{D9DA3E20-932D-47B6-955B-C2C77A975BB7}" srcOrd="0" destOrd="0" presId="urn:microsoft.com/office/officeart/2005/8/layout/vList5"/>
    <dgm:cxn modelId="{B2432A26-7FCD-4886-AF46-9FDF9DE4D945}" type="presParOf" srcId="{697BE4DB-EB61-4375-8F05-2AF2C2C1F7CA}" destId="{B2B6CEB5-69FB-4DB8-9215-6ED8801B60C4}" srcOrd="1" destOrd="0" presId="urn:microsoft.com/office/officeart/2005/8/layout/vList5"/>
    <dgm:cxn modelId="{BBE2A0D9-60D1-44D6-BDEF-E6AE9C50938F}" type="presParOf" srcId="{078708BD-9A77-4324-8DF6-C376A21C76E6}" destId="{56C75775-4F67-4424-8AA0-733E2778BEB1}" srcOrd="3" destOrd="0" presId="urn:microsoft.com/office/officeart/2005/8/layout/vList5"/>
    <dgm:cxn modelId="{A4BFBB4B-D6A7-4BAB-9A53-49995D9603CD}" type="presParOf" srcId="{078708BD-9A77-4324-8DF6-C376A21C76E6}" destId="{06341FE2-7574-46CB-9C49-8077CB4B7E31}" srcOrd="4" destOrd="0" presId="urn:microsoft.com/office/officeart/2005/8/layout/vList5"/>
    <dgm:cxn modelId="{4119BE96-9EA9-4EA2-8DB1-92D074247EDE}" type="presParOf" srcId="{06341FE2-7574-46CB-9C49-8077CB4B7E31}" destId="{F283FA71-798F-437A-8521-74422B9930B1}" srcOrd="0" destOrd="0" presId="urn:microsoft.com/office/officeart/2005/8/layout/vList5"/>
    <dgm:cxn modelId="{FCFAE16F-FE2F-480E-82F6-605507E7BDBA}" type="presParOf" srcId="{06341FE2-7574-46CB-9C49-8077CB4B7E31}" destId="{F533A348-25EF-4C26-9CEE-89024813E162}" srcOrd="1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8C519F5-8294-4CA4-B3B0-9204DBF606E7}">
      <dsp:nvSpPr>
        <dsp:cNvPr id="0" name=""/>
        <dsp:cNvSpPr/>
      </dsp:nvSpPr>
      <dsp:spPr>
        <a:xfrm rot="5400000">
          <a:off x="4914880" y="-1812443"/>
          <a:ext cx="1277941" cy="522715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/>
            <a:t>Causative agent of </a:t>
          </a:r>
          <a:r>
            <a:rPr lang="en-IN" sz="2000" b="1" kern="1200" dirty="0">
              <a:solidFill>
                <a:schemeClr val="tx2">
                  <a:lumMod val="50000"/>
                </a:schemeClr>
              </a:solidFill>
            </a:rPr>
            <a:t>melioidosis (</a:t>
          </a:r>
          <a:r>
            <a:rPr lang="en-IN" sz="2000" kern="1200" dirty="0"/>
            <a:t>Vietnam time-bomb disease d/t long IP)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/>
            <a:t>Pulmonary infection, skin ulceration, lymphadenopathy</a:t>
          </a:r>
        </a:p>
      </dsp:txBody>
      <dsp:txXfrm rot="5400000">
        <a:off x="4914880" y="-1812443"/>
        <a:ext cx="1277941" cy="5227153"/>
      </dsp:txXfrm>
    </dsp:sp>
    <dsp:sp modelId="{8C074F6A-7143-42B1-87EE-084F575E288D}">
      <dsp:nvSpPr>
        <dsp:cNvPr id="0" name=""/>
        <dsp:cNvSpPr/>
      </dsp:nvSpPr>
      <dsp:spPr>
        <a:xfrm>
          <a:off x="0" y="2420"/>
          <a:ext cx="2940274" cy="1597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i="1" kern="1200" dirty="0" err="1"/>
            <a:t>Burkholderia</a:t>
          </a:r>
          <a:r>
            <a:rPr lang="en-IN" sz="2400" i="1" kern="1200" dirty="0"/>
            <a:t> </a:t>
          </a:r>
          <a:r>
            <a:rPr lang="en-IN" sz="2400" i="1" kern="1200" dirty="0" err="1"/>
            <a:t>pseudomallei</a:t>
          </a:r>
          <a:endParaRPr lang="en-IN" sz="2400" i="1" kern="1200" dirty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 dirty="0">
              <a:solidFill>
                <a:srgbClr val="00B0F0"/>
              </a:solidFill>
            </a:rPr>
            <a:t>Agent of bioterrorism</a:t>
          </a:r>
        </a:p>
      </dsp:txBody>
      <dsp:txXfrm>
        <a:off x="0" y="2420"/>
        <a:ext cx="2940274" cy="1597427"/>
      </dsp:txXfrm>
    </dsp:sp>
    <dsp:sp modelId="{B2B6CEB5-69FB-4DB8-9215-6ED8801B60C4}">
      <dsp:nvSpPr>
        <dsp:cNvPr id="0" name=""/>
        <dsp:cNvSpPr/>
      </dsp:nvSpPr>
      <dsp:spPr>
        <a:xfrm rot="5400000">
          <a:off x="4914880" y="-135144"/>
          <a:ext cx="1277941" cy="522715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b="1" kern="1200" dirty="0">
              <a:solidFill>
                <a:schemeClr val="tx2">
                  <a:lumMod val="50000"/>
                </a:schemeClr>
              </a:solidFill>
            </a:rPr>
            <a:t>Glanders</a:t>
          </a:r>
          <a:r>
            <a:rPr lang="en-IN" sz="2000" kern="1200" dirty="0"/>
            <a:t> (nasal </a:t>
          </a:r>
          <a:r>
            <a:rPr lang="en-IN" sz="2000" kern="1200" dirty="0" smtClean="0"/>
            <a:t>discharge, </a:t>
          </a:r>
          <a:r>
            <a:rPr lang="en-IN" sz="2000" kern="1200" dirty="0"/>
            <a:t>ulcers </a:t>
          </a:r>
          <a:r>
            <a:rPr lang="en-IN" sz="2000" kern="1200" dirty="0" smtClean="0"/>
            <a:t>in </a:t>
          </a:r>
          <a:r>
            <a:rPr lang="en-IN" sz="2000" kern="1200" dirty="0"/>
            <a:t>nasal septum)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b="1" kern="1200" dirty="0">
              <a:solidFill>
                <a:schemeClr val="tx2">
                  <a:lumMod val="50000"/>
                </a:schemeClr>
              </a:solidFill>
            </a:rPr>
            <a:t>Farcy</a:t>
          </a:r>
          <a:r>
            <a:rPr lang="en-IN" sz="2000" kern="1200" dirty="0"/>
            <a:t> (skin </a:t>
          </a:r>
          <a:r>
            <a:rPr lang="en-IN" sz="2000" kern="1200" dirty="0" smtClean="0"/>
            <a:t>lesions, lymph </a:t>
          </a:r>
          <a:r>
            <a:rPr lang="en-IN" sz="2000" kern="1200" dirty="0"/>
            <a:t>node involvement</a:t>
          </a:r>
          <a:r>
            <a:rPr lang="en-IN" sz="2000" kern="1200" dirty="0" smtClean="0"/>
            <a:t>)</a:t>
          </a:r>
          <a:endParaRPr lang="en-IN" sz="2000" kern="1200" dirty="0"/>
        </a:p>
      </dsp:txBody>
      <dsp:txXfrm rot="5400000">
        <a:off x="4914880" y="-135144"/>
        <a:ext cx="1277941" cy="5227153"/>
      </dsp:txXfrm>
    </dsp:sp>
    <dsp:sp modelId="{D9DA3E20-932D-47B6-955B-C2C77A975BB7}">
      <dsp:nvSpPr>
        <dsp:cNvPr id="0" name=""/>
        <dsp:cNvSpPr/>
      </dsp:nvSpPr>
      <dsp:spPr>
        <a:xfrm>
          <a:off x="0" y="1679718"/>
          <a:ext cx="2940274" cy="1597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i="1" kern="1200" dirty="0" err="1"/>
            <a:t>Burkholderia</a:t>
          </a:r>
          <a:r>
            <a:rPr lang="en-IN" sz="2400" i="1" kern="1200" dirty="0"/>
            <a:t> mallei</a:t>
          </a:r>
          <a:endParaRPr lang="en-IN" sz="2400" kern="1200" dirty="0"/>
        </a:p>
      </dsp:txBody>
      <dsp:txXfrm>
        <a:off x="0" y="1679718"/>
        <a:ext cx="2940274" cy="1597427"/>
      </dsp:txXfrm>
    </dsp:sp>
    <dsp:sp modelId="{F533A348-25EF-4C26-9CEE-89024813E162}">
      <dsp:nvSpPr>
        <dsp:cNvPr id="0" name=""/>
        <dsp:cNvSpPr/>
      </dsp:nvSpPr>
      <dsp:spPr>
        <a:xfrm rot="5400000">
          <a:off x="4914880" y="1542154"/>
          <a:ext cx="1277941" cy="522715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b="1" kern="1200" dirty="0" err="1">
              <a:solidFill>
                <a:schemeClr val="tx2">
                  <a:lumMod val="50000"/>
                </a:schemeClr>
              </a:solidFill>
            </a:rPr>
            <a:t>Cepacia</a:t>
          </a:r>
          <a:r>
            <a:rPr lang="en-IN" sz="2000" b="1" kern="1200" dirty="0">
              <a:solidFill>
                <a:schemeClr val="tx2">
                  <a:lumMod val="50000"/>
                </a:schemeClr>
              </a:solidFill>
            </a:rPr>
            <a:t> syndrome</a:t>
          </a:r>
          <a:r>
            <a:rPr lang="en-IN" sz="2000" b="1" kern="1200" dirty="0"/>
            <a:t>: </a:t>
          </a:r>
          <a:r>
            <a:rPr lang="en-IN" sz="2000" kern="1200" dirty="0" smtClean="0"/>
            <a:t>characterized </a:t>
          </a:r>
          <a:r>
            <a:rPr lang="en-IN" sz="2000" kern="1200" dirty="0"/>
            <a:t>by </a:t>
          </a:r>
          <a:r>
            <a:rPr lang="en-IN" sz="2000" kern="1200" dirty="0" smtClean="0"/>
            <a:t>rapidly </a:t>
          </a:r>
          <a:r>
            <a:rPr lang="en-IN" sz="2000" kern="1200" dirty="0"/>
            <a:t>fatal respiratory </a:t>
          </a:r>
          <a:r>
            <a:rPr lang="en-IN" sz="2000" kern="1200" dirty="0" smtClean="0"/>
            <a:t>infection, </a:t>
          </a:r>
          <a:r>
            <a:rPr lang="en-IN" sz="2000" kern="1200" dirty="0" err="1" smtClean="0"/>
            <a:t>septicemia</a:t>
          </a:r>
          <a:r>
            <a:rPr lang="en-IN" sz="2000" kern="1200" dirty="0" smtClean="0"/>
            <a:t> </a:t>
          </a:r>
          <a:r>
            <a:rPr lang="en-IN" sz="2000" kern="1200" dirty="0"/>
            <a:t>in patients with </a:t>
          </a:r>
          <a:r>
            <a:rPr lang="en-IN" sz="2000" kern="1200" dirty="0">
              <a:solidFill>
                <a:srgbClr val="FF0000"/>
              </a:solidFill>
            </a:rPr>
            <a:t>cystic </a:t>
          </a:r>
          <a:r>
            <a:rPr lang="en-IN" sz="2000" kern="1200" dirty="0" smtClean="0">
              <a:solidFill>
                <a:srgbClr val="FF0000"/>
              </a:solidFill>
            </a:rPr>
            <a:t>fibrosis</a:t>
          </a:r>
          <a:endParaRPr lang="en-IN" sz="2000" kern="1200" dirty="0">
            <a:solidFill>
              <a:srgbClr val="FF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>
              <a:solidFill>
                <a:schemeClr val="tx2">
                  <a:lumMod val="50000"/>
                </a:schemeClr>
              </a:solidFill>
            </a:rPr>
            <a:t>Nosocomial pathogen</a:t>
          </a:r>
        </a:p>
      </dsp:txBody>
      <dsp:txXfrm rot="5400000">
        <a:off x="4914880" y="1542154"/>
        <a:ext cx="1277941" cy="5227153"/>
      </dsp:txXfrm>
    </dsp:sp>
    <dsp:sp modelId="{F283FA71-798F-437A-8521-74422B9930B1}">
      <dsp:nvSpPr>
        <dsp:cNvPr id="0" name=""/>
        <dsp:cNvSpPr/>
      </dsp:nvSpPr>
      <dsp:spPr>
        <a:xfrm>
          <a:off x="0" y="3357017"/>
          <a:ext cx="2940274" cy="1597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i="1" kern="1200" dirty="0" err="1"/>
            <a:t>Burkholderia</a:t>
          </a:r>
          <a:r>
            <a:rPr lang="en-IN" sz="2400" i="1" kern="1200" dirty="0"/>
            <a:t> </a:t>
          </a:r>
          <a:r>
            <a:rPr lang="en-IN" sz="2400" i="1" kern="1200" dirty="0" err="1" smtClean="0"/>
            <a:t>cepacia</a:t>
          </a:r>
          <a:endParaRPr lang="en-IN" sz="2400" i="1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i="0" kern="1200" dirty="0" smtClean="0"/>
            <a:t>Most common</a:t>
          </a:r>
          <a:endParaRPr lang="en-IN" sz="2000" i="0" kern="1200" dirty="0"/>
        </a:p>
      </dsp:txBody>
      <dsp:txXfrm>
        <a:off x="0" y="3357017"/>
        <a:ext cx="2940274" cy="15974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B4002-08C1-4567-B840-D5A6654D99C2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67873A-FEDF-4D74-9955-BC9C64FB18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dirty="0" smtClean="0">
                <a:latin typeface="Calibri" pitchFamily="34" charset="0"/>
                <a:cs typeface="Calibri" pitchFamily="34" charset="0"/>
              </a:rPr>
              <a:t>Pigment production can be enhanced in special media such as </a:t>
            </a:r>
            <a:r>
              <a:rPr lang="en-IN" sz="1200" b="1" dirty="0" smtClean="0">
                <a:latin typeface="Calibri" pitchFamily="34" charset="0"/>
                <a:cs typeface="Calibri" pitchFamily="34" charset="0"/>
              </a:rPr>
              <a:t>King's </a:t>
            </a:r>
            <a:r>
              <a:rPr lang="en-IN" sz="1200" dirty="0" smtClean="0">
                <a:latin typeface="Calibri" pitchFamily="34" charset="0"/>
                <a:cs typeface="Calibri" pitchFamily="34" charset="0"/>
              </a:rPr>
              <a:t>media.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67873A-FEDF-4D74-9955-BC9C64FB18E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67873A-FEDF-4D74-9955-BC9C64FB18EE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18EC8AB-7D79-473D-B710-71EAC469F8E2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F958805-DBFF-45D9-BD77-C2DD34F7CC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8EC8AB-7D79-473D-B710-71EAC469F8E2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58805-DBFF-45D9-BD77-C2DD34F7CC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8EC8AB-7D79-473D-B710-71EAC469F8E2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58805-DBFF-45D9-BD77-C2DD34F7CC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8EC8AB-7D79-473D-B710-71EAC469F8E2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58805-DBFF-45D9-BD77-C2DD34F7CC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8EC8AB-7D79-473D-B710-71EAC469F8E2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58805-DBFF-45D9-BD77-C2DD34F7CC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8EC8AB-7D79-473D-B710-71EAC469F8E2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58805-DBFF-45D9-BD77-C2DD34F7CC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8EC8AB-7D79-473D-B710-71EAC469F8E2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58805-DBFF-45D9-BD77-C2DD34F7CC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18EC8AB-7D79-473D-B710-71EAC469F8E2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58805-DBFF-45D9-BD77-C2DD34F7CC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18EC8AB-7D79-473D-B710-71EAC469F8E2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F958805-DBFF-45D9-BD77-C2DD34F7CC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8EC8AB-7D79-473D-B710-71EAC469F8E2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58805-DBFF-45D9-BD77-C2DD34F7CC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8EC8AB-7D79-473D-B710-71EAC469F8E2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958805-DBFF-45D9-BD77-C2DD34F7CC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18EC8AB-7D79-473D-B710-71EAC469F8E2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F958805-DBFF-45D9-BD77-C2DD34F7CC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447800"/>
            <a:ext cx="7772400" cy="1508760"/>
          </a:xfrm>
        </p:spPr>
        <p:txBody>
          <a:bodyPr>
            <a:noAutofit/>
          </a:bodyPr>
          <a:lstStyle/>
          <a:p>
            <a:pPr algn="ctr"/>
            <a:r>
              <a:rPr lang="en-US" sz="5400" i="1" dirty="0" smtClean="0">
                <a:solidFill>
                  <a:schemeClr val="accent1">
                    <a:lumMod val="75000"/>
                  </a:schemeClr>
                </a:solidFill>
              </a:rPr>
              <a:t>Pseudomonas</a:t>
            </a:r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</a:rPr>
              <a:t> and other non-</a:t>
            </a:r>
            <a:r>
              <a:rPr lang="en-US" sz="5400" dirty="0" err="1" smtClean="0">
                <a:solidFill>
                  <a:schemeClr val="accent1">
                    <a:lumMod val="75000"/>
                  </a:schemeClr>
                </a:solidFill>
              </a:rPr>
              <a:t>fermenters</a:t>
            </a:r>
            <a:endParaRPr lang="en-US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At the end of the session, the students will be able to understand: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Virulence factors, pathogenesis, clinical manifestations, lab diagnosis, treatment of infections by non fermenting GNB like </a:t>
            </a:r>
            <a:r>
              <a:rPr lang="en-US" sz="2800" i="1" dirty="0" smtClean="0">
                <a:latin typeface="Calibri" pitchFamily="34" charset="0"/>
                <a:cs typeface="Calibri" pitchFamily="34" charset="0"/>
              </a:rPr>
              <a:t>Pseudomonas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800" i="1" dirty="0" err="1" smtClean="0">
                <a:latin typeface="Calibri" pitchFamily="34" charset="0"/>
                <a:cs typeface="Calibri" pitchFamily="34" charset="0"/>
              </a:rPr>
              <a:t>Burkholderia</a:t>
            </a:r>
            <a:r>
              <a:rPr lang="en-US" sz="2800" dirty="0" smtClean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,</a:t>
            </a:r>
            <a:r>
              <a:rPr lang="en-US" sz="2800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i="1" dirty="0" err="1" smtClean="0">
                <a:latin typeface="Calibri" pitchFamily="34" charset="0"/>
                <a:cs typeface="Calibri" pitchFamily="34" charset="0"/>
              </a:rPr>
              <a:t>Acinetobacter</a:t>
            </a:r>
            <a:endParaRPr lang="en-US" sz="2800" dirty="0" smtClean="0">
              <a:latin typeface="Calibri" pitchFamily="34" charset="0"/>
              <a:ea typeface="Roboto Condensed Light" panose="020B0604020202020204" charset="0"/>
              <a:cs typeface="Calibri" pitchFamily="34" charset="0"/>
            </a:endParaRPr>
          </a:p>
          <a:p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Learning objectives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040"/>
            <a:ext cx="8229600" cy="498396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Non-fermenting GNB do not ferment any sugars, utilize sugars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oxidatively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Environmental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commensals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in hospitals that inhabit in moist environments, detergents, IV fluids</a:t>
            </a:r>
          </a:p>
          <a:p>
            <a:pPr algn="just">
              <a:lnSpc>
                <a:spcPct val="150000"/>
              </a:lnSpc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Resistant to multiple antibiotics</a:t>
            </a:r>
            <a:endParaRPr lang="en-IN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Introduction</a:t>
            </a:r>
            <a:endParaRPr lang="en-US" sz="3600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Include:</a:t>
            </a:r>
          </a:p>
          <a:p>
            <a:pPr>
              <a:lnSpc>
                <a:spcPct val="150000"/>
              </a:lnSpc>
            </a:pPr>
            <a:r>
              <a:rPr lang="en-US" sz="2600" i="1" dirty="0" smtClean="0">
                <a:latin typeface="Calibri" pitchFamily="34" charset="0"/>
                <a:cs typeface="Calibri" pitchFamily="34" charset="0"/>
              </a:rPr>
              <a:t>Pseudomonas </a:t>
            </a:r>
            <a:r>
              <a:rPr lang="en-US" sz="2600" i="1" dirty="0" err="1" smtClean="0">
                <a:latin typeface="Calibri" pitchFamily="34" charset="0"/>
                <a:cs typeface="Calibri" pitchFamily="34" charset="0"/>
              </a:rPr>
              <a:t>aeruginosa</a:t>
            </a:r>
            <a:endParaRPr lang="en-US" sz="2600" i="1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600" i="1" dirty="0" err="1" smtClean="0">
                <a:latin typeface="Calibri" pitchFamily="34" charset="0"/>
                <a:cs typeface="Calibri" pitchFamily="34" charset="0"/>
              </a:rPr>
              <a:t>Burkholderia</a:t>
            </a:r>
            <a:r>
              <a:rPr lang="en-US" sz="2600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i="1" dirty="0" err="1" smtClean="0">
                <a:latin typeface="Calibri" pitchFamily="34" charset="0"/>
                <a:cs typeface="Calibri" pitchFamily="34" charset="0"/>
              </a:rPr>
              <a:t>cepacia</a:t>
            </a:r>
            <a:endParaRPr lang="en-US" sz="2600" i="1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600" i="1" dirty="0" err="1" smtClean="0">
                <a:latin typeface="Calibri" pitchFamily="34" charset="0"/>
                <a:cs typeface="Calibri" pitchFamily="34" charset="0"/>
              </a:rPr>
              <a:t>Acinetobacter</a:t>
            </a:r>
            <a:r>
              <a:rPr lang="en-US" sz="2600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i="1" dirty="0" err="1" smtClean="0">
                <a:latin typeface="Calibri" pitchFamily="34" charset="0"/>
                <a:cs typeface="Calibri" pitchFamily="34" charset="0"/>
              </a:rPr>
              <a:t>baumannii</a:t>
            </a:r>
            <a:endParaRPr lang="en-US" sz="2600" i="1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600" i="1" dirty="0" err="1" smtClean="0">
                <a:latin typeface="Calibri" pitchFamily="34" charset="0"/>
                <a:cs typeface="Calibri" pitchFamily="34" charset="0"/>
              </a:rPr>
              <a:t>Stenotrophomonas</a:t>
            </a:r>
            <a:r>
              <a:rPr lang="en-US" sz="2600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i="1" dirty="0" err="1" smtClean="0">
                <a:latin typeface="Calibri" pitchFamily="34" charset="0"/>
                <a:cs typeface="Calibri" pitchFamily="34" charset="0"/>
              </a:rPr>
              <a:t>maltophilia</a:t>
            </a:r>
            <a:endParaRPr lang="en-US" sz="2600" i="1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600" i="1" dirty="0" err="1" smtClean="0">
                <a:latin typeface="Calibri" pitchFamily="34" charset="0"/>
                <a:cs typeface="Calibri" pitchFamily="34" charset="0"/>
              </a:rPr>
              <a:t>Elizabethkingia</a:t>
            </a:r>
            <a:r>
              <a:rPr lang="en-US" sz="2600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i="1" dirty="0" err="1" smtClean="0">
                <a:latin typeface="Calibri" pitchFamily="34" charset="0"/>
                <a:cs typeface="Calibri" pitchFamily="34" charset="0"/>
              </a:rPr>
              <a:t>meningosepticum</a:t>
            </a:r>
            <a:endParaRPr lang="en-IN" sz="2600" dirty="0" smtClean="0">
              <a:latin typeface="Calibri" pitchFamily="34" charset="0"/>
              <a:cs typeface="Calibri" pitchFamily="34" charset="0"/>
            </a:endParaRPr>
          </a:p>
          <a:p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A8D832-90F5-4829-80A3-89DB59A57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N" sz="26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General features</a:t>
            </a:r>
          </a:p>
          <a:p>
            <a:pPr marL="0" indent="0" algn="just">
              <a:buNone/>
            </a:pPr>
            <a:endParaRPr lang="en-IN" sz="26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Oxidase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sz="2600" dirty="0">
                <a:latin typeface="Calibri" pitchFamily="34" charset="0"/>
                <a:cs typeface="Calibri" pitchFamily="34" charset="0"/>
              </a:rPr>
              <a:t>positive, pigment producing, non-fermenting, gram-negative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bacilli</a:t>
            </a:r>
          </a:p>
          <a:p>
            <a:pPr algn="just"/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600" dirty="0">
                <a:latin typeface="Calibri" pitchFamily="34" charset="0"/>
                <a:cs typeface="Calibri" pitchFamily="34" charset="0"/>
              </a:rPr>
              <a:t>Actively motile with single polar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flagellum</a:t>
            </a:r>
          </a:p>
          <a:p>
            <a:pPr algn="just"/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600" dirty="0">
                <a:latin typeface="Calibri" pitchFamily="34" charset="0"/>
                <a:cs typeface="Calibri" pitchFamily="34" charset="0"/>
              </a:rPr>
              <a:t>Major pathogen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among </a:t>
            </a:r>
            <a:r>
              <a:rPr lang="en-IN" sz="2600" dirty="0">
                <a:latin typeface="Calibri" pitchFamily="34" charset="0"/>
                <a:cs typeface="Calibri" pitchFamily="34" charset="0"/>
              </a:rPr>
              <a:t>hospitalized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patients, patients </a:t>
            </a:r>
            <a:r>
              <a:rPr lang="en-IN" sz="2600" dirty="0">
                <a:latin typeface="Calibri" pitchFamily="34" charset="0"/>
                <a:cs typeface="Calibri" pitchFamily="34" charset="0"/>
              </a:rPr>
              <a:t>with cystic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fibrosis</a:t>
            </a:r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0F4A70-5AD5-46F3-8263-C080C2FD8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28600"/>
            <a:ext cx="7772400" cy="914400"/>
          </a:xfrm>
        </p:spPr>
        <p:txBody>
          <a:bodyPr>
            <a:normAutofit/>
          </a:bodyPr>
          <a:lstStyle/>
          <a:p>
            <a:r>
              <a:rPr lang="en-IN" sz="3800" b="1" i="1" dirty="0">
                <a:solidFill>
                  <a:schemeClr val="tx2">
                    <a:lumMod val="75000"/>
                  </a:schemeClr>
                </a:solidFill>
                <a:effectLst/>
              </a:rPr>
              <a:t>Pseudomonas</a:t>
            </a:r>
          </a:p>
        </p:txBody>
      </p:sp>
    </p:spTree>
    <p:extLst>
      <p:ext uri="{BB962C8B-B14F-4D97-AF65-F5344CB8AC3E}">
        <p14:creationId xmlns:p14="http://schemas.microsoft.com/office/powerpoint/2010/main" xmlns="" val="365098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A20F355-A1D5-4D2C-B6C0-41EB73520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1" y="1420091"/>
            <a:ext cx="7156848" cy="5209309"/>
          </a:xfrm>
        </p:spPr>
        <p:txBody>
          <a:bodyPr>
            <a:normAutofit/>
          </a:bodyPr>
          <a:lstStyle/>
          <a:p>
            <a:r>
              <a:rPr lang="en-IN" sz="2600" i="1" dirty="0">
                <a:latin typeface="Calibri" pitchFamily="34" charset="0"/>
                <a:cs typeface="Calibri" pitchFamily="34" charset="0"/>
              </a:rPr>
              <a:t>Pseudomonas aeruginosa</a:t>
            </a:r>
          </a:p>
          <a:p>
            <a:pPr marL="0" indent="0">
              <a:buNone/>
            </a:pPr>
            <a:endParaRPr lang="en-IN" sz="2600" i="1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IN" sz="2600" i="1" dirty="0">
              <a:latin typeface="Calibri" pitchFamily="34" charset="0"/>
              <a:cs typeface="Calibri" pitchFamily="34" charset="0"/>
            </a:endParaRPr>
          </a:p>
          <a:p>
            <a:r>
              <a:rPr lang="en-IN" sz="2600" i="1" dirty="0">
                <a:latin typeface="Calibri" pitchFamily="34" charset="0"/>
                <a:cs typeface="Calibri" pitchFamily="34" charset="0"/>
              </a:rPr>
              <a:t>P. </a:t>
            </a:r>
            <a:r>
              <a:rPr lang="en-IN" sz="2600" i="1" dirty="0" err="1" smtClean="0">
                <a:latin typeface="Calibri" pitchFamily="34" charset="0"/>
                <a:cs typeface="Calibri" pitchFamily="34" charset="0"/>
              </a:rPr>
              <a:t>fluorescens</a:t>
            </a:r>
            <a:r>
              <a:rPr lang="en-IN" sz="2600" i="1" dirty="0" smtClean="0">
                <a:latin typeface="Calibri" pitchFamily="34" charset="0"/>
                <a:cs typeface="Calibri" pitchFamily="34" charset="0"/>
              </a:rPr>
              <a:t> </a:t>
            </a:r>
            <a:endParaRPr lang="en-IN" sz="2600" i="1" dirty="0">
              <a:latin typeface="Calibri" pitchFamily="34" charset="0"/>
              <a:cs typeface="Calibri" pitchFamily="34" charset="0"/>
            </a:endParaRPr>
          </a:p>
          <a:p>
            <a:r>
              <a:rPr lang="en-IN" sz="2600" i="1" dirty="0">
                <a:latin typeface="Calibri" pitchFamily="34" charset="0"/>
                <a:cs typeface="Calibri" pitchFamily="34" charset="0"/>
              </a:rPr>
              <a:t>P. </a:t>
            </a:r>
            <a:r>
              <a:rPr lang="en-IN" sz="2600" i="1" dirty="0" err="1" smtClean="0">
                <a:latin typeface="Calibri" pitchFamily="34" charset="0"/>
                <a:cs typeface="Calibri" pitchFamily="34" charset="0"/>
              </a:rPr>
              <a:t>putida</a:t>
            </a:r>
            <a:endParaRPr lang="en-IN" sz="2600" i="1" dirty="0">
              <a:latin typeface="Calibri" pitchFamily="34" charset="0"/>
              <a:cs typeface="Calibri" pitchFamily="34" charset="0"/>
            </a:endParaRPr>
          </a:p>
          <a:p>
            <a:r>
              <a:rPr lang="en-IN" sz="2600" i="1" dirty="0">
                <a:latin typeface="Calibri" pitchFamily="34" charset="0"/>
                <a:cs typeface="Calibri" pitchFamily="34" charset="0"/>
              </a:rPr>
              <a:t>P. </a:t>
            </a:r>
            <a:r>
              <a:rPr lang="en-IN" sz="2600" i="1" dirty="0" err="1">
                <a:latin typeface="Calibri" pitchFamily="34" charset="0"/>
                <a:cs typeface="Calibri" pitchFamily="34" charset="0"/>
              </a:rPr>
              <a:t>stutzeri</a:t>
            </a:r>
            <a:endParaRPr lang="en-IN" sz="2600" i="1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IN" sz="2600" i="1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IN" sz="2600" i="1" dirty="0">
              <a:latin typeface="Calibri" pitchFamily="34" charset="0"/>
              <a:cs typeface="Calibri" pitchFamily="34" charset="0"/>
            </a:endParaRPr>
          </a:p>
          <a:p>
            <a:r>
              <a:rPr lang="en-IN" sz="2600" i="1" dirty="0">
                <a:latin typeface="Calibri" pitchFamily="34" charset="0"/>
                <a:cs typeface="Calibri" pitchFamily="34" charset="0"/>
              </a:rPr>
              <a:t>P. </a:t>
            </a:r>
            <a:r>
              <a:rPr lang="en-IN" sz="2600" i="1" dirty="0" err="1" smtClean="0">
                <a:latin typeface="Calibri" pitchFamily="34" charset="0"/>
                <a:cs typeface="Calibri" pitchFamily="34" charset="0"/>
              </a:rPr>
              <a:t>alcaligenes</a:t>
            </a:r>
            <a:r>
              <a:rPr lang="en-IN" sz="2600" i="1" dirty="0" smtClean="0">
                <a:latin typeface="Calibri" pitchFamily="34" charset="0"/>
                <a:cs typeface="Calibri" pitchFamily="34" charset="0"/>
              </a:rPr>
              <a:t> </a:t>
            </a:r>
            <a:endParaRPr lang="en-IN" sz="2600" i="1" dirty="0">
              <a:latin typeface="Calibri" pitchFamily="34" charset="0"/>
              <a:cs typeface="Calibri" pitchFamily="34" charset="0"/>
            </a:endParaRPr>
          </a:p>
          <a:p>
            <a:r>
              <a:rPr lang="en-IN" sz="2600" i="1" dirty="0">
                <a:latin typeface="Calibri" pitchFamily="34" charset="0"/>
                <a:cs typeface="Calibri" pitchFamily="34" charset="0"/>
              </a:rPr>
              <a:t>P</a:t>
            </a:r>
            <a:r>
              <a:rPr lang="en-IN" sz="2600" i="1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en-IN" sz="2600" i="1" dirty="0" err="1" smtClean="0">
                <a:latin typeface="Calibri" pitchFamily="34" charset="0"/>
                <a:cs typeface="Calibri" pitchFamily="34" charset="0"/>
              </a:rPr>
              <a:t>pseudoalcaligenes</a:t>
            </a:r>
            <a:endParaRPr lang="en-IN" sz="2600" i="1" dirty="0">
              <a:latin typeface="Calibri" pitchFamily="34" charset="0"/>
              <a:cs typeface="Calibri" pitchFamily="34" charset="0"/>
            </a:endParaRPr>
          </a:p>
          <a:p>
            <a:endParaRPr lang="en-IN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F30E44-A0D5-4E4B-AB97-2BA817A4C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8305800" cy="914400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Species</a:t>
            </a:r>
            <a:endParaRPr lang="en-IN" sz="3200" b="1" dirty="0"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09B7B6D-0CC7-4242-A238-0ECA0A4E0C95}"/>
              </a:ext>
            </a:extLst>
          </p:cNvPr>
          <p:cNvSpPr/>
          <p:nvPr/>
        </p:nvSpPr>
        <p:spPr>
          <a:xfrm>
            <a:off x="4724400" y="5029200"/>
            <a:ext cx="3667539" cy="85536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000" dirty="0">
                <a:solidFill>
                  <a:schemeClr val="bg1"/>
                </a:solidFill>
              </a:rPr>
              <a:t>Rarely encountered in clinical specimens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35A73F4-2A19-45F8-8DDD-24CB46104A14}"/>
              </a:ext>
            </a:extLst>
          </p:cNvPr>
          <p:cNvSpPr/>
          <p:nvPr/>
        </p:nvSpPr>
        <p:spPr>
          <a:xfrm>
            <a:off x="4572000" y="2902227"/>
            <a:ext cx="2693504" cy="121257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000" dirty="0">
                <a:solidFill>
                  <a:schemeClr val="bg1"/>
                </a:solidFill>
              </a:rPr>
              <a:t>Exposure to contaminated medical </a:t>
            </a:r>
            <a:r>
              <a:rPr lang="en-IN" sz="2000" dirty="0" smtClean="0">
                <a:solidFill>
                  <a:schemeClr val="bg1"/>
                </a:solidFill>
              </a:rPr>
              <a:t>devices/ solutions</a:t>
            </a:r>
            <a:endParaRPr lang="en-IN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D6C27A0E-F05C-4A62-A612-7EDCFF038842}"/>
              </a:ext>
            </a:extLst>
          </p:cNvPr>
          <p:cNvSpPr/>
          <p:nvPr/>
        </p:nvSpPr>
        <p:spPr>
          <a:xfrm>
            <a:off x="4579228" y="757783"/>
            <a:ext cx="4283765" cy="145201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000" dirty="0">
                <a:solidFill>
                  <a:schemeClr val="bg1"/>
                </a:solidFill>
              </a:rPr>
              <a:t>Exposure to contaminated medical </a:t>
            </a:r>
            <a:r>
              <a:rPr lang="en-IN" sz="2000" dirty="0" smtClean="0">
                <a:solidFill>
                  <a:schemeClr val="bg1"/>
                </a:solidFill>
              </a:rPr>
              <a:t>devices/ solutions</a:t>
            </a:r>
            <a:r>
              <a:rPr lang="en-IN" sz="2000" dirty="0">
                <a:solidFill>
                  <a:schemeClr val="bg1"/>
                </a:solidFill>
              </a:rPr>
              <a:t>; </a:t>
            </a:r>
            <a:r>
              <a:rPr lang="en-IN" sz="2000" dirty="0" smtClean="0">
                <a:solidFill>
                  <a:schemeClr val="bg1"/>
                </a:solidFill>
              </a:rPr>
              <a:t>penetrating </a:t>
            </a:r>
            <a:r>
              <a:rPr lang="en-IN" sz="2000" dirty="0">
                <a:solidFill>
                  <a:schemeClr val="bg1"/>
                </a:solidFill>
              </a:rPr>
              <a:t>wounds; ingestion of contaminated food or water</a:t>
            </a:r>
          </a:p>
        </p:txBody>
      </p:sp>
    </p:spTree>
    <p:extLst>
      <p:ext uri="{BB962C8B-B14F-4D97-AF65-F5344CB8AC3E}">
        <p14:creationId xmlns:p14="http://schemas.microsoft.com/office/powerpoint/2010/main" xmlns="" val="403213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3920A7-BB21-4F9D-BEA9-4CDFFAE4C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555" y="1406237"/>
            <a:ext cx="8541326" cy="5527963"/>
          </a:xfrm>
        </p:spPr>
        <p:txBody>
          <a:bodyPr>
            <a:normAutofit/>
          </a:bodyPr>
          <a:lstStyle/>
          <a:p>
            <a:pPr algn="just"/>
            <a:r>
              <a:rPr lang="en-IN" sz="2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Colonization</a:t>
            </a:r>
            <a:r>
              <a:rPr lang="en-IN" sz="2600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pili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, single polar flagellum)</a:t>
            </a:r>
          </a:p>
          <a:p>
            <a:pPr algn="just"/>
            <a:endParaRPr lang="en-IN" sz="2600" dirty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6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Toxin-mediated immune evasion </a:t>
            </a:r>
            <a:r>
              <a:rPr lang="en-IN" sz="2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&amp; </a:t>
            </a:r>
            <a:r>
              <a:rPr lang="en-IN" sz="26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tissue injury: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2600" b="1" dirty="0">
                <a:latin typeface="Calibri" pitchFamily="34" charset="0"/>
                <a:cs typeface="Calibri" pitchFamily="34" charset="0"/>
              </a:rPr>
              <a:t>Non diffusible </a:t>
            </a:r>
            <a:r>
              <a:rPr lang="fr-FR" sz="2600" b="1" dirty="0" err="1">
                <a:latin typeface="Calibri" pitchFamily="34" charset="0"/>
                <a:cs typeface="Calibri" pitchFamily="34" charset="0"/>
              </a:rPr>
              <a:t>toxins</a:t>
            </a:r>
            <a:r>
              <a:rPr lang="fr-FR" sz="26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fr-FR" sz="2600" dirty="0">
                <a:latin typeface="Calibri" pitchFamily="34" charset="0"/>
                <a:cs typeface="Calibri" pitchFamily="34" charset="0"/>
              </a:rPr>
              <a:t>(e.g. </a:t>
            </a:r>
            <a:r>
              <a:rPr lang="fr-FR" sz="2600" dirty="0" err="1">
                <a:latin typeface="Calibri" pitchFamily="34" charset="0"/>
                <a:cs typeface="Calibri" pitchFamily="34" charset="0"/>
              </a:rPr>
              <a:t>exotoxins</a:t>
            </a:r>
            <a:r>
              <a:rPr lang="fr-FR" sz="2600" dirty="0">
                <a:latin typeface="Calibri" pitchFamily="34" charset="0"/>
                <a:cs typeface="Calibri" pitchFamily="34" charset="0"/>
              </a:rPr>
              <a:t> S, U, T</a:t>
            </a:r>
            <a:r>
              <a:rPr lang="fr-FR" sz="26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fr-FR" sz="2600" dirty="0">
                <a:latin typeface="Calibri" pitchFamily="34" charset="0"/>
                <a:cs typeface="Calibri" pitchFamily="34" charset="0"/>
              </a:rPr>
              <a:t>Y)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2600" b="1" dirty="0">
                <a:latin typeface="Calibri" pitchFamily="34" charset="0"/>
                <a:cs typeface="Calibri" pitchFamily="34" charset="0"/>
              </a:rPr>
              <a:t>Diffusible </a:t>
            </a:r>
            <a:r>
              <a:rPr lang="fr-FR" sz="2600" b="1" dirty="0" err="1">
                <a:latin typeface="Calibri" pitchFamily="34" charset="0"/>
                <a:cs typeface="Calibri" pitchFamily="34" charset="0"/>
              </a:rPr>
              <a:t>toxins</a:t>
            </a:r>
            <a:r>
              <a:rPr lang="fr-FR" sz="26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fr-FR" sz="2600" dirty="0">
                <a:latin typeface="Calibri" pitchFamily="34" charset="0"/>
                <a:cs typeface="Calibri" pitchFamily="34" charset="0"/>
              </a:rPr>
              <a:t>(e.g. </a:t>
            </a:r>
            <a:r>
              <a:rPr lang="fr-FR" sz="2600" dirty="0" err="1">
                <a:latin typeface="Calibri" pitchFamily="34" charset="0"/>
                <a:cs typeface="Calibri" pitchFamily="34" charset="0"/>
              </a:rPr>
              <a:t>exotoxin</a:t>
            </a:r>
            <a:r>
              <a:rPr lang="fr-FR" sz="2600" dirty="0">
                <a:latin typeface="Calibri" pitchFamily="34" charset="0"/>
                <a:cs typeface="Calibri" pitchFamily="34" charset="0"/>
              </a:rPr>
              <a:t> A, </a:t>
            </a:r>
            <a:r>
              <a:rPr lang="fr-FR" sz="2600" dirty="0" err="1">
                <a:latin typeface="Calibri" pitchFamily="34" charset="0"/>
                <a:cs typeface="Calibri" pitchFamily="34" charset="0"/>
              </a:rPr>
              <a:t>proteases</a:t>
            </a:r>
            <a:r>
              <a:rPr lang="fr-FR" sz="26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IN" sz="2600" dirty="0">
                <a:latin typeface="Calibri" pitchFamily="34" charset="0"/>
                <a:cs typeface="Calibri" pitchFamily="34" charset="0"/>
              </a:rPr>
              <a:t>phospholipases, </a:t>
            </a:r>
            <a:r>
              <a:rPr lang="en-IN" sz="2600" dirty="0" err="1">
                <a:latin typeface="Calibri" pitchFamily="34" charset="0"/>
                <a:cs typeface="Calibri" pitchFamily="34" charset="0"/>
              </a:rPr>
              <a:t>hemolysins</a:t>
            </a:r>
            <a:r>
              <a:rPr lang="en-IN" sz="2600" dirty="0">
                <a:latin typeface="Calibri" pitchFamily="34" charset="0"/>
                <a:cs typeface="Calibri" pitchFamily="34" charset="0"/>
              </a:rPr>
              <a:t>, elastases,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pyocyanin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)</a:t>
            </a:r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IN" sz="2600" b="1" dirty="0" err="1">
                <a:latin typeface="Calibri" pitchFamily="34" charset="0"/>
                <a:cs typeface="Calibri" pitchFamily="34" charset="0"/>
              </a:rPr>
              <a:t>Exotoxin</a:t>
            </a:r>
            <a:r>
              <a:rPr lang="en-IN" sz="26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IN" sz="2600" b="1" dirty="0" smtClean="0">
                <a:latin typeface="Calibri" pitchFamily="34" charset="0"/>
                <a:cs typeface="Calibri" pitchFamily="34" charset="0"/>
              </a:rPr>
              <a:t>A</a:t>
            </a:r>
          </a:p>
          <a:p>
            <a:pPr lvl="1" algn="just">
              <a:buFont typeface="Wingdings" panose="05000000000000000000" pitchFamily="2" charset="2"/>
              <a:buChar char="§"/>
            </a:pPr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6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Host's inflammatory </a:t>
            </a:r>
            <a:r>
              <a:rPr lang="en-IN" sz="2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response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(via TLR4, 5)</a:t>
            </a:r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66CA5E-2F67-4901-8D78-C5A0FD8A8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7772400" cy="914400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Virulence factors</a:t>
            </a:r>
            <a:endParaRPr lang="en-IN" sz="3200" b="1" dirty="0"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286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Pigment production</a:t>
            </a:r>
          </a:p>
          <a:p>
            <a:pPr algn="just">
              <a:lnSpc>
                <a:spcPct val="150000"/>
              </a:lnSpc>
            </a:pPr>
            <a:r>
              <a:rPr lang="en-IN" sz="2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Alginate coat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(slime layer-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biofilm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- adhesion)</a:t>
            </a:r>
          </a:p>
          <a:p>
            <a:pPr algn="just">
              <a:lnSpc>
                <a:spcPct val="150000"/>
              </a:lnSpc>
            </a:pPr>
            <a:r>
              <a:rPr lang="en-IN" sz="2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Capsule</a:t>
            </a:r>
          </a:p>
          <a:p>
            <a:pPr algn="just">
              <a:lnSpc>
                <a:spcPct val="150000"/>
              </a:lnSpc>
            </a:pPr>
            <a:r>
              <a:rPr lang="en-IN" sz="2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Multidrug and multi-disinfectant resistance</a:t>
            </a:r>
          </a:p>
          <a:p>
            <a:pPr algn="just">
              <a:lnSpc>
                <a:spcPct val="150000"/>
              </a:lnSpc>
            </a:pPr>
            <a:r>
              <a:rPr lang="en-IN" sz="2600" b="1" dirty="0" err="1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Biofilm</a:t>
            </a:r>
            <a:r>
              <a:rPr lang="en-IN" sz="2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formation</a:t>
            </a:r>
          </a:p>
          <a:p>
            <a:pPr algn="just">
              <a:lnSpc>
                <a:spcPct val="150000"/>
              </a:lnSpc>
            </a:pPr>
            <a:r>
              <a:rPr lang="en-IN" sz="2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Wide temperature range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(5- 45C)</a:t>
            </a:r>
          </a:p>
          <a:p>
            <a:pPr>
              <a:lnSpc>
                <a:spcPct val="150000"/>
              </a:lnSpc>
            </a:pPr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0340C9-5C1B-4A9E-A647-DD0B47823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2" y="322268"/>
            <a:ext cx="5160818" cy="63417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24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 Pigment </a:t>
            </a:r>
            <a:r>
              <a:rPr lang="en-IN" sz="24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production</a:t>
            </a:r>
          </a:p>
          <a:p>
            <a:pPr marL="0" indent="0">
              <a:buNone/>
            </a:pP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r>
              <a:rPr lang="en-IN" sz="2400" b="1" u="sng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Pyocyanin</a:t>
            </a: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It is a blue green pigment, produced only by </a:t>
            </a:r>
            <a:r>
              <a:rPr lang="en-IN" sz="2400" i="1" dirty="0" err="1" smtClean="0">
                <a:latin typeface="Calibri" pitchFamily="34" charset="0"/>
                <a:cs typeface="Calibri" pitchFamily="34" charset="0"/>
              </a:rPr>
              <a:t>P.aeruginosa</a:t>
            </a:r>
            <a:endParaRPr lang="en-IN" sz="2400" i="1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n-IN" sz="2400" i="1" dirty="0">
              <a:latin typeface="Calibri" pitchFamily="34" charset="0"/>
              <a:cs typeface="Calibri" pitchFamily="34" charset="0"/>
            </a:endParaRPr>
          </a:p>
          <a:p>
            <a:r>
              <a:rPr lang="en-IN" sz="2400" b="1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Fluorescein</a:t>
            </a: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en-IN" sz="2400" b="1" u="sng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pyoverdin</a:t>
            </a: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):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it</a:t>
            </a:r>
            <a:r>
              <a:rPr lang="en-IN" sz="2400" b="1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gives greenish yellow colour, to the colony produced by most of the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species</a:t>
            </a:r>
          </a:p>
          <a:p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r>
              <a:rPr lang="en-IN" sz="2400" b="1" u="sng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Pyorubin</a:t>
            </a:r>
            <a:r>
              <a:rPr lang="en-IN" sz="2400" u="sng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(imparts red colour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>
              <a:buNone/>
            </a:pP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r>
              <a:rPr lang="en-IN" sz="2400" b="1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Pyomelanin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 (impart brown black colour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)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 descr="http://labmed.ucsf.edu/labmanual/clinlab/micro_images/bacteriology/bacteria%20I-R/_SMALL_pseudo%20aerug%20plates%203%20pigments%20Melissa_s.jpg">
            <a:extLst>
              <a:ext uri="{FF2B5EF4-FFF2-40B4-BE49-F238E27FC236}">
                <a16:creationId xmlns:a16="http://schemas.microsoft.com/office/drawing/2014/main" xmlns="" id="{80BCBEA7-9860-477D-AA7B-001FACDFB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007166"/>
            <a:ext cx="3525078" cy="447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7301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95672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Healthcare-associated infections: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ventilator associated pneumonia (VAP)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central-line associated bloodstream infection (CLABSI)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catheter-associated urinary tract infection (CAUTI)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surgical site infection (SSI)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Chronic respiratory tract infections</a:t>
            </a:r>
          </a:p>
          <a:p>
            <a:r>
              <a:rPr lang="en-IN" sz="2400" b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Bacteremia</a:t>
            </a:r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leading to sepsis and septic shock</a:t>
            </a:r>
          </a:p>
          <a:p>
            <a:r>
              <a:rPr lang="en-IN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Infective </a:t>
            </a:r>
            <a:r>
              <a:rPr lang="en-IN" sz="2400" b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endocarditis</a:t>
            </a:r>
            <a:r>
              <a:rPr lang="en-IN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(native valves) </a:t>
            </a:r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IV drug abusers</a:t>
            </a:r>
          </a:p>
          <a:p>
            <a:r>
              <a:rPr lang="en-IN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Ear infections - </a:t>
            </a:r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Swimmer's ear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among children/ </a:t>
            </a:r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malignant </a:t>
            </a:r>
            <a:r>
              <a:rPr lang="en-IN" sz="2400" b="1" dirty="0" err="1" smtClean="0">
                <a:latin typeface="Calibri" pitchFamily="34" charset="0"/>
                <a:cs typeface="Calibri" pitchFamily="34" charset="0"/>
              </a:rPr>
              <a:t>otitis</a:t>
            </a:r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b="1" dirty="0" err="1" smtClean="0">
                <a:latin typeface="Calibri" pitchFamily="34" charset="0"/>
                <a:cs typeface="Calibri" pitchFamily="34" charset="0"/>
              </a:rPr>
              <a:t>externa</a:t>
            </a:r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in elderly diabetic patients</a:t>
            </a:r>
          </a:p>
          <a:p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70A510B5-DC4C-4402-A214-30914AF5C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800" b="1" u="sng" dirty="0">
                <a:solidFill>
                  <a:schemeClr val="accent1">
                    <a:lumMod val="50000"/>
                  </a:schemeClr>
                </a:solidFill>
                <a:effectLst/>
              </a:rPr>
              <a:t>CLINICAL </a:t>
            </a:r>
            <a:r>
              <a:rPr lang="en-IN" sz="2800" b="1" u="sng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MANIFESTATIONS- </a:t>
            </a:r>
            <a:r>
              <a:rPr lang="en-IN" sz="2000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mc opportunistic pathogen</a:t>
            </a:r>
            <a:endParaRPr lang="en-IN" sz="2000" b="1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6172200"/>
          </a:xfrm>
        </p:spPr>
        <p:txBody>
          <a:bodyPr>
            <a:noAutofit/>
          </a:bodyPr>
          <a:lstStyle/>
          <a:p>
            <a:pPr algn="just"/>
            <a:r>
              <a:rPr lang="en-IN" sz="25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Eye infections- </a:t>
            </a:r>
            <a:r>
              <a:rPr lang="en-IN" sz="2500" dirty="0" smtClean="0">
                <a:latin typeface="Calibri" pitchFamily="34" charset="0"/>
                <a:cs typeface="Calibri" pitchFamily="34" charset="0"/>
              </a:rPr>
              <a:t>corneal ulcers (in</a:t>
            </a:r>
            <a:r>
              <a:rPr lang="en-IN" sz="2500" b="1" dirty="0" smtClean="0">
                <a:latin typeface="Calibri" pitchFamily="34" charset="0"/>
                <a:cs typeface="Calibri" pitchFamily="34" charset="0"/>
              </a:rPr>
              <a:t> contact lens </a:t>
            </a:r>
            <a:r>
              <a:rPr lang="en-IN" sz="2500" dirty="0" smtClean="0">
                <a:latin typeface="Calibri" pitchFamily="34" charset="0"/>
                <a:cs typeface="Calibri" pitchFamily="34" charset="0"/>
              </a:rPr>
              <a:t>wearers) &amp; </a:t>
            </a:r>
            <a:r>
              <a:rPr lang="en-IN" sz="2500" dirty="0" err="1" smtClean="0">
                <a:latin typeface="Calibri" pitchFamily="34" charset="0"/>
                <a:cs typeface="Calibri" pitchFamily="34" charset="0"/>
              </a:rPr>
              <a:t>endophthalmitis</a:t>
            </a:r>
            <a:r>
              <a:rPr lang="en-IN" sz="2500" dirty="0" smtClean="0">
                <a:latin typeface="Calibri" pitchFamily="34" charset="0"/>
                <a:cs typeface="Calibri" pitchFamily="34" charset="0"/>
              </a:rPr>
              <a:t> secondary to </a:t>
            </a:r>
            <a:r>
              <a:rPr lang="en-IN" sz="2500" dirty="0" err="1" smtClean="0">
                <a:latin typeface="Calibri" pitchFamily="34" charset="0"/>
                <a:cs typeface="Calibri" pitchFamily="34" charset="0"/>
              </a:rPr>
              <a:t>bacteremia</a:t>
            </a:r>
            <a:endParaRPr lang="en-IN" sz="25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5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5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Shanghai fever - </a:t>
            </a:r>
            <a:r>
              <a:rPr lang="en-IN" sz="2500" dirty="0" smtClean="0">
                <a:latin typeface="Calibri" pitchFamily="34" charset="0"/>
                <a:cs typeface="Calibri" pitchFamily="34" charset="0"/>
              </a:rPr>
              <a:t>Mild febrile illness resembling typhoid fever</a:t>
            </a:r>
          </a:p>
          <a:p>
            <a:pPr algn="just"/>
            <a:endParaRPr lang="en-IN" sz="25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5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Skin and soft tissue infections-</a:t>
            </a:r>
            <a:r>
              <a:rPr lang="en-US" sz="25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burns wound infection, </a:t>
            </a:r>
            <a:r>
              <a:rPr lang="en-US" sz="2500" dirty="0" err="1" smtClean="0">
                <a:latin typeface="Calibri" pitchFamily="34" charset="0"/>
                <a:cs typeface="Calibri" pitchFamily="34" charset="0"/>
              </a:rPr>
              <a:t>ecthyma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500" dirty="0" err="1" smtClean="0">
                <a:latin typeface="Calibri" pitchFamily="34" charset="0"/>
                <a:cs typeface="Calibri" pitchFamily="34" charset="0"/>
              </a:rPr>
              <a:t>gangrenosum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, green nail syndrome &amp; </a:t>
            </a:r>
            <a:r>
              <a:rPr lang="en-US" sz="2500" dirty="0" err="1" smtClean="0">
                <a:latin typeface="Calibri" pitchFamily="34" charset="0"/>
                <a:cs typeface="Calibri" pitchFamily="34" charset="0"/>
              </a:rPr>
              <a:t>cellulitis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 with blue-green pus</a:t>
            </a:r>
          </a:p>
          <a:p>
            <a:pPr algn="just"/>
            <a:endParaRPr lang="en-US" sz="25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5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Other infections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500" dirty="0" err="1" smtClean="0">
                <a:latin typeface="Calibri" pitchFamily="34" charset="0"/>
                <a:cs typeface="Calibri" pitchFamily="34" charset="0"/>
              </a:rPr>
              <a:t>Osteomyelitis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, septic arthritis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500" dirty="0" smtClean="0">
                <a:latin typeface="Calibri" pitchFamily="34" charset="0"/>
                <a:cs typeface="Calibri" pitchFamily="34" charset="0"/>
              </a:rPr>
              <a:t>Meningitis (in postoperative or post-traumatic patients)</a:t>
            </a:r>
            <a:endParaRPr lang="en-IN" sz="25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5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91A76A7-9AA7-4615-B192-6AD4365F2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728" y="1338470"/>
            <a:ext cx="5479472" cy="490993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Sample collection: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Pus, wound swab,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urine, blood, CSF, sputum depending on site of infection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Direct smear: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slender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GNB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(1.5- 3 x 0.5 </a:t>
            </a:r>
            <a:r>
              <a:rPr lang="el-GR" sz="2400" dirty="0">
                <a:latin typeface="Calibri" pitchFamily="34" charset="0"/>
                <a:cs typeface="Calibri" pitchFamily="34" charset="0"/>
              </a:rPr>
              <a:t>μ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m), occasionally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capsulated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1E86B0-FE0C-4549-90A6-BAEDB8E93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Lab diagnosis</a:t>
            </a:r>
            <a:endParaRPr lang="en-IN" sz="3200" b="1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pic>
        <p:nvPicPr>
          <p:cNvPr id="3074" name="Picture 2" descr="Image result for pseudomonas gram stain">
            <a:extLst>
              <a:ext uri="{FF2B5EF4-FFF2-40B4-BE49-F238E27FC236}">
                <a16:creationId xmlns:a16="http://schemas.microsoft.com/office/drawing/2014/main" xmlns="" id="{09BA17A3-2598-4482-8189-790355C29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514600"/>
            <a:ext cx="3170937" cy="316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636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E6A5E4-7636-44E7-976A-5CB7B4441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533399"/>
            <a:ext cx="8375072" cy="60890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N" sz="2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Culture: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non-fastidious, obligate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aerobe</a:t>
            </a:r>
          </a:p>
          <a:p>
            <a:pPr marL="0" indent="0" algn="just">
              <a:buNone/>
            </a:pP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Peptone water: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uniform turbidity with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surface pellicle</a:t>
            </a:r>
          </a:p>
          <a:p>
            <a:pPr algn="just"/>
            <a:r>
              <a:rPr lang="en-IN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Nutrient </a:t>
            </a: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agar: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Large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, opaque, irregular colonies with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metallic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sheen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Iridescence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)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Characteristic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sweet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ether/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alcohol-like fruity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odour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Pigments: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pyocyanin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pyoverdin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Blood agar: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beta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hemolytic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colonies (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hemodigestion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algn="just"/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MacConkey agar: </a:t>
            </a:r>
            <a:r>
              <a:rPr lang="it-IT" sz="2400" dirty="0" smtClean="0">
                <a:latin typeface="Calibri" pitchFamily="34" charset="0"/>
                <a:cs typeface="Calibri" pitchFamily="34" charset="0"/>
              </a:rPr>
              <a:t>pale non-lactose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fermenting colonies</a:t>
            </a:r>
          </a:p>
          <a:p>
            <a:pPr algn="just"/>
            <a:r>
              <a:rPr lang="en-IN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Selective media</a:t>
            </a:r>
            <a:r>
              <a:rPr lang="en-IN" sz="24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lang="en-IN" sz="2400" b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cetrimide</a:t>
            </a:r>
            <a:r>
              <a:rPr lang="en-IN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agar</a:t>
            </a:r>
            <a:r>
              <a:rPr lang="en-IN" sz="24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to isolate organism from mixed growth in purulent specimens</a:t>
            </a:r>
          </a:p>
          <a:p>
            <a:pPr lvl="1" algn="just">
              <a:buFont typeface="Wingdings" panose="05000000000000000000" pitchFamily="2" charset="2"/>
              <a:buChar char="§"/>
            </a:pP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marL="457200" lvl="1" indent="0" algn="just">
              <a:buNone/>
            </a:pP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400" b="1" dirty="0">
              <a:latin typeface="Calibri" pitchFamily="34" charset="0"/>
              <a:cs typeface="Calibri" pitchFamily="34" charset="0"/>
            </a:endParaRPr>
          </a:p>
          <a:p>
            <a:pPr marL="0" indent="0" algn="just">
              <a:buNone/>
            </a:pPr>
            <a:endParaRPr lang="en-IN" sz="2400" b="1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091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3826152" cy="3115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:\Users\user\Desktop\Pure-culture-of-Pseudomonas-spp-on-MacConkey-aga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352801"/>
            <a:ext cx="3809999" cy="3093098"/>
          </a:xfrm>
          <a:prstGeom prst="rect">
            <a:avLst/>
          </a:prstGeom>
          <a:noFill/>
        </p:spPr>
      </p:pic>
      <p:pic>
        <p:nvPicPr>
          <p:cNvPr id="1027" name="Picture 3" descr="C:\Users\user\Desktop\bf22ce2027487e816735375397959da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228600"/>
            <a:ext cx="4191000" cy="3130532"/>
          </a:xfrm>
          <a:prstGeom prst="rect">
            <a:avLst/>
          </a:prstGeom>
          <a:noFill/>
        </p:spPr>
      </p:pic>
      <p:pic>
        <p:nvPicPr>
          <p:cNvPr id="1028" name="Picture 4" descr="C:\Users\user\Desktop\downloa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3540642"/>
            <a:ext cx="3657599" cy="29363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274E36-B5BC-47BE-95CD-592946591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2510"/>
            <a:ext cx="8406246" cy="591589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Biochemical Identification:</a:t>
            </a:r>
          </a:p>
          <a:p>
            <a:pPr algn="just"/>
            <a:r>
              <a:rPr lang="it-IT" sz="2400" dirty="0" smtClean="0">
                <a:latin typeface="Calibri" pitchFamily="34" charset="0"/>
                <a:cs typeface="Calibri" pitchFamily="34" charset="0"/>
              </a:rPr>
              <a:t>Catalase, oxidase </a:t>
            </a:r>
            <a:r>
              <a:rPr lang="it-IT" sz="2400" dirty="0">
                <a:latin typeface="Calibri" pitchFamily="34" charset="0"/>
                <a:cs typeface="Calibri" pitchFamily="34" charset="0"/>
              </a:rPr>
              <a:t>positive</a:t>
            </a:r>
          </a:p>
          <a:p>
            <a:pPr algn="just"/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lndole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(-), Citrate (+), Urease(-),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TSl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: K/K, gas(-),H</a:t>
            </a:r>
            <a:r>
              <a:rPr lang="en-IN" sz="2400" baseline="-25000" dirty="0">
                <a:latin typeface="Calibri" pitchFamily="34" charset="0"/>
                <a:cs typeface="Calibri" pitchFamily="34" charset="0"/>
              </a:rPr>
              <a:t>2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S(-)</a:t>
            </a:r>
          </a:p>
          <a:p>
            <a:pPr algn="just"/>
            <a:r>
              <a:rPr lang="en-IN" sz="2400" dirty="0">
                <a:latin typeface="Calibri" pitchFamily="34" charset="0"/>
                <a:cs typeface="Calibri" pitchFamily="34" charset="0"/>
              </a:rPr>
              <a:t>O/F test shows oxidative pattern (non-fermenter)</a:t>
            </a:r>
          </a:p>
          <a:p>
            <a:pPr algn="just"/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2" descr="C:\Users\user\Desktop\Biochemical-Test-and-Identification-of-Pseudomonas-aerugino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362200"/>
            <a:ext cx="6477000" cy="3962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186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24529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Typing Methods:</a:t>
            </a: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To find out relatedness between isolates; useful during outbreaks, to trace source of infection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Bacteriocin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pyocin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) typing (</a:t>
            </a:r>
            <a:r>
              <a:rPr lang="en-IN" sz="2400" i="1" dirty="0" smtClean="0">
                <a:latin typeface="Calibri" pitchFamily="34" charset="0"/>
                <a:cs typeface="Calibri" pitchFamily="34" charset="0"/>
              </a:rPr>
              <a:t>P. </a:t>
            </a:r>
            <a:r>
              <a:rPr lang="en-IN" sz="2400" i="1" dirty="0" err="1" smtClean="0">
                <a:latin typeface="Calibri" pitchFamily="34" charset="0"/>
                <a:cs typeface="Calibri" pitchFamily="34" charset="0"/>
              </a:rPr>
              <a:t>aeruginosa</a:t>
            </a:r>
            <a:r>
              <a:rPr lang="en-IN" sz="2400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produces three types of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bacteriocins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(or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pyocins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)  R, F and S)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Antibiogram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typing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Serotyping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(O and H antigen)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Molecular methods (PFGE)</a:t>
            </a:r>
          </a:p>
          <a:p>
            <a:pPr algn="just">
              <a:lnSpc>
                <a:spcPct val="150000"/>
              </a:lnSpc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7C10D2-A58F-4BD7-81D0-E9770819E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727" y="1066801"/>
            <a:ext cx="8530937" cy="5181600"/>
          </a:xfrm>
        </p:spPr>
        <p:txBody>
          <a:bodyPr>
            <a:normAutofit lnSpcReduction="10000"/>
          </a:bodyPr>
          <a:lstStyle/>
          <a:p>
            <a:pPr algn="just"/>
            <a:r>
              <a:rPr lang="en-IN" sz="2400" i="1" dirty="0">
                <a:latin typeface="Calibri" pitchFamily="34" charset="0"/>
                <a:cs typeface="Calibri" pitchFamily="34" charset="0"/>
              </a:rPr>
              <a:t>Pseudomonas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species are inherently resistant to most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antibiotics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dirty="0">
                <a:latin typeface="Calibri" pitchFamily="34" charset="0"/>
                <a:cs typeface="Calibri" pitchFamily="34" charset="0"/>
              </a:rPr>
              <a:t>Only limited antimicrobial agents have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antipseudomonal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action, such </a:t>
            </a:r>
            <a:r>
              <a:rPr lang="en-IN" sz="2400" i="1" dirty="0">
                <a:latin typeface="Calibri" pitchFamily="34" charset="0"/>
                <a:cs typeface="Calibri" pitchFamily="34" charset="0"/>
              </a:rPr>
              <a:t>as: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IN" sz="2400" b="1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Penicillins</a:t>
            </a: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en-IN" sz="2400" dirty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Piperacillin, mezlocillin, ticarcillin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Cephalosporins: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 Ceftazidime,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cefoperazone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cefepime</a:t>
            </a: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l-GR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β-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lactam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/</a:t>
            </a:r>
            <a:r>
              <a:rPr lang="el-GR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β-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lactamase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inhibitor combinations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piperacillin-tazobactam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and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cefoperazone-sulbactam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)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Carbapenems: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lmipenem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, meropenem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Monobactam:</a:t>
            </a:r>
            <a:r>
              <a:rPr lang="en-IN" sz="24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Aztreonam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Aminoglycosides: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Tobramycin, gentamicin, amikacin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Quinolones: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 Ciprofloxacin, levofloxacin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Polymyxins: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Polymyxin B, colistin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4323F2-E8F1-4B36-9A04-5B6AFCBAC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Treatment</a:t>
            </a:r>
            <a:endParaRPr lang="en-IN" sz="3200" b="1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288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C3B4B-E208-482A-B1AF-1C208521A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1"/>
            <a:ext cx="8382001" cy="4953000"/>
          </a:xfrm>
        </p:spPr>
        <p:txBody>
          <a:bodyPr>
            <a:normAutofit/>
          </a:bodyPr>
          <a:lstStyle/>
          <a:p>
            <a:pPr algn="just"/>
            <a:r>
              <a:rPr lang="en-IN" sz="2400" i="1" dirty="0">
                <a:latin typeface="Calibri" pitchFamily="34" charset="0"/>
                <a:cs typeface="Calibri" pitchFamily="34" charset="0"/>
              </a:rPr>
              <a:t>Pseudomonas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possesses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various drug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resistance plasmids which confer resistance to several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antibiotics</a:t>
            </a:r>
          </a:p>
          <a:p>
            <a:pPr algn="just"/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dirty="0" smtClean="0">
                <a:latin typeface="Calibri" pitchFamily="34" charset="0"/>
                <a:cs typeface="Calibri" pitchFamily="34" charset="0"/>
              </a:rPr>
              <a:t>Produce </a:t>
            </a:r>
            <a:r>
              <a:rPr lang="el-GR" sz="2400" dirty="0" smtClean="0">
                <a:latin typeface="Calibri" pitchFamily="34" charset="0"/>
                <a:cs typeface="Calibri" pitchFamily="34" charset="0"/>
              </a:rPr>
              <a:t>β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lactamases, such as ESBL (extended spectrum β lactamases),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carbapenemases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AmpC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 β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lactamases</a:t>
            </a: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dirty="0">
                <a:latin typeface="Calibri" pitchFamily="34" charset="0"/>
                <a:cs typeface="Calibri" pitchFamily="34" charset="0"/>
              </a:rPr>
              <a:t>Many strains are resistant to aminoglycosides and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quinolones</a:t>
            </a: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Intrinsically resistant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to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ceftriaxone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amoxicillin-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clavulanate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ampicillin-sulbactam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ertapenem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tetracyclines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tigecycline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cotrimoxazole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and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chloramphenicol</a:t>
            </a: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BA46C5-49E1-403F-AD55-9CC518E0B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914400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Drug resistance</a:t>
            </a:r>
            <a:endParaRPr lang="en-IN" sz="3200" b="1" dirty="0"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660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E7F0DA-D70B-475E-B463-B8B7AD716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1" y="1600200"/>
            <a:ext cx="8409708" cy="49530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2600" dirty="0">
                <a:latin typeface="Calibri" pitchFamily="34" charset="0"/>
                <a:cs typeface="Calibri" pitchFamily="34" charset="0"/>
              </a:rPr>
              <a:t>Oxidase positive non-fermenters similar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to </a:t>
            </a:r>
            <a:r>
              <a:rPr lang="en-IN" sz="2600" i="1" dirty="0" smtClean="0">
                <a:latin typeface="Calibri" pitchFamily="34" charset="0"/>
                <a:cs typeface="Calibri" pitchFamily="34" charset="0"/>
              </a:rPr>
              <a:t>Pseudomonas</a:t>
            </a:r>
            <a:endParaRPr lang="en-IN" sz="2600" i="1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IN" sz="2600" dirty="0">
                <a:latin typeface="Calibri" pitchFamily="34" charset="0"/>
                <a:cs typeface="Calibri" pitchFamily="34" charset="0"/>
              </a:rPr>
              <a:t>Differ by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:</a:t>
            </a:r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600" dirty="0">
                <a:latin typeface="Calibri" pitchFamily="34" charset="0"/>
                <a:cs typeface="Calibri" pitchFamily="34" charset="0"/>
              </a:rPr>
              <a:t>Bipolar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stain due to accumulation of poly b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hydroxybutarate</a:t>
            </a:r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600" dirty="0">
                <a:latin typeface="Calibri" pitchFamily="34" charset="0"/>
                <a:cs typeface="Calibri" pitchFamily="34" charset="0"/>
              </a:rPr>
              <a:t>Resistant to </a:t>
            </a:r>
            <a:r>
              <a:rPr lang="en-IN" sz="2600" dirty="0" err="1">
                <a:latin typeface="Calibri" pitchFamily="34" charset="0"/>
                <a:cs typeface="Calibri" pitchFamily="34" charset="0"/>
              </a:rPr>
              <a:t>polymyxin</a:t>
            </a:r>
            <a:r>
              <a:rPr lang="en-IN" sz="2600" dirty="0">
                <a:latin typeface="Calibri" pitchFamily="34" charset="0"/>
                <a:cs typeface="Calibri" pitchFamily="34" charset="0"/>
              </a:rPr>
              <a:t>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B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Multitrichous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 flagella</a:t>
            </a:r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IN" sz="26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CA9E7B-037B-48AD-A29F-4C17F7463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7772400" cy="914400"/>
          </a:xfrm>
        </p:spPr>
        <p:txBody>
          <a:bodyPr/>
          <a:lstStyle/>
          <a:p>
            <a:r>
              <a:rPr lang="en-IN" b="1" i="1" dirty="0" err="1">
                <a:solidFill>
                  <a:schemeClr val="accent1">
                    <a:lumMod val="50000"/>
                  </a:schemeClr>
                </a:solidFill>
                <a:effectLst/>
              </a:rPr>
              <a:t>Burkholderia</a:t>
            </a:r>
            <a:endParaRPr lang="en-IN" b="1" i="1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542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791200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en-IN" sz="2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Species: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en-IN" sz="2400" b="1" dirty="0" smtClean="0">
              <a:solidFill>
                <a:schemeClr val="accent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n-IN" sz="2400" b="1" i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Burkholderia</a:t>
            </a:r>
            <a:r>
              <a:rPr lang="en-IN" sz="2400" b="1" i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b="1" i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pseudomallei</a:t>
            </a:r>
            <a:r>
              <a:rPr lang="en-IN" sz="2400" b="1" i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Southeast Asia, northern Australia, in India, reported from </a:t>
            </a:r>
            <a:r>
              <a:rPr lang="pt-BR" sz="2400" dirty="0" smtClean="0">
                <a:latin typeface="Calibri" pitchFamily="34" charset="0"/>
                <a:cs typeface="Calibri" pitchFamily="34" charset="0"/>
              </a:rPr>
              <a:t>Tamil Nadu, Maharashtra, Orissa, West Bengal,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Pondicherry  Kerala</a:t>
            </a:r>
          </a:p>
          <a:p>
            <a:pPr algn="just">
              <a:lnSpc>
                <a:spcPct val="110000"/>
              </a:lnSpc>
            </a:pPr>
            <a:endParaRPr lang="en-IN" sz="2400" i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n-IN" sz="2400" b="1" i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Burkholderia</a:t>
            </a:r>
            <a:r>
              <a:rPr lang="en-IN" sz="2400" b="1" i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b="1" i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mallei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: Africa, Asia, South America</a:t>
            </a:r>
          </a:p>
          <a:p>
            <a:pPr algn="just">
              <a:lnSpc>
                <a:spcPct val="110000"/>
              </a:lnSpc>
            </a:pPr>
            <a:endParaRPr lang="en-IN" sz="2400" b="1" i="1" dirty="0" smtClean="0">
              <a:solidFill>
                <a:schemeClr val="accent2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n-IN" sz="2400" b="1" i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Burkholderia</a:t>
            </a:r>
            <a:r>
              <a:rPr lang="en-IN" sz="2400" b="1" i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b="1" i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cepacia</a:t>
            </a:r>
            <a:r>
              <a:rPr lang="en-IN" sz="2400" b="1" i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contaminate antiseptic solutions  (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chlorhexidine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cetrimide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) causing outbreaks in hospitals</a:t>
            </a:r>
          </a:p>
          <a:p>
            <a:pPr algn="just">
              <a:lnSpc>
                <a:spcPct val="110000"/>
              </a:lnSpc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Respiratory equipment/ fluids/ iv lines</a:t>
            </a:r>
          </a:p>
          <a:p>
            <a:pPr algn="just">
              <a:lnSpc>
                <a:spcPct val="110000"/>
              </a:lnSpc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Resistant to most antimicrobials</a:t>
            </a:r>
          </a:p>
          <a:p>
            <a:pPr algn="just">
              <a:lnSpc>
                <a:spcPct val="1100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74AB24-816C-48B5-BB92-DE557E650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304801"/>
          <a:ext cx="8839200" cy="61254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956"/>
                <a:gridCol w="3764844"/>
                <a:gridCol w="2946400"/>
              </a:tblGrid>
              <a:tr h="60922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Species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Habitat</a:t>
                      </a:r>
                      <a:r>
                        <a:rPr lang="en-US" sz="2400" baseline="0" dirty="0" smtClean="0">
                          <a:latin typeface="Calibri" pitchFamily="34" charset="0"/>
                          <a:cs typeface="Calibri" pitchFamily="34" charset="0"/>
                        </a:rPr>
                        <a:t> (reservoir)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Mode of transmission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1969234">
                <a:tc>
                  <a:txBody>
                    <a:bodyPr/>
                    <a:lstStyle/>
                    <a:p>
                      <a:r>
                        <a:rPr lang="en-US" sz="2400" b="1" i="1" dirty="0" smtClean="0">
                          <a:latin typeface="Calibri" pitchFamily="34" charset="0"/>
                          <a:cs typeface="Calibri" pitchFamily="34" charset="0"/>
                        </a:rPr>
                        <a:t>B. </a:t>
                      </a:r>
                      <a:r>
                        <a:rPr lang="en-US" sz="2400" b="1" i="1" dirty="0" err="1" smtClean="0">
                          <a:latin typeface="Calibri" pitchFamily="34" charset="0"/>
                          <a:cs typeface="Calibri" pitchFamily="34" charset="0"/>
                        </a:rPr>
                        <a:t>cepacia</a:t>
                      </a:r>
                      <a:endParaRPr lang="en-US" sz="2400" b="1" i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Environment (soil, water,</a:t>
                      </a:r>
                      <a:r>
                        <a:rPr lang="en-US" sz="2400" baseline="0" dirty="0" smtClean="0">
                          <a:latin typeface="Calibri" pitchFamily="34" charset="0"/>
                          <a:cs typeface="Calibri" pitchFamily="34" charset="0"/>
                        </a:rPr>
                        <a:t> plants) hospital environment, may colonize CF patients respiratory tract, not part of flora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Exposure to medical devices, solutions, person to person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1952846">
                <a:tc>
                  <a:txBody>
                    <a:bodyPr/>
                    <a:lstStyle/>
                    <a:p>
                      <a:r>
                        <a:rPr lang="en-US" sz="2400" b="1" i="1" dirty="0" smtClean="0">
                          <a:latin typeface="Calibri" pitchFamily="34" charset="0"/>
                          <a:cs typeface="Calibri" pitchFamily="34" charset="0"/>
                        </a:rPr>
                        <a:t>B.</a:t>
                      </a:r>
                      <a:r>
                        <a:rPr lang="en-US" sz="2400" b="1" i="1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2400" b="1" i="1" baseline="0" dirty="0" err="1" smtClean="0">
                          <a:latin typeface="Calibri" pitchFamily="34" charset="0"/>
                          <a:cs typeface="Calibri" pitchFamily="34" charset="0"/>
                        </a:rPr>
                        <a:t>pseudomallei</a:t>
                      </a:r>
                      <a:endParaRPr lang="en-US" sz="2400" b="1" i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Environment (soil, surface water, rice paddies) not part</a:t>
                      </a:r>
                      <a:r>
                        <a:rPr lang="en-US" sz="2400" baseline="0" dirty="0" smtClean="0">
                          <a:latin typeface="Calibri" pitchFamily="34" charset="0"/>
                          <a:cs typeface="Calibri" pitchFamily="34" charset="0"/>
                        </a:rPr>
                        <a:t> of human flora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Inhalation, direct inoculation</a:t>
                      </a:r>
                      <a:r>
                        <a:rPr lang="en-US" sz="2400" baseline="0" dirty="0" smtClean="0">
                          <a:latin typeface="Calibri" pitchFamily="34" charset="0"/>
                          <a:cs typeface="Calibri" pitchFamily="34" charset="0"/>
                        </a:rPr>
                        <a:t> through disrupted epithelial, mucosal surfaces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1594142">
                <a:tc>
                  <a:txBody>
                    <a:bodyPr/>
                    <a:lstStyle/>
                    <a:p>
                      <a:r>
                        <a:rPr lang="en-US" sz="2400" b="1" i="1" dirty="0" smtClean="0">
                          <a:latin typeface="Calibri" pitchFamily="34" charset="0"/>
                          <a:cs typeface="Calibri" pitchFamily="34" charset="0"/>
                        </a:rPr>
                        <a:t>B. </a:t>
                      </a:r>
                      <a:r>
                        <a:rPr lang="en-US" sz="2400" b="1" i="1" dirty="0" err="1" smtClean="0">
                          <a:latin typeface="Calibri" pitchFamily="34" charset="0"/>
                          <a:cs typeface="Calibri" pitchFamily="34" charset="0"/>
                        </a:rPr>
                        <a:t>mallei</a:t>
                      </a:r>
                      <a:endParaRPr lang="en-US" sz="2400" b="1" i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Causes </a:t>
                      </a:r>
                      <a:r>
                        <a:rPr lang="en-US" sz="2400" dirty="0" err="1" smtClean="0">
                          <a:latin typeface="Calibri" pitchFamily="34" charset="0"/>
                          <a:cs typeface="Calibri" pitchFamily="34" charset="0"/>
                        </a:rPr>
                        <a:t>glanders</a:t>
                      </a:r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 in horses, mules, donkeys, not part of normal flora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Transmission to humans is rare, associated with close animal contact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4080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77E5CC7E-F45A-4DD6-85D2-984B18821D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84285172"/>
              </p:ext>
            </p:extLst>
          </p:nvPr>
        </p:nvGraphicFramePr>
        <p:xfrm>
          <a:off x="479615" y="1143000"/>
          <a:ext cx="8167428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5B6696-E0E1-4990-A682-A06721B1A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IN" sz="320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Clinical manifestations</a:t>
            </a:r>
            <a:endParaRPr lang="en-IN" sz="3200" dirty="0"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243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24529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600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B. </a:t>
            </a:r>
            <a:r>
              <a:rPr lang="en-US" sz="2600" b="1" i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mallei</a:t>
            </a:r>
            <a:r>
              <a:rPr lang="en-US" sz="2600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&amp;</a:t>
            </a:r>
            <a:r>
              <a:rPr lang="en-US" sz="2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Bacillus </a:t>
            </a:r>
            <a:r>
              <a:rPr lang="en-US" sz="2600" b="1" i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anthracis</a:t>
            </a:r>
            <a:r>
              <a:rPr lang="en-US" sz="2600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were released by the Germans during the First World War to infect shipments of horses, mules, cattle, sheep to the Allies</a:t>
            </a:r>
          </a:p>
          <a:p>
            <a:pPr>
              <a:lnSpc>
                <a:spcPct val="150000"/>
              </a:lnSpc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Category B pathogens by NIH and CDC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B566D18-01EA-4E0A-8E77-D0CCFDEA8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337" y="1364974"/>
            <a:ext cx="8520545" cy="488342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Specimen: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sputum, purulent discharge from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lesion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Direct microscopy: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GNB, </a:t>
            </a:r>
            <a:r>
              <a:rPr lang="en-IN" sz="24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bipolar </a:t>
            </a:r>
            <a:r>
              <a:rPr lang="en-IN" sz="24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or safety pin </a:t>
            </a:r>
            <a:r>
              <a:rPr lang="en-IN" sz="24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appearance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when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stained with methylene blue </a:t>
            </a:r>
            <a:r>
              <a:rPr lang="en-IN" sz="2400" b="1" dirty="0">
                <a:latin typeface="Calibri" pitchFamily="34" charset="0"/>
                <a:cs typeface="Calibri" pitchFamily="34" charset="0"/>
              </a:rPr>
              <a:t>(</a:t>
            </a:r>
            <a:r>
              <a:rPr lang="en-IN" sz="2400" b="1" dirty="0" err="1">
                <a:latin typeface="Calibri" pitchFamily="34" charset="0"/>
                <a:cs typeface="Calibri" pitchFamily="34" charset="0"/>
              </a:rPr>
              <a:t>Wayson</a:t>
            </a:r>
            <a:r>
              <a:rPr lang="en-IN" sz="2400" b="1" dirty="0">
                <a:latin typeface="Calibri" pitchFamily="34" charset="0"/>
                <a:cs typeface="Calibri" pitchFamily="34" charset="0"/>
              </a:rPr>
              <a:t> Stain)</a:t>
            </a:r>
          </a:p>
          <a:p>
            <a:pPr algn="just">
              <a:lnSpc>
                <a:spcPct val="150000"/>
              </a:lnSpc>
            </a:pP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E263FF-D4C3-48A8-8535-A3B1CDA87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IN" sz="32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Lab diagnosis- </a:t>
            </a:r>
            <a:r>
              <a:rPr lang="en-IN" sz="24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containment level 3 required</a:t>
            </a:r>
            <a:endParaRPr lang="en-IN" sz="2400" u="sng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pic>
        <p:nvPicPr>
          <p:cNvPr id="4098" name="Picture 2" descr="Image result for burkholderia  gram stain safety pin">
            <a:extLst>
              <a:ext uri="{FF2B5EF4-FFF2-40B4-BE49-F238E27FC236}">
                <a16:creationId xmlns:a16="http://schemas.microsoft.com/office/drawing/2014/main" xmlns="" id="{35BD3EFE-0004-46D6-B0EC-C6432FAAA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0255" y="3429000"/>
            <a:ext cx="3933146" cy="341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2332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BC1119-74E4-4287-9B4E-A41DC4765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457199"/>
            <a:ext cx="8229600" cy="579120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Culture:</a:t>
            </a:r>
            <a:r>
              <a:rPr lang="en-IN" sz="2400" dirty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obligate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aerobe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- Nutrient agar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opaque, grayish-white, at first yellowish later reddish-purple color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, colonies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are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rough, corrugated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- Ashdown's medium-</a:t>
            </a:r>
            <a:r>
              <a:rPr lang="en-IN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selective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medium,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produces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wrinkled purple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colonies- </a:t>
            </a:r>
            <a:r>
              <a:rPr lang="en-IN" sz="2400" i="1" dirty="0" smtClean="0">
                <a:latin typeface="Calibri" pitchFamily="34" charset="0"/>
                <a:cs typeface="Calibri" pitchFamily="34" charset="0"/>
              </a:rPr>
              <a:t>B. </a:t>
            </a:r>
            <a:r>
              <a:rPr lang="en-IN" sz="2400" i="1" dirty="0" err="1" smtClean="0">
                <a:latin typeface="Calibri" pitchFamily="34" charset="0"/>
                <a:cs typeface="Calibri" pitchFamily="34" charset="0"/>
              </a:rPr>
              <a:t>pseudomallei</a:t>
            </a:r>
            <a:endParaRPr lang="en-IN" sz="2400" i="1" dirty="0">
              <a:latin typeface="Calibri" pitchFamily="34" charset="0"/>
              <a:cs typeface="Calibri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2" name="Picture 2" descr="Image result for burkholderia pseudomallei ashdown media">
            <a:extLst>
              <a:ext uri="{FF2B5EF4-FFF2-40B4-BE49-F238E27FC236}">
                <a16:creationId xmlns:a16="http://schemas.microsoft.com/office/drawing/2014/main" xmlns="" id="{CA296B38-2FF6-4696-B167-8AD8989CC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3772" y="3810000"/>
            <a:ext cx="3887028" cy="2670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0484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24529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Identification-</a:t>
            </a:r>
            <a:r>
              <a:rPr lang="en-US" sz="2600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biochemical tests/ VITEK</a:t>
            </a:r>
          </a:p>
          <a:p>
            <a:pPr algn="just">
              <a:lnSpc>
                <a:spcPct val="150000"/>
              </a:lnSpc>
            </a:pPr>
            <a:r>
              <a:rPr lang="en-US" sz="2600" b="1" i="1" dirty="0" smtClean="0">
                <a:latin typeface="Calibri" pitchFamily="34" charset="0"/>
                <a:cs typeface="Calibri" pitchFamily="34" charset="0"/>
              </a:rPr>
              <a:t>B. </a:t>
            </a:r>
            <a:r>
              <a:rPr lang="en-US" sz="2600" b="1" i="1" dirty="0" err="1" smtClean="0">
                <a:latin typeface="Calibri" pitchFamily="34" charset="0"/>
                <a:cs typeface="Calibri" pitchFamily="34" charset="0"/>
              </a:rPr>
              <a:t>mallei</a:t>
            </a:r>
            <a:r>
              <a:rPr lang="en-US" sz="2600" b="1" i="1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non-motile &amp;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oxidase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negative</a:t>
            </a:r>
          </a:p>
          <a:p>
            <a:pPr algn="just">
              <a:lnSpc>
                <a:spcPct val="150000"/>
              </a:lnSpc>
            </a:pPr>
            <a:r>
              <a:rPr lang="en-US" sz="2600" b="1" i="1" dirty="0" smtClean="0">
                <a:latin typeface="Calibri" pitchFamily="34" charset="0"/>
                <a:cs typeface="Calibri" pitchFamily="34" charset="0"/>
              </a:rPr>
              <a:t>B. </a:t>
            </a:r>
            <a:r>
              <a:rPr lang="en-US" sz="2600" b="1" i="1" dirty="0" err="1" smtClean="0">
                <a:latin typeface="Calibri" pitchFamily="34" charset="0"/>
                <a:cs typeface="Calibri" pitchFamily="34" charset="0"/>
              </a:rPr>
              <a:t>pseudomallei</a:t>
            </a:r>
            <a:r>
              <a:rPr lang="en-US" sz="2600" b="1" i="1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motile &amp;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oxidase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positive</a:t>
            </a:r>
          </a:p>
          <a:p>
            <a:pPr algn="just">
              <a:lnSpc>
                <a:spcPct val="150000"/>
              </a:lnSpc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Latex </a:t>
            </a:r>
            <a:r>
              <a:rPr lang="en-US" sz="2600" b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agglutinaltion</a:t>
            </a:r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test-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using specific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antisera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1CD61F5F-6BC6-411D-A8E3-8E603A685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319053" cy="5029200"/>
          </a:xfrm>
        </p:spPr>
        <p:txBody>
          <a:bodyPr>
            <a:noAutofit/>
          </a:bodyPr>
          <a:lstStyle/>
          <a:p>
            <a:pPr algn="just"/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For </a:t>
            </a:r>
            <a:r>
              <a:rPr lang="en-IN" sz="2400" b="1" i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B. </a:t>
            </a:r>
            <a:r>
              <a:rPr lang="en-IN" sz="2400" b="1" i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pseudomallei</a:t>
            </a:r>
            <a:r>
              <a:rPr lang="en-IN" sz="2400" b="1" i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b="1" i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&amp; </a:t>
            </a:r>
            <a:r>
              <a:rPr lang="en-IN" sz="2400" b="1" i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B. </a:t>
            </a:r>
            <a:r>
              <a:rPr lang="en-IN" sz="2400" b="1" i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mallei</a:t>
            </a:r>
            <a:r>
              <a:rPr lang="en-IN" sz="2400" b="1" i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IN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along with aggressive supportive treatment</a:t>
            </a:r>
            <a:endParaRPr lang="en-IN" sz="2400" b="1" dirty="0">
              <a:solidFill>
                <a:schemeClr val="accent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IN" sz="2400" b="1" dirty="0">
                <a:latin typeface="Calibri" pitchFamily="34" charset="0"/>
                <a:cs typeface="Calibri" pitchFamily="34" charset="0"/>
              </a:rPr>
              <a:t>Intensive phase (2 weeks):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Ceftazidime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/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carbapenem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IN" sz="2400" b="1" dirty="0">
                <a:latin typeface="Calibri" pitchFamily="34" charset="0"/>
                <a:cs typeface="Calibri" pitchFamily="34" charset="0"/>
              </a:rPr>
              <a:t>Maintenance phase (12 weeks):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Oral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cotrimoxazole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Doxycycline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or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Amoxy-clav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are alternatives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marL="0" indent="0" algn="just">
              <a:buNone/>
            </a:pP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marL="0" indent="0" algn="just">
              <a:buNone/>
            </a:pPr>
            <a:r>
              <a:rPr lang="en-IN" sz="2400" i="1" dirty="0" smtClean="0">
                <a:latin typeface="Calibri" pitchFamily="34" charset="0"/>
                <a:cs typeface="Calibri" pitchFamily="34" charset="0"/>
              </a:rPr>
              <a:t>** </a:t>
            </a:r>
            <a:r>
              <a:rPr lang="en-IN" sz="2400" b="1" i="1" dirty="0" smtClean="0">
                <a:latin typeface="Calibri" pitchFamily="34" charset="0"/>
                <a:cs typeface="Calibri" pitchFamily="34" charset="0"/>
              </a:rPr>
              <a:t>B</a:t>
            </a:r>
            <a:r>
              <a:rPr lang="en-IN" sz="2400" b="1" i="1" dirty="0">
                <a:latin typeface="Calibri" pitchFamily="34" charset="0"/>
                <a:cs typeface="Calibri" pitchFamily="34" charset="0"/>
              </a:rPr>
              <a:t>. </a:t>
            </a:r>
            <a:r>
              <a:rPr lang="en-IN" sz="2400" b="1" i="1" dirty="0" err="1">
                <a:latin typeface="Calibri" pitchFamily="34" charset="0"/>
                <a:cs typeface="Calibri" pitchFamily="34" charset="0"/>
              </a:rPr>
              <a:t>pseudomallei</a:t>
            </a:r>
            <a:r>
              <a:rPr lang="en-IN" sz="2400" b="1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is intrinsically resistant to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penicillin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, 1</a:t>
            </a:r>
            <a:r>
              <a:rPr lang="en-IN" sz="2400" baseline="30000" dirty="0">
                <a:latin typeface="Calibri" pitchFamily="34" charset="0"/>
                <a:cs typeface="Calibri" pitchFamily="34" charset="0"/>
              </a:rPr>
              <a:t>st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 and 2</a:t>
            </a:r>
            <a:r>
              <a:rPr lang="en-IN" sz="2400" baseline="30000" dirty="0">
                <a:latin typeface="Calibri" pitchFamily="34" charset="0"/>
                <a:cs typeface="Calibri" pitchFamily="34" charset="0"/>
              </a:rPr>
              <a:t>nd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 generation cephalosporins, macrolides, rifamycin, colistin and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aminoglycosides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marL="0" indent="0" algn="just">
              <a:buNone/>
            </a:pPr>
            <a:endParaRPr lang="en-IN" sz="2400" b="1" u="sng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>
              <a:buNone/>
            </a:pPr>
            <a:r>
              <a:rPr lang="en-IN" sz="2400" b="1" dirty="0" smtClean="0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PEP</a:t>
            </a:r>
            <a:r>
              <a:rPr lang="en-IN" sz="2400" b="1" dirty="0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en-IN" sz="2400" dirty="0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 Following </a:t>
            </a:r>
            <a:r>
              <a:rPr lang="en-IN" sz="2400" dirty="0" smtClean="0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exposure, combined </a:t>
            </a:r>
            <a:r>
              <a:rPr lang="en-IN" sz="2400" dirty="0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treatment with cotrimoxazole + </a:t>
            </a:r>
            <a:r>
              <a:rPr lang="en-IN" sz="2400" dirty="0" err="1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doxycycline</a:t>
            </a:r>
            <a:r>
              <a:rPr lang="en-IN" sz="2400" dirty="0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 smtClean="0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recommended</a:t>
            </a:r>
            <a:endParaRPr lang="en-IN" sz="2400" dirty="0">
              <a:solidFill>
                <a:schemeClr val="tx2">
                  <a:lumMod val="9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just">
              <a:buNone/>
            </a:pP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20A700E4-8DD2-4C72-B241-E6E968574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914400"/>
          </a:xfrm>
        </p:spPr>
        <p:txBody>
          <a:bodyPr/>
          <a:lstStyle/>
          <a:p>
            <a:r>
              <a:rPr lang="en-IN" sz="3200" b="1" dirty="0">
                <a:solidFill>
                  <a:schemeClr val="accent1">
                    <a:lumMod val="50000"/>
                  </a:schemeClr>
                </a:solidFill>
                <a:effectLst/>
              </a:rPr>
              <a:t>Treatment</a:t>
            </a:r>
          </a:p>
        </p:txBody>
      </p:sp>
    </p:spTree>
    <p:extLst>
      <p:ext uri="{BB962C8B-B14F-4D97-AF65-F5344CB8AC3E}">
        <p14:creationId xmlns:p14="http://schemas.microsoft.com/office/powerpoint/2010/main" xmlns="" val="19994681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4876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6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For </a:t>
            </a:r>
            <a:r>
              <a:rPr lang="en-IN" sz="2600" b="1" i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B.cepacia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Cotrimoxazole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meropenem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 &amp;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doxycycline</a:t>
            </a:r>
            <a:endParaRPr lang="en-IN" sz="2600" dirty="0" smtClean="0">
              <a:latin typeface="Calibri" pitchFamily="34" charset="0"/>
              <a:cs typeface="Calibri" pitchFamily="34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Levofloxacin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Ceftazidime-avibactam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ceftolozane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tazobactam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-alternate treatment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Intrinsically resistant to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ampicillin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, amoxicillin,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ampicillin-sulbactam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, amoxicillin-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clavulanate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ertapenem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polymyxins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&amp; 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fosfomycin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IN" sz="26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IN" sz="26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0FEFF676-1465-4480-9DA5-8F986E0C2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71600"/>
            <a:ext cx="8305799" cy="449580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Calibri" pitchFamily="34" charset="0"/>
                <a:cs typeface="Calibri" pitchFamily="34" charset="0"/>
              </a:rPr>
              <a:t>S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aprophytic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bacilli, present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in environment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(soil,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water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phytosphere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)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 err="1">
                <a:latin typeface="Calibri" pitchFamily="34" charset="0"/>
                <a:cs typeface="Calibri" pitchFamily="34" charset="0"/>
              </a:rPr>
              <a:t>N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osocomial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pathogen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E57BD467-1C00-4FA2-9050-46ACA6B22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7772400" cy="914400"/>
          </a:xfrm>
        </p:spPr>
        <p:txBody>
          <a:bodyPr>
            <a:normAutofit/>
          </a:bodyPr>
          <a:lstStyle/>
          <a:p>
            <a:r>
              <a:rPr lang="en-IN" i="1" dirty="0" err="1" smtClean="0">
                <a:solidFill>
                  <a:schemeClr val="accent1">
                    <a:lumMod val="50000"/>
                  </a:schemeClr>
                </a:solidFill>
                <a:effectLst/>
              </a:rPr>
              <a:t>Acinetobacter</a:t>
            </a:r>
            <a:endParaRPr lang="en-IN" i="1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3605051"/>
          <a:ext cx="8458200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819400"/>
                <a:gridCol w="2819400"/>
              </a:tblGrid>
              <a:tr h="673891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Calibri" pitchFamily="34" charset="0"/>
                          <a:cs typeface="Calibri" pitchFamily="34" charset="0"/>
                        </a:rPr>
                        <a:t>Species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Calibri" pitchFamily="34" charset="0"/>
                          <a:cs typeface="Calibri" pitchFamily="34" charset="0"/>
                        </a:rPr>
                        <a:t>Habitat (reservoir)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Calibri" pitchFamily="34" charset="0"/>
                          <a:cs typeface="Calibri" pitchFamily="34" charset="0"/>
                        </a:rPr>
                        <a:t>Mode of transmission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2262349">
                <a:tc>
                  <a:txBody>
                    <a:bodyPr/>
                    <a:lstStyle/>
                    <a:p>
                      <a:r>
                        <a:rPr lang="en-US" sz="2200" b="1" i="1" dirty="0" err="1" smtClean="0">
                          <a:latin typeface="Calibri" pitchFamily="34" charset="0"/>
                          <a:cs typeface="Calibri" pitchFamily="34" charset="0"/>
                        </a:rPr>
                        <a:t>Acinetobacter</a:t>
                      </a:r>
                      <a:r>
                        <a:rPr lang="en-US" sz="2200" b="1" i="1" dirty="0" smtClean="0">
                          <a:latin typeface="Calibri" pitchFamily="34" charset="0"/>
                          <a:cs typeface="Calibri" pitchFamily="34" charset="0"/>
                        </a:rPr>
                        <a:t> spp.</a:t>
                      </a:r>
                      <a:endParaRPr lang="en-US" sz="2200" b="1" i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Calibri" pitchFamily="34" charset="0"/>
                          <a:cs typeface="Calibri" pitchFamily="34" charset="0"/>
                        </a:rPr>
                        <a:t>Environment, hospitals,</a:t>
                      </a:r>
                      <a:r>
                        <a:rPr lang="en-US" sz="2200" baseline="0" dirty="0" smtClean="0">
                          <a:latin typeface="Calibri" pitchFamily="34" charset="0"/>
                          <a:cs typeface="Calibri" pitchFamily="34" charset="0"/>
                        </a:rPr>
                        <a:t> may become part of skin, respiratory flora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Calibri" pitchFamily="34" charset="0"/>
                          <a:cs typeface="Calibri" pitchFamily="34" charset="0"/>
                        </a:rPr>
                        <a:t>Colonization from environment</a:t>
                      </a:r>
                      <a:r>
                        <a:rPr lang="en-US" sz="2200" baseline="0" dirty="0" smtClean="0">
                          <a:latin typeface="Calibri" pitchFamily="34" charset="0"/>
                          <a:cs typeface="Calibri" pitchFamily="34" charset="0"/>
                        </a:rPr>
                        <a:t> in hospitals, medical devices/fluids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7718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27AFD924-1A26-4B09-BF95-B517C2726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533400"/>
            <a:ext cx="8382000" cy="5715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IN" sz="2600" b="1" u="sng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Species</a:t>
            </a:r>
          </a:p>
          <a:p>
            <a:pPr algn="just">
              <a:buNone/>
            </a:pPr>
            <a:endParaRPr lang="en-IN" sz="2600" b="1" u="sng" dirty="0" smtClean="0">
              <a:solidFill>
                <a:schemeClr val="accent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IN" sz="2600" b="1" i="1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en-IN" sz="2600" b="1" i="1" dirty="0">
                <a:latin typeface="Calibri" pitchFamily="34" charset="0"/>
                <a:cs typeface="Calibri" pitchFamily="34" charset="0"/>
              </a:rPr>
              <a:t>. </a:t>
            </a:r>
            <a:r>
              <a:rPr lang="en-IN" sz="2600" b="1" i="1" dirty="0" err="1">
                <a:latin typeface="Calibri" pitchFamily="34" charset="0"/>
                <a:cs typeface="Calibri" pitchFamily="34" charset="0"/>
              </a:rPr>
              <a:t>baumannii</a:t>
            </a:r>
            <a:r>
              <a:rPr lang="en-IN" sz="2600" b="1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en-IN" sz="2600" dirty="0">
                <a:latin typeface="Calibri" pitchFamily="34" charset="0"/>
                <a:cs typeface="Calibri" pitchFamily="34" charset="0"/>
              </a:rPr>
              <a:t>most pathogenic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species</a:t>
            </a:r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IN" sz="2600" b="1" i="1" dirty="0">
                <a:latin typeface="Calibri" pitchFamily="34" charset="0"/>
                <a:cs typeface="Calibri" pitchFamily="34" charset="0"/>
              </a:rPr>
              <a:t>A. </a:t>
            </a:r>
            <a:r>
              <a:rPr lang="en-IN" sz="2600" b="1" i="1" dirty="0" err="1">
                <a:latin typeface="Calibri" pitchFamily="34" charset="0"/>
                <a:cs typeface="Calibri" pitchFamily="34" charset="0"/>
              </a:rPr>
              <a:t>calcoaceticus</a:t>
            </a:r>
            <a:r>
              <a:rPr lang="en-IN" sz="2600" b="1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IN" sz="2600" i="1" dirty="0" smtClean="0">
                <a:latin typeface="Calibri" pitchFamily="34" charset="0"/>
                <a:cs typeface="Calibri" pitchFamily="34" charset="0"/>
              </a:rPr>
              <a:t>: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soil saprophyte</a:t>
            </a:r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IN" sz="2600" b="1" i="1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en-IN" sz="2600" b="1" i="1" dirty="0">
                <a:latin typeface="Calibri" pitchFamily="34" charset="0"/>
                <a:cs typeface="Calibri" pitchFamily="34" charset="0"/>
              </a:rPr>
              <a:t>. </a:t>
            </a:r>
            <a:r>
              <a:rPr lang="en-IN" sz="2600" b="1" i="1" dirty="0" err="1" smtClean="0">
                <a:latin typeface="Calibri" pitchFamily="34" charset="0"/>
                <a:cs typeface="Calibri" pitchFamily="34" charset="0"/>
              </a:rPr>
              <a:t>lwoffii</a:t>
            </a:r>
            <a:r>
              <a:rPr lang="en-IN" sz="2600" i="1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commensal</a:t>
            </a:r>
            <a:endParaRPr lang="en-IN" sz="2600" dirty="0" smtClean="0"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endParaRPr lang="en-IN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Gram-negative, 1- 1.5 X 1.5- 2.5um</a:t>
            </a:r>
          </a:p>
          <a:p>
            <a:pPr algn="just"/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Catalase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- positive,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oxidase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- negative</a:t>
            </a:r>
          </a:p>
          <a:p>
            <a:pPr algn="just"/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Commensals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in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axillae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, groin, digit webs, of about 25 percent of the population</a:t>
            </a:r>
          </a:p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In hospital it colonizes irrigating fluid, iv solutions</a:t>
            </a:r>
            <a:endParaRPr lang="en-IN" sz="26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368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AB85E059-048F-400F-860A-D0C36C4CD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47799"/>
            <a:ext cx="8229600" cy="4876801"/>
          </a:xfrm>
        </p:spPr>
        <p:txBody>
          <a:bodyPr>
            <a:normAutofit/>
          </a:bodyPr>
          <a:lstStyle/>
          <a:p>
            <a:pPr algn="just"/>
            <a:r>
              <a:rPr lang="en-IN" sz="26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Multidrug resistance</a:t>
            </a:r>
          </a:p>
          <a:p>
            <a:pPr algn="just"/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6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Various virulence </a:t>
            </a:r>
            <a:r>
              <a:rPr lang="en-IN" sz="26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factors</a:t>
            </a:r>
            <a:endParaRPr lang="en-IN" sz="2600" dirty="0">
              <a:solidFill>
                <a:schemeClr val="accent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IN" sz="2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Outer membrane protein A (</a:t>
            </a:r>
            <a:r>
              <a:rPr lang="en-IN" sz="26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OmpA</a:t>
            </a:r>
            <a:r>
              <a:rPr lang="en-IN" sz="2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): </a:t>
            </a:r>
            <a:r>
              <a:rPr lang="en-IN" sz="2600" dirty="0">
                <a:latin typeface="Calibri" pitchFamily="34" charset="0"/>
                <a:cs typeface="Calibri" pitchFamily="34" charset="0"/>
              </a:rPr>
              <a:t>mediates adhesion, invasion and cytotoxicity through mitochondrial damage.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IN" sz="2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LPS:</a:t>
            </a:r>
            <a:r>
              <a:rPr lang="en-IN" sz="2600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IN" sz="2600" dirty="0">
                <a:latin typeface="Calibri" pitchFamily="34" charset="0"/>
                <a:cs typeface="Calibri" pitchFamily="34" charset="0"/>
              </a:rPr>
              <a:t>induces inflammatory responses that leads to tissue injury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IN" sz="2600" dirty="0">
                <a:latin typeface="Calibri" pitchFamily="34" charset="0"/>
                <a:cs typeface="Calibri" pitchFamily="34" charset="0"/>
              </a:rPr>
              <a:t>Ability to form </a:t>
            </a:r>
            <a:r>
              <a:rPr lang="en-IN" sz="2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biofilm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IN" sz="2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Siderophores </a:t>
            </a:r>
            <a:r>
              <a:rPr lang="en-IN" sz="2600" dirty="0">
                <a:latin typeface="Calibri" pitchFamily="34" charset="0"/>
                <a:cs typeface="Calibri" pitchFamily="34" charset="0"/>
              </a:rPr>
              <a:t>(help in iron acquisition)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691CEF81-1626-4CBD-BB71-5BB980F38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Pathogenesis</a:t>
            </a:r>
            <a:endParaRPr lang="en-IN" sz="3200" b="1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627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8983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Increased risk for acquiring</a:t>
            </a:r>
          </a:p>
          <a:p>
            <a:pPr>
              <a:lnSpc>
                <a:spcPct val="150000"/>
              </a:lnSpc>
            </a:pPr>
            <a:endParaRPr lang="en-US" sz="2600" dirty="0" smtClean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Prior antibiotic exposure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ICU admission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Central line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Mechanical ventilation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Hemodialysis</a:t>
            </a:r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82B24549-C5BB-4447-A9F7-15B8234B6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1" y="1295400"/>
            <a:ext cx="8153400" cy="5029200"/>
          </a:xfrm>
        </p:spPr>
        <p:txBody>
          <a:bodyPr>
            <a:normAutofit/>
          </a:bodyPr>
          <a:lstStyle/>
          <a:p>
            <a:pPr marL="457200" indent="-457200" algn="just"/>
            <a:r>
              <a:rPr lang="en-IN" sz="2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Hospital acquired infections</a:t>
            </a:r>
          </a:p>
          <a:p>
            <a:pPr marL="457200" indent="-457200" algn="just"/>
            <a:endParaRPr lang="en-IN" sz="2400" b="1" dirty="0" smtClean="0">
              <a:solidFill>
                <a:schemeClr val="accent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buFont typeface="Wingdings" pitchFamily="2" charset="2"/>
              <a:buChar char="Ø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ICUs harbour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carbapenem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resistant </a:t>
            </a:r>
            <a:r>
              <a:rPr lang="en-IN" sz="2400" i="1" dirty="0" err="1" smtClean="0">
                <a:latin typeface="Calibri" pitchFamily="34" charset="0"/>
                <a:cs typeface="Calibri" pitchFamily="34" charset="0"/>
              </a:rPr>
              <a:t>Acinetobacter</a:t>
            </a:r>
            <a:r>
              <a:rPr lang="en-IN" sz="2400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i="1" dirty="0" err="1" smtClean="0">
                <a:latin typeface="Calibri" pitchFamily="34" charset="0"/>
                <a:cs typeface="Calibri" pitchFamily="34" charset="0"/>
              </a:rPr>
              <a:t>spp</a:t>
            </a:r>
            <a:endParaRPr lang="en-IN" sz="2400" i="1" dirty="0" smtClean="0"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buFont typeface="Wingdings" pitchFamily="2" charset="2"/>
              <a:buChar char="Ø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Infection in organ transplant, febrile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neutropenia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marL="0" indent="0" algn="just">
              <a:buNone/>
            </a:pP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IN" sz="2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Ventilator associated pneumonia</a:t>
            </a:r>
          </a:p>
          <a:p>
            <a:pPr algn="just">
              <a:buFont typeface="Wingdings" pitchFamily="2" charset="2"/>
              <a:buChar char="§"/>
            </a:pPr>
            <a:r>
              <a:rPr lang="en-IN" sz="2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Central line associated bloodstream infection</a:t>
            </a:r>
          </a:p>
          <a:p>
            <a:pPr algn="just">
              <a:buFont typeface="Wingdings" pitchFamily="2" charset="2"/>
              <a:buChar char="§"/>
            </a:pPr>
            <a:r>
              <a:rPr lang="en-IN" sz="2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Post-neurosurgical meningitis</a:t>
            </a:r>
          </a:p>
          <a:p>
            <a:pPr algn="just">
              <a:buFont typeface="Wingdings" pitchFamily="2" charset="2"/>
              <a:buChar char="§"/>
            </a:pPr>
            <a:r>
              <a:rPr lang="en-IN" sz="2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Catheter- associated UTI</a:t>
            </a:r>
          </a:p>
          <a:p>
            <a:pPr algn="just">
              <a:buFont typeface="Wingdings" pitchFamily="2" charset="2"/>
              <a:buChar char="§"/>
            </a:pPr>
            <a:r>
              <a:rPr lang="en-IN" sz="2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Wound and soft tissue infections</a:t>
            </a:r>
          </a:p>
          <a:p>
            <a:pPr algn="just">
              <a:buFont typeface="Wingdings" pitchFamily="2" charset="2"/>
              <a:buChar char="§"/>
            </a:pPr>
            <a:r>
              <a:rPr lang="en-IN" sz="2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Infections in burn patients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4F1FDCBC-FE95-42C4-8D7D-911A30A90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630936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Clinical manifestations</a:t>
            </a:r>
            <a:endParaRPr lang="en-IN" sz="3200" b="1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631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C832D71-BB1A-48D8-9BE1-E946D9578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/>
          </a:bodyPr>
          <a:lstStyle/>
          <a:p>
            <a:pPr algn="just"/>
            <a:r>
              <a:rPr lang="en-IN" sz="2600" dirty="0">
                <a:latin typeface="Calibri" pitchFamily="34" charset="0"/>
                <a:cs typeface="Calibri" pitchFamily="34" charset="0"/>
              </a:rPr>
              <a:t>Obligate aerobe, grows well on ordinary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media</a:t>
            </a:r>
          </a:p>
          <a:p>
            <a:pPr algn="just"/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Specimens: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depending on site of infection</a:t>
            </a:r>
          </a:p>
          <a:p>
            <a:pPr algn="just"/>
            <a:endParaRPr lang="en-IN" sz="2600" b="1" dirty="0" smtClean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Culture:</a:t>
            </a:r>
          </a:p>
          <a:p>
            <a:pPr algn="just">
              <a:buClr>
                <a:srgbClr val="FF0000"/>
              </a:buClr>
              <a:buFont typeface="Arial" pitchFamily="34" charset="0"/>
              <a:buChar char="•"/>
            </a:pPr>
            <a:r>
              <a:rPr lang="en-IN" sz="26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Blood </a:t>
            </a:r>
            <a:r>
              <a:rPr lang="en-IN" sz="26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agar </a:t>
            </a:r>
            <a:r>
              <a:rPr lang="en-IN" sz="2600" dirty="0">
                <a:latin typeface="Calibri" pitchFamily="34" charset="0"/>
                <a:cs typeface="Calibri" pitchFamily="34" charset="0"/>
              </a:rPr>
              <a:t>(non-</a:t>
            </a:r>
            <a:r>
              <a:rPr lang="en-IN" sz="2600" dirty="0" err="1">
                <a:latin typeface="Calibri" pitchFamily="34" charset="0"/>
                <a:cs typeface="Calibri" pitchFamily="34" charset="0"/>
              </a:rPr>
              <a:t>hemolytic</a:t>
            </a:r>
            <a:r>
              <a:rPr lang="en-IN" sz="2600" dirty="0">
                <a:latin typeface="Calibri" pitchFamily="34" charset="0"/>
                <a:cs typeface="Calibri" pitchFamily="34" charset="0"/>
              </a:rPr>
              <a:t>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colonies)</a:t>
            </a:r>
            <a:r>
              <a:rPr lang="it-IT" sz="26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1–2 mm domed, smooth, opaque</a:t>
            </a:r>
          </a:p>
          <a:p>
            <a:pPr algn="just">
              <a:buClr>
                <a:srgbClr val="FF0000"/>
              </a:buClr>
              <a:buFont typeface="Arial" pitchFamily="34" charset="0"/>
              <a:buChar char="•"/>
            </a:pPr>
            <a:r>
              <a:rPr lang="it-IT" sz="26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MacConkey </a:t>
            </a:r>
            <a:r>
              <a:rPr lang="it-IT" sz="26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agar (</a:t>
            </a:r>
            <a:r>
              <a:rPr lang="it-IT" sz="2600" dirty="0">
                <a:latin typeface="Calibri" pitchFamily="34" charset="0"/>
                <a:cs typeface="Calibri" pitchFamily="34" charset="0"/>
              </a:rPr>
              <a:t>lactose non-fermenting pale </a:t>
            </a:r>
            <a:r>
              <a:rPr lang="en-IN" sz="2600" dirty="0">
                <a:latin typeface="Calibri" pitchFamily="34" charset="0"/>
                <a:cs typeface="Calibri" pitchFamily="34" charset="0"/>
              </a:rPr>
              <a:t>colonies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algn="just">
              <a:buClr>
                <a:srgbClr val="FF0000"/>
              </a:buClr>
              <a:buFont typeface="Arial" pitchFamily="34" charset="0"/>
              <a:buChar char="•"/>
            </a:pPr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Gram staining: </a:t>
            </a:r>
            <a:r>
              <a:rPr lang="en-IN" sz="2600" dirty="0">
                <a:latin typeface="Calibri" pitchFamily="34" charset="0"/>
                <a:cs typeface="Calibri" pitchFamily="34" charset="0"/>
              </a:rPr>
              <a:t>Gram-negative coccobacilli, arranged singly or in pair, or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chain</a:t>
            </a:r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6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02CBBA-9114-4188-B823-F6F5E3A8B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Lab diagnosis</a:t>
            </a:r>
            <a:endParaRPr lang="en-IN" sz="3200" b="1" dirty="0"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877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user\Desktop\gms-ag65809f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533400"/>
            <a:ext cx="3759200" cy="2790032"/>
          </a:xfrm>
          <a:prstGeom prst="rect">
            <a:avLst/>
          </a:prstGeom>
          <a:noFill/>
        </p:spPr>
      </p:pic>
      <p:pic>
        <p:nvPicPr>
          <p:cNvPr id="3075" name="Picture 3" descr="C:\Users\user\Desktop\unnam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533400"/>
            <a:ext cx="3014752" cy="2895600"/>
          </a:xfrm>
          <a:prstGeom prst="rect">
            <a:avLst/>
          </a:prstGeom>
          <a:noFill/>
        </p:spPr>
      </p:pic>
      <p:pic>
        <p:nvPicPr>
          <p:cNvPr id="3076" name="Picture 4" descr="C:\Users\user\Desktop\Acinetobacter-on-MacConkey-aga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3560092"/>
            <a:ext cx="3919538" cy="3297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8153400" cy="49530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Oxidase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 negative and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catalase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 positive</a:t>
            </a:r>
          </a:p>
          <a:p>
            <a:pPr algn="just">
              <a:lnSpc>
                <a:spcPct val="150000"/>
              </a:lnSpc>
            </a:pPr>
            <a:r>
              <a:rPr lang="en-IN" sz="2600" dirty="0" smtClean="0">
                <a:latin typeface="Calibri" pitchFamily="34" charset="0"/>
                <a:cs typeface="Calibri" pitchFamily="34" charset="0"/>
              </a:rPr>
              <a:t>Non-motile</a:t>
            </a:r>
          </a:p>
          <a:p>
            <a:pPr algn="just">
              <a:lnSpc>
                <a:spcPct val="150000"/>
              </a:lnSpc>
            </a:pPr>
            <a:r>
              <a:rPr lang="en-IN" sz="2600" dirty="0" smtClean="0">
                <a:latin typeface="Calibri" pitchFamily="34" charset="0"/>
                <a:cs typeface="Calibri" pitchFamily="34" charset="0"/>
              </a:rPr>
              <a:t>TSI: shows K/K with no gas and no H</a:t>
            </a:r>
            <a:r>
              <a:rPr lang="en-IN" sz="2600" baseline="-250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S</a:t>
            </a:r>
          </a:p>
          <a:p>
            <a:pPr algn="just">
              <a:lnSpc>
                <a:spcPct val="150000"/>
              </a:lnSpc>
            </a:pPr>
            <a:r>
              <a:rPr lang="en-IN" sz="2600" dirty="0" smtClean="0">
                <a:latin typeface="Calibri" pitchFamily="34" charset="0"/>
                <a:cs typeface="Calibri" pitchFamily="34" charset="0"/>
              </a:rPr>
              <a:t>Negative for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indole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 and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urease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 test, nitrate reduction</a:t>
            </a:r>
          </a:p>
          <a:p>
            <a:pPr algn="just">
              <a:lnSpc>
                <a:spcPct val="150000"/>
              </a:lnSpc>
            </a:pPr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098" name="Picture 2" descr="C:\Users\user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276600"/>
            <a:ext cx="1333500" cy="3314700"/>
          </a:xfrm>
          <a:prstGeom prst="rect">
            <a:avLst/>
          </a:prstGeom>
          <a:noFill/>
        </p:spPr>
      </p:pic>
      <p:pic>
        <p:nvPicPr>
          <p:cNvPr id="4099" name="Picture 3" descr="C:\Users\user\Desktop\CitStyp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200400"/>
            <a:ext cx="1435100" cy="3429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831054" y="5334000"/>
            <a:ext cx="5631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TSI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22A87B-3E49-4FE7-878F-7D2D51FA8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140147" cy="5292436"/>
          </a:xfrm>
        </p:spPr>
        <p:txBody>
          <a:bodyPr>
            <a:normAutofit/>
          </a:bodyPr>
          <a:lstStyle/>
          <a:p>
            <a:pPr algn="just"/>
            <a:r>
              <a:rPr lang="el-GR" sz="2400" dirty="0" smtClean="0">
                <a:latin typeface="Calibri" pitchFamily="34" charset="0"/>
                <a:cs typeface="Calibri" pitchFamily="34" charset="0"/>
              </a:rPr>
              <a:t>Β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-lactam resistance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due to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production of </a:t>
            </a:r>
            <a:r>
              <a:rPr lang="el-GR" sz="2400" dirty="0">
                <a:latin typeface="Calibri" pitchFamily="34" charset="0"/>
                <a:cs typeface="Calibri" pitchFamily="34" charset="0"/>
              </a:rPr>
              <a:t>β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-</a:t>
            </a:r>
            <a:r>
              <a:rPr lang="pt-BR" sz="2400" dirty="0">
                <a:latin typeface="Calibri" pitchFamily="34" charset="0"/>
                <a:cs typeface="Calibri" pitchFamily="34" charset="0"/>
              </a:rPr>
              <a:t>lactamases such as metallo </a:t>
            </a:r>
            <a:r>
              <a:rPr lang="el-GR" sz="2400" dirty="0">
                <a:latin typeface="Calibri" pitchFamily="34" charset="0"/>
                <a:cs typeface="Calibri" pitchFamily="34" charset="0"/>
              </a:rPr>
              <a:t>β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-</a:t>
            </a:r>
            <a:r>
              <a:rPr lang="pt-BR" sz="2400" dirty="0">
                <a:latin typeface="Calibri" pitchFamily="34" charset="0"/>
                <a:cs typeface="Calibri" pitchFamily="34" charset="0"/>
              </a:rPr>
              <a:t>lactamases (MBL), AmpC </a:t>
            </a:r>
            <a:r>
              <a:rPr lang="el-GR" sz="2400" dirty="0">
                <a:latin typeface="Calibri" pitchFamily="34" charset="0"/>
                <a:cs typeface="Calibri" pitchFamily="34" charset="0"/>
              </a:rPr>
              <a:t>β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-lactamases and OXA type </a:t>
            </a:r>
            <a:r>
              <a:rPr lang="el-GR" sz="2400" dirty="0" smtClean="0">
                <a:latin typeface="Calibri" pitchFamily="34" charset="0"/>
                <a:cs typeface="Calibri" pitchFamily="34" charset="0"/>
              </a:rPr>
              <a:t>β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lactamases</a:t>
            </a: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dirty="0">
                <a:latin typeface="Calibri" pitchFamily="34" charset="0"/>
                <a:cs typeface="Calibri" pitchFamily="34" charset="0"/>
              </a:rPr>
              <a:t>Choice of antibiotics should always be based on susceptibility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reports</a:t>
            </a:r>
          </a:p>
          <a:p>
            <a:pPr algn="just"/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dirty="0" smtClean="0">
                <a:latin typeface="Calibri" pitchFamily="34" charset="0"/>
                <a:cs typeface="Calibri" pitchFamily="34" charset="0"/>
              </a:rPr>
              <a:t>Common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antibiotics indicated- </a:t>
            </a:r>
            <a:r>
              <a:rPr lang="el-GR" sz="2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β</a:t>
            </a:r>
            <a:r>
              <a:rPr lang="en-IN" sz="2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-lactam/</a:t>
            </a:r>
            <a:r>
              <a:rPr lang="el-GR" sz="2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β</a:t>
            </a:r>
            <a:r>
              <a:rPr lang="en-IN" sz="2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-lactamase inhibitor combination (</a:t>
            </a:r>
            <a:r>
              <a:rPr lang="en-IN" sz="240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eg</a:t>
            </a:r>
            <a:r>
              <a:rPr lang="en-IN" sz="2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:- piperacillin-tazobactam, amikacin, tigecycline and </a:t>
            </a:r>
            <a:r>
              <a:rPr lang="en-IN" sz="240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colistin</a:t>
            </a:r>
            <a:r>
              <a:rPr lang="en-IN" sz="24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en-IN" sz="2400" dirty="0">
              <a:solidFill>
                <a:schemeClr val="accent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D2A695-A868-4B87-AAF9-D1C12DAA9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49936"/>
            <a:ext cx="7772400" cy="1045464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Treatment</a:t>
            </a:r>
            <a:endParaRPr lang="en-IN" sz="3200" b="1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266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001000" cy="4572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400" dirty="0" err="1" smtClean="0"/>
              <a:t>Nosocomial</a:t>
            </a:r>
            <a:r>
              <a:rPr lang="en-US" sz="2400" dirty="0" smtClean="0"/>
              <a:t> pathogens have reservoirs In animate environment</a:t>
            </a:r>
          </a:p>
          <a:p>
            <a:pPr algn="just"/>
            <a:endParaRPr lang="en-US" sz="2400" dirty="0" smtClean="0"/>
          </a:p>
          <a:p>
            <a:pPr algn="just">
              <a:buNone/>
            </a:pPr>
            <a:r>
              <a:rPr lang="en-US" sz="2400" b="1" dirty="0" smtClean="0">
                <a:solidFill>
                  <a:srgbClr val="FFC000"/>
                </a:solidFill>
              </a:rPr>
              <a:t>Infection control measures</a:t>
            </a:r>
          </a:p>
          <a:p>
            <a:pPr algn="just"/>
            <a:r>
              <a:rPr lang="en-US" sz="2400" dirty="0" smtClean="0"/>
              <a:t>adherence to hand-hygiene recommendations are often &lt;50%</a:t>
            </a:r>
          </a:p>
          <a:p>
            <a:pPr algn="just"/>
            <a:r>
              <a:rPr lang="en-US" sz="2400" dirty="0" smtClean="0"/>
              <a:t>improved hand hygiene</a:t>
            </a:r>
          </a:p>
          <a:p>
            <a:pPr algn="just"/>
            <a:r>
              <a:rPr lang="en-US" sz="2400" dirty="0" smtClean="0"/>
              <a:t>Cleaning, disinfection policies</a:t>
            </a:r>
          </a:p>
          <a:p>
            <a:pPr algn="just"/>
            <a:r>
              <a:rPr lang="en-US" sz="2400" dirty="0" smtClean="0"/>
              <a:t>Antimicrobial stewardship</a:t>
            </a:r>
          </a:p>
          <a:p>
            <a:pPr algn="just"/>
            <a:r>
              <a:rPr lang="en-US" sz="2400" dirty="0" smtClean="0"/>
              <a:t>Standard precautions</a:t>
            </a:r>
          </a:p>
          <a:p>
            <a:pPr algn="just"/>
            <a:r>
              <a:rPr lang="en-US" sz="2400" dirty="0" smtClean="0"/>
              <a:t>Intensive education</a:t>
            </a:r>
          </a:p>
          <a:p>
            <a:pPr algn="just"/>
            <a:r>
              <a:rPr lang="en-US" sz="2400" dirty="0" smtClean="0"/>
              <a:t>“bundling” of evidence-based interventions,  use of checklists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/>
          <a:lstStyle/>
          <a:p>
            <a:r>
              <a:rPr lang="en-US" b="1" u="sng" dirty="0" smtClean="0">
                <a:solidFill>
                  <a:srgbClr val="0070C0"/>
                </a:solidFill>
              </a:rPr>
              <a:t>Prevention</a:t>
            </a:r>
            <a:endParaRPr lang="en-US" b="1" u="sng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457200"/>
            <a:ext cx="7772400" cy="589836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Example of Evidence-Based “Bundled Interventions” to Prevent Health Care–Associated Infections</a:t>
            </a:r>
          </a:p>
          <a:p>
            <a:endParaRPr lang="en-US" sz="2400" b="1" dirty="0" smtClean="0"/>
          </a:p>
          <a:p>
            <a:r>
              <a:rPr lang="en-US" sz="2400" dirty="0" smtClean="0"/>
              <a:t>Prevention of UTI</a:t>
            </a:r>
          </a:p>
          <a:p>
            <a:endParaRPr lang="en-US" sz="2400" dirty="0" smtClean="0"/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Place bladder catheters only when absolutely needed (e.g., to relieve obstruction), not solely for provider’s convenience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Use aseptic technique for catheter insertion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Minimize manipulation or opening of drainage systems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Ask daily: Is the bladder catheter needed? Remove catheter if not needed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7000" dirty="0" smtClean="0">
                <a:solidFill>
                  <a:srgbClr val="FF0000"/>
                </a:solidFill>
              </a:rPr>
              <a:t>        </a:t>
            </a:r>
            <a:r>
              <a:rPr lang="en-IN" sz="7000" b="1" dirty="0" smtClean="0">
                <a:solidFill>
                  <a:srgbClr val="FF0000"/>
                </a:solidFill>
              </a:rPr>
              <a:t>MCQs</a:t>
            </a:r>
            <a:endParaRPr lang="en-US" sz="7000" b="1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83560"/>
            <a:ext cx="8001000" cy="4572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1) Which of the following are not the general characteristics of </a:t>
            </a:r>
            <a:r>
              <a:rPr lang="en-US" i="1" dirty="0" smtClean="0"/>
              <a:t>Pseudomonas </a:t>
            </a:r>
            <a:r>
              <a:rPr lang="en-US" i="1" dirty="0" err="1" smtClean="0"/>
              <a:t>spp</a:t>
            </a:r>
            <a:r>
              <a:rPr lang="en-US" dirty="0" smtClean="0"/>
              <a:t>?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a) Rod-shaped, Gram negative</a:t>
            </a:r>
            <a:br>
              <a:rPr lang="en-US" dirty="0" smtClean="0"/>
            </a:br>
            <a:r>
              <a:rPr lang="en-US" dirty="0" smtClean="0"/>
              <a:t>b) Motile</a:t>
            </a:r>
            <a:br>
              <a:rPr lang="en-US" dirty="0" smtClean="0"/>
            </a:br>
            <a:r>
              <a:rPr lang="en-US" dirty="0" smtClean="0"/>
              <a:t>c) Found in soil and water and plants</a:t>
            </a:r>
            <a:br>
              <a:rPr lang="en-US" dirty="0" smtClean="0"/>
            </a:br>
            <a:r>
              <a:rPr lang="en-US" dirty="0" smtClean="0"/>
              <a:t>d) Use sugars by fermentation</a:t>
            </a:r>
          </a:p>
          <a:p>
            <a:pPr>
              <a:buNone/>
            </a:pPr>
            <a:r>
              <a:rPr lang="en-IN" dirty="0" smtClean="0"/>
              <a:t>Key: 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i="1" dirty="0" smtClean="0"/>
              <a:t>2) P. </a:t>
            </a:r>
            <a:r>
              <a:rPr lang="en-US" i="1" dirty="0" err="1" smtClean="0"/>
              <a:t>aeruginosa</a:t>
            </a:r>
            <a:r>
              <a:rPr lang="en-US" dirty="0" smtClean="0"/>
              <a:t> is responsible for common </a:t>
            </a:r>
            <a:r>
              <a:rPr lang="en-US" dirty="0" err="1" smtClean="0"/>
              <a:t>nosocomial</a:t>
            </a:r>
            <a:r>
              <a:rPr lang="en-US" dirty="0" smtClean="0"/>
              <a:t> infections primarily seen in </a:t>
            </a:r>
            <a:r>
              <a:rPr lang="en-US" dirty="0" err="1" smtClean="0"/>
              <a:t>immunocompromised</a:t>
            </a:r>
            <a:r>
              <a:rPr lang="en-US" dirty="0" smtClean="0"/>
              <a:t> patients. Which of the following is /are various means by which bacteria can transfer and cause infection to the susceptible patient?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a) Surgical procedures, burns</a:t>
            </a:r>
            <a:br>
              <a:rPr lang="en-US" dirty="0" smtClean="0"/>
            </a:br>
            <a:r>
              <a:rPr lang="en-US" dirty="0" smtClean="0"/>
              <a:t>b) Contaminated ventilators</a:t>
            </a:r>
            <a:br>
              <a:rPr lang="en-US" dirty="0" smtClean="0"/>
            </a:br>
            <a:r>
              <a:rPr lang="en-US" dirty="0" smtClean="0"/>
              <a:t>c) Air droplets</a:t>
            </a:r>
            <a:br>
              <a:rPr lang="en-US" dirty="0" smtClean="0"/>
            </a:br>
            <a:r>
              <a:rPr lang="en-US" dirty="0" smtClean="0"/>
              <a:t>d) All of the above</a:t>
            </a:r>
          </a:p>
          <a:p>
            <a:pPr>
              <a:buNone/>
            </a:pPr>
            <a:r>
              <a:rPr lang="en-IN" dirty="0" smtClean="0"/>
              <a:t>Key: 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i="1" dirty="0" smtClean="0"/>
              <a:t>3) P. </a:t>
            </a:r>
            <a:r>
              <a:rPr lang="en-US" i="1" dirty="0" err="1" smtClean="0"/>
              <a:t>aeruginosa</a:t>
            </a:r>
            <a:r>
              <a:rPr lang="en-US" dirty="0" smtClean="0"/>
              <a:t> is becoming more resistant to antibiotics over the years, select the important drugs used in the treatment of urinary tract infections caused by the bacteria </a:t>
            </a:r>
            <a:br>
              <a:rPr lang="en-US" dirty="0" smtClean="0"/>
            </a:br>
            <a:r>
              <a:rPr lang="en-US" dirty="0" smtClean="0"/>
              <a:t>a) </a:t>
            </a:r>
            <a:r>
              <a:rPr lang="en-US" dirty="0" err="1" smtClean="0"/>
              <a:t>Azithromycin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b) </a:t>
            </a:r>
            <a:r>
              <a:rPr lang="en-US" dirty="0" err="1" smtClean="0"/>
              <a:t>Norfloxacin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c) Cephalosporin</a:t>
            </a:r>
            <a:br>
              <a:rPr lang="en-US" dirty="0" smtClean="0"/>
            </a:br>
            <a:r>
              <a:rPr lang="en-US" dirty="0" smtClean="0"/>
              <a:t>d) Acetaminophen</a:t>
            </a:r>
          </a:p>
          <a:p>
            <a:pPr>
              <a:buNone/>
            </a:pPr>
            <a:r>
              <a:rPr lang="en-IN" dirty="0" err="1" smtClean="0"/>
              <a:t>Key:b,c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/>
              <a:t>4) </a:t>
            </a:r>
            <a:r>
              <a:rPr lang="en-US" i="1" dirty="0" err="1" smtClean="0"/>
              <a:t>Acinetobacter</a:t>
            </a:r>
            <a:r>
              <a:rPr lang="en-US" i="1" dirty="0" smtClean="0"/>
              <a:t> </a:t>
            </a:r>
            <a:r>
              <a:rPr lang="en-US" i="1" dirty="0" err="1" smtClean="0"/>
              <a:t>baumannii</a:t>
            </a:r>
            <a:r>
              <a:rPr lang="en-US" i="1" dirty="0" smtClean="0"/>
              <a:t> </a:t>
            </a:r>
            <a:r>
              <a:rPr lang="en-US" dirty="0" smtClean="0"/>
              <a:t>is most commonly found in.......................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a) Chicken</a:t>
            </a:r>
            <a:br>
              <a:rPr lang="en-US" dirty="0" smtClean="0"/>
            </a:br>
            <a:r>
              <a:rPr lang="en-US" dirty="0" smtClean="0"/>
              <a:t>b) Soil </a:t>
            </a:r>
            <a:br>
              <a:rPr lang="en-US" dirty="0" smtClean="0"/>
            </a:br>
            <a:r>
              <a:rPr lang="en-US" dirty="0" smtClean="0"/>
              <a:t>c) Mice</a:t>
            </a:r>
            <a:br>
              <a:rPr lang="en-US" dirty="0" smtClean="0"/>
            </a:br>
            <a:r>
              <a:rPr lang="en-US" dirty="0" smtClean="0"/>
              <a:t>d) Bats</a:t>
            </a:r>
          </a:p>
          <a:p>
            <a:pPr>
              <a:buNone/>
            </a:pPr>
            <a:r>
              <a:rPr lang="en-IN" dirty="0" err="1" smtClean="0"/>
              <a:t>Key:b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"/>
            <a:ext cx="8305800" cy="6705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sz="2400" dirty="0" smtClean="0"/>
              <a:t>5) 85 y/M diabetic &amp; hypertensive, was admitted with complaints of severe pain in left ear with greenish discharge since 3 weeks after trauma to ear canal. On examination, pt was febrile, confused. On bacterial pus culture showed following colony. Identify the organism</a:t>
            </a:r>
          </a:p>
          <a:p>
            <a:pPr>
              <a:buNone/>
            </a:pPr>
            <a:endParaRPr lang="en-IN" sz="2400" dirty="0" smtClean="0"/>
          </a:p>
          <a:p>
            <a:pPr>
              <a:buNone/>
            </a:pPr>
            <a:endParaRPr lang="en-IN" sz="2400" dirty="0" smtClean="0"/>
          </a:p>
          <a:p>
            <a:pPr>
              <a:buNone/>
            </a:pPr>
            <a:endParaRPr lang="en-IN" sz="2400" dirty="0" smtClean="0"/>
          </a:p>
          <a:p>
            <a:pPr>
              <a:buNone/>
            </a:pPr>
            <a:endParaRPr lang="en-IN" sz="2400" dirty="0" smtClean="0"/>
          </a:p>
          <a:p>
            <a:pPr>
              <a:buNone/>
            </a:pPr>
            <a:endParaRPr lang="en-IN" sz="2400" dirty="0" smtClean="0"/>
          </a:p>
          <a:p>
            <a:pPr marL="525780" indent="-457200">
              <a:buAutoNum type="alphaLcPeriod"/>
            </a:pPr>
            <a:r>
              <a:rPr lang="en-IN" sz="2400" i="1" dirty="0" smtClean="0"/>
              <a:t>Staphylococcus </a:t>
            </a:r>
            <a:r>
              <a:rPr lang="en-IN" sz="2400" i="1" dirty="0" err="1" smtClean="0"/>
              <a:t>aureus</a:t>
            </a:r>
            <a:endParaRPr lang="en-IN" sz="2400" i="1" dirty="0" smtClean="0"/>
          </a:p>
          <a:p>
            <a:pPr marL="525780" indent="-457200">
              <a:buAutoNum type="alphaLcPeriod"/>
            </a:pPr>
            <a:r>
              <a:rPr lang="en-IN" sz="2400" i="1" dirty="0" smtClean="0"/>
              <a:t>Streptococcus </a:t>
            </a:r>
            <a:r>
              <a:rPr lang="en-IN" sz="2400" i="1" dirty="0" err="1" smtClean="0"/>
              <a:t>pyogenes</a:t>
            </a:r>
            <a:endParaRPr lang="en-IN" sz="2400" i="1" dirty="0" smtClean="0"/>
          </a:p>
          <a:p>
            <a:pPr marL="525780" indent="-457200">
              <a:buAutoNum type="alphaLcPeriod"/>
            </a:pPr>
            <a:r>
              <a:rPr lang="en-IN" sz="2400" i="1" dirty="0" smtClean="0"/>
              <a:t>Pseudomonas </a:t>
            </a:r>
            <a:r>
              <a:rPr lang="en-IN" sz="2400" i="1" dirty="0" err="1" smtClean="0"/>
              <a:t>aeruginosa</a:t>
            </a:r>
            <a:endParaRPr lang="en-IN" sz="2400" i="1" dirty="0" smtClean="0"/>
          </a:p>
          <a:p>
            <a:pPr marL="525780" indent="-457200">
              <a:buAutoNum type="alphaLcPeriod"/>
            </a:pPr>
            <a:r>
              <a:rPr lang="en-IN" sz="2400" i="1" dirty="0" err="1" smtClean="0"/>
              <a:t>Klebsiella</a:t>
            </a:r>
            <a:r>
              <a:rPr lang="en-IN" sz="2400" i="1" dirty="0" smtClean="0"/>
              <a:t> </a:t>
            </a:r>
            <a:r>
              <a:rPr lang="en-IN" sz="2400" i="1" dirty="0" err="1" smtClean="0"/>
              <a:t>pneumoniae</a:t>
            </a:r>
            <a:endParaRPr lang="en-IN" sz="2400" i="1" dirty="0" smtClean="0"/>
          </a:p>
          <a:p>
            <a:pPr marL="525780" indent="-457200">
              <a:buNone/>
            </a:pPr>
            <a:r>
              <a:rPr lang="en-IN" sz="2400" dirty="0" smtClean="0"/>
              <a:t>Key: c</a:t>
            </a:r>
          </a:p>
          <a:p>
            <a:pPr marL="525780" indent="-457200">
              <a:buAutoNum type="alphaLcPeriod"/>
            </a:pP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494826"/>
            <a:ext cx="2466605" cy="1848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C:\Users\HANIYA\Desktop\Fluorescin-pigment-greenish-yellow-produced-by-Pseudomonas-aeruginosa-on-nutrient-aga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2447365"/>
            <a:ext cx="2286000" cy="21246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6) Which of the following show bipolar staining on Gram stain?</a:t>
            </a:r>
          </a:p>
          <a:p>
            <a:pPr marL="582930" indent="-514350">
              <a:buAutoNum type="alphaLcPeriod"/>
            </a:pPr>
            <a:r>
              <a:rPr lang="en-IN" i="1" dirty="0" err="1" smtClean="0"/>
              <a:t>Burkholderia</a:t>
            </a:r>
            <a:r>
              <a:rPr lang="en-IN" i="1" dirty="0" smtClean="0"/>
              <a:t> </a:t>
            </a:r>
            <a:r>
              <a:rPr lang="en-IN" i="1" dirty="0" err="1" smtClean="0"/>
              <a:t>mallei</a:t>
            </a:r>
            <a:endParaRPr lang="en-IN" i="1" dirty="0" smtClean="0"/>
          </a:p>
          <a:p>
            <a:pPr marL="582930" indent="-514350">
              <a:buAutoNum type="alphaLcPeriod"/>
            </a:pPr>
            <a:r>
              <a:rPr lang="en-IN" i="1" dirty="0" smtClean="0"/>
              <a:t>Staphylococcus </a:t>
            </a:r>
            <a:r>
              <a:rPr lang="en-IN" i="1" dirty="0" err="1" smtClean="0"/>
              <a:t>aureus</a:t>
            </a:r>
            <a:endParaRPr lang="en-IN" i="1" dirty="0" smtClean="0"/>
          </a:p>
          <a:p>
            <a:pPr marL="582930" indent="-514350">
              <a:buAutoNum type="alphaLcPeriod"/>
            </a:pPr>
            <a:r>
              <a:rPr lang="en-IN" i="1" dirty="0" smtClean="0"/>
              <a:t>E. coli</a:t>
            </a:r>
          </a:p>
          <a:p>
            <a:pPr marL="582930" indent="-514350">
              <a:buAutoNum type="alphaLcPeriod"/>
            </a:pPr>
            <a:r>
              <a:rPr lang="en-IN" i="1" dirty="0" smtClean="0"/>
              <a:t>Chlamydia </a:t>
            </a:r>
            <a:r>
              <a:rPr lang="en-IN" i="1" dirty="0" err="1" smtClean="0"/>
              <a:t>trachomatis</a:t>
            </a:r>
            <a:endParaRPr lang="en-IN" i="1" dirty="0" smtClean="0"/>
          </a:p>
          <a:p>
            <a:pPr marL="582930" indent="-514350">
              <a:buNone/>
            </a:pPr>
            <a:r>
              <a:rPr lang="en-IN" dirty="0" smtClean="0"/>
              <a:t>Key: 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7) Vietnam time bomb disease is also known as</a:t>
            </a:r>
          </a:p>
          <a:p>
            <a:pPr marL="582930" indent="-514350">
              <a:buAutoNum type="alphaLcPeriod"/>
            </a:pPr>
            <a:r>
              <a:rPr lang="en-IN" dirty="0" err="1" smtClean="0"/>
              <a:t>Glanders</a:t>
            </a:r>
            <a:endParaRPr lang="en-IN" dirty="0" smtClean="0"/>
          </a:p>
          <a:p>
            <a:pPr marL="582930" indent="-514350">
              <a:buAutoNum type="alphaLcPeriod"/>
            </a:pPr>
            <a:r>
              <a:rPr lang="en-IN" dirty="0" err="1" smtClean="0"/>
              <a:t>Meliodosis</a:t>
            </a:r>
            <a:endParaRPr lang="en-IN" dirty="0" smtClean="0"/>
          </a:p>
          <a:p>
            <a:pPr marL="582930" indent="-514350">
              <a:buAutoNum type="alphaLcPeriod"/>
            </a:pPr>
            <a:r>
              <a:rPr lang="en-IN" dirty="0" smtClean="0"/>
              <a:t>Shanghai fever</a:t>
            </a:r>
          </a:p>
          <a:p>
            <a:pPr marL="582930" indent="-514350">
              <a:buAutoNum type="alphaLcPeriod"/>
            </a:pPr>
            <a:r>
              <a:rPr lang="en-IN" dirty="0" smtClean="0"/>
              <a:t>Infectious mononucleosis</a:t>
            </a:r>
          </a:p>
          <a:p>
            <a:pPr marL="582930" indent="-514350">
              <a:buNone/>
            </a:pPr>
            <a:r>
              <a:rPr lang="en-IN" dirty="0" smtClean="0"/>
              <a:t>Key: b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8) Which of the following is a category B pathogen according to CDC?</a:t>
            </a:r>
          </a:p>
          <a:p>
            <a:pPr marL="582930" indent="-514350">
              <a:buAutoNum type="alphaLcPeriod"/>
            </a:pPr>
            <a:r>
              <a:rPr lang="en-IN" i="1" dirty="0" smtClean="0"/>
              <a:t>Bacillus </a:t>
            </a:r>
            <a:r>
              <a:rPr lang="en-IN" i="1" dirty="0" err="1" smtClean="0"/>
              <a:t>anthracis</a:t>
            </a:r>
            <a:endParaRPr lang="en-IN" i="1" dirty="0" smtClean="0"/>
          </a:p>
          <a:p>
            <a:pPr marL="582930" indent="-514350">
              <a:buAutoNum type="alphaLcPeriod"/>
            </a:pPr>
            <a:r>
              <a:rPr lang="en-IN" i="1" dirty="0" err="1" smtClean="0"/>
              <a:t>Francisella</a:t>
            </a:r>
            <a:r>
              <a:rPr lang="en-IN" i="1" dirty="0" smtClean="0"/>
              <a:t> </a:t>
            </a:r>
            <a:r>
              <a:rPr lang="en-IN" i="1" dirty="0" err="1" smtClean="0"/>
              <a:t>tularensis</a:t>
            </a:r>
            <a:endParaRPr lang="en-IN" i="1" dirty="0" smtClean="0"/>
          </a:p>
          <a:p>
            <a:pPr marL="582930" indent="-514350">
              <a:buAutoNum type="alphaLcPeriod"/>
            </a:pPr>
            <a:r>
              <a:rPr lang="en-IN" i="1" dirty="0" err="1" smtClean="0"/>
              <a:t>Nipah</a:t>
            </a:r>
            <a:r>
              <a:rPr lang="en-IN" i="1" dirty="0" smtClean="0"/>
              <a:t> virus</a:t>
            </a:r>
          </a:p>
          <a:p>
            <a:pPr marL="582930" indent="-514350">
              <a:buAutoNum type="alphaLcPeriod"/>
            </a:pPr>
            <a:r>
              <a:rPr lang="en-IN" i="1" dirty="0" err="1" smtClean="0"/>
              <a:t>Burkholderia</a:t>
            </a:r>
            <a:r>
              <a:rPr lang="en-IN" i="1" dirty="0" smtClean="0"/>
              <a:t> </a:t>
            </a:r>
            <a:r>
              <a:rPr lang="en-IN" i="1" dirty="0" err="1" smtClean="0"/>
              <a:t>pseudomallei</a:t>
            </a:r>
            <a:endParaRPr lang="en-IN" i="1" dirty="0" smtClean="0"/>
          </a:p>
          <a:p>
            <a:pPr marL="582930" indent="-514350">
              <a:buNone/>
            </a:pPr>
            <a:r>
              <a:rPr lang="en-IN" dirty="0" smtClean="0"/>
              <a:t>Key: 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9) A person with which of the following is at risk of developing an </a:t>
            </a:r>
            <a:r>
              <a:rPr lang="en-US" i="1" dirty="0" err="1" smtClean="0"/>
              <a:t>Acinetobacter</a:t>
            </a:r>
            <a:r>
              <a:rPr lang="en-US" i="1" dirty="0" smtClean="0"/>
              <a:t> </a:t>
            </a:r>
            <a:r>
              <a:rPr lang="en-US" i="1" dirty="0" err="1" smtClean="0"/>
              <a:t>baumannii</a:t>
            </a:r>
            <a:r>
              <a:rPr lang="en-US" dirty="0" smtClean="0"/>
              <a:t> infection?</a:t>
            </a:r>
          </a:p>
          <a:p>
            <a:pPr marL="582930" indent="-514350">
              <a:buFont typeface="+mj-lt"/>
              <a:buAutoNum type="alphaLcParenR"/>
            </a:pPr>
            <a:r>
              <a:rPr lang="en-US" dirty="0" smtClean="0"/>
              <a:t>Chronic lung disease</a:t>
            </a:r>
          </a:p>
          <a:p>
            <a:pPr marL="582930" indent="-514350">
              <a:buFont typeface="+mj-lt"/>
              <a:buAutoNum type="alphaLcParenR"/>
            </a:pPr>
            <a:r>
              <a:rPr lang="en-US" dirty="0" smtClean="0"/>
              <a:t>Diabetes</a:t>
            </a:r>
          </a:p>
          <a:p>
            <a:pPr marL="582930" indent="-514350">
              <a:buFont typeface="+mj-lt"/>
              <a:buAutoNum type="alphaLcParenR"/>
            </a:pPr>
            <a:r>
              <a:rPr lang="en-US" dirty="0" smtClean="0"/>
              <a:t>Long-term antibiotics use</a:t>
            </a:r>
          </a:p>
          <a:p>
            <a:pPr marL="582930" indent="-514350">
              <a:buFont typeface="+mj-lt"/>
              <a:buAutoNum type="alphaLcParenR"/>
            </a:pPr>
            <a:r>
              <a:rPr lang="en-US" dirty="0" smtClean="0"/>
              <a:t>All of the above</a:t>
            </a:r>
          </a:p>
          <a:p>
            <a:pPr marL="582930" indent="-514350">
              <a:buNone/>
            </a:pPr>
            <a:r>
              <a:rPr lang="en-IN" dirty="0" smtClean="0"/>
              <a:t>Key: d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N" dirty="0" smtClean="0"/>
              <a:t>10) Hospital acquired infections can be prevented by which of the following?</a:t>
            </a:r>
            <a:endParaRPr lang="en-US" dirty="0" smtClean="0"/>
          </a:p>
          <a:p>
            <a:pPr marL="582930" indent="-514350">
              <a:buAutoNum type="alphaLcPeriod"/>
            </a:pPr>
            <a:r>
              <a:rPr lang="en-IN" dirty="0" smtClean="0"/>
              <a:t>By observing hand hygiene</a:t>
            </a:r>
          </a:p>
          <a:p>
            <a:pPr marL="582930" indent="-514350">
              <a:buAutoNum type="alphaLcPeriod"/>
            </a:pPr>
            <a:r>
              <a:rPr lang="en-IN" dirty="0" smtClean="0"/>
              <a:t>By aggressive monitoring of environment reservoirs</a:t>
            </a:r>
          </a:p>
          <a:p>
            <a:pPr marL="582930" indent="-514350">
              <a:buAutoNum type="alphaLcPeriod"/>
            </a:pPr>
            <a:r>
              <a:rPr lang="en-IN" dirty="0" smtClean="0"/>
              <a:t>By following care bundles in ICUs</a:t>
            </a:r>
          </a:p>
          <a:p>
            <a:pPr marL="582930" indent="-514350">
              <a:buAutoNum type="alphaLcPeriod"/>
            </a:pPr>
            <a:r>
              <a:rPr lang="en-IN" dirty="0" smtClean="0"/>
              <a:t>All of the above</a:t>
            </a:r>
          </a:p>
          <a:p>
            <a:pPr marL="582930" indent="-514350">
              <a:buNone/>
            </a:pPr>
            <a:r>
              <a:rPr lang="en-IN" dirty="0" smtClean="0"/>
              <a:t>Key: 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1863</TotalTime>
  <Words>1908</Words>
  <Application>Microsoft Office PowerPoint</Application>
  <PresentationFormat>On-screen Show (4:3)</PresentationFormat>
  <Paragraphs>347</Paragraphs>
  <Slides>50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Concourse</vt:lpstr>
      <vt:lpstr>Slide 1</vt:lpstr>
      <vt:lpstr>Learning objectives</vt:lpstr>
      <vt:lpstr>Introduction</vt:lpstr>
      <vt:lpstr>Slide 4</vt:lpstr>
      <vt:lpstr>Pseudomonas</vt:lpstr>
      <vt:lpstr>Species</vt:lpstr>
      <vt:lpstr>Virulence factors</vt:lpstr>
      <vt:lpstr>Slide 8</vt:lpstr>
      <vt:lpstr>Slide 9</vt:lpstr>
      <vt:lpstr>CLINICAL MANIFESTATIONS- mc opportunistic pathogen</vt:lpstr>
      <vt:lpstr>Slide 11</vt:lpstr>
      <vt:lpstr>Lab diagnosis</vt:lpstr>
      <vt:lpstr>Slide 13</vt:lpstr>
      <vt:lpstr>Slide 14</vt:lpstr>
      <vt:lpstr>Slide 15</vt:lpstr>
      <vt:lpstr>Slide 16</vt:lpstr>
      <vt:lpstr>Treatment</vt:lpstr>
      <vt:lpstr>Drug resistance</vt:lpstr>
      <vt:lpstr>Burkholderia</vt:lpstr>
      <vt:lpstr>Slide 20</vt:lpstr>
      <vt:lpstr>Slide 21</vt:lpstr>
      <vt:lpstr>Clinical manifestations</vt:lpstr>
      <vt:lpstr>Slide 23</vt:lpstr>
      <vt:lpstr>Lab diagnosis- containment level 3 required</vt:lpstr>
      <vt:lpstr>Slide 25</vt:lpstr>
      <vt:lpstr>Slide 26</vt:lpstr>
      <vt:lpstr>Treatment</vt:lpstr>
      <vt:lpstr>Slide 28</vt:lpstr>
      <vt:lpstr>Acinetobacter</vt:lpstr>
      <vt:lpstr>Slide 30</vt:lpstr>
      <vt:lpstr>Pathogenesis</vt:lpstr>
      <vt:lpstr>Slide 32</vt:lpstr>
      <vt:lpstr>Clinical manifestations</vt:lpstr>
      <vt:lpstr>Lab diagnosis</vt:lpstr>
      <vt:lpstr>Slide 35</vt:lpstr>
      <vt:lpstr>Slide 36</vt:lpstr>
      <vt:lpstr>Treatment</vt:lpstr>
      <vt:lpstr>Prevention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HANIYA</cp:lastModifiedBy>
  <cp:revision>52</cp:revision>
  <dcterms:created xsi:type="dcterms:W3CDTF">2020-03-11T05:19:55Z</dcterms:created>
  <dcterms:modified xsi:type="dcterms:W3CDTF">2024-07-05T05:04:37Z</dcterms:modified>
</cp:coreProperties>
</file>