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30" r:id="rId3"/>
    <p:sldId id="257" r:id="rId4"/>
    <p:sldId id="322" r:id="rId5"/>
    <p:sldId id="311" r:id="rId6"/>
    <p:sldId id="323" r:id="rId7"/>
    <p:sldId id="312" r:id="rId8"/>
    <p:sldId id="325" r:id="rId9"/>
    <p:sldId id="326" r:id="rId10"/>
    <p:sldId id="327" r:id="rId11"/>
    <p:sldId id="313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01" r:id="rId20"/>
    <p:sldId id="261" r:id="rId21"/>
    <p:sldId id="262" r:id="rId22"/>
    <p:sldId id="264" r:id="rId23"/>
    <p:sldId id="266" r:id="rId24"/>
    <p:sldId id="269" r:id="rId25"/>
    <p:sldId id="271" r:id="rId26"/>
    <p:sldId id="272" r:id="rId27"/>
    <p:sldId id="273" r:id="rId28"/>
    <p:sldId id="328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329" r:id="rId40"/>
    <p:sldId id="286" r:id="rId41"/>
    <p:sldId id="287" r:id="rId42"/>
    <p:sldId id="288" r:id="rId43"/>
    <p:sldId id="289" r:id="rId44"/>
    <p:sldId id="290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01A06-A1B9-488E-98B1-3607CCE5F634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206F3-8585-4105-9792-FB5F4B604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3B83-C3F1-406D-8B4D-3C7E06C3F18A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8E12-2CA6-489F-A2D8-77964A80EC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3B83-C3F1-406D-8B4D-3C7E06C3F18A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8E12-2CA6-489F-A2D8-77964A80EC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3B83-C3F1-406D-8B4D-3C7E06C3F18A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8E12-2CA6-489F-A2D8-77964A80EC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3B83-C3F1-406D-8B4D-3C7E06C3F18A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8E12-2CA6-489F-A2D8-77964A80EC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3B83-C3F1-406D-8B4D-3C7E06C3F18A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8E12-2CA6-489F-A2D8-77964A80EC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3B83-C3F1-406D-8B4D-3C7E06C3F18A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8E12-2CA6-489F-A2D8-77964A80EC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3B83-C3F1-406D-8B4D-3C7E06C3F18A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8E12-2CA6-489F-A2D8-77964A80EC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3B83-C3F1-406D-8B4D-3C7E06C3F18A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8E12-2CA6-489F-A2D8-77964A80EC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3B83-C3F1-406D-8B4D-3C7E06C3F18A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8E12-2CA6-489F-A2D8-77964A80EC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3B83-C3F1-406D-8B4D-3C7E06C3F18A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8E12-2CA6-489F-A2D8-77964A80EC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43B83-C3F1-406D-8B4D-3C7E06C3F18A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8E12-2CA6-489F-A2D8-77964A80EC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43B83-C3F1-406D-8B4D-3C7E06C3F18A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78E12-2CA6-489F-A2D8-77964A80EC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1785926"/>
            <a:ext cx="8286808" cy="2143139"/>
          </a:xfrm>
        </p:spPr>
        <p:txBody>
          <a:bodyPr>
            <a:noAutofit/>
          </a:bodyPr>
          <a:lstStyle/>
          <a:p>
            <a:r>
              <a:rPr lang="en-IN" sz="5400" b="1" dirty="0" smtClean="0"/>
              <a:t>General </a:t>
            </a:r>
            <a:r>
              <a:rPr lang="en-IN" sz="5400" b="1" dirty="0" err="1" smtClean="0"/>
              <a:t>parasitology</a:t>
            </a:r>
            <a:r>
              <a:rPr lang="en-IN" sz="5400" b="1" dirty="0" smtClean="0"/>
              <a:t> &amp; overview of parasitic infections</a:t>
            </a:r>
            <a:endParaRPr lang="en-US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Learning objectives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 smtClean="0"/>
              <a:t>Classify parasitic infections</a:t>
            </a:r>
            <a:endParaRPr lang="en-US" dirty="0" smtClean="0"/>
          </a:p>
          <a:p>
            <a:pPr lvl="0"/>
            <a:r>
              <a:rPr lang="en-IN" dirty="0" smtClean="0"/>
              <a:t>Discuss life cycle of p</a:t>
            </a:r>
            <a:r>
              <a:rPr lang="en-US" dirty="0" err="1" smtClean="0"/>
              <a:t>arasites</a:t>
            </a:r>
            <a:r>
              <a:rPr lang="en-US" dirty="0" smtClean="0"/>
              <a:t> </a:t>
            </a:r>
          </a:p>
          <a:p>
            <a:r>
              <a:rPr lang="en-IN" dirty="0" smtClean="0"/>
              <a:t>Describe laboratory diagnosis &amp; treatment of p</a:t>
            </a:r>
            <a:r>
              <a:rPr lang="en-US" dirty="0" err="1" smtClean="0"/>
              <a:t>arasitic</a:t>
            </a:r>
            <a:r>
              <a:rPr lang="en-US" dirty="0" smtClean="0"/>
              <a:t> </a:t>
            </a:r>
            <a:r>
              <a:rPr lang="en-IN" dirty="0" smtClean="0"/>
              <a:t>infections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86478"/>
          </a:xfrm>
        </p:spPr>
        <p:txBody>
          <a:bodyPr>
            <a:no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 sz="2600" b="1" dirty="0" smtClean="0"/>
              <a:t>Parasite lives in or upon another organism (host)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sz="2600" dirty="0" smtClean="0"/>
              <a:t>Derives nutrients directly from it, w/o giving any benefit to  host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600" b="1" dirty="0" err="1" smtClean="0">
                <a:solidFill>
                  <a:srgbClr val="0070C0"/>
                </a:solidFill>
              </a:rPr>
              <a:t>Ectoparasites</a:t>
            </a:r>
            <a:r>
              <a:rPr lang="en-US" sz="2600" b="1" dirty="0" smtClean="0">
                <a:solidFill>
                  <a:srgbClr val="0070C0"/>
                </a:solidFill>
              </a:rPr>
              <a:t>:</a:t>
            </a:r>
            <a:endParaRPr lang="en-US" sz="2600" dirty="0" smtClean="0">
              <a:solidFill>
                <a:srgbClr val="0070C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600" dirty="0" smtClean="0"/>
              <a:t>Inhabit surface of body of host w/o penetrating into tissues;  </a:t>
            </a:r>
            <a:r>
              <a:rPr lang="en-US" sz="2600" dirty="0" smtClean="0">
                <a:solidFill>
                  <a:srgbClr val="FF0000"/>
                </a:solidFill>
              </a:rPr>
              <a:t>infestation </a:t>
            </a:r>
            <a:r>
              <a:rPr lang="en-US" sz="2600" dirty="0" smtClean="0"/>
              <a:t>(</a:t>
            </a:r>
            <a:r>
              <a:rPr lang="en-US" sz="2600" dirty="0" err="1" smtClean="0"/>
              <a:t>eg</a:t>
            </a:r>
            <a:r>
              <a:rPr lang="en-US" sz="2600" dirty="0" smtClean="0"/>
              <a:t>. fleas /ticks)</a:t>
            </a:r>
          </a:p>
          <a:p>
            <a:pPr algn="just">
              <a:lnSpc>
                <a:spcPct val="150000"/>
              </a:lnSpc>
            </a:pPr>
            <a:r>
              <a:rPr lang="en-US" sz="2600" dirty="0" smtClean="0"/>
              <a:t>Vectors transmitting pathogenic microbes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600" b="1" dirty="0" err="1" smtClean="0">
                <a:solidFill>
                  <a:srgbClr val="0070C0"/>
                </a:solidFill>
              </a:rPr>
              <a:t>Endoparasites</a:t>
            </a:r>
            <a:r>
              <a:rPr lang="en-US" sz="2600" b="1" dirty="0" smtClean="0">
                <a:solidFill>
                  <a:srgbClr val="0070C0"/>
                </a:solidFill>
              </a:rPr>
              <a:t>:</a:t>
            </a:r>
            <a:r>
              <a:rPr lang="en-US" sz="2600" dirty="0" smtClean="0">
                <a:solidFill>
                  <a:srgbClr val="0070C0"/>
                </a:solidFill>
              </a:rPr>
              <a:t>  </a:t>
            </a:r>
          </a:p>
          <a:p>
            <a:pPr algn="just">
              <a:lnSpc>
                <a:spcPct val="150000"/>
              </a:lnSpc>
            </a:pPr>
            <a:r>
              <a:rPr lang="en-US" sz="2600" dirty="0" smtClean="0"/>
              <a:t>Live within body of host; </a:t>
            </a:r>
            <a:r>
              <a:rPr lang="en-US" sz="2600" dirty="0" smtClean="0">
                <a:solidFill>
                  <a:srgbClr val="FF0000"/>
                </a:solidFill>
              </a:rPr>
              <a:t>infection </a:t>
            </a:r>
            <a:r>
              <a:rPr lang="en-US" sz="2600" dirty="0" smtClean="0"/>
              <a:t>(</a:t>
            </a:r>
            <a:r>
              <a:rPr lang="en-US" sz="2600" dirty="0" err="1" smtClean="0"/>
              <a:t>eg</a:t>
            </a:r>
            <a:r>
              <a:rPr lang="en-US" sz="2600" dirty="0" smtClean="0"/>
              <a:t>. </a:t>
            </a:r>
            <a:r>
              <a:rPr lang="en-US" sz="2600" i="1" dirty="0" err="1" smtClean="0"/>
              <a:t>Leishmania</a:t>
            </a:r>
            <a:r>
              <a:rPr lang="en-US" sz="2600" dirty="0" smtClean="0"/>
              <a:t>)</a:t>
            </a:r>
          </a:p>
          <a:p>
            <a:pPr lvl="0" algn="just">
              <a:lnSpc>
                <a:spcPct val="150000"/>
              </a:lnSpc>
              <a:defRPr/>
            </a:pPr>
            <a:endParaRPr lang="en-US" sz="2600" dirty="0" smtClean="0"/>
          </a:p>
          <a:p>
            <a:pPr algn="just">
              <a:lnSpc>
                <a:spcPct val="150000"/>
              </a:lnSpc>
            </a:pPr>
            <a:endParaRPr lang="en-US" sz="2600" dirty="0"/>
          </a:p>
        </p:txBody>
      </p:sp>
      <p:sp>
        <p:nvSpPr>
          <p:cNvPr id="4" name="Google Shape;193;p12"/>
          <p:cNvSpPr txBox="1">
            <a:spLocks/>
          </p:cNvSpPr>
          <p:nvPr/>
        </p:nvSpPr>
        <p:spPr>
          <a:xfrm>
            <a:off x="142844" y="2500306"/>
            <a:ext cx="8858312" cy="322603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N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14974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I. Protozoan infections</a:t>
            </a:r>
            <a:endParaRPr lang="en-US" sz="2600" b="1" dirty="0" smtClean="0">
              <a:solidFill>
                <a:srgbClr val="C00000"/>
              </a:solidFill>
              <a:latin typeface="+mj-lt"/>
            </a:endParaRPr>
          </a:p>
          <a:p>
            <a:pPr lvl="0" algn="just">
              <a:lnSpc>
                <a:spcPct val="200000"/>
              </a:lnSpc>
              <a:defRPr/>
            </a:pPr>
            <a:r>
              <a:rPr lang="en-US" sz="2600" dirty="0" smtClean="0">
                <a:latin typeface="+mj-lt"/>
              </a:rPr>
              <a:t>Unicellular, possess cellular organelles &amp; metabolic pathways similar to eukaryotes</a:t>
            </a:r>
          </a:p>
          <a:p>
            <a:pPr lvl="0" algn="just">
              <a:lnSpc>
                <a:spcPct val="200000"/>
              </a:lnSpc>
              <a:defRPr/>
            </a:pPr>
            <a:r>
              <a:rPr lang="en-US" sz="2600" dirty="0" smtClean="0">
                <a:latin typeface="+mj-lt"/>
              </a:rPr>
              <a:t>Only few are considered as human pathogens</a:t>
            </a:r>
          </a:p>
          <a:p>
            <a:pPr algn="just">
              <a:lnSpc>
                <a:spcPct val="200000"/>
              </a:lnSpc>
            </a:pPr>
            <a:endParaRPr lang="en-US" sz="260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43464139"/>
              </p:ext>
            </p:extLst>
          </p:nvPr>
        </p:nvGraphicFramePr>
        <p:xfrm>
          <a:off x="357158" y="386606"/>
          <a:ext cx="8501122" cy="611422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5011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82763"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Medically important protozoans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29067"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Amoeba </a:t>
                      </a:r>
                      <a:endParaRPr lang="en-US" sz="2400" b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Entamoeba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histolytica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endParaRPr lang="en-US" sz="2400" i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Free-living amoebae: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Naegleria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Acanthamoeba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Balamuthia</a:t>
                      </a:r>
                      <a:endParaRPr lang="en-US" sz="2400" i="1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16712"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Flagellates </a:t>
                      </a:r>
                      <a:endParaRPr lang="en-US" sz="2400" b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Intestinal Flagellate: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Giardia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endParaRPr lang="en-US" sz="2400" i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Genital Flagellate: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Trichomonas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endParaRPr lang="en-US" sz="2400" i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u="none" strike="noStrike" cap="none" dirty="0" err="1">
                          <a:effectLst/>
                          <a:sym typeface="Arial"/>
                        </a:rPr>
                        <a:t>Hemoflagellates</a:t>
                      </a:r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: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Leishmania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&amp;</a:t>
                      </a:r>
                      <a:r>
                        <a:rPr lang="en-US" sz="2400" i="1" u="none" strike="noStrike" cap="none" baseline="0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Trypanosoma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</a:t>
                      </a:r>
                      <a:endParaRPr lang="en-US" sz="2400" i="1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16712"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 err="1">
                          <a:effectLst/>
                          <a:sym typeface="Arial"/>
                        </a:rPr>
                        <a:t>Apicomplexa</a:t>
                      </a:r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 </a:t>
                      </a:r>
                      <a:endParaRPr lang="en-US" sz="2400" b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Malaria parasites </a:t>
                      </a:r>
                      <a:r>
                        <a:rPr lang="en-US" sz="2400" u="none" strike="noStrike" cap="none" dirty="0" smtClean="0">
                          <a:effectLst/>
                          <a:sym typeface="Arial"/>
                        </a:rPr>
                        <a:t>&amp;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Babesia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endParaRPr lang="en-US" sz="2400" i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Opportunistic coccidian </a:t>
                      </a:r>
                      <a:r>
                        <a:rPr lang="en-US" sz="2400" u="none" strike="noStrike" cap="none" dirty="0" smtClean="0">
                          <a:effectLst/>
                          <a:sym typeface="Arial"/>
                        </a:rPr>
                        <a:t>parasites: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Toxoplasma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,</a:t>
                      </a:r>
                      <a:r>
                        <a:rPr lang="en-US" sz="2400" i="1" u="none" strike="noStrike" cap="none" baseline="0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Cryptosporidium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</a:t>
                      </a:r>
                      <a:r>
                        <a:rPr lang="en-US" sz="2400" i="1" u="none" strike="noStrike" cap="none" baseline="0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Cyclospora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Cystoisospora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</a:t>
                      </a:r>
                      <a:r>
                        <a:rPr lang="en-US" sz="2400" i="1" u="none" strike="noStrike" cap="none" baseline="0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Sarcocystis</a:t>
                      </a:r>
                      <a:endParaRPr lang="en-US" sz="2400" i="1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68974"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Miscellaneous </a:t>
                      </a:r>
                      <a:r>
                        <a:rPr lang="en-US" sz="2400" b="1" u="none" strike="noStrike" cap="none" dirty="0" smtClean="0">
                          <a:effectLst/>
                          <a:sym typeface="Arial"/>
                        </a:rPr>
                        <a:t>Protozoa</a:t>
                      </a:r>
                      <a:r>
                        <a:rPr lang="en-US" sz="2400" u="none" strike="noStrike" cap="none" dirty="0" smtClean="0">
                          <a:effectLst/>
                          <a:sym typeface="Arial"/>
                        </a:rPr>
                        <a:t>: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Balantidium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coli,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Blastocystis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Microsporidia</a:t>
                      </a:r>
                      <a:endParaRPr lang="en-US" sz="2400" i="1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357166"/>
            <a:ext cx="8301038" cy="6286544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II. </a:t>
            </a:r>
            <a:r>
              <a:rPr lang="en-US" sz="2400" b="1" dirty="0" err="1" smtClean="0">
                <a:solidFill>
                  <a:srgbClr val="C00000"/>
                </a:solidFill>
              </a:rPr>
              <a:t>Helminths</a:t>
            </a:r>
            <a:endParaRPr lang="en-US" sz="2400" b="1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Elongated flat/ round worm- like parasites measuring few mm to meters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Eukaryotic </a:t>
            </a:r>
            <a:r>
              <a:rPr lang="en-US" sz="2400" dirty="0" err="1" smtClean="0"/>
              <a:t>multicellular</a:t>
            </a:r>
            <a:r>
              <a:rPr lang="en-US" sz="2400" dirty="0" smtClean="0"/>
              <a:t> &amp; bilaterally symmetrical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Two phyla; 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b="1" dirty="0" err="1" smtClean="0"/>
              <a:t>Platyhelminths</a:t>
            </a:r>
            <a:r>
              <a:rPr lang="en-US" sz="2400" b="1" dirty="0" smtClean="0"/>
              <a:t> </a:t>
            </a:r>
            <a:r>
              <a:rPr lang="en-US" sz="2400" dirty="0" smtClean="0"/>
              <a:t>(flat worms)- </a:t>
            </a:r>
            <a:r>
              <a:rPr lang="en-US" sz="2400" dirty="0" err="1" smtClean="0"/>
              <a:t>cestodes</a:t>
            </a:r>
            <a:r>
              <a:rPr lang="en-US" sz="2400" dirty="0" smtClean="0"/>
              <a:t> (tapeworms) &amp; </a:t>
            </a:r>
            <a:r>
              <a:rPr lang="en-US" sz="2400" dirty="0" err="1" smtClean="0"/>
              <a:t>trematodes</a:t>
            </a:r>
            <a:r>
              <a:rPr lang="en-US" sz="2400" dirty="0" smtClean="0"/>
              <a:t> (flukes) 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b="1" dirty="0" err="1" smtClean="0"/>
              <a:t>Nemathelminths</a:t>
            </a:r>
            <a:r>
              <a:rPr lang="en-US" sz="2400" b="1" dirty="0" smtClean="0"/>
              <a:t>-</a:t>
            </a:r>
            <a:r>
              <a:rPr lang="en-US" sz="2400" dirty="0" smtClean="0"/>
              <a:t> intestinal &amp; tissues nematodes </a:t>
            </a:r>
          </a:p>
          <a:p>
            <a:pPr marL="457200" indent="-457200"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Three morphological forms</a:t>
            </a:r>
            <a:r>
              <a:rPr lang="en-US" sz="2400" dirty="0" smtClean="0"/>
              <a:t>: adult, larvae, eggs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8361363"/>
              </p:ext>
            </p:extLst>
          </p:nvPr>
        </p:nvGraphicFramePr>
        <p:xfrm>
          <a:off x="428596" y="500042"/>
          <a:ext cx="8429684" cy="614566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4296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23361"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Medically important helminths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84764"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 err="1">
                          <a:effectLst/>
                          <a:sym typeface="Arial"/>
                        </a:rPr>
                        <a:t>Cestodes</a:t>
                      </a:r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 </a:t>
                      </a:r>
                      <a:endParaRPr lang="en-US" sz="2400" b="1" dirty="0"/>
                    </a:p>
                    <a:p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Diphyllobothrium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Taenia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Echinococcus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Hymenolepis</a:t>
                      </a:r>
                      <a:endParaRPr lang="en-US" sz="2400" i="1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73636"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Trematodes or Flukes </a:t>
                      </a:r>
                      <a:endParaRPr lang="en-US" sz="2400" b="1" dirty="0"/>
                    </a:p>
                    <a:p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Schistosoma,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Fasciola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Clonorchis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Opisthorchis,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Fasciolopsis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Paragonimus</a:t>
                      </a:r>
                      <a:endParaRPr lang="en-US" sz="2400" i="1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90271"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Intestinal Nematodes </a:t>
                      </a:r>
                      <a:endParaRPr lang="en-US" sz="2400" b="1" dirty="0"/>
                    </a:p>
                    <a:p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Trichuris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Enterobius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Hookworm,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Strongyloides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Ascaris</a:t>
                      </a:r>
                      <a:endParaRPr lang="en-US" sz="2400" i="1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73636"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Somatic Nematodes </a:t>
                      </a:r>
                      <a:endParaRPr lang="en-US" sz="2400" b="1" dirty="0"/>
                    </a:p>
                    <a:p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Filarial nematodes,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Dracunculus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Trichinella</a:t>
                      </a:r>
                      <a:endParaRPr lang="en-US" sz="2400" i="1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/>
          <p:cNvSpPr txBox="1">
            <a:spLocks noGrp="1"/>
          </p:cNvSpPr>
          <p:nvPr>
            <p:ph type="title" idx="4294967295"/>
          </p:nvPr>
        </p:nvSpPr>
        <p:spPr>
          <a:xfrm>
            <a:off x="428596" y="71414"/>
            <a:ext cx="8329612" cy="10001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b="1" i="1" dirty="0">
                <a:solidFill>
                  <a:srgbClr val="C00000"/>
                </a:solidFill>
                <a:ea typeface="Roboto Condensed Light" panose="020B0604020202020204" charset="0"/>
              </a:rPr>
              <a:t>Differences between </a:t>
            </a:r>
            <a:r>
              <a:rPr lang="en-US" sz="2800" b="1" i="1" dirty="0" err="1">
                <a:solidFill>
                  <a:srgbClr val="C00000"/>
                </a:solidFill>
                <a:ea typeface="Roboto Condensed Light" panose="020B0604020202020204" charset="0"/>
              </a:rPr>
              <a:t>cestodes</a:t>
            </a:r>
            <a:r>
              <a:rPr lang="en-US" sz="2800" b="1" i="1" dirty="0">
                <a:solidFill>
                  <a:srgbClr val="C00000"/>
                </a:solidFill>
                <a:ea typeface="Roboto Condensed Light" panose="020B0604020202020204" charset="0"/>
              </a:rPr>
              <a:t>, </a:t>
            </a:r>
            <a:r>
              <a:rPr lang="en-US" sz="2800" b="1" i="1" dirty="0" err="1" smtClean="0">
                <a:solidFill>
                  <a:srgbClr val="C00000"/>
                </a:solidFill>
                <a:ea typeface="Roboto Condensed Light" panose="020B0604020202020204" charset="0"/>
              </a:rPr>
              <a:t>trematodes</a:t>
            </a:r>
            <a:r>
              <a:rPr lang="en-US" sz="2800" b="1" i="1" dirty="0" smtClean="0">
                <a:solidFill>
                  <a:srgbClr val="C00000"/>
                </a:solidFill>
                <a:ea typeface="Roboto Condensed Light" panose="020B0604020202020204" charset="0"/>
              </a:rPr>
              <a:t>,  </a:t>
            </a:r>
            <a:r>
              <a:rPr lang="en-US" sz="2800" b="1" i="1" dirty="0">
                <a:solidFill>
                  <a:srgbClr val="C00000"/>
                </a:solidFill>
                <a:ea typeface="Roboto Condensed Light" panose="020B0604020202020204" charset="0"/>
              </a:rPr>
              <a:t>nematodes</a:t>
            </a:r>
            <a:endParaRPr lang="en-US" sz="2800" b="1" i="1" dirty="0">
              <a:solidFill>
                <a:srgbClr val="C00000"/>
              </a:solidFill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95956318"/>
              </p:ext>
            </p:extLst>
          </p:nvPr>
        </p:nvGraphicFramePr>
        <p:xfrm>
          <a:off x="475049" y="1000108"/>
          <a:ext cx="8311793" cy="563151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458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493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77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288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9296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Properties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Cestodes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marR="0" algn="l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Trematodes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9375" marR="0" algn="l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Nematodes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5935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Shape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Tape-like, </a:t>
                      </a:r>
                      <a:r>
                        <a:rPr lang="en-US" sz="2200" dirty="0">
                          <a:effectLst/>
                        </a:rPr>
                        <a:t>segmented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Leaf-like, </a:t>
                      </a:r>
                      <a:r>
                        <a:rPr lang="en-US" sz="2200" dirty="0" err="1">
                          <a:effectLst/>
                        </a:rPr>
                        <a:t>unsegmented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937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Elongated, </a:t>
                      </a:r>
                      <a:r>
                        <a:rPr lang="en-US" sz="2200" dirty="0" smtClean="0">
                          <a:effectLst/>
                        </a:rPr>
                        <a:t>cylindrical,</a:t>
                      </a:r>
                      <a:r>
                        <a:rPr lang="en-US" sz="2200" baseline="0" dirty="0" smtClean="0">
                          <a:effectLst/>
                        </a:rPr>
                        <a:t> </a:t>
                      </a:r>
                      <a:r>
                        <a:rPr lang="en-US" sz="2200" dirty="0" err="1" smtClean="0">
                          <a:effectLst/>
                        </a:rPr>
                        <a:t>unsegmented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69215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Head end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Suckers present, some have attached </a:t>
                      </a:r>
                      <a:r>
                        <a:rPr lang="en-US" sz="2200" dirty="0" err="1">
                          <a:effectLst/>
                        </a:rPr>
                        <a:t>hooklets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marR="711200" algn="l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Suckers </a:t>
                      </a:r>
                      <a:r>
                        <a:rPr lang="en-US" sz="2200" dirty="0" smtClean="0">
                          <a:effectLst/>
                        </a:rPr>
                        <a:t>present. </a:t>
                      </a:r>
                      <a:r>
                        <a:rPr lang="en-US" sz="2200" dirty="0">
                          <a:effectLst/>
                        </a:rPr>
                        <a:t>No </a:t>
                      </a:r>
                      <a:r>
                        <a:rPr lang="en-US" sz="2200" dirty="0" err="1">
                          <a:effectLst/>
                        </a:rPr>
                        <a:t>hooklets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9375" marR="81915" algn="l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</a:t>
                      </a:r>
                      <a:r>
                        <a:rPr lang="en-US" sz="2200" spc="-85" dirty="0">
                          <a:effectLst/>
                        </a:rPr>
                        <a:t> </a:t>
                      </a:r>
                      <a:r>
                        <a:rPr lang="en-US" sz="2200" dirty="0">
                          <a:effectLst/>
                        </a:rPr>
                        <a:t>sucker,</a:t>
                      </a:r>
                      <a:r>
                        <a:rPr lang="en-US" sz="2200" spc="-85" dirty="0">
                          <a:effectLst/>
                        </a:rPr>
                        <a:t> </a:t>
                      </a:r>
                      <a:r>
                        <a:rPr lang="en-US" sz="2200" dirty="0">
                          <a:effectLst/>
                        </a:rPr>
                        <a:t>no</a:t>
                      </a:r>
                      <a:r>
                        <a:rPr lang="en-US" sz="2200" spc="-80" dirty="0">
                          <a:effectLst/>
                        </a:rPr>
                        <a:t> </a:t>
                      </a:r>
                      <a:r>
                        <a:rPr lang="en-US" sz="2200" dirty="0" err="1" smtClean="0">
                          <a:effectLst/>
                        </a:rPr>
                        <a:t>hooklets</a:t>
                      </a:r>
                      <a:r>
                        <a:rPr lang="en-US" sz="2200" dirty="0">
                          <a:effectLst/>
                        </a:rPr>
                        <a:t>.</a:t>
                      </a:r>
                      <a:r>
                        <a:rPr lang="en-US" sz="2200" spc="-85" dirty="0">
                          <a:effectLst/>
                        </a:rPr>
                        <a:t> </a:t>
                      </a:r>
                      <a:r>
                        <a:rPr lang="en-US" sz="2200" dirty="0">
                          <a:effectLst/>
                        </a:rPr>
                        <a:t>Some</a:t>
                      </a:r>
                      <a:r>
                        <a:rPr lang="en-US" sz="2200" spc="-85" dirty="0">
                          <a:effectLst/>
                        </a:rPr>
                        <a:t> </a:t>
                      </a:r>
                      <a:r>
                        <a:rPr lang="en-US" sz="2200" dirty="0">
                          <a:effectLst/>
                        </a:rPr>
                        <a:t>have</a:t>
                      </a:r>
                      <a:r>
                        <a:rPr lang="en-US" sz="2200" spc="-80" dirty="0">
                          <a:effectLst/>
                        </a:rPr>
                        <a:t> </a:t>
                      </a:r>
                      <a:r>
                        <a:rPr lang="en-US" sz="2200" spc="-20" dirty="0">
                          <a:effectLst/>
                        </a:rPr>
                        <a:t>well </a:t>
                      </a:r>
                      <a:r>
                        <a:rPr lang="en-US" sz="2200" dirty="0">
                          <a:effectLst/>
                        </a:rPr>
                        <a:t>developed </a:t>
                      </a:r>
                      <a:r>
                        <a:rPr lang="en-US" sz="2200" dirty="0" err="1">
                          <a:effectLst/>
                        </a:rPr>
                        <a:t>buccal</a:t>
                      </a:r>
                      <a:r>
                        <a:rPr lang="en-US" sz="2200" spc="-55" dirty="0">
                          <a:effectLst/>
                        </a:rPr>
                        <a:t> </a:t>
                      </a:r>
                      <a:r>
                        <a:rPr lang="en-US" sz="2200" dirty="0">
                          <a:effectLst/>
                        </a:rPr>
                        <a:t>capsule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5935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Alimentary canal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Absent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Present but incomplete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937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Complete from mouth to anus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8549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Body cavity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Absent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Absent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937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Present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09185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Sexes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Monoecious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marR="0" algn="l">
                        <a:lnSpc>
                          <a:spcPts val="103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68580" marR="0" algn="l">
                        <a:lnSpc>
                          <a:spcPts val="103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 smtClean="0">
                          <a:effectLst/>
                        </a:rPr>
                        <a:t>Monoecious</a:t>
                      </a:r>
                      <a:endParaRPr lang="en-US" sz="2200" dirty="0" smtClean="0">
                        <a:effectLst/>
                      </a:endParaRPr>
                    </a:p>
                    <a:p>
                      <a:pPr marL="68580" marR="0" algn="l">
                        <a:lnSpc>
                          <a:spcPts val="103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68580" marR="0" algn="l">
                        <a:lnSpc>
                          <a:spcPts val="10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68580" marR="0" algn="l">
                        <a:lnSpc>
                          <a:spcPts val="10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(</a:t>
                      </a:r>
                      <a:r>
                        <a:rPr lang="en-US" sz="2200" dirty="0" smtClean="0">
                          <a:effectLst/>
                        </a:rPr>
                        <a:t>except</a:t>
                      </a:r>
                    </a:p>
                    <a:p>
                      <a:pPr marL="68580" marR="0" algn="l">
                        <a:lnSpc>
                          <a:spcPts val="10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68580" marR="0" algn="l">
                        <a:lnSpc>
                          <a:spcPts val="10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schistosomes</a:t>
                      </a:r>
                      <a:r>
                        <a:rPr lang="en-US" sz="2200" dirty="0">
                          <a:effectLst/>
                        </a:rPr>
                        <a:t>)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937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>
                          <a:effectLst/>
                        </a:rPr>
                        <a:t>Diecious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/>
          <p:cNvSpPr txBox="1">
            <a:spLocks noGrp="1"/>
          </p:cNvSpPr>
          <p:nvPr>
            <p:ph type="title" idx="4294967295"/>
          </p:nvPr>
        </p:nvSpPr>
        <p:spPr>
          <a:xfrm>
            <a:off x="0" y="71438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000" b="1" i="1" dirty="0">
                <a:solidFill>
                  <a:srgbClr val="C00000"/>
                </a:solidFill>
                <a:ea typeface="Roboto Condensed Light" panose="020B0604020202020204" charset="0"/>
              </a:rPr>
              <a:t>Classification of helminths based on </a:t>
            </a:r>
            <a:r>
              <a:rPr lang="en-US" sz="3000" b="1" i="1" dirty="0" smtClean="0">
                <a:solidFill>
                  <a:srgbClr val="C00000"/>
                </a:solidFill>
                <a:ea typeface="Roboto Condensed Light" panose="020B0604020202020204" charset="0"/>
              </a:rPr>
              <a:t>habitat</a:t>
            </a:r>
            <a:endParaRPr lang="en-US" sz="3000" b="1" i="1" dirty="0">
              <a:solidFill>
                <a:srgbClr val="C00000"/>
              </a:solidFill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90115070"/>
              </p:ext>
            </p:extLst>
          </p:nvPr>
        </p:nvGraphicFramePr>
        <p:xfrm>
          <a:off x="357157" y="1214422"/>
          <a:ext cx="8501124" cy="5029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337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337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337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Cestodes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Trematodes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260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Nematodes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09262">
                <a:tc rowSpan="2"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Intestinal </a:t>
                      </a:r>
                      <a:r>
                        <a:rPr lang="en-US" sz="2400" b="1" u="none" strike="noStrike" cap="none" dirty="0" err="1" smtClean="0">
                          <a:effectLst/>
                          <a:sym typeface="Arial"/>
                        </a:rPr>
                        <a:t>cestodes</a:t>
                      </a:r>
                      <a:endParaRPr lang="en-US" sz="2400" b="1" u="none" strike="noStrike" cap="none" dirty="0" smtClean="0">
                        <a:effectLst/>
                        <a:sym typeface="Arial"/>
                      </a:endParaRPr>
                    </a:p>
                    <a:p>
                      <a:endParaRPr lang="en-US" sz="2400" b="1" u="none" strike="noStrike" cap="none" dirty="0">
                        <a:effectLst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Diphyllobothrium</a:t>
                      </a:r>
                      <a:endParaRPr lang="en-US" sz="2400" i="1" u="none" strike="noStrike" cap="none" dirty="0">
                        <a:effectLst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Taenia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solium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,</a:t>
                      </a:r>
                      <a:r>
                        <a:rPr lang="en-US" sz="2400" i="1" u="none" strike="noStrike" cap="none" baseline="0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T.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saginata</a:t>
                      </a:r>
                      <a:endParaRPr lang="en-US" sz="2400" u="none" strike="noStrike" cap="none" dirty="0">
                        <a:effectLst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Hymenolepis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nana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Dipylidium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caninum</a:t>
                      </a:r>
                      <a:endParaRPr lang="en-US" sz="2400" i="1" u="none" strike="noStrike" cap="none" dirty="0">
                        <a:effectLst/>
                        <a:sym typeface="Arial"/>
                      </a:endParaRPr>
                    </a:p>
                    <a:p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Blood </a:t>
                      </a:r>
                      <a:r>
                        <a:rPr lang="en-US" sz="2400" b="1" u="none" strike="noStrike" cap="none" dirty="0" smtClean="0">
                          <a:effectLst/>
                          <a:sym typeface="Arial"/>
                        </a:rPr>
                        <a:t>flukes</a:t>
                      </a:r>
                    </a:p>
                    <a:p>
                      <a:endParaRPr lang="en-US" sz="2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Schistosoma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haematobium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endParaRPr lang="en-US" sz="2400" i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S.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mansoni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endParaRPr lang="en-US" sz="2400" i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S.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japonicum</a:t>
                      </a:r>
                      <a:endParaRPr lang="en-US" sz="2400" i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400" b="1" u="none" strike="noStrike" cap="none" dirty="0" smtClean="0">
                          <a:effectLst/>
                          <a:sym typeface="Arial"/>
                        </a:rPr>
                        <a:t>Intestinal nematodes</a:t>
                      </a:r>
                    </a:p>
                    <a:p>
                      <a:pPr lvl="0"/>
                      <a:endParaRPr lang="en-US" sz="2400" u="none" strike="noStrike" cap="none" dirty="0" smtClean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Trichuris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trichiura</a:t>
                      </a:r>
                      <a:endParaRPr lang="en-US" sz="2400" i="1" u="none" strike="noStrike" cap="none" dirty="0" smtClean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baseline="0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Enterobius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  </a:t>
                      </a:r>
                    </a:p>
                    <a:p>
                      <a:pPr lvl="0">
                        <a:buFont typeface="Wingdings" pitchFamily="2" charset="2"/>
                        <a:buNone/>
                      </a:pPr>
                      <a:r>
                        <a:rPr lang="en-US" sz="2400" i="1" u="none" strike="noStrike" cap="none" baseline="0" dirty="0" smtClean="0">
                          <a:effectLst/>
                          <a:sym typeface="Arial"/>
                        </a:rPr>
                        <a:t>   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vermicularis</a:t>
                      </a:r>
                      <a:endParaRPr lang="en-US" sz="2400" i="1" u="none" strike="noStrike" cap="none" dirty="0" smtClean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Necator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/</a:t>
                      </a:r>
                      <a:r>
                        <a:rPr lang="en-US" sz="2400" i="1" u="none" strike="noStrike" cap="none" baseline="0" dirty="0" smtClean="0">
                          <a:effectLst/>
                          <a:sym typeface="Arial"/>
                        </a:rPr>
                        <a:t> </a:t>
                      </a:r>
                    </a:p>
                    <a:p>
                      <a:pPr lvl="0">
                        <a:buFont typeface="Wingdings" pitchFamily="2" charset="2"/>
                        <a:buNone/>
                      </a:pPr>
                      <a:r>
                        <a:rPr lang="en-US" sz="2400" i="1" u="none" strike="noStrike" cap="none" baseline="0" dirty="0" smtClean="0">
                          <a:effectLst/>
                          <a:sym typeface="Arial"/>
                        </a:rPr>
                        <a:t>   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Ancylostoma</a:t>
                      </a:r>
                      <a:endParaRPr lang="en-US" sz="2400" i="1" u="none" strike="noStrike" cap="none" dirty="0" smtClean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Ascaris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</a:t>
                      </a:r>
                    </a:p>
                    <a:p>
                      <a:pPr lvl="0">
                        <a:buFont typeface="Wingdings" pitchFamily="2" charset="2"/>
                        <a:buNone/>
                      </a:pP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  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lumbricoides</a:t>
                      </a:r>
                      <a:endParaRPr lang="en-US" sz="2400" i="1" u="none" strike="noStrike" cap="none" dirty="0" smtClean="0">
                        <a:effectLst/>
                        <a:sym typeface="Arial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Strongyloides</a:t>
                      </a:r>
                      <a:endParaRPr lang="en-US" sz="2400" i="1" u="none" strike="noStrike" cap="none" dirty="0" smtClean="0">
                        <a:effectLst/>
                        <a:sym typeface="Arial"/>
                      </a:endParaRPr>
                    </a:p>
                    <a:p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48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u="none" strike="noStrike" cap="none" dirty="0" smtClean="0">
                        <a:effectLst/>
                        <a:sym typeface="Arial"/>
                      </a:endParaRPr>
                    </a:p>
                    <a:p>
                      <a:r>
                        <a:rPr lang="en-US" sz="2400" b="1" u="none" strike="noStrike" cap="none" dirty="0" smtClean="0">
                          <a:effectLst/>
                          <a:sym typeface="Arial"/>
                        </a:rPr>
                        <a:t>Hepatic </a:t>
                      </a:r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flukes </a:t>
                      </a:r>
                      <a:endParaRPr lang="en-US" sz="2400" b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endParaRPr lang="en-US" sz="2400" u="none" strike="noStrike" cap="none" dirty="0" smtClean="0">
                        <a:effectLst/>
                        <a:sym typeface="Arial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Fasciola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hepatica </a:t>
                      </a:r>
                      <a:endParaRPr lang="en-US" sz="2400" i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Clonorchis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sinensis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endParaRPr lang="en-US" sz="2400" i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Opisthorchis</a:t>
                      </a:r>
                      <a:endParaRPr lang="en-US" sz="2400" i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1513395"/>
              </p:ext>
            </p:extLst>
          </p:nvPr>
        </p:nvGraphicFramePr>
        <p:xfrm>
          <a:off x="203200" y="1071546"/>
          <a:ext cx="8737599" cy="462843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125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125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125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13634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Cestodes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Trematodes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260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Nematodes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24541">
                <a:tc rowSpan="2"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Somatic/tissue </a:t>
                      </a:r>
                      <a:r>
                        <a:rPr lang="en-US" sz="2400" b="1" u="none" strike="noStrike" cap="none" dirty="0" err="1" smtClean="0">
                          <a:effectLst/>
                          <a:sym typeface="Arial"/>
                        </a:rPr>
                        <a:t>cestodes</a:t>
                      </a:r>
                      <a:endParaRPr lang="en-US" sz="2400" b="1" u="none" strike="noStrike" cap="none" dirty="0" smtClean="0">
                        <a:effectLst/>
                        <a:sym typeface="Arial"/>
                      </a:endParaRPr>
                    </a:p>
                    <a:p>
                      <a:endParaRPr lang="en-US" sz="2400" b="1" u="none" strike="noStrike" cap="none" dirty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Taenia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solium</a:t>
                      </a:r>
                      <a:endParaRPr lang="en-US" sz="2400" i="1" u="none" strike="noStrike" cap="none" dirty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T.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multiceps</a:t>
                      </a:r>
                      <a:endParaRPr lang="en-US" sz="2400" i="1" u="none" strike="noStrike" cap="none" dirty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Echinococcus</a:t>
                      </a:r>
                      <a:endParaRPr lang="en-US" sz="2400" i="1" u="none" strike="noStrike" cap="none" dirty="0">
                        <a:effectLst/>
                        <a:sym typeface="Arial"/>
                      </a:endParaRPr>
                    </a:p>
                    <a:p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Intestinal flukes </a:t>
                      </a:r>
                      <a:endParaRPr lang="en-US" sz="2400" b="1" u="none" strike="noStrike" cap="none" dirty="0" smtClean="0">
                        <a:effectLst/>
                        <a:sym typeface="Arial"/>
                      </a:endParaRPr>
                    </a:p>
                    <a:p>
                      <a:endParaRPr lang="en-US" sz="2400" b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Fasciolopsis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buski</a:t>
                      </a:r>
                      <a:endParaRPr lang="en-US" sz="2400" i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Filarial </a:t>
                      </a:r>
                      <a:r>
                        <a:rPr lang="en-US" sz="2400" b="1" u="none" strike="noStrike" cap="none" dirty="0" smtClean="0">
                          <a:effectLst/>
                          <a:sym typeface="Arial"/>
                        </a:rPr>
                        <a:t>nematodes</a:t>
                      </a:r>
                    </a:p>
                    <a:p>
                      <a:endParaRPr lang="en-US" sz="2400" b="1" u="none" strike="noStrike" cap="none" dirty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Wuchereria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bancrofti</a:t>
                      </a:r>
                      <a:endParaRPr lang="en-US" sz="2400" i="1" u="none" strike="noStrike" cap="none" dirty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Brugia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malayi</a:t>
                      </a:r>
                      <a:endParaRPr lang="en-US" sz="2400" i="1" u="none" strike="noStrike" cap="none" dirty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Loa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loa</a:t>
                      </a:r>
                      <a:endParaRPr lang="en-US" sz="2400" i="1" u="none" strike="noStrike" cap="none" dirty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Onchocerca</a:t>
                      </a:r>
                      <a:endParaRPr lang="en-US" sz="2400" i="1" u="none" strike="noStrike" cap="none" dirty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Mansonella</a:t>
                      </a:r>
                      <a:r>
                        <a:rPr lang="en-US" sz="2400" i="1" u="none" strike="noStrike" cap="none" dirty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sp.</a:t>
                      </a:r>
                      <a:endParaRPr lang="en-US" sz="2400" i="1" u="none" strike="noStrike" cap="none" dirty="0">
                        <a:effectLst/>
                        <a:sym typeface="Arial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Trichinella</a:t>
                      </a:r>
                      <a:endParaRPr lang="en-US" sz="2400" i="1" u="none" strike="noStrike" cap="none" dirty="0">
                        <a:effectLst/>
                        <a:sym typeface="Arial"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Dracunculus</a:t>
                      </a:r>
                      <a:endParaRPr lang="en-US" sz="2400" i="1" u="none" strike="noStrike" cap="none" dirty="0">
                        <a:effectLst/>
                        <a:sym typeface="Arial"/>
                      </a:endParaRPr>
                    </a:p>
                    <a:p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7634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u="none" strike="noStrike" cap="none" dirty="0" smtClean="0">
                        <a:effectLst/>
                        <a:sym typeface="Arial"/>
                      </a:endParaRPr>
                    </a:p>
                    <a:p>
                      <a:r>
                        <a:rPr lang="en-US" sz="2400" b="1" u="none" strike="noStrike" cap="none" dirty="0" smtClean="0">
                          <a:effectLst/>
                          <a:sym typeface="Arial"/>
                        </a:rPr>
                        <a:t>Lung </a:t>
                      </a:r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flukes </a:t>
                      </a:r>
                      <a:endParaRPr lang="en-US" sz="2400" b="1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endParaRPr lang="en-US" sz="2400" u="none" strike="noStrike" cap="none" dirty="0" smtClean="0">
                        <a:effectLst/>
                        <a:sym typeface="Arial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400" i="1" u="none" strike="noStrike" cap="none" dirty="0" err="1" smtClean="0">
                          <a:effectLst/>
                          <a:sym typeface="Arial"/>
                        </a:rPr>
                        <a:t>Paragonimus</a:t>
                      </a:r>
                      <a:r>
                        <a:rPr lang="en-US" sz="2400" i="1" u="none" strike="noStrike" cap="none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400" i="1" u="none" strike="noStrike" cap="none" dirty="0" err="1">
                          <a:effectLst/>
                          <a:sym typeface="Arial"/>
                        </a:rPr>
                        <a:t>westermani</a:t>
                      </a:r>
                      <a:endParaRPr lang="en-US" sz="2400" i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Life cycle of parasites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4" name="Google Shape;193;p12"/>
          <p:cNvSpPr txBox="1">
            <a:spLocks noGrp="1"/>
          </p:cNvSpPr>
          <p:nvPr>
            <p:ph idx="1"/>
          </p:nvPr>
        </p:nvSpPr>
        <p:spPr>
          <a:xfrm>
            <a:off x="485804" y="1071546"/>
            <a:ext cx="8229600" cy="52864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Bef>
                <a:spcPts val="0"/>
              </a:spcBef>
            </a:pPr>
            <a:r>
              <a:rPr lang="en-US" sz="2400" dirty="0" smtClean="0">
                <a:latin typeface="+mj-lt"/>
              </a:rPr>
              <a:t>Depends </a:t>
            </a:r>
            <a:r>
              <a:rPr lang="en-US" sz="2400" dirty="0">
                <a:latin typeface="+mj-lt"/>
              </a:rPr>
              <a:t>up on </a:t>
            </a:r>
            <a:r>
              <a:rPr lang="en-US" sz="2400" dirty="0" smtClean="0">
                <a:latin typeface="+mj-lt"/>
              </a:rPr>
              <a:t>3 </a:t>
            </a:r>
            <a:r>
              <a:rPr lang="en-US" sz="2400" dirty="0">
                <a:latin typeface="+mj-lt"/>
              </a:rPr>
              <a:t>factors: host, mode of transmission </a:t>
            </a:r>
            <a:r>
              <a:rPr lang="en-US" sz="2400" dirty="0" smtClean="0">
                <a:latin typeface="+mj-lt"/>
              </a:rPr>
              <a:t>&amp; </a:t>
            </a:r>
            <a:r>
              <a:rPr lang="en-US" sz="2400" dirty="0">
                <a:latin typeface="+mj-lt"/>
              </a:rPr>
              <a:t>infective </a:t>
            </a:r>
            <a:r>
              <a:rPr lang="en-US" sz="2400" dirty="0" smtClean="0">
                <a:latin typeface="+mj-lt"/>
              </a:rPr>
              <a:t>form</a:t>
            </a:r>
          </a:p>
          <a:p>
            <a:pPr algn="just">
              <a:spcBef>
                <a:spcPts val="0"/>
              </a:spcBef>
            </a:pPr>
            <a:endParaRPr lang="en-US" sz="2400" dirty="0">
              <a:latin typeface="+mj-lt"/>
            </a:endParaRPr>
          </a:p>
          <a:p>
            <a:pPr marL="101600" indent="0" algn="just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+mj-lt"/>
              </a:rPr>
              <a:t>Host:</a:t>
            </a:r>
            <a:r>
              <a:rPr lang="en-US" sz="24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Organism harboring the parasite</a:t>
            </a:r>
          </a:p>
          <a:p>
            <a:pPr marL="101600" indent="0" algn="just">
              <a:spcBef>
                <a:spcPts val="0"/>
              </a:spcBef>
              <a:buNone/>
            </a:pPr>
            <a:endParaRPr lang="en-US" sz="2400" dirty="0" smtClean="0">
              <a:latin typeface="+mj-lt"/>
            </a:endParaRPr>
          </a:p>
          <a:p>
            <a:pPr algn="just">
              <a:spcBef>
                <a:spcPts val="0"/>
              </a:spcBef>
            </a:pPr>
            <a:r>
              <a:rPr lang="en-US" sz="2400" b="1" i="1" dirty="0" smtClean="0">
                <a:latin typeface="+mj-lt"/>
              </a:rPr>
              <a:t>Definitive host: </a:t>
            </a:r>
            <a:r>
              <a:rPr lang="en-US" sz="2400" dirty="0" smtClean="0">
                <a:latin typeface="+mj-lt"/>
              </a:rPr>
              <a:t>parasite </a:t>
            </a:r>
            <a:r>
              <a:rPr lang="en-US" sz="2400" dirty="0">
                <a:latin typeface="+mj-lt"/>
              </a:rPr>
              <a:t>undergoes sexual </a:t>
            </a:r>
            <a:r>
              <a:rPr lang="en-US" sz="2400" dirty="0" smtClean="0">
                <a:latin typeface="+mj-lt"/>
              </a:rPr>
              <a:t>cycle</a:t>
            </a:r>
          </a:p>
          <a:p>
            <a:pPr algn="just"/>
            <a:r>
              <a:rPr lang="en-US" sz="2400" b="1" i="1" dirty="0" smtClean="0">
                <a:latin typeface="+mj-lt"/>
              </a:rPr>
              <a:t>Intermediate host</a:t>
            </a:r>
            <a:r>
              <a:rPr lang="en-US" sz="2400" i="1" dirty="0" smtClean="0">
                <a:latin typeface="+mj-lt"/>
              </a:rPr>
              <a:t>: </a:t>
            </a:r>
            <a:r>
              <a:rPr lang="en-US" sz="2400" dirty="0" smtClean="0">
                <a:latin typeface="+mj-lt"/>
              </a:rPr>
              <a:t>parasite </a:t>
            </a:r>
            <a:r>
              <a:rPr lang="en-US" sz="2400" dirty="0">
                <a:latin typeface="+mj-lt"/>
              </a:rPr>
              <a:t>undergoes asexual </a:t>
            </a:r>
            <a:r>
              <a:rPr lang="en-US" sz="2400" dirty="0" smtClean="0">
                <a:latin typeface="+mj-lt"/>
              </a:rPr>
              <a:t>cycle</a:t>
            </a:r>
          </a:p>
          <a:p>
            <a:pPr algn="just"/>
            <a:endParaRPr lang="en-US" sz="2400" dirty="0" smtClean="0">
              <a:latin typeface="+mj-lt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i="1" dirty="0" smtClean="0">
                <a:latin typeface="+mj-lt"/>
              </a:rPr>
              <a:t>Direct/simple life cycle-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parasite requires only one host to complete its development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i="1" dirty="0" smtClean="0">
                <a:latin typeface="+mj-lt"/>
              </a:rPr>
              <a:t>Indirect/complex life cycle-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parasite requires two/ three hosts (one definitive host, another one/ two intermediate hosts) to complete its development</a:t>
            </a:r>
            <a:endParaRPr lang="en-IN" sz="2400" dirty="0" smtClean="0">
              <a:latin typeface="+mj-lt"/>
              <a:ea typeface="Roboto Condensed Light" panose="020B0604020202020204" charset="0"/>
            </a:endParaRPr>
          </a:p>
          <a:p>
            <a:pPr algn="just">
              <a:spcBef>
                <a:spcPts val="0"/>
              </a:spcBef>
            </a:pPr>
            <a:endParaRPr lang="en-IN" sz="2400" dirty="0">
              <a:latin typeface="+mj-lt"/>
              <a:ea typeface="Roboto Condensed Light" panose="020B060402020202020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3;p12"/>
          <p:cNvSpPr txBox="1">
            <a:spLocks noGrp="1"/>
          </p:cNvSpPr>
          <p:nvPr>
            <p:ph idx="1"/>
          </p:nvPr>
        </p:nvSpPr>
        <p:spPr>
          <a:xfrm>
            <a:off x="457200" y="571480"/>
            <a:ext cx="8229600" cy="57864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69875" indent="-168275" algn="just">
              <a:lnSpc>
                <a:spcPct val="150000"/>
              </a:lnSpc>
            </a:pPr>
            <a:r>
              <a:rPr lang="en-US" sz="2400" b="1" dirty="0"/>
              <a:t>Infective </a:t>
            </a:r>
            <a:r>
              <a:rPr lang="en-US" sz="2400" b="1" dirty="0" smtClean="0"/>
              <a:t>form:</a:t>
            </a:r>
            <a:r>
              <a:rPr lang="en-US" sz="2400" b="1" dirty="0"/>
              <a:t> </a:t>
            </a:r>
            <a:r>
              <a:rPr lang="en-US" sz="2400" dirty="0" smtClean="0"/>
              <a:t>Morphological </a:t>
            </a:r>
            <a:r>
              <a:rPr lang="en-US" sz="2400" dirty="0"/>
              <a:t>form </a:t>
            </a:r>
            <a:r>
              <a:rPr lang="en-US" sz="2400" dirty="0" smtClean="0"/>
              <a:t>of </a:t>
            </a:r>
            <a:r>
              <a:rPr lang="en-US" sz="2400" dirty="0"/>
              <a:t>parasite which is transmitted to </a:t>
            </a:r>
            <a:r>
              <a:rPr lang="en-US" sz="2400" dirty="0" smtClean="0"/>
              <a:t>man</a:t>
            </a:r>
            <a:endParaRPr lang="en-US" sz="2400" dirty="0"/>
          </a:p>
          <a:p>
            <a:pPr marL="269875" indent="-168275" algn="just">
              <a:lnSpc>
                <a:spcPct val="150000"/>
              </a:lnSpc>
            </a:pPr>
            <a:r>
              <a:rPr lang="en-US" sz="2400" b="1" dirty="0"/>
              <a:t>Autoinfection:</a:t>
            </a:r>
            <a:endParaRPr lang="en-US" sz="2400" dirty="0"/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/>
              <a:t>Few intestinal parasites may infect the same person by contaminated hand (external autoinfection) or by reverse peristalsis (internal </a:t>
            </a:r>
            <a:r>
              <a:rPr lang="en-US" sz="2400" dirty="0" smtClean="0"/>
              <a:t>autoinfection)</a:t>
            </a:r>
          </a:p>
          <a:p>
            <a:pPr marL="457200" indent="-457200" algn="just">
              <a:lnSpc>
                <a:spcPct val="150000"/>
              </a:lnSpc>
              <a:buNone/>
            </a:pPr>
            <a:r>
              <a:rPr lang="en-US" sz="2400" i="1" dirty="0" err="1" smtClean="0"/>
              <a:t>Eg</a:t>
            </a:r>
            <a:r>
              <a:rPr lang="en-US" sz="2400" i="1" dirty="0" smtClean="0"/>
              <a:t>. Cryptosporidium </a:t>
            </a:r>
            <a:r>
              <a:rPr lang="en-US" sz="2400" i="1" dirty="0" err="1"/>
              <a:t>parvum</a:t>
            </a:r>
            <a:r>
              <a:rPr lang="en-US" sz="2400" i="1" dirty="0"/>
              <a:t>, </a:t>
            </a:r>
            <a:r>
              <a:rPr lang="en-US" sz="2400" i="1" dirty="0" err="1"/>
              <a:t>Taenia</a:t>
            </a:r>
            <a:r>
              <a:rPr lang="en-US" sz="2400" i="1" dirty="0"/>
              <a:t> </a:t>
            </a:r>
            <a:r>
              <a:rPr lang="en-US" sz="2400" i="1" dirty="0" err="1"/>
              <a:t>solium</a:t>
            </a:r>
            <a:r>
              <a:rPr lang="en-US" sz="2400" i="1" dirty="0"/>
              <a:t>, </a:t>
            </a:r>
            <a:r>
              <a:rPr lang="en-US" sz="2400" i="1" dirty="0" err="1"/>
              <a:t>Enterobius</a:t>
            </a:r>
            <a:r>
              <a:rPr lang="en-US" sz="2400" i="1" dirty="0"/>
              <a:t> </a:t>
            </a:r>
            <a:r>
              <a:rPr lang="en-US" sz="2400" i="1" dirty="0" err="1"/>
              <a:t>vermicularis</a:t>
            </a:r>
            <a:r>
              <a:rPr lang="en-US" sz="2400" i="1" dirty="0"/>
              <a:t>, </a:t>
            </a:r>
            <a:r>
              <a:rPr lang="en-US" sz="2400" i="1" dirty="0" err="1"/>
              <a:t>Strongyloides</a:t>
            </a:r>
            <a:r>
              <a:rPr lang="en-US" sz="2400" i="1" dirty="0"/>
              <a:t> </a:t>
            </a:r>
            <a:r>
              <a:rPr lang="en-US" sz="2400" i="1" dirty="0" err="1"/>
              <a:t>stercoralis</a:t>
            </a:r>
            <a:r>
              <a:rPr lang="en-US" sz="2400" i="1" dirty="0"/>
              <a:t> </a:t>
            </a:r>
            <a:r>
              <a:rPr lang="en-US" sz="2400" i="1" dirty="0" smtClean="0"/>
              <a:t>&amp;</a:t>
            </a:r>
            <a:r>
              <a:rPr lang="en-US" sz="2400" dirty="0" smtClean="0"/>
              <a:t> </a:t>
            </a:r>
            <a:r>
              <a:rPr lang="en-US" sz="2400" i="1" dirty="0" err="1"/>
              <a:t>Hymenolepis</a:t>
            </a:r>
            <a:r>
              <a:rPr lang="en-US" sz="2400" i="1" dirty="0"/>
              <a:t> </a:t>
            </a:r>
            <a:r>
              <a:rPr lang="en-US" sz="2400" i="1" dirty="0" smtClean="0"/>
              <a:t>nana</a:t>
            </a:r>
            <a:endParaRPr lang="en-IN" sz="24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03575822"/>
              </p:ext>
            </p:extLst>
          </p:nvPr>
        </p:nvGraphicFramePr>
        <p:xfrm>
          <a:off x="411218" y="500042"/>
          <a:ext cx="8447062" cy="593118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033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9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145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0227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Protozoa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Host 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Mode of transmission 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Infective form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718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Definitive 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Intermediate 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Entamoeba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</a:t>
                      </a:r>
                      <a:r>
                        <a:rPr lang="en-US" sz="2200" b="1" i="1" u="none" strike="noStrike" cap="none" dirty="0" smtClean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&amp; 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Giardia</a:t>
                      </a:r>
                      <a:endParaRPr lang="en-US" sz="22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effectLst/>
                        </a:rPr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-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Ingestion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Cyst (</a:t>
                      </a:r>
                      <a:r>
                        <a:rPr lang="en-US" sz="2200" u="none" strike="noStrike" cap="none" dirty="0" err="1">
                          <a:effectLst/>
                          <a:sym typeface="Arial"/>
                        </a:rPr>
                        <a:t>quadrinucleated</a:t>
                      </a:r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)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Trichomonas vaginalis</a:t>
                      </a:r>
                      <a:endParaRPr lang="en-US" sz="22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-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Sexual 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 err="1">
                          <a:effectLst/>
                          <a:sym typeface="Arial"/>
                        </a:rPr>
                        <a:t>Trophozoites</a:t>
                      </a:r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 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Leishmania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species</a:t>
                      </a:r>
                      <a:endParaRPr lang="en-US" sz="22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 err="1">
                          <a:effectLst/>
                          <a:sym typeface="Arial"/>
                        </a:rPr>
                        <a:t>Sandfly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Vector-borne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Promastigotes 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Trypanosoma </a:t>
                      </a:r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cruzi</a:t>
                      </a:r>
                      <a:endParaRPr lang="en-US" sz="22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 err="1">
                          <a:effectLst/>
                          <a:sym typeface="Arial"/>
                        </a:rPr>
                        <a:t>Reduviid</a:t>
                      </a:r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 bugs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Vector-borne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Trypomastigotes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Trypanosoma </a:t>
                      </a:r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brucei</a:t>
                      </a:r>
                      <a:endParaRPr lang="en-US" sz="22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effectLst/>
                        </a:rPr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Tsetse fly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Vector-borne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effectLst/>
                        </a:rPr>
                        <a:t>Trypomastigotes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Plasmodium </a:t>
                      </a:r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spp</a:t>
                      </a:r>
                      <a:endParaRPr lang="en-US" sz="22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Anopheles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effectLst/>
                        </a:rPr>
                        <a:t>Vector-borne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 err="1">
                          <a:effectLst/>
                          <a:sym typeface="Arial"/>
                        </a:rPr>
                        <a:t>Sporozoites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29131581"/>
              </p:ext>
            </p:extLst>
          </p:nvPr>
        </p:nvGraphicFramePr>
        <p:xfrm>
          <a:off x="285968" y="571480"/>
          <a:ext cx="8539530" cy="540238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048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096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53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148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548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2428">
                <a:tc rowSpan="2"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Protozoa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Host 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Mode of transmission 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Infective form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489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Definitive 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Intermediate 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88314">
                <a:tc>
                  <a:txBody>
                    <a:bodyPr/>
                    <a:lstStyle/>
                    <a:p>
                      <a:r>
                        <a:rPr lang="en-US" sz="24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Toxoplasma </a:t>
                      </a:r>
                      <a:r>
                        <a:rPr lang="en-US" sz="24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gondii</a:t>
                      </a:r>
                      <a:endParaRPr lang="en-US" sz="24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Cat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Ingestion, blood transfusion, vertical 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Tissue cysts, oocysts, </a:t>
                      </a:r>
                      <a:r>
                        <a:rPr lang="en-US" sz="2400" u="none" strike="noStrike" cap="none" dirty="0" err="1">
                          <a:effectLst/>
                          <a:sym typeface="Arial"/>
                        </a:rPr>
                        <a:t>tachyzoites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0371">
                <a:tc>
                  <a:txBody>
                    <a:bodyPr/>
                    <a:lstStyle/>
                    <a:p>
                      <a:r>
                        <a:rPr lang="en-US" sz="24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Cryptosporidium </a:t>
                      </a:r>
                      <a:endParaRPr lang="en-US" sz="24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Man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Ingestion, autoinfection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Oocysts (</a:t>
                      </a:r>
                      <a:r>
                        <a:rPr lang="en-US" sz="2400" u="none" strike="noStrike" cap="none" dirty="0" err="1">
                          <a:effectLst/>
                          <a:sym typeface="Arial"/>
                        </a:rPr>
                        <a:t>sporulated</a:t>
                      </a:r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)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88314">
                <a:tc>
                  <a:txBody>
                    <a:bodyPr/>
                    <a:lstStyle/>
                    <a:p>
                      <a:r>
                        <a:rPr lang="en-US" sz="24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Cyclospora</a:t>
                      </a:r>
                      <a:r>
                        <a:rPr lang="en-US" sz="24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, </a:t>
                      </a:r>
                      <a:r>
                        <a:rPr lang="en-US" sz="24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Cystoisospora</a:t>
                      </a:r>
                      <a:endParaRPr lang="en-US" sz="24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Man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 err="1">
                          <a:effectLst/>
                          <a:sym typeface="Arial"/>
                        </a:rPr>
                        <a:t>Sandfly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Ingestion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Oocysts (</a:t>
                      </a:r>
                      <a:r>
                        <a:rPr lang="en-US" sz="2400" u="none" strike="noStrike" cap="none" dirty="0" err="1">
                          <a:effectLst/>
                          <a:sym typeface="Arial"/>
                        </a:rPr>
                        <a:t>sporulated</a:t>
                      </a:r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)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88199648"/>
              </p:ext>
            </p:extLst>
          </p:nvPr>
        </p:nvGraphicFramePr>
        <p:xfrm>
          <a:off x="59940" y="285728"/>
          <a:ext cx="9024120" cy="64312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2971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42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05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913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9078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 sz="2200" u="none" strike="noStrike" cap="none" dirty="0" err="1">
                          <a:effectLst/>
                          <a:sym typeface="Arial"/>
                        </a:rPr>
                        <a:t>Cestodes</a:t>
                      </a:r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 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Host 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Mode of transmission 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Infective form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Definitive 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Intermediate 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Taenia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</a:t>
                      </a:r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solium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(intestinal </a:t>
                      </a:r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taeniasis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)</a:t>
                      </a:r>
                      <a:endParaRPr lang="en-US" sz="22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Pig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Ingestion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 err="1">
                          <a:effectLst/>
                          <a:sym typeface="Arial"/>
                        </a:rPr>
                        <a:t>Cysticercus</a:t>
                      </a:r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 larvae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Taenia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</a:t>
                      </a:r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solium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(</a:t>
                      </a:r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cysticercosis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)</a:t>
                      </a:r>
                      <a:endParaRPr lang="en-US" sz="22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effectLst/>
                        </a:rPr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effectLst/>
                        </a:rPr>
                        <a:t>Ingestion, auto-infection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 err="1">
                          <a:effectLst/>
                          <a:sym typeface="Arial"/>
                        </a:rPr>
                        <a:t>Embryonated</a:t>
                      </a:r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 eggs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Taenia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</a:t>
                      </a:r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saginata</a:t>
                      </a:r>
                      <a:endParaRPr lang="en-US" sz="22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Cattle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Ingestion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200" u="none" strike="noStrike" cap="none" dirty="0" err="1">
                          <a:effectLst/>
                          <a:sym typeface="Arial"/>
                        </a:rPr>
                        <a:t>Cysticercus</a:t>
                      </a:r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 larvae</a:t>
                      </a:r>
                      <a:endParaRPr lang="en-US" sz="2200" dirty="0"/>
                    </a:p>
                    <a:p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Echinococcus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</a:t>
                      </a:r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granulosus</a:t>
                      </a:r>
                      <a:endParaRPr lang="en-US" sz="22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effectLst/>
                        </a:rPr>
                        <a:t>Dog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effectLst/>
                        </a:rPr>
                        <a:t>Ingestion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Embryonated eggs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Hymenolepis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nana</a:t>
                      </a:r>
                      <a:endParaRPr lang="en-US" sz="22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>
                          <a:effectLst/>
                        </a:rPr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-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effectLst/>
                        </a:rPr>
                        <a:t>Ingestion, auto-infection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effectLst/>
                        </a:rPr>
                        <a:t>Embryonated</a:t>
                      </a:r>
                      <a:r>
                        <a:rPr lang="en-US" sz="2200" dirty="0">
                          <a:effectLst/>
                        </a:rPr>
                        <a:t> eggs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Diphyllobothrium</a:t>
                      </a:r>
                      <a:r>
                        <a:rPr lang="en-US" sz="22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</a:t>
                      </a:r>
                      <a:r>
                        <a:rPr lang="en-US" sz="22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latum</a:t>
                      </a:r>
                      <a:endParaRPr lang="en-US" sz="2200" b="1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effectLst/>
                        </a:rPr>
                        <a:t>Man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1st- Cyclops, 2nd- Fish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effectLst/>
                        </a:rPr>
                        <a:t>Ingestion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200" u="none" strike="noStrike" cap="none" dirty="0" err="1">
                          <a:effectLst/>
                          <a:sym typeface="Arial"/>
                        </a:rPr>
                        <a:t>Plerocercoid</a:t>
                      </a:r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 larvae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76539607"/>
              </p:ext>
            </p:extLst>
          </p:nvPr>
        </p:nvGraphicFramePr>
        <p:xfrm>
          <a:off x="296242" y="428601"/>
          <a:ext cx="8529256" cy="633489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2971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42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43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03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5316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42210">
                <a:tc rowSpan="2"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Trematodes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Host 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Mode of transmission 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200" u="none" strike="noStrike" cap="none" dirty="0">
                          <a:effectLst/>
                          <a:sym typeface="Arial"/>
                        </a:rPr>
                        <a:t>Infective form</a:t>
                      </a:r>
                      <a:endParaRPr lang="en-US" sz="2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22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Definitive 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Intermediate 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59229"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Schistosoma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endParaRPr lang="en-US" sz="22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smtClean="0">
                          <a:solidFill>
                            <a:srgbClr val="C00000"/>
                          </a:solidFill>
                          <a:effectLst/>
                        </a:rPr>
                        <a:t>species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Man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Snail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Skin</a:t>
                      </a: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penetration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>
                          <a:effectLst/>
                        </a:rPr>
                        <a:t>Cercaria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endParaRPr lang="en-US" sz="22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larvae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72322">
                <a:tc>
                  <a:txBody>
                    <a:bodyPr/>
                    <a:lstStyle/>
                    <a:p>
                      <a:pPr marL="44450" marR="341630" algn="l">
                        <a:lnSpc>
                          <a:spcPts val="102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en-US" sz="22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341630" algn="l">
                        <a:lnSpc>
                          <a:spcPts val="102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Fasciola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endParaRPr lang="en-US" sz="22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341630" algn="l">
                        <a:lnSpc>
                          <a:spcPts val="102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en-US" sz="22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341630" algn="l">
                        <a:lnSpc>
                          <a:spcPts val="102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smtClean="0">
                          <a:solidFill>
                            <a:srgbClr val="C00000"/>
                          </a:solidFill>
                          <a:effectLst/>
                        </a:rPr>
                        <a:t>hepatica </a:t>
                      </a:r>
                    </a:p>
                    <a:p>
                      <a:pPr marL="44450" marR="341630" algn="l">
                        <a:lnSpc>
                          <a:spcPts val="102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en-US" sz="22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341630" algn="l">
                        <a:lnSpc>
                          <a:spcPts val="102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en-US" sz="22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341630" algn="l">
                        <a:lnSpc>
                          <a:spcPts val="102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Fasciolopsis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endParaRPr lang="en-US" sz="22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341630" algn="l">
                        <a:lnSpc>
                          <a:spcPts val="102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en-US" sz="22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341630" algn="l">
                        <a:lnSpc>
                          <a:spcPts val="102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 smtClean="0">
                          <a:solidFill>
                            <a:srgbClr val="C00000"/>
                          </a:solidFill>
                          <a:effectLst/>
                        </a:rPr>
                        <a:t>buski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Man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3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3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1st- Snail</a:t>
                      </a:r>
                    </a:p>
                    <a:p>
                      <a:pPr marL="44450" marR="0" algn="l">
                        <a:lnSpc>
                          <a:spcPts val="1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2nd- Aquatic </a:t>
                      </a:r>
                      <a:endParaRPr lang="en-US" sz="22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plants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31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Ingestion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Metacercaria larvae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59229"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Paragonimus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endParaRPr lang="en-US" sz="22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smtClean="0">
                          <a:solidFill>
                            <a:srgbClr val="C00000"/>
                          </a:solidFill>
                          <a:effectLst/>
                        </a:rPr>
                        <a:t>spp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.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Man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1st- Snail, </a:t>
                      </a:r>
                      <a:endParaRPr lang="en-US" sz="22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2nd- </a:t>
                      </a:r>
                      <a:r>
                        <a:rPr lang="en-US" sz="2200" dirty="0">
                          <a:effectLst/>
                        </a:rPr>
                        <a:t>Crab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Ingestion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 smtClean="0">
                          <a:effectLst/>
                        </a:rPr>
                        <a:t>Metacercari</a:t>
                      </a:r>
                      <a:endParaRPr lang="en-US" sz="22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a </a:t>
                      </a:r>
                      <a:r>
                        <a:rPr lang="en-US" sz="2200" dirty="0">
                          <a:effectLst/>
                        </a:rPr>
                        <a:t>larvae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39908"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Clonorchis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 spp., </a:t>
                      </a:r>
                      <a:endParaRPr lang="en-US" sz="22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 smtClean="0">
                          <a:solidFill>
                            <a:srgbClr val="C00000"/>
                          </a:solidFill>
                          <a:effectLst/>
                        </a:rPr>
                        <a:t>Opisthorchis</a:t>
                      </a:r>
                      <a:r>
                        <a:rPr lang="en-US" sz="2200" b="1" i="1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spp.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Man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1st- Snail, </a:t>
                      </a:r>
                      <a:r>
                        <a:rPr lang="en-US" sz="2200" dirty="0" smtClean="0">
                          <a:effectLst/>
                        </a:rPr>
                        <a:t>2</a:t>
                      </a:r>
                      <a:r>
                        <a:rPr lang="en-US" sz="2200" baseline="30000" dirty="0" smtClean="0">
                          <a:effectLst/>
                        </a:rPr>
                        <a:t>nd</a:t>
                      </a:r>
                      <a:endParaRPr lang="en-US" sz="22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 </a:t>
                      </a:r>
                      <a:r>
                        <a:rPr lang="en-US" sz="2200" dirty="0">
                          <a:effectLst/>
                        </a:rPr>
                        <a:t>- Fish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Ingestion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 smtClean="0">
                          <a:effectLst/>
                        </a:rPr>
                        <a:t>Metacercari</a:t>
                      </a:r>
                      <a:endParaRPr lang="en-US" sz="22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a </a:t>
                      </a:r>
                      <a:r>
                        <a:rPr lang="en-US" sz="2200" dirty="0">
                          <a:effectLst/>
                        </a:rPr>
                        <a:t>larvae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16216783"/>
              </p:ext>
            </p:extLst>
          </p:nvPr>
        </p:nvGraphicFramePr>
        <p:xfrm>
          <a:off x="285720" y="1142984"/>
          <a:ext cx="8572560" cy="478634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352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14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56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3298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872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98578">
                <a:tc rowSpan="2"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Intestinal nematodes</a:t>
                      </a:r>
                      <a:endParaRPr lang="en-US" sz="2400" b="1" i="0" u="none" strike="noStrike" cap="none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+mn-cs"/>
                        <a:sym typeface="Arial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Host 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Mode of transmission 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Infective form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74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Definitive 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Intermediate 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7582"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 err="1">
                          <a:solidFill>
                            <a:srgbClr val="C00000"/>
                          </a:solidFill>
                          <a:effectLst/>
                        </a:rPr>
                        <a:t>Ascaris</a:t>
                      </a: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/>
                        </a:rPr>
                        <a:t>, </a:t>
                      </a:r>
                      <a:endParaRPr lang="en-US" sz="24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 err="1" smtClean="0">
                          <a:solidFill>
                            <a:srgbClr val="C00000"/>
                          </a:solidFill>
                          <a:effectLst/>
                        </a:rPr>
                        <a:t>Trichuris</a:t>
                      </a:r>
                      <a:endParaRPr lang="en-US" sz="2400" b="1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Man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-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Ingestion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effectLst/>
                        </a:rPr>
                        <a:t>Embryonated</a:t>
                      </a:r>
                      <a:endParaRPr lang="en-US" sz="24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eggs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47582"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 err="1" smtClean="0">
                          <a:solidFill>
                            <a:srgbClr val="C00000"/>
                          </a:solidFill>
                          <a:effectLst/>
                        </a:rPr>
                        <a:t>Enterobius</a:t>
                      </a:r>
                      <a:endParaRPr lang="en-US" sz="24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/>
                        </a:rPr>
                        <a:t>spp.</a:t>
                      </a:r>
                      <a:endParaRPr lang="en-US" sz="2400" b="1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Man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-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Ingestion, </a:t>
                      </a:r>
                      <a:endParaRPr lang="en-US" sz="24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autoinfection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effectLst/>
                        </a:rPr>
                        <a:t>Embryonated</a:t>
                      </a:r>
                      <a:endParaRPr lang="en-US" sz="24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eggs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5239"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en-US" sz="24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/>
                        </a:rPr>
                        <a:t>Hookworm</a:t>
                      </a:r>
                      <a:endParaRPr lang="en-US" sz="2400" b="1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Man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-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Skin</a:t>
                      </a: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penetration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L3 </a:t>
                      </a:r>
                      <a:r>
                        <a:rPr lang="en-US" sz="2400" dirty="0" err="1" smtClean="0">
                          <a:effectLst/>
                        </a:rPr>
                        <a:t>filariform</a:t>
                      </a:r>
                      <a:endParaRPr lang="en-US" sz="24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5085" marR="0" algn="l">
                        <a:lnSpc>
                          <a:spcPts val="102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larvae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99925">
                <a:tc>
                  <a:txBody>
                    <a:bodyPr/>
                    <a:lstStyle/>
                    <a:p>
                      <a:r>
                        <a:rPr lang="en-US" sz="24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Strongyloides</a:t>
                      </a:r>
                      <a:r>
                        <a:rPr lang="en-US" sz="2400" b="1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</a:t>
                      </a:r>
                      <a:r>
                        <a:rPr lang="en-US" sz="2400" b="1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stercoralis</a:t>
                      </a:r>
                      <a:endParaRPr lang="en-US" sz="2400" b="1" i="1" dirty="0">
                        <a:solidFill>
                          <a:srgbClr val="C00000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Man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-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Skin</a:t>
                      </a: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penetration, </a:t>
                      </a: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autoinfection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L3 </a:t>
                      </a:r>
                      <a:r>
                        <a:rPr lang="en-US" sz="2400" dirty="0" err="1" smtClean="0">
                          <a:effectLst/>
                        </a:rPr>
                        <a:t>filariform</a:t>
                      </a:r>
                      <a:endParaRPr lang="en-US" sz="24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larvae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77922169"/>
              </p:ext>
            </p:extLst>
          </p:nvPr>
        </p:nvGraphicFramePr>
        <p:xfrm>
          <a:off x="428596" y="785793"/>
          <a:ext cx="8429683" cy="467912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339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7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138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073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073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1505">
                <a:tc rowSpan="2"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Somatic nematodes</a:t>
                      </a:r>
                      <a:endParaRPr lang="en-US" sz="2400" b="1" i="0" u="none" strike="noStrike" cap="none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+mn-cs"/>
                        <a:sym typeface="Arial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Host 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Mode of transmission 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Infective form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495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Definitive 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Intermediate 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94888"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IN" sz="2400" b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C00000"/>
                          </a:solidFill>
                          <a:effectLst/>
                        </a:rPr>
                        <a:t>Filarial</a:t>
                      </a: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</a:rPr>
                        <a:t>worms</a:t>
                      </a:r>
                      <a:endParaRPr lang="en-US" sz="2400" b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Mosquito</a:t>
                      </a: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and flies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Vector-</a:t>
                      </a: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borne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31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6731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L3 </a:t>
                      </a:r>
                      <a:endParaRPr lang="en-US" sz="2400" dirty="0" smtClean="0">
                        <a:effectLst/>
                      </a:endParaRPr>
                    </a:p>
                    <a:p>
                      <a:pPr marL="6731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6731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effectLst/>
                        </a:rPr>
                        <a:t>Filariform</a:t>
                      </a:r>
                      <a:endParaRPr lang="en-US" sz="2400" dirty="0" smtClean="0">
                        <a:effectLst/>
                      </a:endParaRPr>
                    </a:p>
                    <a:p>
                      <a:pPr marL="6731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6731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larvae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94888"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 err="1">
                          <a:solidFill>
                            <a:srgbClr val="C00000"/>
                          </a:solidFill>
                          <a:effectLst/>
                        </a:rPr>
                        <a:t>Dracunculus</a:t>
                      </a: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endParaRPr lang="en-US" sz="24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 err="1" smtClean="0">
                          <a:solidFill>
                            <a:srgbClr val="C00000"/>
                          </a:solidFill>
                          <a:effectLst/>
                        </a:rPr>
                        <a:t>medinensis</a:t>
                      </a:r>
                      <a:endParaRPr lang="en-US" sz="24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Cyclops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Ingestion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L3 larvae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94888">
                <a:tc>
                  <a:txBody>
                    <a:bodyPr/>
                    <a:lstStyle/>
                    <a:p>
                      <a:pPr marL="4381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381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 err="1">
                          <a:solidFill>
                            <a:srgbClr val="C00000"/>
                          </a:solidFill>
                          <a:effectLst/>
                        </a:rPr>
                        <a:t>Trichinella</a:t>
                      </a: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endParaRPr lang="en-US" sz="24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381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381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b="1" i="1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43815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 err="1" smtClean="0">
                          <a:solidFill>
                            <a:srgbClr val="C00000"/>
                          </a:solidFill>
                          <a:effectLst/>
                        </a:rPr>
                        <a:t>spiralis</a:t>
                      </a:r>
                      <a:endParaRPr lang="en-US" sz="24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Man</a:t>
                      </a: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/</a:t>
                      </a:r>
                      <a:r>
                        <a:rPr lang="en-US" sz="2400" dirty="0">
                          <a:effectLst/>
                        </a:rPr>
                        <a:t>Pig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-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Ingestion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4450" marR="0" algn="l">
                        <a:lnSpc>
                          <a:spcPts val="102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L1 larvae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87621606"/>
              </p:ext>
            </p:extLst>
          </p:nvPr>
        </p:nvGraphicFramePr>
        <p:xfrm>
          <a:off x="328775" y="1459211"/>
          <a:ext cx="8445354" cy="31623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2221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96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770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264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58750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Properties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Cestodes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0" algn="l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Trematodes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marR="0" algn="l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Nematodes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Life cycle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Require two hosts; except </a:t>
                      </a:r>
                      <a:r>
                        <a:rPr lang="en-US" sz="1400" b="0" i="1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Hymenolepis</a:t>
                      </a:r>
                      <a:r>
                        <a:rPr lang="en-US" sz="1400" b="0" i="1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</a:t>
                      </a:r>
                      <a:endParaRPr lang="en-US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(one host) and </a:t>
                      </a:r>
                      <a:r>
                        <a:rPr lang="en-US" sz="1400" b="0" i="1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Diphyllobothrium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(three </a:t>
                      </a:r>
                      <a:endParaRPr lang="en-US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hosts)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Require three hosts; except </a:t>
                      </a:r>
                      <a:endParaRPr lang="en-US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1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Schistosomes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(require two hosts)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Require one host </a:t>
                      </a:r>
                      <a:endParaRPr lang="en-US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(except filarial worms and </a:t>
                      </a:r>
                      <a:endParaRPr lang="en-US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1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Dracunculus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—require two hosts)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48895" marR="0" algn="l">
                        <a:lnSpc>
                          <a:spcPts val="8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+mn-cs"/>
                        <a:sym typeface="Arial"/>
                      </a:endParaRPr>
                    </a:p>
                    <a:p>
                      <a:pPr marL="48895" marR="0" algn="l">
                        <a:lnSpc>
                          <a:spcPts val="8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Larva forms</a:t>
                      </a:r>
                      <a:r>
                        <a:rPr lang="en-US" sz="140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Most 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cestodes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have one stage larva such as—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cysticercus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, hydatid cyst, 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coenurus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, cysticercoid </a:t>
                      </a:r>
                      <a:endParaRPr lang="en-US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1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Diphyllobothrium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— has three larval stages; 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coracidium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procercoid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and 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plerocercoid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0" algn="l">
                        <a:lnSpc>
                          <a:spcPts val="8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231F2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Five larval stages: 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Cercaria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, </a:t>
                      </a:r>
                      <a:endParaRPr lang="en-US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metacercaria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redia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miracidium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</a:t>
                      </a:r>
                      <a:endParaRPr lang="en-US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and 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sporocyst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</a:t>
                      </a:r>
                      <a:endParaRPr lang="en-US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1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Schistosoma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—no 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metacercaria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</a:t>
                      </a:r>
                      <a:endParaRPr lang="en-US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and 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redia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stages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Four larval stages: known in various </a:t>
                      </a:r>
                      <a:endParaRPr lang="en-US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name such as </a:t>
                      </a:r>
                      <a:r>
                        <a:rPr lang="en-US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Rhabditiform</a:t>
                      </a: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 larva, </a:t>
                      </a:r>
                      <a:endParaRPr lang="en-US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filariform larva and microfilaria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831995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Laboratory diagnosis of parasitic diseases</a:t>
            </a:r>
            <a:endParaRPr lang="en-US" sz="4800" b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2" y="446085"/>
            <a:ext cx="8329642" cy="6126187"/>
          </a:xfrm>
        </p:spPr>
        <p:txBody>
          <a:bodyPr>
            <a:normAutofit fontScale="92500"/>
          </a:bodyPr>
          <a:lstStyle/>
          <a:p>
            <a:pPr marL="101600" indent="0" algn="just"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 </a:t>
            </a:r>
            <a:r>
              <a:rPr lang="en-US" sz="2600" b="1" dirty="0" smtClean="0">
                <a:solidFill>
                  <a:srgbClr val="C00000"/>
                </a:solidFill>
                <a:latin typeface="+mj-lt"/>
              </a:rPr>
              <a:t>Stool specimens collected </a:t>
            </a:r>
            <a:r>
              <a:rPr lang="en-US" sz="2600" dirty="0" smtClean="0">
                <a:latin typeface="+mj-lt"/>
              </a:rPr>
              <a:t>in wide-mouthed, clean, leak-proof, </a:t>
            </a:r>
            <a:r>
              <a:rPr lang="en-US" sz="2600" b="1" dirty="0" smtClean="0">
                <a:latin typeface="+mj-lt"/>
              </a:rPr>
              <a:t>screw capped containers</a:t>
            </a:r>
            <a:r>
              <a:rPr lang="en-US" sz="2600" dirty="0" smtClean="0">
                <a:latin typeface="+mj-lt"/>
              </a:rPr>
              <a:t>, should be handled carefully</a:t>
            </a:r>
          </a:p>
          <a:p>
            <a:pPr marL="101600" indent="0">
              <a:lnSpc>
                <a:spcPct val="150000"/>
              </a:lnSpc>
            </a:pPr>
            <a:r>
              <a:rPr lang="en-US" sz="2600" b="1" dirty="0" smtClean="0">
                <a:solidFill>
                  <a:srgbClr val="C00000"/>
                </a:solidFill>
                <a:latin typeface="+mj-lt"/>
              </a:rPr>
              <a:t>Specimens other than stool: </a:t>
            </a:r>
          </a:p>
          <a:p>
            <a:pPr marL="101600" indent="0">
              <a:lnSpc>
                <a:spcPct val="150000"/>
              </a:lnSpc>
              <a:buFontTx/>
              <a:buChar char="-"/>
            </a:pPr>
            <a:r>
              <a:rPr lang="en-US" sz="2600" dirty="0" err="1" smtClean="0">
                <a:latin typeface="+mj-lt"/>
              </a:rPr>
              <a:t>Perianal</a:t>
            </a:r>
            <a:r>
              <a:rPr lang="en-US" sz="2600" dirty="0" smtClean="0">
                <a:latin typeface="+mj-lt"/>
              </a:rPr>
              <a:t> swabs (cellophane tape or NIH swab)</a:t>
            </a:r>
          </a:p>
          <a:p>
            <a:pPr marL="101600" indent="0">
              <a:lnSpc>
                <a:spcPct val="150000"/>
              </a:lnSpc>
              <a:buFontTx/>
              <a:buChar char="-"/>
            </a:pPr>
            <a:r>
              <a:rPr lang="en-US" sz="2600" dirty="0" smtClean="0">
                <a:latin typeface="+mj-lt"/>
              </a:rPr>
              <a:t>Duodenal contents</a:t>
            </a:r>
          </a:p>
          <a:p>
            <a:pPr marL="101600" indent="0" algn="just">
              <a:lnSpc>
                <a:spcPct val="150000"/>
              </a:lnSpc>
            </a:pP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 smtClean="0">
                <a:solidFill>
                  <a:srgbClr val="C00000"/>
                </a:solidFill>
                <a:latin typeface="+mj-lt"/>
              </a:rPr>
              <a:t>Timing: </a:t>
            </a:r>
            <a:r>
              <a:rPr lang="en-US" sz="2600" dirty="0" smtClean="0">
                <a:latin typeface="+mj-lt"/>
              </a:rPr>
              <a:t>Collected before starting anti-parasitic drugs</a:t>
            </a:r>
          </a:p>
          <a:p>
            <a:pPr marL="101600" indent="0" algn="just">
              <a:lnSpc>
                <a:spcPct val="150000"/>
              </a:lnSpc>
            </a:pPr>
            <a:r>
              <a:rPr lang="en-US" sz="2600" b="1" dirty="0" smtClean="0">
                <a:latin typeface="+mj-lt"/>
              </a:rPr>
              <a:t> </a:t>
            </a:r>
            <a:r>
              <a:rPr lang="en-US" sz="2600" b="1" dirty="0" smtClean="0">
                <a:solidFill>
                  <a:srgbClr val="C00000"/>
                </a:solidFill>
                <a:latin typeface="+mj-lt"/>
              </a:rPr>
              <a:t>Frequency:</a:t>
            </a:r>
            <a:r>
              <a:rPr lang="en-US" sz="2600" b="1" dirty="0" smtClean="0">
                <a:latin typeface="+mj-lt"/>
              </a:rPr>
              <a:t> </a:t>
            </a:r>
            <a:r>
              <a:rPr lang="en-US" sz="2600" dirty="0" smtClean="0">
                <a:latin typeface="+mj-lt"/>
              </a:rPr>
              <a:t>At least 3 stool </a:t>
            </a: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600" dirty="0" smtClean="0">
                <a:latin typeface="+mj-lt"/>
              </a:rPr>
              <a:t>specimens collected on alternate </a:t>
            </a: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600" dirty="0" smtClean="0">
                <a:latin typeface="+mj-lt"/>
              </a:rPr>
              <a:t>days (within 10 days)</a:t>
            </a:r>
            <a:endParaRPr lang="en-IN" sz="2600" dirty="0" smtClean="0">
              <a:latin typeface="+mj-lt"/>
              <a:ea typeface="Roboto Condensed Light" panose="020B0604020202020204" charset="0"/>
            </a:endParaRPr>
          </a:p>
          <a:p>
            <a:pPr algn="just">
              <a:lnSpc>
                <a:spcPct val="150000"/>
              </a:lnSpc>
            </a:pPr>
            <a:endParaRPr lang="en-IN" sz="2600" dirty="0" smtClean="0">
              <a:latin typeface="+mj-lt"/>
              <a:ea typeface="Roboto Condensed Light" panose="020B0604020202020204" charset="0"/>
            </a:endParaRPr>
          </a:p>
          <a:p>
            <a:pPr algn="just">
              <a:lnSpc>
                <a:spcPct val="150000"/>
              </a:lnSpc>
            </a:pPr>
            <a:endParaRPr lang="en-US" sz="2600" dirty="0">
              <a:latin typeface="+mj-lt"/>
            </a:endParaRPr>
          </a:p>
        </p:txBody>
      </p:sp>
      <p:pic>
        <p:nvPicPr>
          <p:cNvPr id="4" name="image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2468" y="4533555"/>
            <a:ext cx="3344374" cy="196727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428604"/>
            <a:ext cx="8229600" cy="6143668"/>
          </a:xfrm>
        </p:spPr>
        <p:txBody>
          <a:bodyPr>
            <a:normAutofit fontScale="92500"/>
          </a:bodyPr>
          <a:lstStyle/>
          <a:p>
            <a:pPr marL="101600" indent="0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</a:rPr>
              <a:t>When to examine:</a:t>
            </a:r>
          </a:p>
          <a:p>
            <a:pPr marL="101600" indent="0" algn="just">
              <a:lnSpc>
                <a:spcPct val="150000"/>
              </a:lnSpc>
              <a:buFontTx/>
              <a:buChar char="-"/>
            </a:pPr>
            <a:r>
              <a:rPr lang="en-US" sz="2400" dirty="0" smtClean="0"/>
              <a:t> </a:t>
            </a:r>
            <a:r>
              <a:rPr lang="en-US" sz="2400" b="1" dirty="0" smtClean="0"/>
              <a:t>Liquid stool specimens</a:t>
            </a:r>
            <a:r>
              <a:rPr lang="en-US" sz="2400" dirty="0" smtClean="0"/>
              <a:t>: examined within 30 min</a:t>
            </a:r>
          </a:p>
          <a:p>
            <a:pPr marL="101600" indent="0" algn="just">
              <a:lnSpc>
                <a:spcPct val="150000"/>
              </a:lnSpc>
              <a:buFontTx/>
              <a:buChar char="-"/>
            </a:pPr>
            <a:r>
              <a:rPr lang="en-US" sz="2400" dirty="0" smtClean="0"/>
              <a:t> </a:t>
            </a:r>
            <a:r>
              <a:rPr lang="en-US" sz="2400" b="1" dirty="0" smtClean="0"/>
              <a:t>Semisolid stools</a:t>
            </a:r>
            <a:r>
              <a:rPr lang="en-US" sz="2400" dirty="0" smtClean="0"/>
              <a:t>: within 1hr</a:t>
            </a:r>
          </a:p>
          <a:p>
            <a:pPr marL="101600" indent="0" algn="just">
              <a:lnSpc>
                <a:spcPct val="150000"/>
              </a:lnSpc>
              <a:buFontTx/>
              <a:buChar char="-"/>
            </a:pPr>
            <a:r>
              <a:rPr lang="en-US" sz="2400" dirty="0" smtClean="0"/>
              <a:t> </a:t>
            </a:r>
            <a:r>
              <a:rPr lang="en-US" sz="2400" i="1" dirty="0" smtClean="0"/>
              <a:t>Formed stools</a:t>
            </a:r>
            <a:r>
              <a:rPr lang="en-US" sz="2400" dirty="0" smtClean="0"/>
              <a:t>: up to 24 hrs after collection</a:t>
            </a:r>
          </a:p>
          <a:p>
            <a:pPr marL="101600" indent="0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</a:rPr>
              <a:t>For monitoring response to therapy</a:t>
            </a:r>
            <a:r>
              <a:rPr lang="en-US" sz="2400" b="1" dirty="0" smtClean="0"/>
              <a:t>: </a:t>
            </a:r>
            <a:r>
              <a:rPr lang="en-US" sz="2400" dirty="0" smtClean="0"/>
              <a:t>Repeat stool examination 3- 4 wks after therapy for intestinal protozoan infection &amp; 5- 6 wks for </a:t>
            </a:r>
            <a:r>
              <a:rPr lang="en-US" sz="2400" i="1" dirty="0" err="1" smtClean="0"/>
              <a:t>Taenia</a:t>
            </a:r>
            <a:r>
              <a:rPr lang="en-US" sz="2400" i="1" dirty="0" smtClean="0"/>
              <a:t> </a:t>
            </a:r>
            <a:r>
              <a:rPr lang="en-US" sz="2400" dirty="0" smtClean="0"/>
              <a:t>infection</a:t>
            </a:r>
          </a:p>
          <a:p>
            <a:pPr marL="101600" indent="0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</a:rPr>
              <a:t>If delay in transport: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dirty="0" smtClean="0"/>
              <a:t>Fecal specimens should be kept at RT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dirty="0" smtClean="0"/>
              <a:t>Preservatives (</a:t>
            </a:r>
            <a:r>
              <a:rPr lang="en-US" sz="2400" dirty="0" err="1" smtClean="0"/>
              <a:t>eg</a:t>
            </a:r>
            <a:r>
              <a:rPr lang="en-US" sz="2400" dirty="0" smtClean="0"/>
              <a:t>. 10% formalin) used to maintain morphology of  parasitic cysts &amp; eggs</a:t>
            </a:r>
          </a:p>
          <a:p>
            <a:pPr marL="101600" indent="0" algn="just">
              <a:lnSpc>
                <a:spcPct val="15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3;p12"/>
          <p:cNvSpPr txBox="1">
            <a:spLocks noGrp="1"/>
          </p:cNvSpPr>
          <p:nvPr>
            <p:ph idx="1"/>
          </p:nvPr>
        </p:nvSpPr>
        <p:spPr>
          <a:xfrm>
            <a:off x="457200" y="571480"/>
            <a:ext cx="8229600" cy="58579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i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Macroscopic examination</a:t>
            </a:r>
            <a:endParaRPr lang="en-US" sz="2400" b="1" dirty="0" smtClean="0">
              <a:solidFill>
                <a:srgbClr val="C00000"/>
              </a:solidFill>
              <a:latin typeface="+mj-lt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b="1" dirty="0" err="1" smtClean="0">
                <a:latin typeface="+mj-lt"/>
              </a:rPr>
              <a:t>Mucoid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b="1" dirty="0">
                <a:latin typeface="+mj-lt"/>
              </a:rPr>
              <a:t>bloody stool:</a:t>
            </a:r>
            <a:r>
              <a:rPr lang="en-US" sz="2400" dirty="0">
                <a:latin typeface="+mj-lt"/>
              </a:rPr>
              <a:t> acute amoebic </a:t>
            </a:r>
            <a:r>
              <a:rPr lang="en-US" sz="2400" dirty="0" smtClean="0">
                <a:latin typeface="+mj-lt"/>
              </a:rPr>
              <a:t>dysentery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b="1" dirty="0" smtClean="0">
                <a:latin typeface="+mj-lt"/>
              </a:rPr>
              <a:t>Color</a:t>
            </a:r>
            <a:r>
              <a:rPr lang="en-US" sz="2400" b="1" dirty="0">
                <a:latin typeface="+mj-lt"/>
              </a:rPr>
              <a:t>:</a:t>
            </a:r>
            <a:r>
              <a:rPr lang="en-US" sz="2400" dirty="0">
                <a:latin typeface="+mj-lt"/>
              </a:rPr>
              <a:t> Dark red </a:t>
            </a:r>
            <a:r>
              <a:rPr lang="en-US" sz="2400" dirty="0" smtClean="0">
                <a:latin typeface="+mj-lt"/>
              </a:rPr>
              <a:t>stool- upper GIT bleed, </a:t>
            </a:r>
            <a:r>
              <a:rPr lang="en-US" sz="2400" dirty="0">
                <a:latin typeface="+mj-lt"/>
              </a:rPr>
              <a:t>bright red </a:t>
            </a:r>
            <a:r>
              <a:rPr lang="en-US" sz="2400" dirty="0" smtClean="0">
                <a:latin typeface="+mj-lt"/>
              </a:rPr>
              <a:t>stool </a:t>
            </a:r>
            <a:r>
              <a:rPr lang="en-US" sz="2400" dirty="0">
                <a:latin typeface="+mj-lt"/>
              </a:rPr>
              <a:t>bleeding from lower </a:t>
            </a:r>
            <a:r>
              <a:rPr lang="en-US" sz="2400" dirty="0" smtClean="0">
                <a:latin typeface="+mj-lt"/>
              </a:rPr>
              <a:t>GIT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b="1" dirty="0" smtClean="0">
                <a:latin typeface="+mj-lt"/>
              </a:rPr>
              <a:t>Frothy </a:t>
            </a:r>
            <a:r>
              <a:rPr lang="en-US" sz="2400" b="1" dirty="0">
                <a:latin typeface="+mj-lt"/>
              </a:rPr>
              <a:t>pale offensive stool</a:t>
            </a:r>
            <a:r>
              <a:rPr lang="en-US" sz="2400" dirty="0">
                <a:latin typeface="+mj-lt"/>
              </a:rPr>
              <a:t> (containing </a:t>
            </a:r>
            <a:r>
              <a:rPr lang="en-US" sz="2400" dirty="0" smtClean="0">
                <a:latin typeface="+mj-lt"/>
              </a:rPr>
              <a:t>fat); </a:t>
            </a:r>
            <a:r>
              <a:rPr lang="en-US" sz="2400" dirty="0" err="1" smtClean="0">
                <a:latin typeface="+mj-lt"/>
              </a:rPr>
              <a:t>giardiasis</a:t>
            </a:r>
            <a:endParaRPr lang="en-US" sz="2400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400" b="1" i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Microscopic examination</a:t>
            </a:r>
            <a:endParaRPr lang="en-US" sz="2400" b="1" dirty="0" smtClean="0">
              <a:solidFill>
                <a:srgbClr val="C00000"/>
              </a:solidFill>
              <a:latin typeface="+mj-lt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400" dirty="0" smtClean="0">
                <a:latin typeface="+mj-lt"/>
              </a:rPr>
              <a:t>Includes direct wet mount examination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400" dirty="0" smtClean="0">
                <a:latin typeface="+mj-lt"/>
              </a:rPr>
              <a:t>Permanent staining methods</a:t>
            </a:r>
            <a:endParaRPr lang="en-IN" sz="2400" dirty="0" smtClean="0">
              <a:latin typeface="+mj-lt"/>
              <a:ea typeface="Roboto Condensed Light" panose="020B060402020202020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endParaRPr lang="en-IN" sz="2400" dirty="0">
              <a:latin typeface="+mj-lt"/>
              <a:ea typeface="Roboto Condensed Light" panose="020B060402020202020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3;p12"/>
          <p:cNvSpPr txBox="1">
            <a:spLocks noGrp="1"/>
          </p:cNvSpPr>
          <p:nvPr>
            <p:ph idx="1"/>
          </p:nvPr>
        </p:nvSpPr>
        <p:spPr>
          <a:xfrm>
            <a:off x="357158" y="231771"/>
            <a:ext cx="8429684" cy="55546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Direct Wet Mount (Saline and Iodine Mount) </a:t>
            </a:r>
            <a:endParaRPr lang="en-US" sz="2400" b="1" dirty="0" smtClean="0">
              <a:solidFill>
                <a:srgbClr val="C00000"/>
              </a:solidFill>
              <a:latin typeface="+mj-lt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Drops </a:t>
            </a:r>
            <a:r>
              <a:rPr lang="en-US" sz="2400" dirty="0">
                <a:latin typeface="+mj-lt"/>
              </a:rPr>
              <a:t>of saline </a:t>
            </a:r>
            <a:r>
              <a:rPr lang="en-US" sz="2400" dirty="0" smtClean="0">
                <a:latin typeface="+mj-lt"/>
              </a:rPr>
              <a:t>&amp; </a:t>
            </a:r>
            <a:r>
              <a:rPr lang="en-US" sz="2400" dirty="0" err="1">
                <a:latin typeface="+mj-lt"/>
              </a:rPr>
              <a:t>Lugol’s</a:t>
            </a:r>
            <a:r>
              <a:rPr lang="en-US" sz="2400" dirty="0">
                <a:latin typeface="+mj-lt"/>
              </a:rPr>
              <a:t> iodine are placed on </a:t>
            </a:r>
            <a:r>
              <a:rPr lang="en-US" sz="2400" dirty="0" smtClean="0">
                <a:latin typeface="+mj-lt"/>
              </a:rPr>
              <a:t>left &amp; </a:t>
            </a:r>
            <a:r>
              <a:rPr lang="en-US" sz="2400" dirty="0">
                <a:latin typeface="+mj-lt"/>
              </a:rPr>
              <a:t>right halves of the </a:t>
            </a:r>
            <a:r>
              <a:rPr lang="en-US" sz="2400" dirty="0" smtClean="0">
                <a:latin typeface="+mj-lt"/>
              </a:rPr>
              <a:t>slide </a:t>
            </a:r>
            <a:endParaRPr lang="en-US" sz="2400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Small </a:t>
            </a:r>
            <a:r>
              <a:rPr lang="en-US" sz="2400" dirty="0">
                <a:latin typeface="+mj-lt"/>
              </a:rPr>
              <a:t>amount of feces </a:t>
            </a:r>
            <a:r>
              <a:rPr lang="en-US" sz="2400" dirty="0" smtClean="0">
                <a:latin typeface="+mj-lt"/>
              </a:rPr>
              <a:t>is mixed to </a:t>
            </a:r>
            <a:r>
              <a:rPr lang="en-US" sz="2400" dirty="0">
                <a:latin typeface="+mj-lt"/>
              </a:rPr>
              <a:t>form a uniform smooth </a:t>
            </a:r>
            <a:r>
              <a:rPr lang="en-US" sz="2400" dirty="0" smtClean="0">
                <a:latin typeface="+mj-lt"/>
              </a:rPr>
              <a:t>suspension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+mj-lt"/>
              </a:rPr>
              <a:t>Cover slip </a:t>
            </a:r>
            <a:r>
              <a:rPr lang="en-US" sz="2400" dirty="0" smtClean="0">
                <a:latin typeface="+mj-lt"/>
              </a:rPr>
              <a:t> placed &amp; examined under 10X for detection of </a:t>
            </a:r>
            <a:r>
              <a:rPr lang="en-US" sz="2400" dirty="0" err="1" smtClean="0">
                <a:latin typeface="+mj-lt"/>
              </a:rPr>
              <a:t>helminths</a:t>
            </a:r>
            <a:r>
              <a:rPr lang="en-US" sz="2400" dirty="0" smtClean="0">
                <a:latin typeface="+mj-lt"/>
              </a:rPr>
              <a:t> eggs &amp; larvae; followed by 40X for protozoan cysts &amp; </a:t>
            </a:r>
            <a:r>
              <a:rPr lang="en-US" sz="2400" dirty="0" err="1" smtClean="0">
                <a:latin typeface="+mj-lt"/>
              </a:rPr>
              <a:t>trophozoites</a:t>
            </a:r>
            <a:endParaRPr lang="en-US" sz="2400" dirty="0" smtClean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en-IN" sz="2400" dirty="0">
              <a:latin typeface="+mj-lt"/>
              <a:ea typeface="Roboto Condensed Light" panose="020B0604020202020204" charset="0"/>
            </a:endParaRPr>
          </a:p>
        </p:txBody>
      </p:sp>
      <p:pic>
        <p:nvPicPr>
          <p:cNvPr id="5" name="image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5143512"/>
            <a:ext cx="3643338" cy="1482338"/>
          </a:xfrm>
          <a:prstGeom prst="rect">
            <a:avLst/>
          </a:prstGeom>
        </p:spPr>
      </p:pic>
      <p:pic>
        <p:nvPicPr>
          <p:cNvPr id="6" name="image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4572008"/>
            <a:ext cx="3736079" cy="209555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/>
          <p:cNvSpPr txBox="1">
            <a:spLocks/>
          </p:cNvSpPr>
          <p:nvPr/>
        </p:nvSpPr>
        <p:spPr>
          <a:xfrm>
            <a:off x="1316698" y="392575"/>
            <a:ext cx="6898640" cy="766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Condensed Light" panose="020B0604020202020204" charset="0"/>
                <a:ea typeface="Roboto Condensed Light" panose="020B0604020202020204" charset="0"/>
                <a:cs typeface="+mj-cs"/>
              </a:rPr>
              <a:t>Normal constituents and artifacts found in stool in wet mount examination</a:t>
            </a:r>
            <a:endParaRPr kumimoji="0" lang="en-US" sz="4400" b="0" i="1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Mahe\AppData\Local\Temp\ksohtml10792\wps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9860"/>
          <a:stretch/>
        </p:blipFill>
        <p:spPr bwMode="auto">
          <a:xfrm>
            <a:off x="214282" y="1428736"/>
            <a:ext cx="8775820" cy="29289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12120" y="4903785"/>
            <a:ext cx="86461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(A and B) Yeast cell resembling: (A) Giardia cyst; (B) </a:t>
            </a:r>
            <a:r>
              <a:rPr lang="en-US" b="1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Cryptosporidium</a:t>
            </a:r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oocyst; (C to E) Fungal spore resembling: (C) Cyst of </a:t>
            </a:r>
            <a:r>
              <a:rPr lang="en-US" b="1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Entamoeba</a:t>
            </a:r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; (D and E) </a:t>
            </a:r>
            <a:r>
              <a:rPr lang="en-US" b="1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Cystoisospora</a:t>
            </a:r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oocyst; (F to K) Pollen grain resembling: (F) </a:t>
            </a:r>
            <a:r>
              <a:rPr lang="en-US" b="1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Blastocystis</a:t>
            </a:r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(Trichrome staining); (G) </a:t>
            </a:r>
            <a:r>
              <a:rPr lang="en-US" b="1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Blastocystis</a:t>
            </a:r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(saline mount); (H) Protozoan </a:t>
            </a:r>
            <a:r>
              <a:rPr lang="en-US" b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trophozoite</a:t>
            </a:r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; (I) </a:t>
            </a:r>
            <a:r>
              <a:rPr lang="en-US" b="1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Ascaris</a:t>
            </a:r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egg; (J) </a:t>
            </a:r>
            <a:r>
              <a:rPr lang="en-US" b="1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Clonorchis</a:t>
            </a:r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egg; (K) </a:t>
            </a:r>
            <a:r>
              <a:rPr lang="en-US" b="1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Taenia</a:t>
            </a:r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egg; (L and M) Plant cell resembling: (L) Helminth eggs; (M)Hookworm egg;</a:t>
            </a:r>
            <a:endParaRPr lang="en-US" b="1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Mahe\AppData\Local\Temp\ksohtml10792\wps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9733"/>
          <a:stretch/>
        </p:blipFill>
        <p:spPr bwMode="auto">
          <a:xfrm>
            <a:off x="911765" y="1367952"/>
            <a:ext cx="7031687" cy="22967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9560" y="3715882"/>
            <a:ext cx="85648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(N) Plant hair resembling </a:t>
            </a:r>
            <a:r>
              <a:rPr lang="en-US" b="1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Strongyloides</a:t>
            </a:r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larva; (O) Diatoms; (P) Mite egg resembling hookworm egg; (Q to S) Crystals: (Q and R) Pineapple juice crystals and kiwi crystals; (S) Charcot-Leyden crystals; (T to W) Human cells resembling </a:t>
            </a:r>
            <a:r>
              <a:rPr lang="en-US" b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trophozoites</a:t>
            </a:r>
            <a:r>
              <a:rPr lang="en-US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: (T) White blood cells; (U) Macrophages; (V and W) Epithelial cell; (X) Air bubbles; (Y) Fat globules</a:t>
            </a:r>
            <a:endParaRPr lang="en-US" b="1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3;p12"/>
          <p:cNvSpPr txBox="1">
            <a:spLocks noGrp="1"/>
          </p:cNvSpPr>
          <p:nvPr>
            <p:ph idx="1"/>
          </p:nvPr>
        </p:nvSpPr>
        <p:spPr>
          <a:xfrm>
            <a:off x="428596" y="785795"/>
            <a:ext cx="8358246" cy="59293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Saline mount</a:t>
            </a:r>
            <a:r>
              <a:rPr lang="en-US" sz="2600" b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  <a:cs typeface="Times New Roman" panose="02020603050405020304" pitchFamily="18" charset="0"/>
              </a:rPr>
              <a:t>: </a:t>
            </a:r>
            <a:r>
              <a:rPr lang="en-US" sz="2600" dirty="0" err="1" smtClean="0">
                <a:latin typeface="+mj-lt"/>
              </a:rPr>
              <a:t>trophozoites</a:t>
            </a:r>
            <a:r>
              <a:rPr lang="en-US" sz="2600" dirty="0" smtClean="0">
                <a:latin typeface="+mj-lt"/>
              </a:rPr>
              <a:t>, </a:t>
            </a:r>
            <a:r>
              <a:rPr lang="en-US" sz="2600" dirty="0">
                <a:latin typeface="+mj-lt"/>
              </a:rPr>
              <a:t>cysts of protozoa</a:t>
            </a:r>
            <a:r>
              <a:rPr lang="en-US" sz="2600" dirty="0" smtClean="0">
                <a:latin typeface="+mj-lt"/>
              </a:rPr>
              <a:t>, eggs &amp; </a:t>
            </a:r>
            <a:r>
              <a:rPr lang="en-US" sz="2600" dirty="0">
                <a:latin typeface="+mj-lt"/>
              </a:rPr>
              <a:t>larvae of </a:t>
            </a:r>
            <a:r>
              <a:rPr lang="en-US" sz="2600" dirty="0" err="1" smtClean="0">
                <a:latin typeface="+mj-lt"/>
              </a:rPr>
              <a:t>helminths</a:t>
            </a:r>
            <a:endParaRPr lang="en-US" sz="2600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en-US" sz="2600" b="1" dirty="0" smtClean="0">
                <a:latin typeface="+mj-lt"/>
              </a:rPr>
              <a:t>Advantages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600" dirty="0" smtClean="0">
                <a:latin typeface="+mj-lt"/>
              </a:rPr>
              <a:t>Motility </a:t>
            </a:r>
            <a:r>
              <a:rPr lang="en-US" sz="2600" dirty="0">
                <a:latin typeface="+mj-lt"/>
              </a:rPr>
              <a:t>of </a:t>
            </a:r>
            <a:r>
              <a:rPr lang="en-US" sz="2600" dirty="0" err="1">
                <a:latin typeface="+mj-lt"/>
              </a:rPr>
              <a:t>trophozoites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smtClean="0">
                <a:latin typeface="+mj-lt"/>
              </a:rPr>
              <a:t>&amp; </a:t>
            </a:r>
            <a:r>
              <a:rPr lang="en-US" sz="2600" dirty="0">
                <a:latin typeface="+mj-lt"/>
              </a:rPr>
              <a:t>larvae </a:t>
            </a:r>
            <a:endParaRPr lang="en-US" sz="2600" dirty="0" smtClean="0">
              <a:latin typeface="+mj-lt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600" dirty="0" smtClean="0">
                <a:latin typeface="+mj-lt"/>
              </a:rPr>
              <a:t>Bile </a:t>
            </a:r>
            <a:r>
              <a:rPr lang="en-US" sz="2600" dirty="0">
                <a:latin typeface="+mj-lt"/>
              </a:rPr>
              <a:t>staining property can be </a:t>
            </a:r>
            <a:r>
              <a:rPr lang="en-US" sz="2600" dirty="0" smtClean="0">
                <a:latin typeface="+mj-lt"/>
              </a:rPr>
              <a:t>appreciated (appear </a:t>
            </a:r>
            <a:r>
              <a:rPr lang="en-US" sz="2600" dirty="0">
                <a:latin typeface="+mj-lt"/>
              </a:rPr>
              <a:t>golden </a:t>
            </a:r>
            <a:r>
              <a:rPr lang="en-US" sz="2600" dirty="0" smtClean="0">
                <a:latin typeface="+mj-lt"/>
              </a:rPr>
              <a:t>brown) &amp; </a:t>
            </a:r>
            <a:r>
              <a:rPr lang="en-US" sz="2600" dirty="0">
                <a:latin typeface="+mj-lt"/>
              </a:rPr>
              <a:t>non-bile stained eggs appear </a:t>
            </a:r>
            <a:r>
              <a:rPr lang="en-US" sz="2600" dirty="0" smtClean="0">
                <a:latin typeface="+mj-lt"/>
              </a:rPr>
              <a:t>colorless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874713"/>
            <a:ext cx="8229600" cy="541180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600" b="1" dirty="0" smtClean="0">
                <a:solidFill>
                  <a:srgbClr val="C00000"/>
                </a:solidFill>
                <a:ea typeface="Roboto Condensed Light" panose="020B0604020202020204" charset="0"/>
              </a:rPr>
              <a:t>Iodine mount</a:t>
            </a:r>
            <a:endParaRPr lang="en-US" sz="2600" b="1" dirty="0" smtClean="0">
              <a:solidFill>
                <a:srgbClr val="C00000"/>
              </a:solidFill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 marL="101600" indent="0" algn="just">
              <a:lnSpc>
                <a:spcPct val="150000"/>
              </a:lnSpc>
            </a:pPr>
            <a:r>
              <a:rPr lang="en-US" sz="2600" b="1" dirty="0" smtClean="0"/>
              <a:t>   Advantages: </a:t>
            </a:r>
            <a:r>
              <a:rPr lang="en-US" sz="2600" dirty="0" smtClean="0"/>
              <a:t>Nuclear details of protozoan cysts, </a:t>
            </a:r>
            <a:r>
              <a:rPr lang="en-US" sz="2600" dirty="0" err="1" smtClean="0"/>
              <a:t>helminthic</a:t>
            </a:r>
            <a:r>
              <a:rPr lang="en-US" sz="2600" dirty="0" smtClean="0"/>
              <a:t> eggs/ larvae are better visualized</a:t>
            </a:r>
          </a:p>
          <a:p>
            <a:pPr marL="101600" indent="0" algn="just">
              <a:lnSpc>
                <a:spcPct val="150000"/>
              </a:lnSpc>
            </a:pPr>
            <a:r>
              <a:rPr lang="en-US" sz="2600" b="1" i="1" dirty="0" smtClean="0"/>
              <a:t>   </a:t>
            </a:r>
            <a:r>
              <a:rPr lang="en-US" sz="2600" b="1" dirty="0" smtClean="0"/>
              <a:t>Disadvantages:</a:t>
            </a:r>
          </a:p>
          <a:p>
            <a:pPr marL="101600" indent="0" algn="just">
              <a:lnSpc>
                <a:spcPct val="150000"/>
              </a:lnSpc>
              <a:buFontTx/>
              <a:buChar char="-"/>
            </a:pPr>
            <a:r>
              <a:rPr lang="en-US" sz="2600" dirty="0" smtClean="0"/>
              <a:t>Iodine kills parasites</a:t>
            </a:r>
          </a:p>
          <a:p>
            <a:pPr marL="101600" indent="0" algn="just">
              <a:lnSpc>
                <a:spcPct val="150000"/>
              </a:lnSpc>
              <a:buFontTx/>
              <a:buChar char="-"/>
            </a:pPr>
            <a:r>
              <a:rPr lang="en-US" sz="2600" dirty="0" smtClean="0"/>
              <a:t>Bile staining property cannot be appreciated</a:t>
            </a:r>
          </a:p>
          <a:p>
            <a:pPr>
              <a:lnSpc>
                <a:spcPct val="150000"/>
              </a:lnSpc>
            </a:pPr>
            <a:endParaRPr lang="en-US" sz="2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3;p12"/>
          <p:cNvSpPr txBox="1">
            <a:spLocks noGrp="1"/>
          </p:cNvSpPr>
          <p:nvPr>
            <p:ph idx="1"/>
          </p:nvPr>
        </p:nvSpPr>
        <p:spPr>
          <a:xfrm>
            <a:off x="457200" y="660399"/>
            <a:ext cx="8229600" cy="55546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Permanent Stained Smear</a:t>
            </a:r>
            <a:endParaRPr lang="en-US" sz="2600" b="1" i="1" dirty="0" smtClean="0">
              <a:solidFill>
                <a:srgbClr val="C00000"/>
              </a:solidFill>
              <a:latin typeface="+mj-lt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Required </a:t>
            </a:r>
            <a:r>
              <a:rPr lang="en-US" sz="2600" dirty="0">
                <a:latin typeface="+mj-lt"/>
              </a:rPr>
              <a:t>for accurate detection of protozoan </a:t>
            </a:r>
            <a:r>
              <a:rPr lang="en-US" sz="2600" dirty="0" smtClean="0">
                <a:latin typeface="+mj-lt"/>
              </a:rPr>
              <a:t>cysts,  </a:t>
            </a:r>
            <a:r>
              <a:rPr lang="en-US" sz="2600" dirty="0" err="1">
                <a:latin typeface="+mj-lt"/>
              </a:rPr>
              <a:t>trophozoites</a:t>
            </a:r>
            <a:r>
              <a:rPr lang="en-US" sz="2600" dirty="0">
                <a:latin typeface="+mj-lt"/>
              </a:rPr>
              <a:t> by staining their internal </a:t>
            </a:r>
            <a:r>
              <a:rPr lang="en-US" sz="2600" dirty="0" smtClean="0">
                <a:latin typeface="+mj-lt"/>
              </a:rPr>
              <a:t>structures </a:t>
            </a:r>
            <a:endParaRPr lang="en-US" sz="2600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en-US" sz="2600" dirty="0">
                <a:latin typeface="+mj-lt"/>
              </a:rPr>
              <a:t>Commonly used methods are: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>
                <a:latin typeface="+mj-lt"/>
              </a:rPr>
              <a:t>Iron-hematoxylin stain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>
                <a:latin typeface="+mj-lt"/>
              </a:rPr>
              <a:t>Trichrome stain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>
                <a:latin typeface="+mj-lt"/>
              </a:rPr>
              <a:t>Modified acid-fast </a:t>
            </a:r>
            <a:r>
              <a:rPr lang="en-US" sz="2600" b="1" dirty="0" smtClean="0">
                <a:latin typeface="+mj-lt"/>
              </a:rPr>
              <a:t>stain- </a:t>
            </a:r>
            <a:r>
              <a:rPr lang="en-US" sz="2600" dirty="0">
                <a:latin typeface="+mj-lt"/>
              </a:rPr>
              <a:t>useful for coccidian </a:t>
            </a:r>
            <a:r>
              <a:rPr lang="en-US" sz="2600" dirty="0" smtClean="0">
                <a:latin typeface="+mj-lt"/>
              </a:rPr>
              <a:t>parasites</a:t>
            </a:r>
            <a:endParaRPr lang="en-US" sz="2600" dirty="0">
              <a:latin typeface="+mj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3;p12"/>
          <p:cNvSpPr txBox="1">
            <a:spLocks noGrp="1"/>
          </p:cNvSpPr>
          <p:nvPr>
            <p:ph idx="1"/>
          </p:nvPr>
        </p:nvSpPr>
        <p:spPr>
          <a:xfrm>
            <a:off x="428596" y="500042"/>
            <a:ext cx="8229600" cy="60007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Concentration techniques</a:t>
            </a:r>
            <a:endParaRPr lang="en-US" sz="2600" b="1" dirty="0" smtClean="0">
              <a:solidFill>
                <a:srgbClr val="C00000"/>
              </a:solidFill>
              <a:latin typeface="+mj-lt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en-US" sz="2600" dirty="0" smtClean="0">
                <a:latin typeface="+mj-lt"/>
                <a:ea typeface="Roboto Condensed Light" panose="020B0604020202020204" charset="0"/>
                <a:cs typeface="Times New Roman" panose="02020603050405020304" pitchFamily="18" charset="0"/>
              </a:rPr>
              <a:t>D</a:t>
            </a:r>
            <a:r>
              <a:rPr lang="en-US" sz="2600" dirty="0" smtClean="0">
                <a:latin typeface="+mj-lt"/>
              </a:rPr>
              <a:t>irect </a:t>
            </a:r>
            <a:r>
              <a:rPr lang="en-US" sz="2600" dirty="0">
                <a:latin typeface="+mj-lt"/>
              </a:rPr>
              <a:t>examination may not </a:t>
            </a:r>
            <a:r>
              <a:rPr lang="en-US" sz="2600" dirty="0" smtClean="0">
                <a:latin typeface="+mj-lt"/>
              </a:rPr>
              <a:t>detect parasites if yield is low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en-US" sz="2600" dirty="0" smtClean="0">
                <a:latin typeface="+mj-lt"/>
              </a:rPr>
              <a:t>Useful </a:t>
            </a:r>
            <a:r>
              <a:rPr lang="en-US" sz="2600" dirty="0">
                <a:latin typeface="+mj-lt"/>
              </a:rPr>
              <a:t>in epidemiological analysis </a:t>
            </a:r>
            <a:r>
              <a:rPr lang="en-US" sz="2600" dirty="0" smtClean="0">
                <a:latin typeface="+mj-lt"/>
              </a:rPr>
              <a:t>&amp; </a:t>
            </a:r>
            <a:r>
              <a:rPr lang="en-US" sz="2600" dirty="0">
                <a:latin typeface="+mj-lt"/>
              </a:rPr>
              <a:t>for </a:t>
            </a:r>
            <a:r>
              <a:rPr lang="en-US" sz="2600" dirty="0" smtClean="0">
                <a:latin typeface="+mj-lt"/>
              </a:rPr>
              <a:t>assessing t/t response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sz="2600" b="1" dirty="0" smtClean="0">
                <a:latin typeface="+mj-lt"/>
              </a:rPr>
              <a:t>Sedimentation techniques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sz="2600" b="1" dirty="0" smtClean="0">
                <a:latin typeface="+mj-lt"/>
              </a:rPr>
              <a:t>Floatation techniques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600" b="1" dirty="0" smtClean="0">
                <a:latin typeface="+mj-lt"/>
              </a:rPr>
              <a:t>Zinc </a:t>
            </a:r>
            <a:r>
              <a:rPr lang="fr-FR" sz="2600" b="1" dirty="0" err="1" smtClean="0">
                <a:latin typeface="+mj-lt"/>
              </a:rPr>
              <a:t>sulphate</a:t>
            </a:r>
            <a:r>
              <a:rPr lang="fr-FR" sz="2600" b="1" dirty="0" smtClean="0">
                <a:latin typeface="+mj-lt"/>
              </a:rPr>
              <a:t> </a:t>
            </a:r>
            <a:r>
              <a:rPr lang="fr-FR" sz="2600" b="1" dirty="0" err="1" smtClean="0">
                <a:latin typeface="+mj-lt"/>
              </a:rPr>
              <a:t>flotation</a:t>
            </a:r>
            <a:r>
              <a:rPr lang="fr-FR" sz="2600" b="1" dirty="0" smtClean="0">
                <a:latin typeface="+mj-lt"/>
              </a:rPr>
              <a:t> concentration technique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600" b="1" dirty="0" err="1" smtClean="0">
                <a:latin typeface="+mj-lt"/>
              </a:rPr>
              <a:t>Sheather’s</a:t>
            </a:r>
            <a:r>
              <a:rPr lang="fr-FR" sz="2600" b="1" dirty="0" smtClean="0">
                <a:latin typeface="+mj-lt"/>
              </a:rPr>
              <a:t> </a:t>
            </a:r>
            <a:r>
              <a:rPr lang="fr-FR" sz="2600" b="1" dirty="0" err="1" smtClean="0">
                <a:latin typeface="+mj-lt"/>
              </a:rPr>
              <a:t>sugar</a:t>
            </a:r>
            <a:r>
              <a:rPr lang="fr-FR" sz="2600" b="1" dirty="0" smtClean="0">
                <a:latin typeface="+mj-lt"/>
              </a:rPr>
              <a:t> </a:t>
            </a:r>
            <a:r>
              <a:rPr lang="fr-FR" sz="2600" b="1" dirty="0" err="1" smtClean="0">
                <a:latin typeface="+mj-lt"/>
              </a:rPr>
              <a:t>flotation</a:t>
            </a:r>
            <a:r>
              <a:rPr lang="fr-FR" sz="2600" b="1" dirty="0" smtClean="0">
                <a:latin typeface="+mj-lt"/>
              </a:rPr>
              <a:t> technique </a:t>
            </a:r>
            <a:endParaRPr lang="en-US" sz="2600" b="1" dirty="0" smtClean="0">
              <a:latin typeface="+mj-lt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endParaRPr lang="en-US" sz="2600" dirty="0">
              <a:latin typeface="+mj-lt"/>
            </a:endParaRPr>
          </a:p>
        </p:txBody>
      </p:sp>
      <p:sp>
        <p:nvSpPr>
          <p:cNvPr id="5" name="Google Shape;193;p12"/>
          <p:cNvSpPr txBox="1">
            <a:spLocks/>
          </p:cNvSpPr>
          <p:nvPr/>
        </p:nvSpPr>
        <p:spPr>
          <a:xfrm>
            <a:off x="-2500362" y="2000240"/>
            <a:ext cx="9105400" cy="322603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9;p12"/>
          <p:cNvSpPr txBox="1">
            <a:spLocks noGrp="1"/>
          </p:cNvSpPr>
          <p:nvPr>
            <p:ph type="title" idx="4294967295"/>
          </p:nvPr>
        </p:nvSpPr>
        <p:spPr>
          <a:xfrm>
            <a:off x="485804" y="285736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ea typeface="Roboto Condensed Light" panose="020B0604020202020204" charset="0"/>
              </a:rPr>
              <a:t>Morphological forms of parasites seen in stool </a:t>
            </a:r>
            <a:br>
              <a:rPr lang="en-US" sz="3200" b="1" i="1" dirty="0">
                <a:solidFill>
                  <a:srgbClr val="C00000"/>
                </a:solidFill>
                <a:ea typeface="Roboto Condensed Light" panose="020B0604020202020204" charset="0"/>
              </a:rPr>
            </a:br>
            <a:r>
              <a:rPr lang="en-US" sz="3200" b="1" i="1" dirty="0">
                <a:solidFill>
                  <a:srgbClr val="C00000"/>
                </a:solidFill>
                <a:ea typeface="Roboto Condensed Light" panose="020B0604020202020204" charset="0"/>
              </a:rPr>
              <a:t>specimens</a:t>
            </a:r>
            <a:endParaRPr lang="en-US" sz="3200" b="1" i="1" dirty="0">
              <a:solidFill>
                <a:srgbClr val="C00000"/>
              </a:solidFill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15922549"/>
              </p:ext>
            </p:extLst>
          </p:nvPr>
        </p:nvGraphicFramePr>
        <p:xfrm>
          <a:off x="285720" y="1506774"/>
          <a:ext cx="8572560" cy="499405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718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007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66112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Morphological form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5740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Parasites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6112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effectLst/>
                        </a:rPr>
                        <a:t>Trophozoite</a:t>
                      </a:r>
                      <a:r>
                        <a:rPr lang="en-US" sz="2200" b="1" dirty="0">
                          <a:effectLst/>
                        </a:rPr>
                        <a:t> </a:t>
                      </a:r>
                      <a:r>
                        <a:rPr lang="en-US" sz="2200" b="1" dirty="0" smtClean="0">
                          <a:effectLst/>
                        </a:rPr>
                        <a:t>&amp; </a:t>
                      </a:r>
                      <a:r>
                        <a:rPr lang="en-US" sz="2200" b="1" dirty="0">
                          <a:effectLst/>
                        </a:rPr>
                        <a:t>cyst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5740" marR="614045" algn="l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 err="1">
                          <a:effectLst/>
                        </a:rPr>
                        <a:t>Entamoeba</a:t>
                      </a:r>
                      <a:r>
                        <a:rPr lang="en-US" sz="2200" i="1" dirty="0">
                          <a:effectLst/>
                        </a:rPr>
                        <a:t> </a:t>
                      </a:r>
                      <a:r>
                        <a:rPr lang="en-US" sz="2200" i="1" dirty="0" err="1" smtClean="0">
                          <a:effectLst/>
                        </a:rPr>
                        <a:t>histolytica</a:t>
                      </a:r>
                      <a:r>
                        <a:rPr lang="en-US" sz="2200" i="1" dirty="0" smtClean="0">
                          <a:effectLst/>
                        </a:rPr>
                        <a:t>, </a:t>
                      </a:r>
                      <a:r>
                        <a:rPr lang="en-US" sz="2200" i="1" dirty="0" err="1">
                          <a:effectLst/>
                        </a:rPr>
                        <a:t>Giardia</a:t>
                      </a:r>
                      <a:r>
                        <a:rPr lang="en-US" sz="2200" i="1" dirty="0">
                          <a:effectLst/>
                        </a:rPr>
                        <a:t> </a:t>
                      </a:r>
                      <a:r>
                        <a:rPr lang="en-US" sz="2200" i="1" dirty="0" err="1">
                          <a:effectLst/>
                        </a:rPr>
                        <a:t>lamblia</a:t>
                      </a:r>
                      <a:endParaRPr lang="en-US" sz="2200" b="0" i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32343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Adult worm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5740" marR="614045" algn="l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 err="1">
                          <a:effectLst/>
                        </a:rPr>
                        <a:t>Ascaris</a:t>
                      </a:r>
                      <a:r>
                        <a:rPr lang="en-US" sz="2200" i="1" dirty="0">
                          <a:effectLst/>
                        </a:rPr>
                        <a:t> </a:t>
                      </a:r>
                      <a:r>
                        <a:rPr lang="en-US" sz="2200" i="1" dirty="0" err="1" smtClean="0">
                          <a:effectLst/>
                        </a:rPr>
                        <a:t>lumbricoides</a:t>
                      </a:r>
                      <a:r>
                        <a:rPr lang="en-US" sz="2200" i="1" dirty="0" smtClean="0">
                          <a:effectLst/>
                        </a:rPr>
                        <a:t>, </a:t>
                      </a:r>
                      <a:r>
                        <a:rPr lang="en-US" sz="2200" i="1" dirty="0" err="1" smtClean="0">
                          <a:effectLst/>
                        </a:rPr>
                        <a:t>Enterobius</a:t>
                      </a:r>
                      <a:r>
                        <a:rPr lang="en-US" sz="2200" i="1" baseline="0" dirty="0">
                          <a:effectLst/>
                        </a:rPr>
                        <a:t> </a:t>
                      </a:r>
                      <a:r>
                        <a:rPr lang="en-US" sz="2200" i="1" dirty="0" err="1" smtClean="0">
                          <a:effectLst/>
                        </a:rPr>
                        <a:t>vermicularis</a:t>
                      </a:r>
                      <a:endParaRPr lang="en-US" sz="2200" b="0" i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6112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Adult worm segments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5740" marR="0" algn="l">
                        <a:lnSpc>
                          <a:spcPts val="103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</a:endParaRPr>
                    </a:p>
                    <a:p>
                      <a:pPr marL="205740" marR="0" algn="l">
                        <a:lnSpc>
                          <a:spcPts val="103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 err="1">
                          <a:effectLst/>
                        </a:rPr>
                        <a:t>Taenia</a:t>
                      </a:r>
                      <a:r>
                        <a:rPr lang="en-US" sz="2200" i="1" dirty="0">
                          <a:effectLst/>
                        </a:rPr>
                        <a:t> species,</a:t>
                      </a:r>
                      <a:r>
                        <a:rPr lang="en-US" sz="2200" i="1" baseline="0" dirty="0">
                          <a:effectLst/>
                        </a:rPr>
                        <a:t> </a:t>
                      </a:r>
                      <a:r>
                        <a:rPr lang="en-US" sz="2200" i="1" dirty="0" err="1">
                          <a:effectLst/>
                        </a:rPr>
                        <a:t>Diphyllobothrium</a:t>
                      </a:r>
                      <a:r>
                        <a:rPr lang="en-US" sz="2200" i="1" dirty="0">
                          <a:effectLst/>
                        </a:rPr>
                        <a:t> </a:t>
                      </a:r>
                      <a:r>
                        <a:rPr lang="en-US" sz="2200" i="1" dirty="0" err="1">
                          <a:effectLst/>
                        </a:rPr>
                        <a:t>latum</a:t>
                      </a:r>
                      <a:endParaRPr lang="en-US" sz="2200" b="0" i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97268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Egg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5740" marR="614045" algn="l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 err="1">
                          <a:effectLst/>
                        </a:rPr>
                        <a:t>Diphyllobothrium</a:t>
                      </a:r>
                      <a:r>
                        <a:rPr lang="en-US" sz="2200" i="1" dirty="0">
                          <a:effectLst/>
                        </a:rPr>
                        <a:t> </a:t>
                      </a:r>
                      <a:r>
                        <a:rPr lang="en-US" sz="2200" i="1" dirty="0" err="1">
                          <a:effectLst/>
                        </a:rPr>
                        <a:t>latum</a:t>
                      </a:r>
                      <a:r>
                        <a:rPr lang="en-US" sz="2200" i="1" dirty="0">
                          <a:effectLst/>
                        </a:rPr>
                        <a:t>, </a:t>
                      </a:r>
                      <a:r>
                        <a:rPr lang="en-US" sz="2200" i="1" dirty="0" err="1">
                          <a:effectLst/>
                        </a:rPr>
                        <a:t>Taenia</a:t>
                      </a:r>
                      <a:r>
                        <a:rPr lang="en-US" sz="2200" i="1" dirty="0">
                          <a:effectLst/>
                        </a:rPr>
                        <a:t> species, </a:t>
                      </a:r>
                      <a:r>
                        <a:rPr lang="en-US" sz="2200" i="1" dirty="0" err="1">
                          <a:effectLst/>
                        </a:rPr>
                        <a:t>Hymenolepis</a:t>
                      </a:r>
                      <a:r>
                        <a:rPr lang="en-US" sz="2200" i="1" baseline="0" dirty="0">
                          <a:effectLst/>
                        </a:rPr>
                        <a:t> </a:t>
                      </a:r>
                      <a:r>
                        <a:rPr lang="en-US" sz="2200" i="1" dirty="0">
                          <a:effectLst/>
                        </a:rPr>
                        <a:t>nana,</a:t>
                      </a:r>
                      <a:r>
                        <a:rPr lang="en-US" sz="2200" i="1" baseline="0" dirty="0">
                          <a:effectLst/>
                        </a:rPr>
                        <a:t> </a:t>
                      </a:r>
                      <a:r>
                        <a:rPr lang="en-US" sz="2200" i="1" dirty="0">
                          <a:effectLst/>
                        </a:rPr>
                        <a:t>Schistosoma species, </a:t>
                      </a:r>
                      <a:r>
                        <a:rPr lang="en-US" sz="2200" i="1" dirty="0" err="1">
                          <a:effectLst/>
                        </a:rPr>
                        <a:t>Fasciola</a:t>
                      </a:r>
                      <a:r>
                        <a:rPr lang="en-US" sz="2200" i="1" dirty="0">
                          <a:effectLst/>
                        </a:rPr>
                        <a:t> hepatica, </a:t>
                      </a:r>
                      <a:r>
                        <a:rPr lang="en-US" sz="2200" i="1" dirty="0" err="1">
                          <a:effectLst/>
                        </a:rPr>
                        <a:t>Fasciolopsis</a:t>
                      </a:r>
                      <a:r>
                        <a:rPr lang="en-US" sz="2200" i="1" dirty="0">
                          <a:effectLst/>
                        </a:rPr>
                        <a:t> </a:t>
                      </a:r>
                      <a:r>
                        <a:rPr lang="en-US" sz="2200" i="1" dirty="0" err="1">
                          <a:effectLst/>
                        </a:rPr>
                        <a:t>buski</a:t>
                      </a:r>
                      <a:r>
                        <a:rPr lang="en-US" sz="2200" i="1" dirty="0">
                          <a:effectLst/>
                        </a:rPr>
                        <a:t> , </a:t>
                      </a:r>
                      <a:r>
                        <a:rPr lang="en-US" sz="2200" i="1" dirty="0" err="1">
                          <a:effectLst/>
                        </a:rPr>
                        <a:t>Ascaris</a:t>
                      </a:r>
                      <a:r>
                        <a:rPr lang="en-US" sz="2200" i="1" dirty="0">
                          <a:effectLst/>
                        </a:rPr>
                        <a:t> </a:t>
                      </a:r>
                      <a:r>
                        <a:rPr lang="en-US" sz="2200" i="1" dirty="0" err="1">
                          <a:effectLst/>
                        </a:rPr>
                        <a:t>lumbricoides</a:t>
                      </a:r>
                      <a:r>
                        <a:rPr lang="en-US" sz="2200" i="1" dirty="0">
                          <a:effectLst/>
                        </a:rPr>
                        <a:t>,  </a:t>
                      </a:r>
                      <a:r>
                        <a:rPr lang="en-US" sz="2200" i="1" dirty="0" smtClean="0">
                          <a:effectLst/>
                        </a:rPr>
                        <a:t>Hookworm,</a:t>
                      </a:r>
                      <a:r>
                        <a:rPr lang="en-US" sz="2200" i="1" baseline="0" dirty="0" smtClean="0">
                          <a:effectLst/>
                        </a:rPr>
                        <a:t> </a:t>
                      </a:r>
                      <a:r>
                        <a:rPr lang="en-US" sz="2200" i="1" dirty="0" err="1" smtClean="0">
                          <a:effectLst/>
                        </a:rPr>
                        <a:t>Enterobius</a:t>
                      </a:r>
                      <a:r>
                        <a:rPr lang="en-US" sz="2200" i="1" dirty="0" smtClean="0">
                          <a:effectLst/>
                        </a:rPr>
                        <a:t> </a:t>
                      </a:r>
                      <a:r>
                        <a:rPr lang="en-US" sz="2200" i="1" dirty="0" err="1">
                          <a:effectLst/>
                        </a:rPr>
                        <a:t>vermicularis</a:t>
                      </a:r>
                      <a:r>
                        <a:rPr lang="en-US" sz="2200" i="1" dirty="0">
                          <a:effectLst/>
                        </a:rPr>
                        <a:t>,  </a:t>
                      </a:r>
                      <a:r>
                        <a:rPr lang="en-US" sz="2200" i="1" dirty="0" err="1">
                          <a:effectLst/>
                        </a:rPr>
                        <a:t>Trichuris</a:t>
                      </a:r>
                      <a:r>
                        <a:rPr lang="en-US" sz="2200" i="1" dirty="0">
                          <a:effectLst/>
                        </a:rPr>
                        <a:t> </a:t>
                      </a:r>
                      <a:r>
                        <a:rPr lang="en-US" sz="2200" i="1" dirty="0" err="1">
                          <a:effectLst/>
                        </a:rPr>
                        <a:t>trichiura</a:t>
                      </a:r>
                      <a:endParaRPr lang="en-US" sz="2200" b="0" i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66112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Larva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5740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 err="1">
                          <a:effectLst/>
                        </a:rPr>
                        <a:t>Strongyloides</a:t>
                      </a:r>
                      <a:r>
                        <a:rPr lang="en-US" sz="2200" i="1" dirty="0">
                          <a:effectLst/>
                        </a:rPr>
                        <a:t> </a:t>
                      </a:r>
                      <a:r>
                        <a:rPr lang="en-US" sz="2200" i="1" dirty="0" err="1">
                          <a:effectLst/>
                        </a:rPr>
                        <a:t>stercoralis</a:t>
                      </a:r>
                      <a:endParaRPr lang="en-US" sz="2200" b="0" i="1" dirty="0">
                        <a:solidFill>
                          <a:schemeClr val="tx1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i="1" dirty="0" smtClean="0">
                <a:latin typeface="Roboto Condensed Light" panose="020B0604020202020204" charset="0"/>
                <a:ea typeface="Roboto Condensed Light" panose="020B0604020202020204" charset="0"/>
              </a:rPr>
              <a:t>Egg Counting (Egg Quantification) Methods</a:t>
            </a:r>
            <a:endParaRPr lang="en-US" sz="2400" i="1" dirty="0" smtClean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200" dirty="0" smtClean="0"/>
              <a:t>Direct </a:t>
            </a:r>
            <a:r>
              <a:rPr lang="en-US" sz="2200" dirty="0"/>
              <a:t>smear counting method of Beaver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Kato-Katz thick film method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Stoll’s method or dilution egg counting method</a:t>
            </a:r>
            <a:endParaRPr lang="en-US" sz="2200" b="1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952"/>
            <a:ext cx="8229600" cy="72547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C00000"/>
                </a:solidFill>
                <a:ea typeface="Roboto Condensed Light" panose="020B0604020202020204" charset="0"/>
              </a:rPr>
              <a:t>Examination of blood</a:t>
            </a:r>
            <a:endParaRPr lang="en-US" sz="3000" b="1" dirty="0">
              <a:solidFill>
                <a:srgbClr val="C00000"/>
              </a:solidFill>
            </a:endParaRPr>
          </a:p>
        </p:txBody>
      </p:sp>
      <p:sp>
        <p:nvSpPr>
          <p:cNvPr id="4" name="Google Shape;193;p12"/>
          <p:cNvSpPr txBox="1">
            <a:spLocks noGrp="1"/>
          </p:cNvSpPr>
          <p:nvPr>
            <p:ph idx="1"/>
          </p:nvPr>
        </p:nvSpPr>
        <p:spPr>
          <a:xfrm>
            <a:off x="428596" y="1446217"/>
            <a:ext cx="8329642" cy="50546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2600" b="1" dirty="0" smtClean="0"/>
              <a:t>Various methods of examination of blood are: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600" b="1" dirty="0" smtClean="0"/>
              <a:t>Direct wet mount examination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600" b="1" dirty="0" smtClean="0"/>
              <a:t>Examination of blood smears (thin smear, thick smear)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600" b="1" dirty="0" smtClean="0"/>
              <a:t>Quantitative </a:t>
            </a:r>
            <a:r>
              <a:rPr lang="en-US" sz="2600" b="1" dirty="0" err="1" smtClean="0"/>
              <a:t>buffy</a:t>
            </a:r>
            <a:r>
              <a:rPr lang="en-US" sz="2600" b="1" dirty="0" smtClean="0"/>
              <a:t> coat (QBC)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600" b="1" dirty="0" smtClean="0"/>
              <a:t>Concentration of blood</a:t>
            </a:r>
          </a:p>
          <a:p>
            <a:pPr algn="just">
              <a:lnSpc>
                <a:spcPct val="150000"/>
              </a:lnSpc>
            </a:pPr>
            <a:endParaRPr lang="en-US" sz="2600" b="1" dirty="0"/>
          </a:p>
        </p:txBody>
      </p:sp>
      <p:sp>
        <p:nvSpPr>
          <p:cNvPr id="5" name="Google Shape;193;p12"/>
          <p:cNvSpPr txBox="1">
            <a:spLocks/>
          </p:cNvSpPr>
          <p:nvPr/>
        </p:nvSpPr>
        <p:spPr>
          <a:xfrm>
            <a:off x="-1571668" y="4214818"/>
            <a:ext cx="9105400" cy="322603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20883009"/>
              </p:ext>
            </p:extLst>
          </p:nvPr>
        </p:nvGraphicFramePr>
        <p:xfrm>
          <a:off x="357159" y="1357298"/>
          <a:ext cx="8501121" cy="5029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337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337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337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Specimen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Morphological form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Parasite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Peripheral blood smear</a:t>
                      </a:r>
                      <a:endParaRPr lang="en-US" sz="2400" b="1" i="0" u="none" strike="noStrike" cap="none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Ring form, </a:t>
                      </a:r>
                      <a:r>
                        <a:rPr lang="en-US" sz="2400" u="none" strike="noStrike" cap="none" dirty="0" err="1">
                          <a:effectLst/>
                          <a:sym typeface="Arial"/>
                        </a:rPr>
                        <a:t>schizont</a:t>
                      </a:r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 </a:t>
                      </a:r>
                      <a:endParaRPr lang="en-US" sz="2400" dirty="0"/>
                    </a:p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gametocyte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Plasmodium spp. </a:t>
                      </a:r>
                      <a:endParaRPr lang="en-US" sz="2400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Amastigote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Leishmania</a:t>
                      </a:r>
                      <a:r>
                        <a:rPr lang="en-US" sz="2400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spp.</a:t>
                      </a:r>
                      <a:endParaRPr lang="en-US" sz="2400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 err="1">
                          <a:effectLst/>
                          <a:sym typeface="Arial"/>
                        </a:rPr>
                        <a:t>Trypomastigote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Trypanosoma </a:t>
                      </a:r>
                      <a:r>
                        <a:rPr lang="en-US" sz="2400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spp</a:t>
                      </a:r>
                      <a:endParaRPr lang="en-US" sz="2400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Microfilaria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Filarial nematodes</a:t>
                      </a:r>
                      <a:endParaRPr lang="en-US" sz="2400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Bone marrow, liver, lymph node, splenic aspirate</a:t>
                      </a:r>
                    </a:p>
                    <a:p>
                      <a:endParaRPr lang="en-US" sz="2400" b="1" i="0" u="none" strike="noStrike" cap="none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Tachyzoite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Toxoplasma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gondii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Amastigote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Leishmania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donovani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Liver aspirate</a:t>
                      </a:r>
                      <a:endParaRPr lang="en-US" sz="2400" b="1" i="0" u="none" strike="noStrike" cap="none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Trophozoite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Entamoeba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histolytica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Google Shape;189;p12"/>
          <p:cNvSpPr txBox="1">
            <a:spLocks noGrp="1"/>
          </p:cNvSpPr>
          <p:nvPr>
            <p:ph type="title"/>
          </p:nvPr>
        </p:nvSpPr>
        <p:spPr>
          <a:xfrm>
            <a:off x="457200" y="142860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000" b="1" dirty="0">
                <a:solidFill>
                  <a:srgbClr val="C00000"/>
                </a:solidFill>
                <a:ea typeface="Roboto Condensed Light" panose="020B0604020202020204" charset="0"/>
              </a:rPr>
              <a:t>Microscopic </a:t>
            </a:r>
            <a:r>
              <a:rPr lang="en-US" sz="3000" b="1" dirty="0" smtClean="0">
                <a:solidFill>
                  <a:srgbClr val="C00000"/>
                </a:solidFill>
                <a:ea typeface="Roboto Condensed Light" panose="020B0604020202020204" charset="0"/>
              </a:rPr>
              <a:t>examination </a:t>
            </a:r>
            <a:r>
              <a:rPr lang="en-US" sz="3000" b="1" dirty="0">
                <a:solidFill>
                  <a:srgbClr val="C00000"/>
                </a:solidFill>
                <a:ea typeface="Roboto Condensed Light" panose="020B0604020202020204" charset="0"/>
              </a:rPr>
              <a:t>of </a:t>
            </a:r>
            <a:r>
              <a:rPr lang="en-US" sz="3000" b="1" dirty="0" smtClean="0">
                <a:solidFill>
                  <a:srgbClr val="C00000"/>
                </a:solidFill>
                <a:ea typeface="Roboto Condensed Light" panose="020B0604020202020204" charset="0"/>
              </a:rPr>
              <a:t>various </a:t>
            </a:r>
            <a:r>
              <a:rPr lang="en-US" sz="3000" b="1" dirty="0">
                <a:solidFill>
                  <a:srgbClr val="C00000"/>
                </a:solidFill>
                <a:ea typeface="Roboto Condensed Light" panose="020B0604020202020204" charset="0"/>
              </a:rPr>
              <a:t>s</a:t>
            </a:r>
            <a:r>
              <a:rPr lang="en-US" sz="3000" b="1" dirty="0" smtClean="0">
                <a:solidFill>
                  <a:srgbClr val="C00000"/>
                </a:solidFill>
                <a:ea typeface="Roboto Condensed Light" panose="020B0604020202020204" charset="0"/>
              </a:rPr>
              <a:t>pecimens</a:t>
            </a:r>
            <a:endParaRPr lang="en-US" sz="3000" b="1" i="1" dirty="0">
              <a:solidFill>
                <a:srgbClr val="C00000"/>
              </a:solidFill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03037377"/>
              </p:ext>
            </p:extLst>
          </p:nvPr>
        </p:nvGraphicFramePr>
        <p:xfrm>
          <a:off x="357157" y="642918"/>
          <a:ext cx="8501123" cy="570087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337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788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885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70783"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latin typeface="+mj-lt"/>
                          <a:sym typeface="Arial"/>
                        </a:rPr>
                        <a:t>Specimen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latin typeface="+mj-lt"/>
                          <a:sym typeface="Arial"/>
                        </a:rPr>
                        <a:t>Morphological form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latin typeface="+mj-lt"/>
                          <a:sym typeface="Arial"/>
                        </a:rPr>
                        <a:t>Parasite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70783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</a:rPr>
                        <a:t>Lymph node aspirate</a:t>
                      </a:r>
                      <a:endParaRPr lang="en-US" sz="2400" b="1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j-lt"/>
                        </a:rPr>
                        <a:t>Trypomastigote</a:t>
                      </a:r>
                      <a:endParaRPr lang="en-US" sz="240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Trypanosoma spp.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70783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</a:rPr>
                        <a:t>Lymph node biopsy</a:t>
                      </a:r>
                      <a:endParaRPr lang="en-US" sz="2400" b="1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j-lt"/>
                        </a:rPr>
                        <a:t>Adult worm</a:t>
                      </a:r>
                      <a:endParaRPr lang="en-US" sz="240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Wuchereria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bancrofti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Brugia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malayi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66438">
                <a:tc rowSpan="2">
                  <a:txBody>
                    <a:bodyPr/>
                    <a:lstStyle/>
                    <a:p>
                      <a:r>
                        <a:rPr lang="en-US" sz="2400" b="1" dirty="0">
                          <a:latin typeface="+mj-lt"/>
                        </a:rPr>
                        <a:t>CSF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+mj-lt"/>
                        </a:rPr>
                        <a:t>Trophozoite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lnSpc>
                          <a:spcPts val="102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  <a:p>
                      <a:pPr marL="64770" marR="0" algn="l">
                        <a:lnSpc>
                          <a:spcPts val="102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Naegleria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fowleri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  <a:p>
                      <a:pPr marL="64770" marR="0" algn="l">
                        <a:lnSpc>
                          <a:spcPts val="102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  <a:p>
                      <a:pPr marL="64770" marR="0" algn="l">
                        <a:lnSpc>
                          <a:spcPts val="102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Acanthamoeba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3769">
                <a:tc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j-lt"/>
                        </a:rPr>
                        <a:t>Trypomastigote</a:t>
                      </a:r>
                      <a:endParaRPr lang="en-US" sz="240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Trypanosoma spp.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3769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+mj-lt"/>
                        </a:rPr>
                        <a:t>Urine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+mj-lt"/>
                        </a:rPr>
                        <a:t>Trophozoite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Trichomonas vaginalis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3769"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Microfilaria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Wuchereria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bancrofti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70783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j-lt"/>
                        </a:rPr>
                        <a:t>Egg</a:t>
                      </a:r>
                      <a:endParaRPr lang="en-US" sz="240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457200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Schistosoma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haematobium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3227272"/>
              </p:ext>
            </p:extLst>
          </p:nvPr>
        </p:nvGraphicFramePr>
        <p:xfrm>
          <a:off x="428596" y="602946"/>
          <a:ext cx="8286808" cy="4754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622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214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031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Specimen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Morphological form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Parasite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Sputum</a:t>
                      </a:r>
                      <a:endParaRPr lang="en-US" sz="2400" b="1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Adult worm</a:t>
                      </a:r>
                      <a:endParaRPr lang="en-US" sz="240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Paragonimus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spp.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lnSpc>
                          <a:spcPts val="1035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8895" marR="0" algn="l">
                        <a:lnSpc>
                          <a:spcPts val="1035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Egg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lnSpc>
                          <a:spcPts val="1035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endParaRPr lang="en-US" sz="2400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64770" marR="0" algn="l">
                        <a:lnSpc>
                          <a:spcPts val="1035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Paragonimus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spp.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lnSpc>
                          <a:spcPts val="1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8895" marR="0" algn="l">
                        <a:lnSpc>
                          <a:spcPts val="1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Larva</a:t>
                      </a:r>
                    </a:p>
                    <a:p>
                      <a:pPr marL="48895" marR="0" algn="l">
                        <a:lnSpc>
                          <a:spcPts val="1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8895" marR="0" algn="l">
                        <a:lnSpc>
                          <a:spcPts val="1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(</a:t>
                      </a:r>
                      <a:r>
                        <a:rPr lang="en-US" sz="2400" dirty="0">
                          <a:effectLst/>
                        </a:rPr>
                        <a:t>migrating)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45720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Ascaris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Strongyloides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Hookworm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Trophozoite</a:t>
                      </a:r>
                      <a:endParaRPr lang="en-US" sz="240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Entamoeba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histolytica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Duodenal aspirate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Trophozoite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Giardia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lamblia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Larva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Strongyloides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stercoralis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Corneal scrapings</a:t>
                      </a:r>
                      <a:endParaRPr lang="en-US" sz="2400" b="1" i="0" u="none" strike="noStrike" cap="none" dirty="0">
                        <a:solidFill>
                          <a:schemeClr val="dk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Trophozoite</a:t>
                      </a:r>
                      <a:endParaRPr lang="en-US" sz="2400" dirty="0"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Acanthamoeba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spp.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+mj-lt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67563350"/>
              </p:ext>
            </p:extLst>
          </p:nvPr>
        </p:nvGraphicFramePr>
        <p:xfrm>
          <a:off x="500034" y="785794"/>
          <a:ext cx="8215370" cy="502616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384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022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746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32256"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Specimen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Morphological form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Parasite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7920">
                <a:tc rowSpan="3"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Skin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Amastigote</a:t>
                      </a:r>
                      <a:endParaRPr lang="en-US" sz="2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Leishmania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spp.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7920">
                <a:tc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Microfilaria</a:t>
                      </a:r>
                      <a:endParaRPr lang="en-US" sz="24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Onchocerca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volvulus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32256">
                <a:tc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11430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sv-SE" sz="2400" dirty="0">
                          <a:effectLst/>
                        </a:rPr>
                        <a:t>Larva in skin ulcer fluid</a:t>
                      </a:r>
                      <a:endParaRPr lang="sv-SE" sz="2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Dracunculus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medinensis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32256">
                <a:tc rowSpan="2"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Muscle tissue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Encysted larva</a:t>
                      </a:r>
                      <a:endParaRPr lang="en-US" sz="2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Trichinella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spiralis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6469">
                <a:tc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95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</a:endParaRPr>
                    </a:p>
                    <a:p>
                      <a:pPr marL="48895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effectLst/>
                        </a:rPr>
                        <a:t>Cysticercus</a:t>
                      </a:r>
                      <a:endParaRPr lang="en-US" sz="2400" dirty="0" smtClean="0">
                        <a:effectLst/>
                      </a:endParaRPr>
                    </a:p>
                    <a:p>
                      <a:pPr marL="48895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48895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cellulosae</a:t>
                      </a:r>
                      <a:endParaRPr lang="en-US" sz="2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770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endParaRPr lang="en-US" sz="2400" i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64770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Taenia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rgbClr val="C00000"/>
                          </a:solidFill>
                          <a:effectLst/>
                        </a:rPr>
                        <a:t>solium</a:t>
                      </a:r>
                      <a:endParaRPr lang="en-US" sz="2400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7920">
                <a:tc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effectLst/>
                          <a:sym typeface="Arial"/>
                        </a:rPr>
                        <a:t>Perianal area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cap="none" dirty="0">
                          <a:effectLst/>
                          <a:sym typeface="Arial"/>
                        </a:rPr>
                        <a:t>Egg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u="none" strike="noStrike" cap="none" dirty="0" err="1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Enterobius</a:t>
                      </a:r>
                      <a:r>
                        <a:rPr lang="en-US" sz="2400" i="1" u="none" strike="noStrike" cap="none" dirty="0">
                          <a:solidFill>
                            <a:srgbClr val="C00000"/>
                          </a:solidFill>
                          <a:effectLst/>
                          <a:sym typeface="Arial"/>
                        </a:rPr>
                        <a:t> </a:t>
                      </a:r>
                      <a:endParaRPr lang="en-US" sz="2400" i="1" dirty="0">
                        <a:solidFill>
                          <a:srgbClr val="C00000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3;p12"/>
          <p:cNvSpPr txBox="1">
            <a:spLocks noGrp="1"/>
          </p:cNvSpPr>
          <p:nvPr>
            <p:ph idx="1"/>
          </p:nvPr>
        </p:nvSpPr>
        <p:spPr>
          <a:xfrm>
            <a:off x="457200" y="660399"/>
            <a:ext cx="8229600" cy="56261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n-US" sz="2600" b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Immunodiagnostic Methods</a:t>
            </a:r>
            <a:endParaRPr lang="en-US" sz="2600" b="1" i="1" dirty="0" smtClean="0">
              <a:solidFill>
                <a:srgbClr val="C00000"/>
              </a:solidFill>
              <a:latin typeface="+mj-lt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en-US" sz="2600" dirty="0" smtClean="0">
                <a:latin typeface="+mj-lt"/>
              </a:rPr>
              <a:t>Detection </a:t>
            </a:r>
            <a:r>
              <a:rPr lang="en-US" sz="2600" dirty="0">
                <a:latin typeface="+mj-lt"/>
              </a:rPr>
              <a:t>of parasite specific </a:t>
            </a:r>
            <a:r>
              <a:rPr lang="en-US" sz="2600" dirty="0" err="1" smtClean="0">
                <a:latin typeface="+mj-lt"/>
              </a:rPr>
              <a:t>Ab</a:t>
            </a:r>
            <a:endParaRPr lang="en-US" sz="2600" dirty="0" smtClean="0">
              <a:latin typeface="+mj-lt"/>
            </a:endParaRPr>
          </a:p>
          <a:p>
            <a:pPr algn="just">
              <a:buFontTx/>
              <a:buChar char="-"/>
            </a:pPr>
            <a:r>
              <a:rPr lang="en-US" sz="2600" dirty="0" smtClean="0">
                <a:latin typeface="+mj-lt"/>
              </a:rPr>
              <a:t>Circulating </a:t>
            </a:r>
            <a:r>
              <a:rPr lang="en-US" sz="2600" dirty="0">
                <a:latin typeface="+mj-lt"/>
              </a:rPr>
              <a:t>parasitic </a:t>
            </a:r>
            <a:r>
              <a:rPr lang="en-US" sz="2600" dirty="0" smtClean="0">
                <a:latin typeface="+mj-lt"/>
              </a:rPr>
              <a:t>Ag in serum</a:t>
            </a:r>
            <a:endParaRPr lang="en-US" sz="2600" dirty="0">
              <a:latin typeface="+mj-lt"/>
            </a:endParaRPr>
          </a:p>
          <a:p>
            <a:pPr algn="just"/>
            <a:r>
              <a:rPr lang="en-US" sz="2600" dirty="0" smtClean="0">
                <a:latin typeface="+mj-lt"/>
              </a:rPr>
              <a:t>Useful </a:t>
            </a:r>
            <a:r>
              <a:rPr lang="en-US" sz="2600" dirty="0">
                <a:latin typeface="+mj-lt"/>
              </a:rPr>
              <a:t>when: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600" dirty="0">
                <a:latin typeface="+mj-lt"/>
              </a:rPr>
              <a:t>Parasites are detected only during </a:t>
            </a:r>
            <a:r>
              <a:rPr lang="en-US" sz="2600" dirty="0" smtClean="0">
                <a:latin typeface="+mj-lt"/>
              </a:rPr>
              <a:t>early </a:t>
            </a:r>
            <a:r>
              <a:rPr lang="en-US" sz="2600" dirty="0">
                <a:latin typeface="+mj-lt"/>
              </a:rPr>
              <a:t>stages </a:t>
            </a:r>
            <a:r>
              <a:rPr lang="en-US" sz="2600" dirty="0" smtClean="0">
                <a:latin typeface="+mj-lt"/>
              </a:rPr>
              <a:t>of </a:t>
            </a:r>
            <a:r>
              <a:rPr lang="en-US" sz="2600" dirty="0">
                <a:latin typeface="+mj-lt"/>
              </a:rPr>
              <a:t>disease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600" dirty="0">
                <a:latin typeface="+mj-lt"/>
              </a:rPr>
              <a:t>Parasites occur in very small numbers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600" dirty="0">
                <a:latin typeface="+mj-lt"/>
              </a:rPr>
              <a:t>Parasites reside in internal organs </a:t>
            </a:r>
            <a:r>
              <a:rPr lang="en-US" sz="2600" dirty="0" smtClean="0">
                <a:latin typeface="+mj-lt"/>
              </a:rPr>
              <a:t>&amp; morphological </a:t>
            </a:r>
            <a:r>
              <a:rPr lang="en-US" sz="2600" dirty="0">
                <a:latin typeface="+mj-lt"/>
              </a:rPr>
              <a:t>identification is not possible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600" dirty="0">
                <a:latin typeface="+mj-lt"/>
              </a:rPr>
              <a:t>When other techniques like culture are time consuming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8961"/>
            <a:ext cx="8229600" cy="5697559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70C0"/>
                </a:solidFill>
                <a:latin typeface="+mj-lt"/>
                <a:ea typeface="Roboto Condensed Light" panose="020B0604020202020204" charset="0"/>
              </a:rPr>
              <a:t>Antibody detection tests</a:t>
            </a:r>
            <a:endParaRPr lang="en-US" b="1" dirty="0" smtClean="0">
              <a:solidFill>
                <a:srgbClr val="0070C0"/>
              </a:solidFill>
              <a:latin typeface="+mj-lt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dirty="0" err="1" smtClean="0">
                <a:latin typeface="+mj-lt"/>
              </a:rPr>
              <a:t>Ab</a:t>
            </a:r>
            <a:r>
              <a:rPr lang="en-US" dirty="0" smtClean="0">
                <a:latin typeface="+mj-lt"/>
              </a:rPr>
              <a:t> are detected in from serum or CSF (</a:t>
            </a:r>
            <a:r>
              <a:rPr lang="en-US" dirty="0" err="1" smtClean="0">
                <a:latin typeface="+mj-lt"/>
              </a:rPr>
              <a:t>neurocysticercosis</a:t>
            </a:r>
            <a:r>
              <a:rPr lang="en-US" dirty="0" smtClean="0">
                <a:latin typeface="+mj-lt"/>
              </a:rPr>
              <a:t>) or pleural fluid (</a:t>
            </a:r>
            <a:r>
              <a:rPr lang="en-US" dirty="0" err="1" smtClean="0">
                <a:latin typeface="+mj-lt"/>
              </a:rPr>
              <a:t>paragonimiasis</a:t>
            </a:r>
            <a:r>
              <a:rPr lang="en-US" dirty="0" smtClean="0">
                <a:latin typeface="+mj-lt"/>
              </a:rPr>
              <a:t>)</a:t>
            </a:r>
            <a:r>
              <a:rPr lang="en-US" b="1" dirty="0" smtClean="0">
                <a:latin typeface="+mj-lt"/>
              </a:rPr>
              <a:t> 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b="1" dirty="0" smtClean="0">
                <a:latin typeface="+mj-lt"/>
              </a:rPr>
              <a:t>ELISA in amoebic liver abscess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b="1" dirty="0" smtClean="0">
                <a:latin typeface="+mj-lt"/>
              </a:rPr>
              <a:t>Visceral </a:t>
            </a:r>
            <a:r>
              <a:rPr lang="en-US" b="1" dirty="0" err="1" smtClean="0">
                <a:latin typeface="+mj-lt"/>
              </a:rPr>
              <a:t>leishmaniasis</a:t>
            </a:r>
            <a:r>
              <a:rPr lang="en-US" b="1" dirty="0" smtClean="0">
                <a:latin typeface="+mj-lt"/>
              </a:rPr>
              <a:t>- </a:t>
            </a:r>
            <a:r>
              <a:rPr lang="en-US" dirty="0" err="1" smtClean="0">
                <a:latin typeface="+mj-lt"/>
              </a:rPr>
              <a:t>immunochromatographic</a:t>
            </a:r>
            <a:r>
              <a:rPr lang="en-US" dirty="0" smtClean="0">
                <a:latin typeface="+mj-lt"/>
              </a:rPr>
              <a:t> test (ICT) 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b="1" dirty="0" smtClean="0">
                <a:latin typeface="+mj-lt"/>
              </a:rPr>
              <a:t>Toxoplasmosis:</a:t>
            </a:r>
            <a:r>
              <a:rPr lang="en-US" dirty="0" smtClean="0">
                <a:latin typeface="+mj-lt"/>
              </a:rPr>
              <a:t> Sabin-Feldman dye test, detection of specific </a:t>
            </a:r>
            <a:r>
              <a:rPr lang="en-US" dirty="0" err="1" smtClean="0">
                <a:latin typeface="+mj-lt"/>
              </a:rPr>
              <a:t>IgM</a:t>
            </a:r>
            <a:r>
              <a:rPr lang="en-US" dirty="0" smtClean="0">
                <a:latin typeface="+mj-lt"/>
              </a:rPr>
              <a:t> or </a:t>
            </a:r>
            <a:r>
              <a:rPr lang="en-US" dirty="0" err="1" smtClean="0">
                <a:latin typeface="+mj-lt"/>
              </a:rPr>
              <a:t>IgA</a:t>
            </a:r>
            <a:r>
              <a:rPr lang="en-US" dirty="0" smtClean="0">
                <a:latin typeface="+mj-lt"/>
              </a:rPr>
              <a:t> or </a:t>
            </a:r>
            <a:r>
              <a:rPr lang="en-US" dirty="0" err="1" smtClean="0">
                <a:latin typeface="+mj-lt"/>
              </a:rPr>
              <a:t>IgG</a:t>
            </a:r>
            <a:r>
              <a:rPr lang="en-US" dirty="0" smtClean="0">
                <a:latin typeface="+mj-lt"/>
              </a:rPr>
              <a:t> antibodies by ELISA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b="1" dirty="0" err="1" smtClean="0"/>
              <a:t>Cysticercosis</a:t>
            </a:r>
            <a:r>
              <a:rPr lang="en-US" b="1" dirty="0" smtClean="0"/>
              <a:t>:</a:t>
            </a:r>
            <a:r>
              <a:rPr lang="en-US" dirty="0" smtClean="0"/>
              <a:t> ELISA, Western blot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b="1" dirty="0" err="1" smtClean="0"/>
              <a:t>Hydatid</a:t>
            </a:r>
            <a:r>
              <a:rPr lang="en-US" b="1" dirty="0" smtClean="0"/>
              <a:t> disease:</a:t>
            </a:r>
            <a:r>
              <a:rPr lang="en-US" dirty="0" smtClean="0"/>
              <a:t> ELISA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b="1" dirty="0" smtClean="0"/>
              <a:t>Lymphatic </a:t>
            </a:r>
            <a:r>
              <a:rPr lang="en-US" b="1" dirty="0" err="1" smtClean="0"/>
              <a:t>filariasis</a:t>
            </a:r>
            <a:r>
              <a:rPr lang="en-US" b="1" dirty="0" smtClean="0"/>
              <a:t>:</a:t>
            </a:r>
            <a:r>
              <a:rPr lang="en-US" dirty="0" smtClean="0"/>
              <a:t> Flow-through assay</a:t>
            </a:r>
          </a:p>
          <a:p>
            <a:pPr lvl="0">
              <a:lnSpc>
                <a:spcPct val="150000"/>
              </a:lnSpc>
              <a:defRPr/>
            </a:pPr>
            <a:endParaRPr lang="en-US" dirty="0" smtClean="0"/>
          </a:p>
          <a:p>
            <a:pPr lvl="0">
              <a:lnSpc>
                <a:spcPct val="150000"/>
              </a:lnSpc>
              <a:defRPr/>
            </a:pPr>
            <a:endParaRPr lang="en-US" dirty="0" smtClean="0"/>
          </a:p>
          <a:p>
            <a:pPr lvl="0" algn="just">
              <a:lnSpc>
                <a:spcPct val="150000"/>
              </a:lnSpc>
              <a:spcBef>
                <a:spcPts val="0"/>
              </a:spcBef>
              <a:defRPr/>
            </a:pPr>
            <a:endParaRPr lang="en-US" dirty="0" smtClean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en-US" dirty="0" smtClean="0">
              <a:latin typeface="+mj-lt"/>
            </a:endParaRPr>
          </a:p>
          <a:p>
            <a:pPr algn="just"/>
            <a:endParaRPr lang="en-US" dirty="0">
              <a:latin typeface="+mj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2" y="660399"/>
            <a:ext cx="8472518" cy="562612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IN" sz="2600" b="1" dirty="0" smtClean="0">
                <a:solidFill>
                  <a:srgbClr val="0070C0"/>
                </a:solidFill>
              </a:rPr>
              <a:t>Antigen detection tests</a:t>
            </a:r>
            <a:endParaRPr lang="en-US" sz="2600" b="1" dirty="0" smtClean="0">
              <a:solidFill>
                <a:srgbClr val="0070C0"/>
              </a:solidFill>
            </a:endParaRPr>
          </a:p>
          <a:p>
            <a:pPr lvl="0" algn="just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600" b="1" dirty="0" err="1" smtClean="0"/>
              <a:t>Amoebiasis</a:t>
            </a:r>
            <a:r>
              <a:rPr lang="en-US" sz="2600" b="1" dirty="0" smtClean="0"/>
              <a:t>:</a:t>
            </a:r>
            <a:r>
              <a:rPr lang="en-US" sz="2600" dirty="0" smtClean="0"/>
              <a:t> ELISA in blood/ stool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600" b="1" dirty="0" smtClean="0"/>
              <a:t>Triage parasite panel:</a:t>
            </a:r>
            <a:r>
              <a:rPr lang="en-US" sz="2600" dirty="0" smtClean="0"/>
              <a:t> ICT detects 3 Ag in stool (</a:t>
            </a:r>
            <a:r>
              <a:rPr lang="en-US" sz="2600" i="1" dirty="0" err="1" smtClean="0"/>
              <a:t>Giardia</a:t>
            </a:r>
            <a:r>
              <a:rPr lang="en-US" sz="2600" i="1" dirty="0" smtClean="0"/>
              <a:t>, E. </a:t>
            </a:r>
            <a:r>
              <a:rPr lang="en-US" sz="2600" i="1" dirty="0" err="1" smtClean="0"/>
              <a:t>histolytica</a:t>
            </a:r>
            <a:r>
              <a:rPr lang="en-US" sz="2600" i="1" dirty="0" smtClean="0"/>
              <a:t>, Cryptosporidium)</a:t>
            </a:r>
            <a:endParaRPr lang="en-US" sz="2600" dirty="0" smtClean="0"/>
          </a:p>
          <a:p>
            <a:pPr lvl="0" algn="just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600" b="1" dirty="0" smtClean="0"/>
              <a:t>Malaria:</a:t>
            </a:r>
            <a:r>
              <a:rPr lang="en-US" sz="2600" dirty="0" smtClean="0"/>
              <a:t> ICT 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en-US" sz="2600" dirty="0" err="1" smtClean="0"/>
              <a:t>Histidine</a:t>
            </a:r>
            <a:r>
              <a:rPr lang="en-US" sz="2600" dirty="0" smtClean="0"/>
              <a:t> rich protein-2 (Pf. HRP 2)- </a:t>
            </a:r>
            <a:r>
              <a:rPr lang="en-US" sz="2600" i="1" dirty="0" smtClean="0"/>
              <a:t>P. </a:t>
            </a:r>
            <a:r>
              <a:rPr lang="en-US" sz="2600" i="1" dirty="0" err="1" smtClean="0"/>
              <a:t>falciparum</a:t>
            </a:r>
            <a:r>
              <a:rPr lang="en-US" sz="2600" i="1" dirty="0" smtClean="0"/>
              <a:t> </a:t>
            </a:r>
            <a:r>
              <a:rPr lang="en-US" sz="2600" dirty="0" smtClean="0"/>
              <a:t>specific 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en-US" sz="2600" dirty="0" smtClean="0"/>
              <a:t>Parasite lactate </a:t>
            </a:r>
            <a:r>
              <a:rPr lang="en-US" sz="2600" dirty="0" err="1" smtClean="0"/>
              <a:t>dehydrogenase</a:t>
            </a:r>
            <a:r>
              <a:rPr lang="en-US" sz="2600" dirty="0" smtClean="0"/>
              <a:t> (</a:t>
            </a:r>
            <a:r>
              <a:rPr lang="en-US" sz="2600" dirty="0" err="1" smtClean="0"/>
              <a:t>pLDH</a:t>
            </a:r>
            <a:r>
              <a:rPr lang="en-US" sz="2600" dirty="0" smtClean="0"/>
              <a:t>) &amp; </a:t>
            </a:r>
            <a:r>
              <a:rPr lang="en-US" sz="2600" dirty="0" err="1" smtClean="0"/>
              <a:t>aldolase</a:t>
            </a:r>
            <a:endParaRPr lang="en-US" sz="2600" dirty="0" smtClean="0"/>
          </a:p>
          <a:p>
            <a:pPr lvl="0" algn="just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600" b="1" dirty="0" smtClean="0"/>
              <a:t>Lymphatic </a:t>
            </a:r>
            <a:r>
              <a:rPr lang="en-US" sz="2600" b="1" dirty="0" err="1" smtClean="0"/>
              <a:t>filariasis</a:t>
            </a:r>
            <a:r>
              <a:rPr lang="en-US" sz="2600" b="1" dirty="0" smtClean="0"/>
              <a:t>:</a:t>
            </a:r>
            <a:r>
              <a:rPr lang="en-US" sz="2600" dirty="0" smtClean="0"/>
              <a:t> ELISA &amp; ICT</a:t>
            </a:r>
            <a:endParaRPr lang="en-US" sz="2600" dirty="0"/>
          </a:p>
        </p:txBody>
      </p:sp>
      <p:sp>
        <p:nvSpPr>
          <p:cNvPr id="5" name="Google Shape;193;p12"/>
          <p:cNvSpPr txBox="1">
            <a:spLocks/>
          </p:cNvSpPr>
          <p:nvPr/>
        </p:nvSpPr>
        <p:spPr>
          <a:xfrm>
            <a:off x="-1857420" y="3631962"/>
            <a:ext cx="9105400" cy="322603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3;p12"/>
          <p:cNvSpPr txBox="1">
            <a:spLocks noGrp="1"/>
          </p:cNvSpPr>
          <p:nvPr>
            <p:ph idx="1"/>
          </p:nvPr>
        </p:nvSpPr>
        <p:spPr>
          <a:xfrm>
            <a:off x="485804" y="660399"/>
            <a:ext cx="8229600" cy="55546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smtClean="0">
                <a:solidFill>
                  <a:srgbClr val="0070C0"/>
                </a:solidFill>
              </a:rPr>
              <a:t>Molecular methods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600" dirty="0" smtClean="0"/>
              <a:t>PCR, </a:t>
            </a:r>
            <a:r>
              <a:rPr lang="en-US" sz="2600" dirty="0"/>
              <a:t>real time </a:t>
            </a:r>
            <a:r>
              <a:rPr lang="en-US" sz="2600" dirty="0" smtClean="0"/>
              <a:t>PCR</a:t>
            </a:r>
            <a:endParaRPr lang="en-US" sz="2600" dirty="0"/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600" dirty="0"/>
              <a:t>LAMP </a:t>
            </a:r>
            <a:r>
              <a:rPr lang="en-US" sz="2600" dirty="0" smtClean="0"/>
              <a:t>assay</a:t>
            </a:r>
            <a:endParaRPr lang="en-US" sz="2600" dirty="0"/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600" dirty="0" err="1"/>
              <a:t>BioFire</a:t>
            </a:r>
            <a:r>
              <a:rPr lang="en-US" sz="2600" dirty="0"/>
              <a:t> </a:t>
            </a:r>
            <a:r>
              <a:rPr lang="en-US" sz="2600" dirty="0" err="1"/>
              <a:t>FilmArray</a:t>
            </a:r>
            <a:r>
              <a:rPr lang="en-US" sz="2600" dirty="0"/>
              <a:t>: </a:t>
            </a:r>
            <a:r>
              <a:rPr lang="en-US" sz="2600" dirty="0" smtClean="0"/>
              <a:t>automated </a:t>
            </a:r>
            <a:r>
              <a:rPr lang="en-US" sz="2600" dirty="0"/>
              <a:t>multiplex nested PCR. The gastrointestinal panel can simultaneously detect 22 enteric pathogens, including 4 </a:t>
            </a:r>
            <a:r>
              <a:rPr lang="en-US" sz="2600" dirty="0" smtClean="0"/>
              <a:t>parasites (</a:t>
            </a:r>
            <a:r>
              <a:rPr lang="en-US" sz="2600" i="1" dirty="0" smtClean="0"/>
              <a:t>E</a:t>
            </a:r>
            <a:r>
              <a:rPr lang="en-US" sz="2600" i="1" dirty="0"/>
              <a:t>. </a:t>
            </a:r>
            <a:r>
              <a:rPr lang="en-US" sz="2600" i="1" dirty="0" err="1"/>
              <a:t>histolytica</a:t>
            </a:r>
            <a:r>
              <a:rPr lang="en-US" sz="2600" i="1" dirty="0"/>
              <a:t>, G. lamblia, Cryptosporidium, </a:t>
            </a:r>
            <a:r>
              <a:rPr lang="en-US" sz="2600" i="1" dirty="0" err="1" smtClean="0"/>
              <a:t>Cyclospora</a:t>
            </a:r>
            <a:r>
              <a:rPr lang="en-US" sz="2600" i="1" dirty="0"/>
              <a:t>)</a:t>
            </a:r>
            <a:endParaRPr lang="en-US" sz="2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3;p12"/>
          <p:cNvSpPr txBox="1">
            <a:spLocks noGrp="1"/>
          </p:cNvSpPr>
          <p:nvPr>
            <p:ph idx="1"/>
          </p:nvPr>
        </p:nvSpPr>
        <p:spPr>
          <a:xfrm>
            <a:off x="485804" y="588961"/>
            <a:ext cx="8229600" cy="56261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smtClean="0">
                <a:solidFill>
                  <a:srgbClr val="0070C0"/>
                </a:solidFill>
              </a:rPr>
              <a:t>Other tests</a:t>
            </a:r>
          </a:p>
          <a:p>
            <a:pPr>
              <a:lnSpc>
                <a:spcPct val="150000"/>
              </a:lnSpc>
            </a:pPr>
            <a:r>
              <a:rPr lang="en-US" sz="2600" dirty="0" smtClean="0"/>
              <a:t>Culture </a:t>
            </a:r>
            <a:r>
              <a:rPr lang="en-US" sz="2600" dirty="0"/>
              <a:t>techniques</a:t>
            </a:r>
          </a:p>
          <a:p>
            <a:pPr>
              <a:lnSpc>
                <a:spcPct val="150000"/>
              </a:lnSpc>
            </a:pPr>
            <a:r>
              <a:rPr lang="en-US" sz="2600" dirty="0"/>
              <a:t>Imaging techniques</a:t>
            </a:r>
          </a:p>
          <a:p>
            <a:pPr>
              <a:lnSpc>
                <a:spcPct val="150000"/>
              </a:lnSpc>
            </a:pPr>
            <a:r>
              <a:rPr lang="en-US" sz="2600" dirty="0"/>
              <a:t>Intra-dermal skin tests</a:t>
            </a:r>
          </a:p>
          <a:p>
            <a:pPr>
              <a:lnSpc>
                <a:spcPct val="150000"/>
              </a:lnSpc>
            </a:pPr>
            <a:r>
              <a:rPr lang="en-US" sz="2600" dirty="0" err="1"/>
              <a:t>Xenodiagnostic</a:t>
            </a:r>
            <a:r>
              <a:rPr lang="en-US" sz="2600" dirty="0"/>
              <a:t> technique</a:t>
            </a:r>
          </a:p>
          <a:p>
            <a:pPr>
              <a:lnSpc>
                <a:spcPct val="150000"/>
              </a:lnSpc>
            </a:pPr>
            <a:r>
              <a:rPr lang="en-US" sz="2600" dirty="0"/>
              <a:t>Animal inoculation methods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85804" y="-24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b="1" i="1" dirty="0" smtClean="0">
                <a:solidFill>
                  <a:srgbClr val="0070C0"/>
                </a:solidFill>
                <a:ea typeface="Roboto Condensed Light" panose="020B0604020202020204" charset="0"/>
              </a:rPr>
              <a:t>Anti-parasitic agents</a:t>
            </a:r>
            <a:endParaRPr lang="en-US" sz="30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4794082"/>
              </p:ext>
            </p:extLst>
          </p:nvPr>
        </p:nvGraphicFramePr>
        <p:xfrm>
          <a:off x="357158" y="1205884"/>
          <a:ext cx="8501122" cy="4937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913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09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smtClean="0">
                          <a:effectLst/>
                        </a:rPr>
                        <a:t>Parasite</a:t>
                      </a:r>
                      <a:endParaRPr lang="en-US" sz="23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Anti-parasitic agents</a:t>
                      </a:r>
                      <a:endParaRPr lang="en-US" sz="23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300" b="1" i="1" dirty="0" err="1">
                          <a:solidFill>
                            <a:srgbClr val="C00000"/>
                          </a:solidFill>
                          <a:effectLst/>
                        </a:rPr>
                        <a:t>Entamoeba</a:t>
                      </a:r>
                      <a:r>
                        <a:rPr lang="en-US" sz="23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300" b="1" i="1" dirty="0" err="1">
                          <a:solidFill>
                            <a:srgbClr val="C00000"/>
                          </a:solidFill>
                          <a:effectLst/>
                        </a:rPr>
                        <a:t>histolytica</a:t>
                      </a:r>
                      <a:endParaRPr lang="en-US" sz="23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49657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Metronidazole, tinidazole Diloxanide furoate</a:t>
                      </a:r>
                      <a:endParaRPr lang="en-US" sz="23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300" b="1" i="1" dirty="0">
                          <a:solidFill>
                            <a:srgbClr val="C00000"/>
                          </a:solidFill>
                          <a:effectLst/>
                        </a:rPr>
                        <a:t>Giardia species</a:t>
                      </a:r>
                      <a:endParaRPr lang="en-US" sz="23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err="1">
                          <a:effectLst/>
                        </a:rPr>
                        <a:t>Metronidazole</a:t>
                      </a:r>
                      <a:r>
                        <a:rPr lang="en-US" sz="2300" dirty="0">
                          <a:effectLst/>
                        </a:rPr>
                        <a:t>, </a:t>
                      </a:r>
                      <a:r>
                        <a:rPr lang="en-US" sz="2300" dirty="0" err="1">
                          <a:effectLst/>
                        </a:rPr>
                        <a:t>tinidazole</a:t>
                      </a:r>
                      <a:endParaRPr lang="en-US" sz="23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300" b="1" i="1" dirty="0">
                          <a:solidFill>
                            <a:srgbClr val="C00000"/>
                          </a:solidFill>
                          <a:effectLst/>
                        </a:rPr>
                        <a:t>Trichomonas</a:t>
                      </a:r>
                      <a:endParaRPr lang="en-US" sz="23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Metronidazole, </a:t>
                      </a:r>
                      <a:r>
                        <a:rPr lang="en-US" sz="2300" dirty="0" err="1">
                          <a:effectLst/>
                        </a:rPr>
                        <a:t>tinidazole</a:t>
                      </a:r>
                      <a:endParaRPr lang="en-US" sz="23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300" b="1" i="1" dirty="0" err="1">
                          <a:solidFill>
                            <a:srgbClr val="C00000"/>
                          </a:solidFill>
                          <a:effectLst/>
                        </a:rPr>
                        <a:t>Trypanosoma</a:t>
                      </a:r>
                      <a:r>
                        <a:rPr lang="en-US" sz="23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300" b="1" i="1" dirty="0" err="1">
                          <a:solidFill>
                            <a:srgbClr val="C00000"/>
                          </a:solidFill>
                          <a:effectLst/>
                        </a:rPr>
                        <a:t>cruzi</a:t>
                      </a:r>
                      <a:endParaRPr lang="en-US" sz="23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Benznidazole, nifurtimox</a:t>
                      </a:r>
                      <a:endParaRPr lang="en-US" sz="23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300" b="1" i="1" dirty="0" err="1">
                          <a:solidFill>
                            <a:srgbClr val="C00000"/>
                          </a:solidFill>
                          <a:effectLst/>
                        </a:rPr>
                        <a:t>Trypanosoma</a:t>
                      </a:r>
                      <a:r>
                        <a:rPr lang="en-US" sz="23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300" b="1" i="1" dirty="0" err="1">
                          <a:solidFill>
                            <a:srgbClr val="C00000"/>
                          </a:solidFill>
                          <a:effectLst/>
                        </a:rPr>
                        <a:t>brucei</a:t>
                      </a:r>
                      <a:endParaRPr lang="en-US" sz="23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Pentamidine, suramin</a:t>
                      </a:r>
                      <a:endParaRPr lang="en-US" sz="23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300" b="1" i="1" dirty="0" err="1">
                          <a:solidFill>
                            <a:srgbClr val="C00000"/>
                          </a:solidFill>
                          <a:effectLst/>
                        </a:rPr>
                        <a:t>Leishmania</a:t>
                      </a:r>
                      <a:r>
                        <a:rPr lang="en-US" sz="23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300" b="1" i="1" dirty="0" err="1">
                          <a:solidFill>
                            <a:srgbClr val="C00000"/>
                          </a:solidFill>
                          <a:effectLst/>
                        </a:rPr>
                        <a:t>donovani</a:t>
                      </a:r>
                      <a:endParaRPr lang="en-US" sz="23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Amphotericin B, </a:t>
                      </a:r>
                      <a:r>
                        <a:rPr lang="en-US" sz="2300" dirty="0" err="1">
                          <a:effectLst/>
                        </a:rPr>
                        <a:t>Antimonials</a:t>
                      </a:r>
                      <a:r>
                        <a:rPr lang="en-US" sz="2300" dirty="0">
                          <a:effectLst/>
                        </a:rPr>
                        <a:t> </a:t>
                      </a:r>
                      <a:r>
                        <a:rPr lang="en-US" sz="2300" dirty="0" err="1">
                          <a:effectLst/>
                        </a:rPr>
                        <a:t>Paromomycin</a:t>
                      </a:r>
                      <a:r>
                        <a:rPr lang="en-US" sz="2300" dirty="0">
                          <a:effectLst/>
                        </a:rPr>
                        <a:t>, </a:t>
                      </a:r>
                      <a:r>
                        <a:rPr lang="en-US" sz="2300" dirty="0" err="1">
                          <a:effectLst/>
                        </a:rPr>
                        <a:t>Miltefosine</a:t>
                      </a:r>
                      <a:endParaRPr lang="en-US" sz="23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300" b="1" i="1" dirty="0">
                          <a:solidFill>
                            <a:srgbClr val="C00000"/>
                          </a:solidFill>
                          <a:effectLst/>
                        </a:rPr>
                        <a:t>Plasmodium species</a:t>
                      </a:r>
                      <a:endParaRPr lang="en-US" sz="23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49657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effectLst/>
                        </a:rPr>
                        <a:t>Chloroquine, Quinine, Artemisinin derivative </a:t>
                      </a:r>
                      <a:r>
                        <a:rPr lang="en-US" sz="2300" dirty="0" err="1">
                          <a:effectLst/>
                        </a:rPr>
                        <a:t>Primaquine</a:t>
                      </a:r>
                      <a:r>
                        <a:rPr lang="en-US" sz="2300" dirty="0">
                          <a:effectLst/>
                        </a:rPr>
                        <a:t>, </a:t>
                      </a:r>
                      <a:r>
                        <a:rPr lang="en-US" sz="2300" dirty="0" err="1">
                          <a:effectLst/>
                        </a:rPr>
                        <a:t>Mefloquine</a:t>
                      </a:r>
                      <a:r>
                        <a:rPr lang="en-US" sz="2300" dirty="0">
                          <a:effectLst/>
                        </a:rPr>
                        <a:t>, </a:t>
                      </a:r>
                      <a:r>
                        <a:rPr lang="en-US" sz="2300" dirty="0" err="1">
                          <a:effectLst/>
                        </a:rPr>
                        <a:t>Sulfadoxine-pyrimethamine</a:t>
                      </a:r>
                      <a:r>
                        <a:rPr lang="en-US" sz="2300" dirty="0">
                          <a:effectLst/>
                        </a:rPr>
                        <a:t> </a:t>
                      </a:r>
                      <a:r>
                        <a:rPr lang="en-US" sz="2300" dirty="0" err="1">
                          <a:effectLst/>
                        </a:rPr>
                        <a:t>Lumefantrine</a:t>
                      </a:r>
                      <a:endParaRPr lang="en-US" sz="23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61769346"/>
              </p:ext>
            </p:extLst>
          </p:nvPr>
        </p:nvGraphicFramePr>
        <p:xfrm>
          <a:off x="428596" y="490558"/>
          <a:ext cx="8429684" cy="60858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02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271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Protozoa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Anti-parasitic agents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Cryptosporidium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Nitazoxanide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Cyclospora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Cotrimoxazole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Cystoisospora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Cotrimoxazole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Toxoplasma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>
                          <a:effectLst/>
                        </a:rPr>
                        <a:t>Cotrimoxazole</a:t>
                      </a:r>
                      <a:r>
                        <a:rPr lang="en-US" sz="2200" dirty="0">
                          <a:effectLst/>
                        </a:rPr>
                        <a:t>, </a:t>
                      </a:r>
                      <a:r>
                        <a:rPr lang="en-US" sz="2200" dirty="0" err="1">
                          <a:effectLst/>
                        </a:rPr>
                        <a:t>spiramycin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>
                          <a:solidFill>
                            <a:srgbClr val="C00000"/>
                          </a:solidFill>
                          <a:effectLst/>
                        </a:rPr>
                        <a:t>Microsporidia</a:t>
                      </a:r>
                      <a:endParaRPr lang="en-US" sz="2200" b="1" i="1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Albendazole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Balantidium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 coli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Tetracycline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Cestodes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endParaRPr lang="en-US" sz="2200">
                        <a:effectLst/>
                      </a:endParaRPr>
                    </a:p>
                    <a:p>
                      <a:pPr marL="43815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Praziquantel,</a:t>
                      </a:r>
                      <a:r>
                        <a:rPr lang="en-US" sz="2200" baseline="0">
                          <a:effectLst/>
                        </a:rPr>
                        <a:t> </a:t>
                      </a:r>
                      <a:r>
                        <a:rPr lang="en-US" sz="2200">
                          <a:effectLst/>
                        </a:rPr>
                        <a:t>Niclosamide, Albendazole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Trematodes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endParaRPr lang="it-IT" sz="2200" dirty="0">
                        <a:effectLst/>
                      </a:endParaRPr>
                    </a:p>
                    <a:p>
                      <a:pPr marL="43815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effectLst/>
                        </a:rPr>
                        <a:t>Praziquantel,</a:t>
                      </a:r>
                      <a:r>
                        <a:rPr lang="it-IT" sz="2200" baseline="0" dirty="0">
                          <a:effectLst/>
                        </a:rPr>
                        <a:t> </a:t>
                      </a:r>
                      <a:r>
                        <a:rPr lang="it-IT" sz="2200" dirty="0">
                          <a:effectLst/>
                        </a:rPr>
                        <a:t>Triclabendazole for Fasciola </a:t>
                      </a:r>
                      <a:endParaRPr lang="it-IT" sz="2200" dirty="0" smtClean="0">
                        <a:effectLst/>
                      </a:endParaRPr>
                    </a:p>
                    <a:p>
                      <a:pPr marL="43815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endParaRPr lang="it-IT" sz="2200" dirty="0" smtClean="0">
                        <a:effectLst/>
                      </a:endParaRPr>
                    </a:p>
                    <a:p>
                      <a:pPr marL="43815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t-IT" sz="2200" dirty="0" smtClean="0">
                          <a:effectLst/>
                        </a:rPr>
                        <a:t>hepatica</a:t>
                      </a:r>
                      <a:endParaRPr lang="it-IT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i="1" dirty="0" smtClean="0">
                          <a:solidFill>
                            <a:srgbClr val="C00000"/>
                          </a:solidFill>
                          <a:effectLst/>
                        </a:rPr>
                        <a:t>Intestinal nematodes</a:t>
                      </a:r>
                    </a:p>
                    <a:p>
                      <a:pPr marL="4381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49657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 smtClean="0">
                          <a:effectLst/>
                        </a:rPr>
                        <a:t>Mebendazole</a:t>
                      </a:r>
                      <a:r>
                        <a:rPr lang="en-US" sz="2200" dirty="0" smtClean="0">
                          <a:effectLst/>
                        </a:rPr>
                        <a:t>, </a:t>
                      </a:r>
                      <a:r>
                        <a:rPr lang="en-US" sz="2200" dirty="0" err="1" smtClean="0">
                          <a:effectLst/>
                        </a:rPr>
                        <a:t>albendazole</a:t>
                      </a:r>
                      <a:r>
                        <a:rPr lang="en-US" sz="2200" dirty="0" smtClean="0">
                          <a:effectLst/>
                        </a:rPr>
                        <a:t>, </a:t>
                      </a:r>
                      <a:r>
                        <a:rPr lang="en-US" sz="2200" dirty="0" err="1" smtClean="0">
                          <a:effectLst/>
                        </a:rPr>
                        <a:t>Pyrantel</a:t>
                      </a:r>
                      <a:r>
                        <a:rPr lang="en-US" sz="2200" dirty="0" smtClean="0">
                          <a:effectLst/>
                        </a:rPr>
                        <a:t> </a:t>
                      </a:r>
                      <a:r>
                        <a:rPr lang="en-US" sz="2200" dirty="0" err="1" smtClean="0">
                          <a:effectLst/>
                        </a:rPr>
                        <a:t>pamoate</a:t>
                      </a:r>
                      <a:endParaRPr lang="en-US" sz="2200" dirty="0" smtClean="0">
                        <a:effectLst/>
                      </a:endParaRPr>
                    </a:p>
                    <a:p>
                      <a:pPr marL="43815" marR="0" algn="l">
                        <a:lnSpc>
                          <a:spcPts val="10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3815" marR="0" algn="l">
                        <a:lnSpc>
                          <a:spcPts val="10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 smtClean="0">
                          <a:effectLst/>
                        </a:rPr>
                        <a:t>Ivermectin</a:t>
                      </a:r>
                      <a:r>
                        <a:rPr lang="en-US" sz="2200" dirty="0" smtClean="0">
                          <a:effectLst/>
                        </a:rPr>
                        <a:t> (for </a:t>
                      </a:r>
                      <a:r>
                        <a:rPr lang="en-US" sz="2200" dirty="0" err="1" smtClean="0">
                          <a:effectLst/>
                        </a:rPr>
                        <a:t>Strongyloides</a:t>
                      </a:r>
                      <a:r>
                        <a:rPr lang="en-US" sz="2200" dirty="0" smtClean="0">
                          <a:effectLst/>
                        </a:rPr>
                        <a:t>)</a:t>
                      </a:r>
                    </a:p>
                    <a:p>
                      <a:pPr marL="43815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endParaRPr lang="it-IT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381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i="1" dirty="0" smtClean="0">
                          <a:solidFill>
                            <a:srgbClr val="C00000"/>
                          </a:solidFill>
                          <a:effectLst/>
                        </a:rPr>
                        <a:t>Filarial nematodes</a:t>
                      </a:r>
                    </a:p>
                    <a:p>
                      <a:pPr marL="43815" marR="0" algn="l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indent="0" algn="l" defTabSz="914400" rtl="0" eaLnBrk="1" fontAlgn="auto" latinLnBrk="0" hangingPunct="1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3815" marR="0" indent="0" algn="l" defTabSz="914400" rtl="0" eaLnBrk="1" fontAlgn="auto" latinLnBrk="0" hangingPunct="1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err="1" smtClean="0">
                          <a:effectLst/>
                        </a:rPr>
                        <a:t>Diethylcarbamazine</a:t>
                      </a:r>
                      <a:r>
                        <a:rPr lang="en-US" sz="2200" dirty="0" smtClean="0">
                          <a:effectLst/>
                        </a:rPr>
                        <a:t> (DEC) </a:t>
                      </a:r>
                      <a:r>
                        <a:rPr lang="en-US" sz="2200" dirty="0" err="1" smtClean="0">
                          <a:effectLst/>
                        </a:rPr>
                        <a:t>Albendazole</a:t>
                      </a:r>
                      <a:r>
                        <a:rPr lang="en-US" sz="2200" dirty="0" smtClean="0">
                          <a:effectLst/>
                        </a:rPr>
                        <a:t>, </a:t>
                      </a:r>
                    </a:p>
                    <a:p>
                      <a:pPr marL="43815" marR="0" indent="0" algn="l" defTabSz="914400" rtl="0" eaLnBrk="1" fontAlgn="auto" latinLnBrk="0" hangingPunct="1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43815" marR="0" indent="0" algn="l" defTabSz="914400" rtl="0" eaLnBrk="1" fontAlgn="auto" latinLnBrk="0" hangingPunct="1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err="1" smtClean="0">
                          <a:effectLst/>
                        </a:rPr>
                        <a:t>Ivermectin</a:t>
                      </a:r>
                      <a:endParaRPr lang="en-US" sz="2200" dirty="0" smtClean="0">
                        <a:effectLst/>
                      </a:endParaRPr>
                    </a:p>
                    <a:p>
                      <a:pPr marL="43815" marR="0" algn="l">
                        <a:lnSpc>
                          <a:spcPts val="103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endParaRPr lang="it-IT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2189</Words>
  <Application>Microsoft Office PowerPoint</Application>
  <PresentationFormat>On-screen Show (4:3)</PresentationFormat>
  <Paragraphs>724</Paragraphs>
  <Slides>44</Slides>
  <Notes>0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General parasitology &amp; overview of parasitic infections</vt:lpstr>
      <vt:lpstr>Learning objectives</vt:lpstr>
      <vt:lpstr>Slide 3</vt:lpstr>
      <vt:lpstr>Slide 4</vt:lpstr>
      <vt:lpstr>Slide 5</vt:lpstr>
      <vt:lpstr>Slide 6</vt:lpstr>
      <vt:lpstr>Slide 7</vt:lpstr>
      <vt:lpstr>Differences between cestodes, trematodes,  nematodes</vt:lpstr>
      <vt:lpstr>Classification of helminths based on habitat</vt:lpstr>
      <vt:lpstr>Slide 10</vt:lpstr>
      <vt:lpstr>Life cycle of parasites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Morphological forms of parasites seen in stool  specimens</vt:lpstr>
      <vt:lpstr>Slide 32</vt:lpstr>
      <vt:lpstr>Examination of blood</vt:lpstr>
      <vt:lpstr>Microscopic examination of various specimens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Anti-parasitic agents</vt:lpstr>
      <vt:lpstr>Slide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HANIYA</dc:creator>
  <cp:lastModifiedBy>HANIYA</cp:lastModifiedBy>
  <cp:revision>9</cp:revision>
  <dcterms:created xsi:type="dcterms:W3CDTF">2024-02-14T04:14:46Z</dcterms:created>
  <dcterms:modified xsi:type="dcterms:W3CDTF">2024-02-23T18:40:12Z</dcterms:modified>
</cp:coreProperties>
</file>