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312" r:id="rId3"/>
    <p:sldId id="256" r:id="rId4"/>
    <p:sldId id="301" r:id="rId5"/>
    <p:sldId id="303" r:id="rId6"/>
    <p:sldId id="302" r:id="rId7"/>
    <p:sldId id="259" r:id="rId8"/>
    <p:sldId id="261" r:id="rId9"/>
    <p:sldId id="262" r:id="rId10"/>
    <p:sldId id="311" r:id="rId11"/>
    <p:sldId id="304" r:id="rId12"/>
    <p:sldId id="263" r:id="rId13"/>
    <p:sldId id="264" r:id="rId14"/>
    <p:sldId id="266" r:id="rId15"/>
    <p:sldId id="268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305" r:id="rId38"/>
    <p:sldId id="295" r:id="rId39"/>
    <p:sldId id="307" r:id="rId40"/>
    <p:sldId id="308" r:id="rId41"/>
    <p:sldId id="309" r:id="rId42"/>
    <p:sldId id="310" r:id="rId43"/>
    <p:sldId id="296" r:id="rId44"/>
    <p:sldId id="298" r:id="rId45"/>
    <p:sldId id="299" r:id="rId46"/>
    <p:sldId id="30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90639-435A-46DB-AE4A-AF0FC8C6D96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E21C0-28D1-40DB-9CB3-EB4571029B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malaise, anorexia, lassitude, dizziness, with a desire to stretch limbs and yawn, headache, backache in the lumbar and sacroiliac region,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myalgias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nausea, vomiting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E21C0-28D1-40DB-9CB3-EB4571029BE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febrile paroxysm occurs every third day (tertian fever)f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E21C0-28D1-40DB-9CB3-EB4571029BE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cs typeface="Calibri" pitchFamily="34" charset="0"/>
              </a:rPr>
              <a:t>Patients with G6PD deficiency may develop this condition after taking oxidant drugs, even in the absence of malaria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153755-E97D-46A7-BDE7-1D322834DFEC}" type="slidenum">
              <a:rPr lang="en-US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>
                <a:cs typeface="Calibri" pitchFamily="34" charset="0"/>
              </a:rPr>
              <a:t>and 1640 denotes the number of passages</a:t>
            </a: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7B59F9-507E-4F60-AEA2-C29F532A0132}" type="slidenum">
              <a:rPr lang="en-US" smtClean="0">
                <a:latin typeface="Arial" pitchFamily="34" charset="0"/>
                <a:cs typeface="Arial" pitchFamily="34" charset="0"/>
              </a:rPr>
              <a:pPr/>
              <a:t>35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cs typeface="Calibri" pitchFamily="34" charset="0"/>
              </a:rPr>
              <a:t>like measurement of anti-thrombin III level, plasma fibrinogen, fibrin degradation product, prothrombin time</a:t>
            </a: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1EE253-A494-464C-9423-9008960974BB}" type="slidenum">
              <a:rPr lang="en-US" smtClean="0">
                <a:latin typeface="Arial" pitchFamily="34" charset="0"/>
                <a:cs typeface="Arial" pitchFamily="34" charset="0"/>
              </a:rPr>
              <a:pPr/>
              <a:t>38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7067C-C8FC-41B3-92C4-56B194229061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58D45-DF8E-46D9-AFC6-3D4E32E289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77825" y="1828800"/>
            <a:ext cx="7851775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8000" dirty="0" smtClean="0">
              <a:effectLst/>
            </a:endParaRPr>
          </a:p>
        </p:txBody>
      </p:sp>
      <p:pic>
        <p:nvPicPr>
          <p:cNvPr id="5123" name="Picture 4" descr="C:\Users\acer\Desktop\Malaria-4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05200" y="4049713"/>
            <a:ext cx="2209800" cy="36988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FD0BC3-F63F-486E-A222-CF0AA09F91E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At the end of the session, Phase II MBBS students must be able to:</a:t>
            </a:r>
            <a:endParaRPr lang="en-US" dirty="0" smtClean="0"/>
          </a:p>
          <a:p>
            <a:pPr lvl="0"/>
            <a:r>
              <a:rPr lang="en-IN" dirty="0" smtClean="0"/>
              <a:t>Discuss laboratory diagnosis of malaria</a:t>
            </a:r>
            <a:endParaRPr lang="en-US" dirty="0" smtClean="0"/>
          </a:p>
          <a:p>
            <a:r>
              <a:rPr lang="en-IN" dirty="0" smtClean="0"/>
              <a:t>Describe treatment and prevention of malaria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IN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FEATURES &amp; LAB DIAGNOSIS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857248"/>
          </a:xfrm>
        </p:spPr>
        <p:txBody>
          <a:bodyPr>
            <a:normAutofit/>
          </a:bodyPr>
          <a:lstStyle/>
          <a:p>
            <a:r>
              <a:rPr lang="en-IN" sz="3300" b="1" dirty="0" err="1" smtClean="0"/>
              <a:t>Pathophysiology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I</a:t>
            </a:r>
            <a:r>
              <a:rPr lang="en-US" sz="2400" dirty="0" smtClean="0"/>
              <a:t>n RBCs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merozoites</a:t>
            </a:r>
            <a:r>
              <a:rPr lang="en-US" sz="2400" dirty="0">
                <a:solidFill>
                  <a:srgbClr val="FF0000"/>
                </a:solidFill>
              </a:rPr>
              <a:t> mature to </a:t>
            </a:r>
            <a:r>
              <a:rPr lang="en-US" sz="2400" dirty="0" err="1">
                <a:solidFill>
                  <a:srgbClr val="FF0000"/>
                </a:solidFill>
              </a:rPr>
              <a:t>trophozoites</a:t>
            </a:r>
            <a:r>
              <a:rPr lang="en-US" sz="2400" dirty="0">
                <a:solidFill>
                  <a:srgbClr val="FF0000"/>
                </a:solidFill>
              </a:rPr>
              <a:t> &amp;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schizonts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err="1" smtClean="0">
                <a:solidFill>
                  <a:srgbClr val="FF0000"/>
                </a:solidFill>
              </a:rPr>
              <a:t>Schizonts</a:t>
            </a:r>
            <a:r>
              <a:rPr lang="en-US" sz="2400" dirty="0" smtClean="0">
                <a:solidFill>
                  <a:srgbClr val="FF0000"/>
                </a:solidFill>
              </a:rPr>
              <a:t> rupture &amp; release </a:t>
            </a:r>
            <a:r>
              <a:rPr lang="en-US" sz="2400" dirty="0" err="1" smtClean="0">
                <a:solidFill>
                  <a:srgbClr val="FF0000"/>
                </a:solidFill>
              </a:rPr>
              <a:t>merozoites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/>
              <a:t>to invade other </a:t>
            </a:r>
            <a:r>
              <a:rPr lang="en-US" sz="2400" dirty="0" smtClean="0"/>
              <a:t>RBCs; continue </a:t>
            </a:r>
            <a:r>
              <a:rPr lang="en-US" sz="2400" dirty="0" err="1">
                <a:solidFill>
                  <a:srgbClr val="FF0000"/>
                </a:solidFill>
              </a:rPr>
              <a:t>erythrocytic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cycle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At the time of </a:t>
            </a:r>
            <a:r>
              <a:rPr lang="en-US" sz="2400" dirty="0" err="1"/>
              <a:t>schizont</a:t>
            </a:r>
            <a:r>
              <a:rPr lang="en-US" sz="2400" dirty="0"/>
              <a:t> rupture, </a:t>
            </a:r>
            <a:r>
              <a:rPr lang="en-US" sz="2400" dirty="0" smtClean="0">
                <a:solidFill>
                  <a:srgbClr val="FF0000"/>
                </a:solidFill>
              </a:rPr>
              <a:t>release </a:t>
            </a:r>
            <a:r>
              <a:rPr lang="en-US" sz="2400" dirty="0">
                <a:solidFill>
                  <a:srgbClr val="FF0000"/>
                </a:solidFill>
              </a:rPr>
              <a:t>of malaria parasites </a:t>
            </a:r>
            <a:r>
              <a:rPr lang="en-US" sz="2400" dirty="0" smtClean="0"/>
              <a:t>&amp; </a:t>
            </a:r>
            <a:r>
              <a:rPr lang="en-US" sz="2400" dirty="0" err="1" smtClean="0"/>
              <a:t>erythrocytic</a:t>
            </a:r>
            <a:r>
              <a:rPr lang="en-US" sz="2400" dirty="0" smtClean="0"/>
              <a:t> </a:t>
            </a:r>
            <a:r>
              <a:rPr lang="en-US" sz="2400" dirty="0"/>
              <a:t>material into </a:t>
            </a:r>
            <a:r>
              <a:rPr lang="en-US" sz="2400" dirty="0" smtClean="0"/>
              <a:t>blood </a:t>
            </a:r>
            <a:r>
              <a:rPr lang="en-US" sz="2400" dirty="0"/>
              <a:t>circulation </a:t>
            </a:r>
            <a:r>
              <a:rPr lang="en-US" sz="2400" dirty="0" smtClean="0"/>
              <a:t>induces </a:t>
            </a:r>
            <a:r>
              <a:rPr lang="en-US" sz="2400" dirty="0" err="1"/>
              <a:t>pathophysiology</a:t>
            </a:r>
            <a:r>
              <a:rPr lang="en-US" sz="2400" dirty="0"/>
              <a:t> process of malaria </a:t>
            </a:r>
            <a:r>
              <a:rPr lang="en-US" sz="2400" dirty="0" smtClean="0"/>
              <a:t>&amp; onset </a:t>
            </a:r>
            <a:r>
              <a:rPr lang="en-US" sz="2400" dirty="0"/>
              <a:t>of </a:t>
            </a:r>
            <a:r>
              <a:rPr lang="en-US" sz="2400" dirty="0" smtClean="0">
                <a:solidFill>
                  <a:srgbClr val="FF0000"/>
                </a:solidFill>
              </a:rPr>
              <a:t>symptoms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</a:t>
            </a:r>
            <a:r>
              <a:rPr lang="en-US" sz="2400" dirty="0" smtClean="0"/>
              <a:t>ctivation </a:t>
            </a:r>
            <a:r>
              <a:rPr lang="en-US" sz="2400" dirty="0"/>
              <a:t>of </a:t>
            </a:r>
            <a:r>
              <a:rPr lang="en-US" sz="2400" dirty="0" smtClean="0">
                <a:solidFill>
                  <a:srgbClr val="FF0000"/>
                </a:solidFill>
              </a:rPr>
              <a:t>cytokine </a:t>
            </a:r>
            <a:r>
              <a:rPr lang="en-US" sz="2400" dirty="0">
                <a:solidFill>
                  <a:srgbClr val="FF0000"/>
                </a:solidFill>
              </a:rPr>
              <a:t>cascade </a:t>
            </a:r>
            <a:r>
              <a:rPr lang="en-US" sz="2400" dirty="0"/>
              <a:t>is responsible </a:t>
            </a:r>
            <a:r>
              <a:rPr lang="en-US" sz="2400" dirty="0" smtClean="0"/>
              <a:t>for symptoms,  </a:t>
            </a:r>
            <a:r>
              <a:rPr lang="en-US" sz="2400" dirty="0"/>
              <a:t>signs of </a:t>
            </a:r>
            <a:r>
              <a:rPr lang="en-US" sz="2400" dirty="0" smtClean="0"/>
              <a:t>malaria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solidFill>
                  <a:srgbClr val="FF0000"/>
                </a:solidFill>
              </a:rPr>
              <a:t>Prepatent</a:t>
            </a:r>
            <a:r>
              <a:rPr lang="en-US" sz="2400" b="1" dirty="0" smtClean="0">
                <a:solidFill>
                  <a:srgbClr val="FF0000"/>
                </a:solidFill>
              </a:rPr>
              <a:t> period- </a:t>
            </a:r>
            <a:r>
              <a:rPr lang="en-US" sz="2400" dirty="0" smtClean="0"/>
              <a:t>interval </a:t>
            </a:r>
            <a:r>
              <a:rPr lang="en-US" sz="2400" dirty="0"/>
              <a:t>from time of infection until parasites become detectable in the blood 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</a:rPr>
              <a:t>ncubation period (IP)- </a:t>
            </a:r>
            <a:r>
              <a:rPr lang="en-US" sz="2400" dirty="0" smtClean="0"/>
              <a:t>interval b/w </a:t>
            </a:r>
            <a:r>
              <a:rPr lang="en-US" sz="2400" dirty="0"/>
              <a:t>infection &amp;</a:t>
            </a:r>
            <a:r>
              <a:rPr lang="en-US" sz="2400" dirty="0" smtClean="0"/>
              <a:t> onset </a:t>
            </a:r>
            <a:r>
              <a:rPr lang="en-US" sz="2400" dirty="0"/>
              <a:t>of </a:t>
            </a:r>
            <a:r>
              <a:rPr lang="en-US" sz="2400" dirty="0" smtClean="0"/>
              <a:t>symptoms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 smtClean="0"/>
              <a:t>IP depends on parasite </a:t>
            </a:r>
            <a:r>
              <a:rPr lang="en-US" sz="2400" dirty="0" smtClean="0"/>
              <a:t>species, transmission route, immune status, </a:t>
            </a:r>
            <a:r>
              <a:rPr lang="en-US" sz="2400" dirty="0" err="1" smtClean="0"/>
              <a:t>antimalarials</a:t>
            </a:r>
            <a:r>
              <a:rPr lang="en-US" sz="2400" dirty="0" smtClean="0"/>
              <a:t>, parasite density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28728" y="4143380"/>
          <a:ext cx="60960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200" dirty="0" smtClean="0"/>
                        <a:t>Species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/>
                        <a:t>IP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200" i="1" dirty="0" smtClean="0"/>
                        <a:t>P. </a:t>
                      </a:r>
                      <a:r>
                        <a:rPr lang="en-IN" sz="2200" i="1" dirty="0" err="1" smtClean="0"/>
                        <a:t>vivax</a:t>
                      </a:r>
                      <a:endParaRPr lang="en-US" sz="2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/>
                        <a:t>14 days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200" i="1" dirty="0" smtClean="0"/>
                        <a:t>P.</a:t>
                      </a:r>
                      <a:r>
                        <a:rPr lang="en-IN" sz="2200" i="1" baseline="0" dirty="0" smtClean="0"/>
                        <a:t> </a:t>
                      </a:r>
                      <a:r>
                        <a:rPr lang="en-IN" sz="2200" i="1" baseline="0" dirty="0" err="1" smtClean="0"/>
                        <a:t>falciparum</a:t>
                      </a:r>
                      <a:endParaRPr lang="en-US" sz="2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/>
                        <a:t>12 days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200" i="1" dirty="0" smtClean="0"/>
                        <a:t>P. </a:t>
                      </a:r>
                      <a:r>
                        <a:rPr lang="en-IN" sz="2200" i="1" dirty="0" err="1" smtClean="0"/>
                        <a:t>malariae</a:t>
                      </a:r>
                      <a:endParaRPr lang="en-US" sz="2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/>
                        <a:t>28 days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200" i="1" dirty="0" smtClean="0"/>
                        <a:t>P. </a:t>
                      </a:r>
                      <a:r>
                        <a:rPr lang="en-IN" sz="2200" i="1" dirty="0" err="1" smtClean="0"/>
                        <a:t>ovale</a:t>
                      </a:r>
                      <a:endParaRPr lang="en-US" sz="2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/>
                        <a:t>17 days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IN" sz="3300" b="1" dirty="0" smtClean="0"/>
              <a:t>Clinical features</a:t>
            </a:r>
            <a:endParaRPr lang="en-US" sz="33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8329642" cy="5286412"/>
          </a:xfrm>
        </p:spPr>
        <p:txBody>
          <a:bodyPr>
            <a:normAutofit/>
          </a:bodyPr>
          <a:lstStyle/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en-US" sz="3600" b="1" u="sng" dirty="0" smtClean="0">
                <a:solidFill>
                  <a:srgbClr val="0070C0"/>
                </a:solidFill>
                <a:cs typeface="Calibri" pitchFamily="34" charset="0"/>
              </a:rPr>
              <a:t>Benign Malaria- </a:t>
            </a:r>
            <a:r>
              <a:rPr lang="en-IN" sz="2400" dirty="0" smtClean="0"/>
              <a:t>Uncomplicated malaria; triad of febrile paroxysms, </a:t>
            </a:r>
            <a:r>
              <a:rPr lang="en-IN" sz="2400" dirty="0" err="1" smtClean="0"/>
              <a:t>anemia</a:t>
            </a:r>
            <a:r>
              <a:rPr lang="en-IN" sz="2400" dirty="0" smtClean="0"/>
              <a:t> &amp; </a:t>
            </a:r>
            <a:r>
              <a:rPr lang="en-IN" sz="2400" dirty="0" err="1" smtClean="0"/>
              <a:t>splenomegaly</a:t>
            </a:r>
            <a:endParaRPr lang="en-IN" sz="2400" dirty="0" smtClean="0"/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endParaRPr lang="en-US" sz="2400" b="1" u="sng" dirty="0">
              <a:solidFill>
                <a:srgbClr val="C00000"/>
              </a:solidFill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en-US" sz="2400" dirty="0" smtClean="0">
                <a:cs typeface="Calibri" pitchFamily="34" charset="0"/>
              </a:rPr>
              <a:t>1</a:t>
            </a:r>
            <a:r>
              <a:rPr lang="en-US" sz="2400" b="1" dirty="0" smtClean="0">
                <a:cs typeface="Calibri" pitchFamily="34" charset="0"/>
              </a:rPr>
              <a:t>. Febrile paroxysms- </a:t>
            </a:r>
            <a:r>
              <a:rPr lang="en-US" sz="2400" dirty="0" smtClean="0">
                <a:cs typeface="Calibri" pitchFamily="34" charset="0"/>
              </a:rPr>
              <a:t>Periodic </a:t>
            </a:r>
            <a:r>
              <a:rPr lang="en-US" sz="2400" dirty="0">
                <a:cs typeface="Calibri" pitchFamily="34" charset="0"/>
              </a:rPr>
              <a:t>bouts of fever, </a:t>
            </a:r>
            <a:r>
              <a:rPr lang="en-US" sz="2400" dirty="0" smtClean="0">
                <a:cs typeface="Calibri" pitchFamily="34" charset="0"/>
              </a:rPr>
              <a:t>3 </a:t>
            </a:r>
            <a:r>
              <a:rPr lang="en-US" sz="2400" dirty="0">
                <a:cs typeface="Calibri" pitchFamily="34" charset="0"/>
              </a:rPr>
              <a:t>successive </a:t>
            </a:r>
            <a:r>
              <a:rPr lang="en-US" sz="2400" dirty="0" smtClean="0">
                <a:cs typeface="Calibri" pitchFamily="34" charset="0"/>
              </a:rPr>
              <a:t>stages-</a:t>
            </a:r>
            <a:endParaRPr lang="en-US" sz="2400" dirty="0"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>
                <a:solidFill>
                  <a:srgbClr val="C00000"/>
                </a:solidFill>
                <a:cs typeface="Calibri" pitchFamily="34" charset="0"/>
              </a:rPr>
              <a:t>cold stage </a:t>
            </a:r>
            <a:r>
              <a:rPr lang="en-US" sz="2400" dirty="0" smtClean="0">
                <a:cs typeface="Calibri" pitchFamily="34" charset="0"/>
              </a:rPr>
              <a:t>(15- 60 </a:t>
            </a:r>
            <a:r>
              <a:rPr lang="en-US" sz="2400" dirty="0">
                <a:cs typeface="Calibri" pitchFamily="34" charset="0"/>
              </a:rPr>
              <a:t>min): </a:t>
            </a:r>
            <a:r>
              <a:rPr lang="en-US" sz="2400" dirty="0" smtClean="0">
                <a:cs typeface="Calibri" pitchFamily="34" charset="0"/>
              </a:rPr>
              <a:t>intense cold, </a:t>
            </a:r>
            <a:r>
              <a:rPr lang="en-US" sz="2400" dirty="0">
                <a:cs typeface="Calibri" pitchFamily="34" charset="0"/>
              </a:rPr>
              <a:t>uncontrollable shivering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cs typeface="Calibri" pitchFamily="34" charset="0"/>
              </a:rPr>
              <a:t>f/b </a:t>
            </a:r>
            <a:r>
              <a:rPr lang="en-US" sz="2400" b="1" dirty="0">
                <a:solidFill>
                  <a:srgbClr val="C00000"/>
                </a:solidFill>
                <a:cs typeface="Calibri" pitchFamily="34" charset="0"/>
              </a:rPr>
              <a:t>hot stage </a:t>
            </a:r>
            <a:r>
              <a:rPr lang="en-US" sz="2400" dirty="0" smtClean="0">
                <a:cs typeface="Calibri" pitchFamily="34" charset="0"/>
              </a:rPr>
              <a:t>(2- 6 </a:t>
            </a:r>
            <a:r>
              <a:rPr lang="en-US" sz="2400" dirty="0">
                <a:cs typeface="Calibri" pitchFamily="34" charset="0"/>
              </a:rPr>
              <a:t>hrs): </a:t>
            </a:r>
            <a:r>
              <a:rPr lang="en-US" sz="2400" dirty="0" smtClean="0">
                <a:cs typeface="Calibri" pitchFamily="34" charset="0"/>
              </a:rPr>
              <a:t>temp </a:t>
            </a:r>
            <a:r>
              <a:rPr lang="en-US" sz="2400" dirty="0" smtClean="0">
                <a:ea typeface="MS Gothic"/>
                <a:cs typeface="Calibri" pitchFamily="34" charset="0"/>
              </a:rPr>
              <a:t> </a:t>
            </a:r>
            <a:r>
              <a:rPr lang="en-US" sz="2400" dirty="0">
                <a:ea typeface="MS Gothic"/>
                <a:cs typeface="Calibri" pitchFamily="34" charset="0"/>
              </a:rPr>
              <a:t>≥</a:t>
            </a:r>
            <a:r>
              <a:rPr lang="en-US" sz="2400" dirty="0">
                <a:cs typeface="Calibri" pitchFamily="34" charset="0"/>
              </a:rPr>
              <a:t>41°C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cs typeface="Calibri" pitchFamily="34" charset="0"/>
              </a:rPr>
              <a:t>f/b </a:t>
            </a:r>
            <a:r>
              <a:rPr lang="en-US" sz="2400" b="1" dirty="0" smtClean="0">
                <a:solidFill>
                  <a:srgbClr val="C00000"/>
                </a:solidFill>
                <a:cs typeface="Calibri" pitchFamily="34" charset="0"/>
              </a:rPr>
              <a:t>sweating </a:t>
            </a:r>
            <a:r>
              <a:rPr lang="en-US" sz="2400" b="1" dirty="0">
                <a:solidFill>
                  <a:srgbClr val="C00000"/>
                </a:solidFill>
                <a:cs typeface="Calibri" pitchFamily="34" charset="0"/>
              </a:rPr>
              <a:t>stage</a:t>
            </a:r>
            <a:r>
              <a:rPr lang="en-US" sz="2400" dirty="0">
                <a:cs typeface="Calibri" pitchFamily="34" charset="0"/>
              </a:rPr>
              <a:t>: </a:t>
            </a:r>
            <a:r>
              <a:rPr lang="en-US" sz="2400" dirty="0" smtClean="0">
                <a:cs typeface="Calibri" pitchFamily="34" charset="0"/>
              </a:rPr>
              <a:t>patient </a:t>
            </a:r>
            <a:r>
              <a:rPr lang="en-US" sz="2400" dirty="0">
                <a:cs typeface="Calibri" pitchFamily="34" charset="0"/>
              </a:rPr>
              <a:t>drenched in profuse </a:t>
            </a:r>
            <a:r>
              <a:rPr lang="en-US" sz="2400" dirty="0" smtClean="0">
                <a:cs typeface="Calibri" pitchFamily="34" charset="0"/>
              </a:rPr>
              <a:t>sweat, temp </a:t>
            </a:r>
            <a:r>
              <a:rPr lang="en-US" sz="2400" dirty="0">
                <a:cs typeface="Calibri" pitchFamily="34" charset="0"/>
              </a:rPr>
              <a:t>drops </a:t>
            </a:r>
            <a:r>
              <a:rPr lang="en-US" sz="2400" dirty="0" smtClean="0">
                <a:cs typeface="Calibri" pitchFamily="34" charset="0"/>
              </a:rPr>
              <a:t>rapidly, patient </a:t>
            </a:r>
            <a:r>
              <a:rPr lang="en-US" sz="2400" dirty="0">
                <a:cs typeface="Calibri" pitchFamily="34" charset="0"/>
              </a:rPr>
              <a:t>usually falls into deep sleep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153400" cy="5762644"/>
          </a:xfrm>
        </p:spPr>
        <p:txBody>
          <a:bodyPr>
            <a:noAutofit/>
          </a:bodyPr>
          <a:lstStyle/>
          <a:p>
            <a:pPr marL="457200" indent="-457200" algn="just">
              <a:buClr>
                <a:schemeClr val="accent3"/>
              </a:buClr>
              <a:defRPr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F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ebrile paroxysm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synchronises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with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erythrocytic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schizogony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Clr>
                <a:schemeClr val="accent3"/>
              </a:buClr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Clr>
                <a:schemeClr val="accent3"/>
              </a:buClr>
              <a:defRPr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P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eriodicity is 48 hours in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tertian malaria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(in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vivax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, P.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falciparum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ovale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and 72 hours </a:t>
            </a:r>
            <a:r>
              <a:rPr lang="it-IT" sz="24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it-IT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quartan malaria </a:t>
            </a:r>
            <a:r>
              <a:rPr lang="it-IT" sz="2400" dirty="0" smtClean="0">
                <a:latin typeface="Calibri" pitchFamily="34" charset="0"/>
                <a:cs typeface="Calibri" pitchFamily="34" charset="0"/>
              </a:rPr>
              <a:t>(in </a:t>
            </a:r>
            <a:r>
              <a:rPr lang="it-IT" sz="2400" i="1" dirty="0" smtClean="0">
                <a:latin typeface="Calibri" pitchFamily="34" charset="0"/>
                <a:cs typeface="Calibri" pitchFamily="34" charset="0"/>
              </a:rPr>
              <a:t>P. malariae</a:t>
            </a:r>
            <a:r>
              <a:rPr lang="it-IT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457200" indent="-457200" algn="just">
              <a:buClr>
                <a:schemeClr val="accent3"/>
              </a:buClr>
              <a:defRPr/>
            </a:pPr>
            <a:endParaRPr lang="it-IT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Clr>
                <a:schemeClr val="accent3"/>
              </a:buClr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Quotidian periodicity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with fever occurring at 24 hour intervals may be due to mixed infection</a:t>
            </a:r>
          </a:p>
          <a:p>
            <a:pPr marL="457200" indent="-457200" algn="just">
              <a:buClr>
                <a:schemeClr val="accent3"/>
              </a:buClr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Clr>
                <a:schemeClr val="accent3"/>
              </a:buClr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2A55A-4B84-49D2-B0AB-0E7A8F02D6F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685800"/>
            <a:ext cx="8389937" cy="5435600"/>
          </a:xfrm>
        </p:spPr>
        <p:txBody>
          <a:bodyPr>
            <a:noAutofit/>
          </a:bodyPr>
          <a:lstStyle/>
          <a:p>
            <a:pPr marL="0" indent="0" algn="just">
              <a:buFont typeface="Wingdings 2" pitchFamily="18" charset="2"/>
              <a:buNone/>
              <a:defRPr/>
            </a:pPr>
            <a:r>
              <a:rPr lang="en-IN" sz="2400" b="1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Anemia</a:t>
            </a:r>
            <a:endParaRPr lang="en-IN" sz="2400" b="1" u="sng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Font typeface="Wingdings 2" pitchFamily="18" charset="2"/>
              <a:buNone/>
              <a:defRPr/>
            </a:pPr>
            <a:endParaRPr lang="en-IN" sz="2400" b="1" u="sng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patient develops normocytic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normochromic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anemia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d/t:</a:t>
            </a:r>
          </a:p>
          <a:p>
            <a:pPr algn="just"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 2" pitchFamily="18" charset="2"/>
              <a:buChar char="P"/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Parasite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induced RBC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destruction</a:t>
            </a:r>
          </a:p>
          <a:p>
            <a:pPr algn="just">
              <a:buFont typeface="Wingdings 2" pitchFamily="18" charset="2"/>
              <a:buChar char="P"/>
              <a:defRPr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 2" pitchFamily="18" charset="2"/>
              <a:buChar char="P"/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Splenic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removal of both infected RBC &amp;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uninfected RBC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coated with immune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complexes</a:t>
            </a:r>
          </a:p>
          <a:p>
            <a:pPr algn="just">
              <a:buFont typeface="Wingdings 2" pitchFamily="18" charset="2"/>
              <a:buChar char="P"/>
              <a:defRPr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 2" pitchFamily="18" charset="2"/>
              <a:buChar char="P"/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Bone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marrow suppression leading to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decrease RBC production</a:t>
            </a:r>
          </a:p>
          <a:p>
            <a:pPr algn="just">
              <a:buFont typeface="Wingdings 2" pitchFamily="18" charset="2"/>
              <a:buChar char="P"/>
              <a:defRPr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 2" pitchFamily="18" charset="2"/>
              <a:buChar char="P"/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Increased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fragility of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RBCs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 2" pitchFamily="18" charset="2"/>
              <a:buNone/>
              <a:defRPr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 indent="0" algn="just">
              <a:buFont typeface="Wingdings 2" pitchFamily="18" charset="2"/>
              <a:buNone/>
              <a:defRPr/>
            </a:pPr>
            <a:r>
              <a:rPr lang="en-IN" sz="2400" b="1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Splenomegaly</a:t>
            </a:r>
            <a:r>
              <a:rPr lang="en-IN" sz="2400" b="1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 algn="just">
              <a:buFont typeface="Wingdings 2" pitchFamily="18" charset="2"/>
              <a:buNone/>
              <a:defRPr/>
            </a:pPr>
            <a:endParaRPr lang="en-IN" sz="2400" b="1" u="sng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After a few weeks of febrile paroxysms, spleen gets enlarged &amp; palpable</a:t>
            </a:r>
          </a:p>
          <a:p>
            <a:pPr algn="just"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d/t massive proliferation of macrophages that engulf parasitized and non-parasitized coated RBCs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2C03C-AC5C-48D5-8D1F-21C49573A8A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Malignant Tertian Malaria</a:t>
            </a:r>
            <a:r>
              <a:rPr lang="en-US" sz="32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3200" b="1" u="sng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Falciparum</a:t>
            </a:r>
            <a:r>
              <a:rPr lang="en-US" sz="32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malaria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IN" sz="2600" b="1" dirty="0" smtClean="0">
                <a:solidFill>
                  <a:srgbClr val="C00000"/>
                </a:solidFill>
              </a:rPr>
              <a:t>Pathogenesis</a:t>
            </a:r>
          </a:p>
          <a:p>
            <a:pPr algn="just">
              <a:buNone/>
            </a:pPr>
            <a:r>
              <a:rPr lang="en-IN" sz="2600" dirty="0" smtClean="0"/>
              <a:t>Sequestration of parasites in blood vessels of deep visceral organs leading to blockage of vessels, congestion, hypoxia</a:t>
            </a:r>
          </a:p>
          <a:p>
            <a:pPr algn="just">
              <a:buNone/>
            </a:pPr>
            <a:endParaRPr lang="en-IN" sz="2600" dirty="0" smtClean="0"/>
          </a:p>
          <a:p>
            <a:pPr algn="just"/>
            <a:r>
              <a:rPr lang="en-IN" sz="2600" b="1" dirty="0" err="1" smtClean="0"/>
              <a:t>Cytoadherence</a:t>
            </a:r>
            <a:r>
              <a:rPr lang="en-IN" sz="2600" b="1" dirty="0" smtClean="0"/>
              <a:t>-</a:t>
            </a:r>
            <a:r>
              <a:rPr lang="en-IN" sz="2600" dirty="0" smtClean="0"/>
              <a:t> binding of </a:t>
            </a:r>
            <a:r>
              <a:rPr lang="en-IN" sz="2600" dirty="0" err="1" smtClean="0"/>
              <a:t>ifnected</a:t>
            </a:r>
            <a:r>
              <a:rPr lang="en-IN" sz="2600" dirty="0" smtClean="0"/>
              <a:t> RBCs to endothelial cells mediated by PfEMP-1 (</a:t>
            </a:r>
            <a:r>
              <a:rPr lang="en-IN" sz="2600" dirty="0" err="1" smtClean="0"/>
              <a:t>falciparum</a:t>
            </a:r>
            <a:r>
              <a:rPr lang="en-IN" sz="2600" dirty="0" smtClean="0"/>
              <a:t> erythrocyte membrane protein-1)</a:t>
            </a:r>
          </a:p>
          <a:p>
            <a:pPr algn="just"/>
            <a:endParaRPr lang="en-IN" sz="2600" dirty="0" smtClean="0"/>
          </a:p>
          <a:p>
            <a:pPr algn="just"/>
            <a:r>
              <a:rPr lang="en-IN" sz="2600" dirty="0" smtClean="0"/>
              <a:t>PfEMP-1 helps in binding of infected RBCs to uninfected RBCs </a:t>
            </a:r>
            <a:r>
              <a:rPr lang="en-IN" sz="2600" b="1" dirty="0" smtClean="0"/>
              <a:t>(</a:t>
            </a:r>
            <a:r>
              <a:rPr lang="en-IN" sz="2600" b="1" dirty="0" err="1" smtClean="0"/>
              <a:t>rosetting</a:t>
            </a:r>
            <a:r>
              <a:rPr lang="en-IN" sz="2600" b="1" dirty="0" smtClean="0"/>
              <a:t>)</a:t>
            </a:r>
          </a:p>
          <a:p>
            <a:pPr algn="just"/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0390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Malignant Tertian Malaria</a:t>
            </a:r>
            <a:br>
              <a:rPr lang="en-US" sz="36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IN" sz="3300" b="1" dirty="0" smtClean="0">
                <a:solidFill>
                  <a:srgbClr val="C00000"/>
                </a:solidFill>
              </a:rPr>
              <a:t>Severe/ complicated malaria</a:t>
            </a:r>
            <a:br>
              <a:rPr lang="en-IN" sz="3300" b="1" dirty="0" smtClean="0">
                <a:solidFill>
                  <a:srgbClr val="C00000"/>
                </a:solidFill>
              </a:rPr>
            </a:br>
            <a:endParaRPr lang="en-US" sz="33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0006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rgbClr val="FF0000"/>
                </a:solidFill>
              </a:rPr>
              <a:t>D</a:t>
            </a:r>
            <a:r>
              <a:rPr lang="en-US" sz="2400" dirty="0" smtClean="0">
                <a:solidFill>
                  <a:srgbClr val="FF0000"/>
                </a:solidFill>
              </a:rPr>
              <a:t>efined as one or more of following, occurring in presence of </a:t>
            </a:r>
            <a:r>
              <a:rPr lang="en-US" sz="2400" i="1" dirty="0" smtClean="0">
                <a:solidFill>
                  <a:srgbClr val="FF0000"/>
                </a:solidFill>
              </a:rPr>
              <a:t>P. </a:t>
            </a:r>
            <a:r>
              <a:rPr lang="en-US" sz="2400" i="1" dirty="0" err="1" smtClean="0">
                <a:solidFill>
                  <a:srgbClr val="FF0000"/>
                </a:solidFill>
              </a:rPr>
              <a:t>falciparum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asexual </a:t>
            </a:r>
            <a:r>
              <a:rPr lang="en-US" sz="2400" dirty="0" err="1" smtClean="0">
                <a:solidFill>
                  <a:srgbClr val="FF0000"/>
                </a:solidFill>
              </a:rPr>
              <a:t>parasitaemia</a:t>
            </a: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b="1" dirty="0" smtClean="0"/>
              <a:t>Impaired consciousness: </a:t>
            </a:r>
            <a:r>
              <a:rPr lang="en-US" sz="2400" dirty="0" smtClean="0"/>
              <a:t>Glasgow coma score &lt; 11 in adults; multiple convulsions</a:t>
            </a:r>
          </a:p>
          <a:p>
            <a:r>
              <a:rPr lang="en-US" sz="2400" b="1" dirty="0" smtClean="0"/>
              <a:t>Acidosis:</a:t>
            </a:r>
            <a:r>
              <a:rPr lang="en-US" sz="2400" dirty="0" smtClean="0"/>
              <a:t> respiratory distress </a:t>
            </a:r>
          </a:p>
          <a:p>
            <a:r>
              <a:rPr lang="en-US" sz="2400" b="1" dirty="0" err="1" smtClean="0"/>
              <a:t>Hypoglycaemia</a:t>
            </a:r>
            <a:r>
              <a:rPr lang="en-US" sz="2400" b="1" dirty="0" smtClean="0"/>
              <a:t>:</a:t>
            </a:r>
            <a:r>
              <a:rPr lang="en-US" sz="2400" dirty="0" smtClean="0"/>
              <a:t> Blood glucose &lt; 40 mg/</a:t>
            </a:r>
            <a:r>
              <a:rPr lang="en-US" sz="2400" dirty="0" err="1" smtClean="0"/>
              <a:t>dL</a:t>
            </a:r>
            <a:endParaRPr lang="en-US" sz="2400" dirty="0"/>
          </a:p>
          <a:p>
            <a:r>
              <a:rPr lang="en-US" sz="2400" b="1" dirty="0" smtClean="0"/>
              <a:t>Severe malarial </a:t>
            </a:r>
            <a:r>
              <a:rPr lang="en-US" sz="2400" b="1" dirty="0" err="1" smtClean="0"/>
              <a:t>anaemia</a:t>
            </a:r>
            <a:r>
              <a:rPr lang="en-US" sz="2400" b="1" dirty="0" smtClean="0"/>
              <a:t>: </a:t>
            </a:r>
            <a:r>
              <a:rPr lang="en-US" sz="2400" dirty="0" err="1" smtClean="0"/>
              <a:t>Hb</a:t>
            </a:r>
            <a:r>
              <a:rPr lang="en-US" sz="2400" dirty="0" smtClean="0"/>
              <a:t> ≤ 5 g/ </a:t>
            </a:r>
            <a:r>
              <a:rPr lang="en-US" sz="2400" dirty="0" err="1" smtClean="0"/>
              <a:t>dL</a:t>
            </a:r>
            <a:r>
              <a:rPr lang="en-US" sz="2400" dirty="0" smtClean="0"/>
              <a:t> </a:t>
            </a:r>
          </a:p>
          <a:p>
            <a:r>
              <a:rPr lang="en-US" sz="2400" b="1" dirty="0" smtClean="0"/>
              <a:t>Renal impairment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Jaundice</a:t>
            </a:r>
            <a:endParaRPr lang="en-US" sz="2400" dirty="0" smtClean="0"/>
          </a:p>
          <a:p>
            <a:r>
              <a:rPr lang="en-US" sz="2400" b="1" dirty="0" smtClean="0"/>
              <a:t>Pulmonary </a:t>
            </a:r>
            <a:r>
              <a:rPr lang="en-US" sz="2400" b="1" dirty="0" err="1" smtClean="0"/>
              <a:t>oedema</a:t>
            </a:r>
            <a:r>
              <a:rPr lang="en-US" sz="2400" b="1" dirty="0" smtClean="0"/>
              <a:t>- </a:t>
            </a:r>
            <a:r>
              <a:rPr lang="en-US" sz="2400" dirty="0" smtClean="0"/>
              <a:t>saturation &lt; 92% </a:t>
            </a:r>
          </a:p>
          <a:p>
            <a:r>
              <a:rPr lang="en-US" sz="2400" b="1" dirty="0" smtClean="0"/>
              <a:t>Significant bleeding </a:t>
            </a:r>
            <a:endParaRPr lang="en-US" sz="2400" dirty="0" smtClean="0"/>
          </a:p>
          <a:p>
            <a:r>
              <a:rPr lang="en-US" sz="2400" b="1" dirty="0" smtClean="0"/>
              <a:t>Shock</a:t>
            </a:r>
            <a:endParaRPr lang="en-US" sz="2400" dirty="0" smtClean="0"/>
          </a:p>
          <a:p>
            <a:r>
              <a:rPr lang="en-US" sz="2400" b="1" dirty="0" err="1" smtClean="0"/>
              <a:t>Hyperparasitaemia</a:t>
            </a:r>
            <a:r>
              <a:rPr lang="en-US" sz="2400" b="1" dirty="0" smtClean="0"/>
              <a:t>: </a:t>
            </a:r>
            <a:r>
              <a:rPr lang="en-US" sz="2400" i="1" dirty="0" smtClean="0"/>
              <a:t>P. </a:t>
            </a:r>
            <a:r>
              <a:rPr lang="en-US" sz="2400" i="1" dirty="0" err="1" smtClean="0"/>
              <a:t>falciparum</a:t>
            </a:r>
            <a:r>
              <a:rPr lang="en-US" sz="2400" i="1" dirty="0" smtClean="0"/>
              <a:t> </a:t>
            </a:r>
            <a:r>
              <a:rPr lang="en-US" sz="2400" dirty="0" err="1" smtClean="0"/>
              <a:t>parasitaemia</a:t>
            </a:r>
            <a:r>
              <a:rPr lang="en-US" sz="2400" dirty="0" smtClean="0"/>
              <a:t> &gt; 10%</a:t>
            </a:r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endParaRPr lang="en-US" sz="2400" dirty="0" smtClean="0"/>
          </a:p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en-US" sz="2400" dirty="0" smtClean="0"/>
              <a:t>Most </a:t>
            </a:r>
            <a:r>
              <a:rPr lang="en-US" sz="2400" dirty="0"/>
              <a:t>of </a:t>
            </a:r>
            <a:r>
              <a:rPr lang="en-US" sz="2400" dirty="0" smtClean="0">
                <a:solidFill>
                  <a:srgbClr val="FF0000"/>
                </a:solidFill>
              </a:rPr>
              <a:t>severe </a:t>
            </a:r>
            <a:r>
              <a:rPr lang="en-US" sz="2400" dirty="0">
                <a:solidFill>
                  <a:srgbClr val="FF0000"/>
                </a:solidFill>
              </a:rPr>
              <a:t>malaria complications </a:t>
            </a:r>
            <a:r>
              <a:rPr lang="en-US" sz="2400" dirty="0"/>
              <a:t>occur in non immune subjects with </a:t>
            </a:r>
            <a:r>
              <a:rPr lang="en-US" sz="2400" dirty="0" err="1"/>
              <a:t>falciparum</a:t>
            </a:r>
            <a:r>
              <a:rPr lang="en-US" sz="2400" dirty="0"/>
              <a:t> </a:t>
            </a:r>
            <a:r>
              <a:rPr lang="en-US" sz="2400" dirty="0" smtClean="0"/>
              <a:t>malaria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4AC3B-7F92-4CC2-95BB-3855F9EDEA0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72158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Cerebral Malaria: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b="1" u="sng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m/c cause of death in malignant malaria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err="1">
                <a:latin typeface="Calibri" pitchFamily="34" charset="0"/>
                <a:cs typeface="Calibri" pitchFamily="34" charset="0"/>
              </a:rPr>
              <a:t>S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chizonts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falciparum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secrete a protein which promote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aggregation of infected RBCs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other non-infected RBCs &amp; capillary endothelial cells causing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capillary plugging of cerebral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microvasculature,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vascular occlusion,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cerebral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anoxia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Diffuse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symmetric encephalopathy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with generalized convulsion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Muscle tone,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tendon reflexes are reduced, retinal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hemorrhages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neurologic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sequelae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repeated seizures, and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coma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B274F-A921-4F55-9605-56E4DF86F9F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8401080" cy="5967434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en-US" sz="2400" b="1" u="sng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Blackwater</a:t>
            </a: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fever: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n patients, who have had previous infections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&amp;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inadequate treatment with quinine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Antibodies develop against parasitized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&amp;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quininized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RBCs</a:t>
            </a:r>
          </a:p>
          <a:p>
            <a:pPr algn="just"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With subsequent infection and quinine treatment, there is immune complex formation followed by complement mediated massive destruction of parasitized &amp; non-parasitized RBCs,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massive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intravascular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hemolysis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absorption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hemoglobin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renal tubules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ilious vomiting,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prostration,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passage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dark red or blackish urine (black water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hemoglobinuria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07721D-B518-46B5-822D-1C7AAAAD89D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Algid Malaria: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 eaLnBrk="1" hangingPunct="1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c/b peripheral circulatory failure, rapid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thready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pulse with low blood pressure, cold clammy skin</a:t>
            </a:r>
          </a:p>
          <a:p>
            <a:pPr algn="just" eaLnBrk="1" hangingPunct="1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severe abdominal pain, vomiting, diarrhea, profound shock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z="2400" b="1" u="sng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 2" pitchFamily="18" charset="2"/>
              <a:buNone/>
            </a:pP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4. </a:t>
            </a:r>
            <a:r>
              <a:rPr lang="en-US" sz="2400" b="1" u="sng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Septicemic</a:t>
            </a: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malaria: </a:t>
            </a:r>
          </a:p>
          <a:p>
            <a:pPr algn="just" eaLnBrk="1" hangingPunct="1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c/b high continuous fever with dissemination of the parasite to various organs, leading to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multiorgan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failure</a:t>
            </a:r>
          </a:p>
          <a:p>
            <a:pPr algn="just" eaLnBrk="1" hangingPunct="1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/>
            <a:r>
              <a:rPr lang="en-US" sz="2400" dirty="0" smtClean="0">
                <a:latin typeface="Calibri" pitchFamily="34" charset="0"/>
                <a:cs typeface="Calibri" pitchFamily="34" charset="0"/>
              </a:rPr>
              <a:t>Death occurs in 80% of the cases</a:t>
            </a:r>
          </a:p>
          <a:p>
            <a:pPr algn="just" eaLnBrk="1" hangingPunct="1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5. </a:t>
            </a:r>
            <a:r>
              <a:rPr lang="en-IN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Pernicious malaria: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Blackwater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fever, algid malaria &amp;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septicemic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malaria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2C225B-7CFB-4C17-B92A-CA2A40FD88C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5214950"/>
            <a:ext cx="7315200" cy="11430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6600" b="1" dirty="0" smtClean="0"/>
              <a:t>Laboratory diagnosis</a:t>
            </a:r>
            <a:endParaRPr lang="en-US" sz="6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958D2-144D-47E7-89E8-FA950784FB1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7348" name="Picture 4" descr="C:\Users\acer\Desktop\diagnostic-laboratory-testing.jpg"/>
          <p:cNvPicPr>
            <a:picLocks noChangeAspect="1" noChangeArrowheads="1"/>
          </p:cNvPicPr>
          <p:nvPr/>
        </p:nvPicPr>
        <p:blipFill>
          <a:blip r:embed="rId2"/>
          <a:srcRect l="45811"/>
          <a:stretch>
            <a:fillRect/>
          </a:stretch>
        </p:blipFill>
        <p:spPr bwMode="auto">
          <a:xfrm>
            <a:off x="642910" y="428604"/>
            <a:ext cx="800100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6"/>
          <p:cNvSpPr>
            <a:spLocks noGrp="1"/>
          </p:cNvSpPr>
          <p:nvPr>
            <p:ph type="title"/>
          </p:nvPr>
        </p:nvSpPr>
        <p:spPr>
          <a:xfrm>
            <a:off x="228600" y="500042"/>
            <a:ext cx="8763000" cy="928694"/>
          </a:xfrm>
        </p:spPr>
        <p:txBody>
          <a:bodyPr>
            <a:normAutofit fontScale="90000"/>
          </a:bodyPr>
          <a:lstStyle/>
          <a:p>
            <a:r>
              <a:rPr lang="en-US" sz="3300" b="1" dirty="0" smtClean="0">
                <a:solidFill>
                  <a:srgbClr val="0070C0"/>
                </a:solidFill>
                <a:cs typeface="Calibri" pitchFamily="34" charset="0"/>
              </a:rPr>
              <a:t>a. </a:t>
            </a:r>
            <a:r>
              <a:rPr lang="en-US" sz="3300" b="1" u="sng" dirty="0" smtClean="0">
                <a:solidFill>
                  <a:srgbClr val="0070C0"/>
                </a:solidFill>
                <a:cs typeface="Calibri" pitchFamily="34" charset="0"/>
              </a:rPr>
              <a:t>Demonstration of parasite by microscopy </a:t>
            </a:r>
            <a:r>
              <a:rPr lang="en-US" sz="3300" b="1" u="sng" dirty="0" smtClean="0">
                <a:cs typeface="Calibri" pitchFamily="34" charset="0"/>
              </a:rPr>
              <a:t>(Gold standard)</a:t>
            </a:r>
            <a:r>
              <a:rPr lang="en-US" sz="3300" b="1" u="sng" dirty="0" smtClean="0">
                <a:solidFill>
                  <a:srgbClr val="0070C0"/>
                </a:solidFill>
                <a:cs typeface="Calibri" pitchFamily="34" charset="0"/>
              </a:rPr>
              <a:t/>
            </a:r>
            <a:br>
              <a:rPr lang="en-US" sz="3300" b="1" u="sng" dirty="0" smtClean="0">
                <a:solidFill>
                  <a:srgbClr val="0070C0"/>
                </a:solidFill>
                <a:cs typeface="Calibri" pitchFamily="34" charset="0"/>
              </a:rPr>
            </a:br>
            <a:endParaRPr lang="en-US" sz="3300" dirty="0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86412"/>
          </a:xfrm>
        </p:spPr>
        <p:txBody>
          <a:bodyPr>
            <a:noAutofit/>
          </a:bodyPr>
          <a:lstStyle/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Blood can be taken from ear lobe/ finger tip prick</a:t>
            </a: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2 types of peripheral blood smears: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Thin smears: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single layer of red cells, ending in tongue shape</a:t>
            </a: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used for detecting parasites, determining species</a:t>
            </a: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Thick smears: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usually 3 drops of blood are spread over a small area (about 1-2 cm</a:t>
            </a:r>
            <a:r>
              <a:rPr lang="en-US" sz="24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amount of blood in thin smear is about 1–1.5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μL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thick smear it is 3–4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μL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30F77-4F71-46A7-8FB9-DDCBD5A15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tained by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Romanowsky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stains-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Leishman’s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Giemesa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Field’s, or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JSB stain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(named after </a:t>
            </a:r>
            <a:r>
              <a:rPr lang="en-US" sz="24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Jaswant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Singh and </a:t>
            </a:r>
            <a:r>
              <a:rPr lang="en-US" sz="24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Bhattacharjee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Thin film is examined first at the tail end, if parasites are found, no need for examining thick film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If parasites not detected in thin film, then thick film is examined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200 oil immersion fields should be examined before a thick film is declared negative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963ADB-1E45-42DD-B13F-563D6BEBFD6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60419" name="Picture 3" descr="C:\Users\acer\Desktop\download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0"/>
            <a:ext cx="6096000" cy="4191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E4810-E6AE-4C0E-859E-0E97B8DEB3E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60638"/>
            <a:ext cx="1762125" cy="1249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en-IN" sz="2800" b="1" dirty="0">
                <a:solidFill>
                  <a:schemeClr val="tx1"/>
                </a:solidFill>
              </a:rPr>
              <a:t>Speciation </a:t>
            </a:r>
            <a:r>
              <a:rPr lang="en-IN" sz="2800" b="1" dirty="0" smtClean="0">
                <a:solidFill>
                  <a:schemeClr val="tx1"/>
                </a:solidFill>
              </a:rPr>
              <a:t/>
            </a:r>
            <a:br>
              <a:rPr lang="en-IN" sz="2800" b="1" dirty="0" smtClean="0">
                <a:solidFill>
                  <a:schemeClr val="tx1"/>
                </a:solidFill>
              </a:rPr>
            </a:br>
            <a:r>
              <a:rPr lang="en-IN" sz="2800" b="1" dirty="0" smtClean="0">
                <a:solidFill>
                  <a:schemeClr val="tx1"/>
                </a:solidFill>
              </a:rPr>
              <a:t>of </a:t>
            </a:r>
            <a:r>
              <a:rPr lang="en-IN" sz="2800" b="1" dirty="0">
                <a:solidFill>
                  <a:schemeClr val="tx1"/>
                </a:solidFill>
              </a:rPr>
              <a:t>malaria </a:t>
            </a:r>
            <a:r>
              <a:rPr lang="en-IN" sz="2800" b="1" dirty="0" smtClean="0">
                <a:solidFill>
                  <a:schemeClr val="tx1"/>
                </a:solidFill>
              </a:rPr>
              <a:t/>
            </a:r>
            <a:br>
              <a:rPr lang="en-IN" sz="2800" b="1" dirty="0" smtClean="0">
                <a:solidFill>
                  <a:schemeClr val="tx1"/>
                </a:solidFill>
              </a:rPr>
            </a:br>
            <a:r>
              <a:rPr lang="en-IN" sz="2800" b="1" dirty="0" smtClean="0">
                <a:solidFill>
                  <a:schemeClr val="tx1"/>
                </a:solidFill>
              </a:rPr>
              <a:t>parasite</a:t>
            </a:r>
            <a:endParaRPr lang="en-IN" sz="2800" dirty="0">
              <a:solidFill>
                <a:schemeClr val="tx1"/>
              </a:solidFill>
            </a:endParaRPr>
          </a:p>
        </p:txBody>
      </p:sp>
      <p:pic>
        <p:nvPicPr>
          <p:cNvPr id="61443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14600" y="254000"/>
            <a:ext cx="6403975" cy="652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850"/>
            <a:ext cx="8686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sp>
        <p:nvSpPr>
          <p:cNvPr id="62467" name="Content Placeholder 8"/>
          <p:cNvSpPr>
            <a:spLocks noGrp="1"/>
          </p:cNvSpPr>
          <p:nvPr>
            <p:ph idx="1"/>
          </p:nvPr>
        </p:nvSpPr>
        <p:spPr>
          <a:xfrm>
            <a:off x="449263" y="5257800"/>
            <a:ext cx="8245475" cy="12954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IN" sz="2000" smtClean="0"/>
              <a:t>Thin blood smear showing different forms of Plasmodium vivax; (A) Ring form; (B) Amoeboid form; (C) Schizont; </a:t>
            </a:r>
            <a:r>
              <a:rPr lang="it-IT" sz="2000" smtClean="0"/>
              <a:t>(D) Male gametocyte; (E) Female gametocyte </a:t>
            </a:r>
            <a:endParaRPr lang="en-IN" sz="2000" smtClean="0"/>
          </a:p>
        </p:txBody>
      </p:sp>
      <p:pic>
        <p:nvPicPr>
          <p:cNvPr id="62468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1597025"/>
            <a:ext cx="9153525" cy="35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Rectangle 10"/>
          <p:cNvSpPr>
            <a:spLocks noChangeArrowheads="1"/>
          </p:cNvSpPr>
          <p:nvPr/>
        </p:nvSpPr>
        <p:spPr bwMode="auto">
          <a:xfrm>
            <a:off x="144463" y="847725"/>
            <a:ext cx="88471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IN" sz="2800" b="1"/>
              <a:t>Various morphological forms of </a:t>
            </a:r>
            <a:r>
              <a:rPr lang="en-IN" sz="2800" b="1" i="1"/>
              <a:t>Plasmodium vivax</a:t>
            </a:r>
            <a:endParaRPr lang="en-IN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254000" y="633413"/>
            <a:ext cx="9042400" cy="814387"/>
          </a:xfrm>
        </p:spPr>
        <p:txBody>
          <a:bodyPr/>
          <a:lstStyle/>
          <a:p>
            <a:r>
              <a:rPr lang="en-IN" sz="3200" b="1" smtClean="0"/>
              <a:t>Morphological forms of other </a:t>
            </a:r>
            <a:r>
              <a:rPr lang="en-IN" sz="3200" b="1" i="1" smtClean="0"/>
              <a:t>Plasmodium species</a:t>
            </a:r>
            <a:endParaRPr lang="en-IN" sz="3200" smtClean="0"/>
          </a:p>
        </p:txBody>
      </p:sp>
      <p:pic>
        <p:nvPicPr>
          <p:cNvPr id="63491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r="33919"/>
          <a:stretch>
            <a:fillRect/>
          </a:stretch>
        </p:blipFill>
        <p:spPr>
          <a:xfrm>
            <a:off x="0" y="1582738"/>
            <a:ext cx="9144000" cy="3217862"/>
          </a:xfrm>
        </p:spPr>
      </p:pic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363538" y="5172075"/>
            <a:ext cx="84756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IN">
                <a:solidFill>
                  <a:srgbClr val="231F20"/>
                </a:solidFill>
              </a:rPr>
              <a:t>Thin blood smear showing: (A) P. falciparum ring forms such as multiple rings (blue arrow), accole form (red arrow) and  head phone-shaped ring form (black arrow); (B) Female gametocyte of P. falciparum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1142985"/>
          <a:ext cx="8858308" cy="5589788"/>
        </p:xfrm>
        <a:graphic>
          <a:graphicData uri="http://schemas.openxmlformats.org/drawingml/2006/table">
            <a:tbl>
              <a:tblPr/>
              <a:tblGrid>
                <a:gridCol w="1657223"/>
                <a:gridCol w="1578307"/>
                <a:gridCol w="1499391"/>
                <a:gridCol w="1812524"/>
                <a:gridCol w="2310863"/>
              </a:tblGrid>
              <a:tr h="1007535">
                <a:tc>
                  <a:txBody>
                    <a:bodyPr/>
                    <a:lstStyle/>
                    <a:p>
                      <a:pPr algn="ctr"/>
                      <a:endParaRPr lang="en-IN" sz="1700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600" b="1" i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P. </a:t>
                      </a:r>
                      <a:r>
                        <a:rPr lang="en-IN" sz="2600" b="1" i="1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vivax</a:t>
                      </a:r>
                      <a:endParaRPr lang="en-IN" sz="2600" b="1" i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600" b="1" i="1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IN" sz="2600" b="1" i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P. </a:t>
                      </a:r>
                      <a:r>
                        <a:rPr lang="en-IN" sz="2600" b="1" i="1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ovale</a:t>
                      </a:r>
                      <a:endParaRPr lang="en-IN" sz="2600" b="1" i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600" b="1" i="1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IN" sz="2600" b="1" i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P. </a:t>
                      </a:r>
                      <a:r>
                        <a:rPr lang="en-IN" sz="2600" b="1" i="1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malariae</a:t>
                      </a:r>
                      <a:endParaRPr lang="en-IN" sz="2600" b="1" i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600" b="1" i="1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/>
                      <a:r>
                        <a:rPr lang="en-IN" sz="2600" b="1" i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P. </a:t>
                      </a:r>
                      <a:r>
                        <a:rPr lang="en-IN" sz="2600" b="1" i="1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falciparum</a:t>
                      </a:r>
                      <a:endParaRPr lang="en-IN" sz="2600" b="1" i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86661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Size of infected cells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Enlarged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Enlarged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Smaller to Normal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Normal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866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Stippling</a:t>
                      </a:r>
                      <a:endParaRPr lang="en-IN" sz="2000" b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Schuffner’s</a:t>
                      </a:r>
                      <a:r>
                        <a:rPr lang="en-US" sz="2000" dirty="0" smtClean="0"/>
                        <a:t> dot</a:t>
                      </a:r>
                      <a:endParaRPr lang="en-IN" sz="2000" dirty="0" smtClean="0"/>
                    </a:p>
                    <a:p>
                      <a:pPr algn="ctr"/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Jame’s</a:t>
                      </a:r>
                      <a:r>
                        <a:rPr lang="en-US" sz="2000" dirty="0" smtClean="0"/>
                        <a:t> dots</a:t>
                      </a:r>
                    </a:p>
                    <a:p>
                      <a:pPr algn="ctr"/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Ziemann’s</a:t>
                      </a:r>
                      <a:r>
                        <a:rPr lang="en-US" sz="2000" dirty="0" smtClean="0"/>
                        <a:t> dot</a:t>
                      </a:r>
                    </a:p>
                    <a:p>
                      <a:pPr algn="ctr"/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Maurer’s dot</a:t>
                      </a:r>
                      <a:endParaRPr lang="en-IN" sz="2000" dirty="0" smtClean="0"/>
                    </a:p>
                    <a:p>
                      <a:pPr algn="ctr"/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42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Stages seen in peripheral blood</a:t>
                      </a:r>
                      <a:endParaRPr lang="en-IN" sz="2000" b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Ring &amp; gametocytes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179992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000" b="1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Schizont</a:t>
                      </a:r>
                      <a:endParaRPr lang="en-IN" sz="2000" b="1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12-24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8-12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6-12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Not</a:t>
                      </a:r>
                      <a:r>
                        <a:rPr lang="en-US" sz="2000" baseline="0" dirty="0" smtClean="0"/>
                        <a:t> seen in peripheral blood</a:t>
                      </a:r>
                      <a:endParaRPr lang="en-IN" sz="2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86661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Gametocyte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/>
                        <a:t>Round or oval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Round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Round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Crescent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4558" name="TextBox 3"/>
          <p:cNvSpPr txBox="1">
            <a:spLocks noChangeArrowheads="1"/>
          </p:cNvSpPr>
          <p:nvPr/>
        </p:nvSpPr>
        <p:spPr bwMode="auto">
          <a:xfrm>
            <a:off x="304800" y="273032"/>
            <a:ext cx="8839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</a:rPr>
              <a:t>Morphology in </a:t>
            </a:r>
            <a:r>
              <a:rPr lang="en-US" sz="3200" b="1" dirty="0" err="1">
                <a:solidFill>
                  <a:srgbClr val="002060"/>
                </a:solidFill>
              </a:rPr>
              <a:t>Giemsa</a:t>
            </a:r>
            <a:r>
              <a:rPr lang="en-US" sz="3200" b="1" dirty="0">
                <a:solidFill>
                  <a:srgbClr val="002060"/>
                </a:solidFill>
              </a:rPr>
              <a:t>-stained thin smears</a:t>
            </a:r>
            <a:endParaRPr lang="en-IN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>
          <a:xfrm>
            <a:off x="0" y="571480"/>
            <a:ext cx="9525000" cy="1143000"/>
          </a:xfrm>
        </p:spPr>
        <p:txBody>
          <a:bodyPr>
            <a:normAutofit fontScale="90000"/>
          </a:bodyPr>
          <a:lstStyle/>
          <a:p>
            <a:r>
              <a:rPr lang="en-IN" sz="3600" b="1" dirty="0" smtClean="0"/>
              <a:t>Advantages &amp; disadvantages of peripheral smear</a:t>
            </a:r>
            <a:r>
              <a:rPr lang="en-IN" sz="4800" b="1" dirty="0" smtClean="0"/>
              <a:t/>
            </a:r>
            <a:br>
              <a:rPr lang="en-IN" sz="4800" b="1" dirty="0" smtClean="0"/>
            </a:br>
            <a:r>
              <a:rPr lang="en-IN" sz="4800" b="1" dirty="0" smtClean="0"/>
              <a:t/>
            </a:r>
            <a:br>
              <a:rPr lang="en-IN" sz="4800" b="1" dirty="0" smtClean="0"/>
            </a:br>
            <a:endParaRPr lang="en-IN" sz="48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42875" y="1428736"/>
            <a:ext cx="4505325" cy="529273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defRPr/>
            </a:pPr>
            <a:r>
              <a:rPr lang="en-IN" sz="2500" dirty="0" smtClean="0">
                <a:latin typeface="Calibri" pitchFamily="34" charset="0"/>
                <a:cs typeface="Calibri" pitchFamily="34" charset="0"/>
              </a:rPr>
              <a:t>simple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, rapid and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cheap</a:t>
            </a:r>
          </a:p>
          <a:p>
            <a:pPr algn="just">
              <a:defRPr/>
            </a:pPr>
            <a:endParaRPr lang="en-IN" sz="25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500" dirty="0" smtClean="0">
                <a:latin typeface="Calibri" pitchFamily="34" charset="0"/>
                <a:cs typeface="Calibri" pitchFamily="34" charset="0"/>
              </a:rPr>
              <a:t>Thick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smear is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40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times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more sensitive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than thin smear, can detect as low as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5–10 parasites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per µL of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blood</a:t>
            </a:r>
          </a:p>
          <a:p>
            <a:pPr algn="just">
              <a:defRPr/>
            </a:pPr>
            <a:endParaRPr lang="en-IN" sz="25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500" dirty="0" smtClean="0">
                <a:latin typeface="Calibri" pitchFamily="34" charset="0"/>
                <a:cs typeface="Calibri" pitchFamily="34" charset="0"/>
              </a:rPr>
              <a:t>Quantification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IN" sz="2500" dirty="0" err="1">
                <a:latin typeface="Calibri" pitchFamily="34" charset="0"/>
                <a:cs typeface="Calibri" pitchFamily="34" charset="0"/>
              </a:rPr>
              <a:t>parasitemia</a:t>
            </a:r>
            <a:endParaRPr lang="en-IN" sz="25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en-IN" sz="25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500" dirty="0" smtClean="0">
                <a:latin typeface="Calibri" pitchFamily="34" charset="0"/>
                <a:cs typeface="Calibri" pitchFamily="34" charset="0"/>
              </a:rPr>
              <a:t>Thin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smear is useful in speciation of malaria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parasite</a:t>
            </a:r>
            <a:endParaRPr lang="en-IN" sz="25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76800" y="1428736"/>
            <a:ext cx="4114800" cy="52768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IN" sz="2500" dirty="0" smtClean="0">
                <a:latin typeface="Calibri" pitchFamily="34" charset="0"/>
                <a:cs typeface="Calibri" pitchFamily="34" charset="0"/>
              </a:rPr>
              <a:t>Labour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intensive and requires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experienced personnel</a:t>
            </a:r>
          </a:p>
          <a:p>
            <a:pPr algn="just">
              <a:lnSpc>
                <a:spcPct val="120000"/>
              </a:lnSpc>
              <a:defRPr/>
            </a:pPr>
            <a:endParaRPr lang="en-IN" sz="25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IN" sz="2500" b="1" dirty="0" smtClean="0">
                <a:latin typeface="Calibri" pitchFamily="34" charset="0"/>
                <a:cs typeface="Calibri" pitchFamily="34" charset="0"/>
              </a:rPr>
              <a:t>Low sensitivity of thin films: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detection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limit of thin smear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is &gt;200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parasites per µL of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blood</a:t>
            </a:r>
            <a:endParaRPr lang="en-IN" sz="25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u="sng" dirty="0" smtClean="0">
                <a:solidFill>
                  <a:srgbClr val="0070C0"/>
                </a:solidFill>
                <a:latin typeface="+mj-lt"/>
                <a:cs typeface="Calibri" pitchFamily="34" charset="0"/>
              </a:rPr>
              <a:t>b. Quantitative Buffy Coat: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b="1" u="sng" dirty="0" smtClean="0">
              <a:solidFill>
                <a:srgbClr val="0070C0"/>
              </a:solidFill>
              <a:latin typeface="+mj-lt"/>
              <a:cs typeface="Calibri" pitchFamily="34" charset="0"/>
            </a:endParaRPr>
          </a:p>
          <a:p>
            <a:pPr marL="0" indent="0" algn="just">
              <a:defRPr/>
            </a:pPr>
            <a:r>
              <a:rPr lang="en-IN" sz="2400" dirty="0" smtClean="0">
                <a:latin typeface="+mj-lt"/>
              </a:rPr>
              <a:t> </a:t>
            </a:r>
            <a:r>
              <a:rPr lang="en-IN" sz="2400" dirty="0" smtClean="0">
                <a:latin typeface="+mj-lt"/>
                <a:cs typeface="Calibri" pitchFamily="34" charset="0"/>
              </a:rPr>
              <a:t>consists of three steps:</a:t>
            </a:r>
          </a:p>
          <a:p>
            <a:pPr marL="0" indent="0" algn="just">
              <a:defRPr/>
            </a:pPr>
            <a:endParaRPr lang="en-IN" sz="2400" dirty="0" smtClean="0">
              <a:latin typeface="+mj-lt"/>
              <a:cs typeface="Calibri" pitchFamily="34" charset="0"/>
            </a:endParaRPr>
          </a:p>
          <a:p>
            <a:pPr algn="just">
              <a:buFont typeface="Wingdings 2" pitchFamily="18" charset="2"/>
              <a:buNone/>
              <a:defRPr/>
            </a:pPr>
            <a:r>
              <a:rPr lang="en-IN" sz="2400" dirty="0" smtClean="0">
                <a:latin typeface="+mj-lt"/>
                <a:cs typeface="Calibri" pitchFamily="34" charset="0"/>
              </a:rPr>
              <a:t>(1) concentration of blood by centrifugation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en-IN" sz="2400" dirty="0" smtClean="0">
                <a:latin typeface="+mj-lt"/>
                <a:cs typeface="Calibri" pitchFamily="34" charset="0"/>
              </a:rPr>
              <a:t>(2) staining with </a:t>
            </a:r>
            <a:r>
              <a:rPr lang="en-IN" sz="2400" dirty="0" err="1" smtClean="0">
                <a:latin typeface="+mj-lt"/>
                <a:cs typeface="Calibri" pitchFamily="34" charset="0"/>
              </a:rPr>
              <a:t>acridine</a:t>
            </a:r>
            <a:r>
              <a:rPr lang="en-IN" sz="2400" dirty="0" smtClean="0">
                <a:latin typeface="+mj-lt"/>
                <a:cs typeface="Calibri" pitchFamily="34" charset="0"/>
              </a:rPr>
              <a:t> orange stain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en-IN" sz="2400" dirty="0" smtClean="0">
                <a:latin typeface="+mj-lt"/>
                <a:cs typeface="Calibri" pitchFamily="34" charset="0"/>
              </a:rPr>
              <a:t>(3) examination under ultraviolet light source </a:t>
            </a:r>
          </a:p>
          <a:p>
            <a:pPr algn="just">
              <a:buFont typeface="Wingdings 2" pitchFamily="18" charset="2"/>
              <a:buNone/>
              <a:defRPr/>
            </a:pPr>
            <a:endParaRPr lang="en-US" sz="2400" dirty="0" smtClean="0">
              <a:latin typeface="+mj-lt"/>
              <a:cs typeface="Calibri" pitchFamily="34" charset="0"/>
            </a:endParaRPr>
          </a:p>
          <a:p>
            <a:pPr marL="0" indent="0" algn="just">
              <a:defRPr/>
            </a:pPr>
            <a:r>
              <a:rPr lang="en-IN" sz="2400" b="1" dirty="0" smtClean="0">
                <a:solidFill>
                  <a:srgbClr val="C00000"/>
                </a:solidFill>
                <a:latin typeface="+mj-lt"/>
                <a:cs typeface="Calibri" pitchFamily="34" charset="0"/>
              </a:rPr>
              <a:t>Interpretation:</a:t>
            </a:r>
          </a:p>
          <a:p>
            <a:pPr algn="just">
              <a:defRPr/>
            </a:pPr>
            <a:r>
              <a:rPr lang="en-IN" sz="2400" dirty="0" err="1" smtClean="0">
                <a:latin typeface="+mj-lt"/>
                <a:cs typeface="Calibri" pitchFamily="34" charset="0"/>
              </a:rPr>
              <a:t>Acridine</a:t>
            </a:r>
            <a:r>
              <a:rPr lang="en-IN" sz="2400" dirty="0" smtClean="0">
                <a:latin typeface="+mj-lt"/>
                <a:cs typeface="Calibri" pitchFamily="34" charset="0"/>
              </a:rPr>
              <a:t> orange stains the nuclear DNA (parasitized RBCs) fluorescent brilliant green</a:t>
            </a:r>
          </a:p>
          <a:p>
            <a:pPr algn="just">
              <a:defRPr/>
            </a:pPr>
            <a:endParaRPr lang="en-IN" sz="2400" dirty="0" smtClean="0">
              <a:latin typeface="+mj-lt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61B50-E91F-417C-A327-A2CDE015897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Normal RBCs don’t take up stain (as they are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anucleated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Parasitized RBCs appear as brilliant green dots</a:t>
            </a:r>
          </a:p>
          <a:p>
            <a:pPr algn="just"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WBCs also take up stain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dvantage: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faster, more sensitive, quantification can be done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Disadvantage: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less specific, is expensive, speciation cannot be done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7E33F-D857-4F98-94B5-5D1CE487301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IN" sz="4800" b="1" smtClean="0"/>
              <a:t>Interpretation of QBC</a:t>
            </a:r>
          </a:p>
        </p:txBody>
      </p:sp>
      <p:pic>
        <p:nvPicPr>
          <p:cNvPr id="68611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40025" y="1800225"/>
            <a:ext cx="6162675" cy="283051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172200" y="4686300"/>
            <a:ext cx="2901950" cy="647700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IN" sz="1800" i="1" dirty="0">
                <a:solidFill>
                  <a:srgbClr val="231F20"/>
                </a:solidFill>
                <a:latin typeface="Myriad Pro" panose="020B0503030403020204" pitchFamily="34" charset="0"/>
              </a:rPr>
              <a:t>Ring forms of </a:t>
            </a:r>
            <a:r>
              <a:rPr lang="en-IN" sz="1800" i="1" dirty="0" err="1" smtClean="0">
                <a:solidFill>
                  <a:srgbClr val="231F20"/>
                </a:solidFill>
                <a:latin typeface="Myriad Pro" panose="020B0503030403020204" pitchFamily="34" charset="0"/>
              </a:rPr>
              <a:t>P.falciparum</a:t>
            </a:r>
            <a:r>
              <a:rPr lang="en-IN" sz="1800" i="1" dirty="0" smtClean="0">
                <a:solidFill>
                  <a:srgbClr val="231F20"/>
                </a:solidFill>
                <a:latin typeface="Myriad Pro" panose="020B0503030403020204" pitchFamily="34" charset="0"/>
              </a:rPr>
              <a:t> </a:t>
            </a:r>
          </a:p>
          <a:p>
            <a:pPr>
              <a:defRPr/>
            </a:pPr>
            <a:r>
              <a:rPr lang="en-IN" sz="1800" i="1" dirty="0" smtClean="0">
                <a:solidFill>
                  <a:srgbClr val="231F20"/>
                </a:solidFill>
                <a:latin typeface="Myriad Pro" panose="020B0503030403020204" pitchFamily="34" charset="0"/>
              </a:rPr>
              <a:t>seen </a:t>
            </a:r>
            <a:r>
              <a:rPr lang="en-IN" sz="1800" i="1" dirty="0">
                <a:solidFill>
                  <a:srgbClr val="231F20"/>
                </a:solidFill>
                <a:latin typeface="Myriad Pro" panose="020B0503030403020204" pitchFamily="34" charset="0"/>
              </a:rPr>
              <a:t>as fluorescent dots</a:t>
            </a:r>
            <a:endParaRPr lang="en-IN" sz="1800" dirty="0"/>
          </a:p>
        </p:txBody>
      </p:sp>
      <p:pic>
        <p:nvPicPr>
          <p:cNvPr id="68613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00225"/>
            <a:ext cx="274955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4" name="Rectangle 7"/>
          <p:cNvSpPr>
            <a:spLocks noChangeArrowheads="1"/>
          </p:cNvSpPr>
          <p:nvPr/>
        </p:nvSpPr>
        <p:spPr bwMode="auto">
          <a:xfrm>
            <a:off x="296863" y="5969000"/>
            <a:ext cx="26463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>
                <a:solidFill>
                  <a:srgbClr val="231F20"/>
                </a:solidFill>
                <a:latin typeface="Myriad Pro"/>
              </a:rPr>
              <a:t>QBC capillary tube with </a:t>
            </a:r>
          </a:p>
          <a:p>
            <a:r>
              <a:rPr lang="en-IN">
                <a:solidFill>
                  <a:srgbClr val="231F20"/>
                </a:solidFill>
                <a:latin typeface="Myriad Pro"/>
              </a:rPr>
              <a:t>magnified view</a:t>
            </a:r>
            <a:endParaRPr lang="en-IN"/>
          </a:p>
        </p:txBody>
      </p:sp>
      <p:sp>
        <p:nvSpPr>
          <p:cNvPr id="68615" name="Rectangle 5"/>
          <p:cNvSpPr>
            <a:spLocks noChangeArrowheads="1"/>
          </p:cNvSpPr>
          <p:nvPr/>
        </p:nvSpPr>
        <p:spPr bwMode="auto">
          <a:xfrm>
            <a:off x="2514600" y="4683125"/>
            <a:ext cx="3581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>
                <a:solidFill>
                  <a:srgbClr val="231F20"/>
                </a:solidFill>
                <a:latin typeface="Myriad Pro"/>
              </a:rPr>
              <a:t>Crescent shaped gametocytes of </a:t>
            </a:r>
          </a:p>
          <a:p>
            <a:r>
              <a:rPr lang="en-IN" i="1">
                <a:solidFill>
                  <a:srgbClr val="231F20"/>
                </a:solidFill>
                <a:latin typeface="Myriad Pro"/>
              </a:rPr>
              <a:t>P. falciparum; </a:t>
            </a:r>
            <a:endParaRPr lang="en-I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785795"/>
          <a:ext cx="8601131" cy="5972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1"/>
                <a:gridCol w="2855471"/>
                <a:gridCol w="3621529"/>
              </a:tblGrid>
              <a:tr h="72773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Peripheral smear</a:t>
                      </a:r>
                      <a:endParaRPr lang="en-IN" sz="26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QBC</a:t>
                      </a:r>
                      <a:endParaRPr lang="en-IN" sz="26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514194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Method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Cumbersome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Calibri" pitchFamily="34" charset="0"/>
                          <a:cs typeface="Calibri" pitchFamily="34" charset="0"/>
                        </a:rPr>
                        <a:t>Easy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514194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Time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Longer, 60 - 120 minutes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Faster, 15 - 30 minutes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1131228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Sensitivity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5 parasites/µl in thick film and 200 / µl in thin film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Claimed to be more sensitive, at least as good as a thick film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1131228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Specificity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Gold standard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False positives, </a:t>
                      </a:r>
                      <a:r>
                        <a:rPr lang="en-IN" sz="2000" dirty="0" err="1" smtClean="0">
                          <a:latin typeface="Calibri" pitchFamily="34" charset="0"/>
                          <a:cs typeface="Calibri" pitchFamily="34" charset="0"/>
                        </a:rPr>
                        <a:t>artifacts</a:t>
                      </a:r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 may be reported as positive by not-so-well-trained technicians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925550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Species identification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Accurate, gold standard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Not</a:t>
                      </a:r>
                      <a:r>
                        <a:rPr lang="en-IN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possible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514194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Cost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Inexpensive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Costly equipment 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514194"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Availability</a:t>
                      </a:r>
                      <a:endParaRPr lang="en-IN" sz="2400" dirty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Everywhere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Calibri" pitchFamily="34" charset="0"/>
                          <a:cs typeface="Calibri" pitchFamily="34" charset="0"/>
                        </a:rPr>
                        <a:t>Limited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</a:tbl>
          </a:graphicData>
        </a:graphic>
      </p:graphicFrame>
      <p:sp>
        <p:nvSpPr>
          <p:cNvPr id="69672" name="TextBox 2"/>
          <p:cNvSpPr txBox="1">
            <a:spLocks noChangeArrowheads="1"/>
          </p:cNvSpPr>
          <p:nvPr/>
        </p:nvSpPr>
        <p:spPr bwMode="auto">
          <a:xfrm>
            <a:off x="457200" y="66658"/>
            <a:ext cx="861060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IN" sz="32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Comparison b/w peripheral smear and QBC test</a:t>
            </a:r>
            <a:endParaRPr lang="en-IN" sz="32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67434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b="1" u="sng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Fluoroscence</a:t>
            </a:r>
            <a:r>
              <a:rPr lang="en-US" sz="24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Microscopy: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b="1" u="sng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Fluoroscent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dyes like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acridine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orange or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benzothiocarboxy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purine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are used, which stain parasites in RBCs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stained slide is examined under fluorescent microscope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method is mainly used for mass screening in field laboratory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A84FA7-851A-4E23-865E-D2E4E576EB5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15072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en-US" sz="24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 Rapid Antigen Detection Tests: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b="1" u="sng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mmunochromatographic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method: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1.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etection of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histidine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rich protein-2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(HRP-2) Ag produced by asexual stages of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falciparum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expressed on surface of RBC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2. Detection of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pLDH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– (parasite lactate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dehydrogenase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produced by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trophozoites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and gametocytes of all plasmodium species</a:t>
            </a:r>
          </a:p>
          <a:p>
            <a:pPr algn="just" eaLnBrk="1" hangingPunct="1"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 2" pitchFamily="18" charset="2"/>
              <a:buNone/>
              <a:defRPr/>
            </a:pPr>
            <a:r>
              <a:rPr lang="en-IN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en-IN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Aldolase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enzyme in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glycosis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pathway in malaria parasites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;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used as a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panmalarial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antigen target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3E2EF0-FA2C-454D-85C3-A4C7C00EA16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Advantages: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high sensitivity &amp; specificity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Disadvantages: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cannot detect other 3 malaria species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remains positive months after cure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3731" name="Picture 3" descr="C:\Users\acer\Desktop\download (6).jpg"/>
          <p:cNvPicPr>
            <a:picLocks noChangeAspect="1" noChangeArrowheads="1"/>
          </p:cNvPicPr>
          <p:nvPr/>
        </p:nvPicPr>
        <p:blipFill>
          <a:blip r:embed="rId2"/>
          <a:srcRect t="27861" b="33295"/>
          <a:stretch>
            <a:fillRect/>
          </a:stretch>
        </p:blipFill>
        <p:spPr bwMode="auto">
          <a:xfrm>
            <a:off x="1295400" y="4500570"/>
            <a:ext cx="6629400" cy="17478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8AC5EC-886B-4853-A7EB-21938E5296C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4325" y="1258888"/>
            <a:ext cx="8245475" cy="814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7475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19400" y="1106488"/>
            <a:ext cx="6280150" cy="5065712"/>
          </a:xfrm>
          <a:ln>
            <a:solidFill>
              <a:schemeClr val="tx1"/>
            </a:solidFill>
          </a:ln>
        </p:spPr>
      </p:pic>
      <p:sp>
        <p:nvSpPr>
          <p:cNvPr id="74756" name="Rectangle 5"/>
          <p:cNvSpPr>
            <a:spLocks noChangeArrowheads="1"/>
          </p:cNvSpPr>
          <p:nvPr/>
        </p:nvSpPr>
        <p:spPr bwMode="auto">
          <a:xfrm>
            <a:off x="142875" y="2614613"/>
            <a:ext cx="2600325" cy="1570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2400"/>
              <a:t>Schematic diagram </a:t>
            </a:r>
          </a:p>
          <a:p>
            <a:pPr algn="ctr"/>
            <a:r>
              <a:rPr lang="en-IN" sz="2400"/>
              <a:t>of rapid diagnostic test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9850" y="1162072"/>
            <a:ext cx="4349750" cy="5410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defRPr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Simple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to perform, do not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need extra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equipment or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trained personnel</a:t>
            </a:r>
          </a:p>
          <a:p>
            <a:pPr algn="just"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can be performed within 10 minutes</a:t>
            </a:r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&gt;90% sensitive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at &gt;100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parasites/µL</a:t>
            </a:r>
          </a:p>
          <a:p>
            <a:pPr algn="just">
              <a:defRPr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pLDH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is produced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by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viable parasites,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used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to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monitor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response for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treatment</a:t>
            </a:r>
          </a:p>
          <a:p>
            <a:pPr algn="just">
              <a:defRPr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Intensity of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band is directly proportional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GB" sz="2400" dirty="0" err="1" smtClean="0">
                <a:latin typeface="Calibri" pitchFamily="34" charset="0"/>
                <a:cs typeface="Calibri" pitchFamily="34" charset="0"/>
              </a:rPr>
              <a:t>parasitemia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dirty="0">
                <a:latin typeface="Calibri" pitchFamily="34" charset="0"/>
                <a:cs typeface="Calibri" pitchFamily="34" charset="0"/>
              </a:rPr>
              <a:t>&amp;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severity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of disease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1162072"/>
            <a:ext cx="4343400" cy="5410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defRPr/>
            </a:pPr>
            <a:r>
              <a:rPr lang="en-GB" sz="2500" dirty="0" smtClean="0">
                <a:latin typeface="Calibri" pitchFamily="34" charset="0"/>
                <a:cs typeface="Calibri" pitchFamily="34" charset="0"/>
              </a:rPr>
              <a:t>Expensive </a:t>
            </a:r>
            <a:endParaRPr lang="en-GB" sz="25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GB" sz="2500" dirty="0" smtClean="0">
                <a:latin typeface="Calibri" pitchFamily="34" charset="0"/>
                <a:cs typeface="Calibri" pitchFamily="34" charset="0"/>
              </a:rPr>
              <a:t>Cannot </a:t>
            </a:r>
            <a:r>
              <a:rPr lang="en-GB" sz="2500" dirty="0">
                <a:latin typeface="Calibri" pitchFamily="34" charset="0"/>
                <a:cs typeface="Calibri" pitchFamily="34" charset="0"/>
              </a:rPr>
              <a:t>differentiate between the </a:t>
            </a:r>
            <a:r>
              <a:rPr lang="en-GB" sz="2500" dirty="0" err="1" smtClean="0">
                <a:latin typeface="Calibri" pitchFamily="34" charset="0"/>
                <a:cs typeface="Calibri" pitchFamily="34" charset="0"/>
              </a:rPr>
              <a:t>non­falciparum</a:t>
            </a:r>
            <a:r>
              <a:rPr lang="en-GB" sz="25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malaria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species </a:t>
            </a:r>
          </a:p>
          <a:p>
            <a:pPr algn="just">
              <a:defRPr/>
            </a:pPr>
            <a:r>
              <a:rPr lang="en-GB" sz="2500" dirty="0" smtClean="0">
                <a:latin typeface="Calibri" pitchFamily="34" charset="0"/>
                <a:cs typeface="Calibri" pitchFamily="34" charset="0"/>
              </a:rPr>
              <a:t>False </a:t>
            </a:r>
            <a:r>
              <a:rPr lang="en-GB" sz="2500" dirty="0">
                <a:latin typeface="Calibri" pitchFamily="34" charset="0"/>
                <a:cs typeface="Calibri" pitchFamily="34" charset="0"/>
              </a:rPr>
              <a:t>positive bands appear in rheumatoid </a:t>
            </a:r>
            <a:r>
              <a:rPr lang="en-GB" sz="2500" dirty="0" smtClean="0">
                <a:latin typeface="Calibri" pitchFamily="34" charset="0"/>
                <a:cs typeface="Calibri" pitchFamily="34" charset="0"/>
              </a:rPr>
              <a:t>arthritis </a:t>
            </a:r>
            <a:r>
              <a:rPr lang="en-IN" sz="2500" dirty="0" smtClean="0">
                <a:latin typeface="Calibri" pitchFamily="34" charset="0"/>
                <a:cs typeface="Calibri" pitchFamily="34" charset="0"/>
              </a:rPr>
              <a:t>factor </a:t>
            </a:r>
            <a:r>
              <a:rPr lang="en-IN" sz="2500" dirty="0">
                <a:latin typeface="Calibri" pitchFamily="34" charset="0"/>
                <a:cs typeface="Calibri" pitchFamily="34" charset="0"/>
              </a:rPr>
              <a:t>positive cases </a:t>
            </a:r>
          </a:p>
        </p:txBody>
      </p:sp>
      <p:sp>
        <p:nvSpPr>
          <p:cNvPr id="75780" name="Text Placeholder 5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Advantages and disadvantages of RDTs</a:t>
            </a:r>
            <a:r>
              <a:rPr lang="en-IN" sz="2700" dirty="0" smtClean="0"/>
              <a:t/>
            </a:r>
            <a:br>
              <a:rPr lang="en-IN" sz="2700" dirty="0" smtClean="0"/>
            </a:br>
            <a:endParaRPr lang="en-IN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304800"/>
          <a:ext cx="8763000" cy="6400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1821"/>
                <a:gridCol w="2995897"/>
                <a:gridCol w="3445282"/>
              </a:tblGrid>
              <a:tr h="1014334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Peripheral Smear</a:t>
                      </a:r>
                      <a:endParaRPr lang="en-IN" sz="2600" dirty="0" smtClean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endParaRPr lang="en-IN" sz="26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Rapid Diagnostic Tests</a:t>
                      </a:r>
                      <a:endParaRPr lang="en-IN" sz="2600" dirty="0" smtClean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endParaRPr lang="en-IN" sz="26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45470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Equipment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Microscope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Kit only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45470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Training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TRAINED MICROSCOPIST</a:t>
                      </a:r>
                      <a:endParaRPr lang="en-IN" sz="2000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'Anyone with a little training'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45470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Test duration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20-60 minutes or more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5-30 minutes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80447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Detection threshold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5-10 parasites/µL of blood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100-500/µL for P. </a:t>
                      </a:r>
                      <a:r>
                        <a:rPr lang="en-IN" sz="2000" i="1" dirty="0" err="1" smtClean="0">
                          <a:latin typeface="Calibri" pitchFamily="34" charset="0"/>
                          <a:cs typeface="Calibri" pitchFamily="34" charset="0"/>
                        </a:rPr>
                        <a:t>falciparum</a:t>
                      </a:r>
                      <a:r>
                        <a:rPr lang="en-IN" sz="2000" i="1" dirty="0" smtClean="0"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higher for non-</a:t>
                      </a:r>
                      <a:r>
                        <a:rPr lang="en-IN" sz="2000" dirty="0" err="1" smtClean="0">
                          <a:latin typeface="Calibri" pitchFamily="34" charset="0"/>
                          <a:cs typeface="Calibri" pitchFamily="34" charset="0"/>
                        </a:rPr>
                        <a:t>falciparum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80447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Species differentiation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solidFill>
                            <a:srgbClr val="FF3300"/>
                          </a:solidFill>
                          <a:latin typeface="Calibri" pitchFamily="34" charset="0"/>
                          <a:cs typeface="Calibri" pitchFamily="34" charset="0"/>
                        </a:rPr>
                        <a:t>POSSIBLE</a:t>
                      </a:r>
                      <a:endParaRPr lang="en-IN" sz="2000" dirty="0">
                        <a:solidFill>
                          <a:srgbClr val="FF33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Not possible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45470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Quantification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Possible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Not possible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804472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Disadvantages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Availability limited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Unpredictable efficiency, cross reactions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  <a:tr h="1154243">
                <a:tc>
                  <a:txBody>
                    <a:bodyPr/>
                    <a:lstStyle/>
                    <a:p>
                      <a:r>
                        <a:rPr lang="en-IN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Differentiation between sexual and asexual stages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Possible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 smtClean="0">
                          <a:latin typeface="Calibri" pitchFamily="34" charset="0"/>
                          <a:cs typeface="Calibri" pitchFamily="34" charset="0"/>
                        </a:rPr>
                        <a:t>Not possible</a:t>
                      </a:r>
                      <a:endParaRPr lang="en-IN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8E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57222"/>
          </a:xfrm>
        </p:spPr>
        <p:txBody>
          <a:bodyPr>
            <a:normAutofit/>
          </a:bodyPr>
          <a:lstStyle/>
          <a:p>
            <a:r>
              <a:rPr lang="en-IN" sz="3300" b="1" u="sng" dirty="0">
                <a:solidFill>
                  <a:srgbClr val="0070C0"/>
                </a:solidFill>
              </a:rPr>
              <a:t>e</a:t>
            </a:r>
            <a:r>
              <a:rPr lang="en-IN" sz="3300" b="1" u="sng" dirty="0" smtClean="0">
                <a:solidFill>
                  <a:srgbClr val="0070C0"/>
                </a:solidFill>
              </a:rPr>
              <a:t>. Culture:</a:t>
            </a:r>
            <a:endParaRPr lang="en-IN" sz="3300" u="sng" dirty="0" smtClean="0">
              <a:solidFill>
                <a:srgbClr val="0070C0"/>
              </a:solidFill>
            </a:endParaRPr>
          </a:p>
        </p:txBody>
      </p:sp>
      <p:sp>
        <p:nvSpPr>
          <p:cNvPr id="77827" name="Content Placeholder 7"/>
          <p:cNvSpPr>
            <a:spLocks noGrp="1"/>
          </p:cNvSpPr>
          <p:nvPr>
            <p:ph idx="1"/>
          </p:nvPr>
        </p:nvSpPr>
        <p:spPr>
          <a:xfrm>
            <a:off x="449263" y="1142984"/>
            <a:ext cx="8245475" cy="5334016"/>
          </a:xfrm>
        </p:spPr>
        <p:txBody>
          <a:bodyPr>
            <a:normAutofit/>
          </a:bodyPr>
          <a:lstStyle/>
          <a:p>
            <a:pPr marL="0" indent="0" algn="just"/>
            <a:r>
              <a:rPr lang="en-GB" sz="2400" dirty="0" smtClean="0">
                <a:latin typeface="Calibri" pitchFamily="34" charset="0"/>
                <a:cs typeface="Calibri" pitchFamily="34" charset="0"/>
              </a:rPr>
              <a:t> Used for preparation of malaria Ag</a:t>
            </a:r>
          </a:p>
          <a:p>
            <a:pPr marL="0" indent="0" algn="just"/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/>
            <a:r>
              <a:rPr lang="en-GB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err="1" smtClean="0">
                <a:latin typeface="Calibri" pitchFamily="34" charset="0"/>
                <a:cs typeface="Calibri" pitchFamily="34" charset="0"/>
              </a:rPr>
              <a:t>Trager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 and Jensen (1976) described simple method for continuous culture of </a:t>
            </a:r>
            <a:r>
              <a:rPr lang="en-GB" sz="24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GB" sz="2400" i="1" dirty="0" err="1" smtClean="0">
                <a:latin typeface="Calibri" pitchFamily="34" charset="0"/>
                <a:cs typeface="Calibri" pitchFamily="34" charset="0"/>
              </a:rPr>
              <a:t>falciparum</a:t>
            </a:r>
            <a:r>
              <a:rPr lang="en-GB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using </a:t>
            </a:r>
            <a:r>
              <a:rPr lang="en-GB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RPMI 1640 medium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(Roswell Park Memorial Institute)</a:t>
            </a:r>
          </a:p>
          <a:p>
            <a:pPr marL="0" indent="0" algn="just">
              <a:buFont typeface="Wingdings 2" pitchFamily="18" charset="2"/>
              <a:buNone/>
            </a:pPr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476232"/>
          </a:xfrm>
        </p:spPr>
        <p:txBody>
          <a:bodyPr>
            <a:noAutofit/>
          </a:bodyPr>
          <a:lstStyle/>
          <a:p>
            <a:r>
              <a:rPr lang="en-IN" sz="3300" b="1" u="sng" dirty="0">
                <a:solidFill>
                  <a:srgbClr val="0070C0"/>
                </a:solidFill>
              </a:rPr>
              <a:t>f</a:t>
            </a:r>
            <a:r>
              <a:rPr lang="en-IN" sz="3300" b="1" u="sng" dirty="0" smtClean="0">
                <a:solidFill>
                  <a:srgbClr val="0070C0"/>
                </a:solidFill>
              </a:rPr>
              <a:t>. Molecular Methods:</a:t>
            </a:r>
            <a:endParaRPr lang="en-IN" sz="3300" u="sng" dirty="0" smtClean="0">
              <a:solidFill>
                <a:srgbClr val="0070C0"/>
              </a:solidFill>
            </a:endParaRP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449263" y="1350971"/>
            <a:ext cx="8245475" cy="5435615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Nested multiplex PCR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targeting 18S </a:t>
            </a:r>
            <a:r>
              <a:rPr lang="en-GB" sz="2400" dirty="0" err="1" smtClean="0">
                <a:latin typeface="Calibri" pitchFamily="34" charset="0"/>
                <a:cs typeface="Calibri" pitchFamily="34" charset="0"/>
              </a:rPr>
              <a:t>rDNA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: for detection of all five human malaria parasites</a:t>
            </a:r>
          </a:p>
          <a:p>
            <a:pPr algn="just"/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GB" sz="2400" dirty="0" smtClean="0">
                <a:latin typeface="Calibri" pitchFamily="34" charset="0"/>
                <a:cs typeface="Calibri" pitchFamily="34" charset="0"/>
              </a:rPr>
              <a:t>detection limit of 10 to 100 copies/µL</a:t>
            </a:r>
          </a:p>
          <a:p>
            <a:pPr algn="just"/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GB" sz="2400" dirty="0" smtClean="0">
                <a:latin typeface="Calibri" pitchFamily="34" charset="0"/>
                <a:cs typeface="Calibri" pitchFamily="34" charset="0"/>
              </a:rPr>
              <a:t>can also be used to detect drug resistant genes</a:t>
            </a:r>
          </a:p>
          <a:p>
            <a:pPr algn="just"/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GB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Real time PCR: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useful for quantification and speciation of parasites</a:t>
            </a:r>
          </a:p>
          <a:p>
            <a:pPr algn="just"/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LAMP assay</a:t>
            </a:r>
            <a:endParaRPr lang="en-IN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305800" cy="6276996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g. </a:t>
            </a:r>
            <a:r>
              <a:rPr lang="en-US" sz="2400" b="1" u="sng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Serodiagnosis</a:t>
            </a:r>
            <a:r>
              <a:rPr lang="en-US" sz="24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for detection of Antibodies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sz="2400" b="1" u="sng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Does not detect current infection, measures past exposure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A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ntibodies persist even after clinical cure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GB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Government of India has banned use of  antibody detection tests for malaria diagnosis</a:t>
            </a:r>
          </a:p>
          <a:p>
            <a:pPr algn="just">
              <a:lnSpc>
                <a:spcPct val="150000"/>
              </a:lnSpc>
              <a:defRPr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U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sed mainly for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sero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-epidemiological survey, identify infected donors to prevent transfusion malaria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tests used are indirect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hemagglutination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IFA and ELISA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33C8A-BEFC-466D-AF6D-EF6E742589F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4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h. Other Tests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Measurement of hemoglobin and PCV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Total WBC and platelet count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Measurement of blood glucose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Coagulation tests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Urine for free hemoglobin, if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blackwater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fever is suspected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Blood urea and serum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creatinine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to monitor renal failure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AB70F-BD75-485A-A681-7701BB526AF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smtClean="0">
                <a:solidFill>
                  <a:srgbClr val="002060"/>
                </a:solidFill>
              </a:rPr>
              <a:t>Treatment</a:t>
            </a:r>
            <a:endParaRPr lang="en-US" sz="4000" dirty="0" smtClean="0">
              <a:solidFill>
                <a:srgbClr val="002060"/>
              </a:solidFill>
            </a:endParaRP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754207"/>
            <a:ext cx="8229600" cy="4389437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Anti-malarial drugs are used: 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Char char="P"/>
              <a:defRPr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to eradicate the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erythocytic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cycle and clinical cure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Char char="P"/>
              <a:defRPr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to eradicate the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exoerythrocytic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cycle in liver to prevent relapse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Char char="P"/>
              <a:defRPr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to destroy gametocytes to prevent mosquito transmission and thereby reducing human reservoir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Char char="P"/>
              <a:defRPr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to prevent infections in non-immune person visiting endemic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8AF67-0C87-4FEF-B9A1-B6AF350B753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m/c used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antimalarials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 are 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Chloroquine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/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primaquine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/ Quinine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Amodiaquin</a:t>
            </a:r>
            <a:endParaRPr lang="en-US" sz="27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Pyrimethamine</a:t>
            </a:r>
            <a:endParaRPr lang="en-US" sz="27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Doxycycline</a:t>
            </a:r>
            <a:endParaRPr lang="en-US" sz="27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Sulfadoxine</a:t>
            </a:r>
            <a:endParaRPr lang="en-US" sz="27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proguanil</a:t>
            </a:r>
            <a:endParaRPr lang="en-US" sz="27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7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Newer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antimalarial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 like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artemesinin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lumefantrine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mefloquine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halofantrin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 are now commonly used for multidrug resistant P. </a:t>
            </a:r>
            <a:r>
              <a:rPr lang="en-US" sz="2700" dirty="0" err="1" smtClean="0">
                <a:latin typeface="Calibri" pitchFamily="34" charset="0"/>
                <a:cs typeface="Calibri" pitchFamily="34" charset="0"/>
              </a:rPr>
              <a:t>falciparum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 infections</a:t>
            </a:r>
          </a:p>
          <a:p>
            <a:pPr>
              <a:defRPr/>
            </a:pPr>
            <a:endParaRPr lang="en-US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0B8F6-50E7-4CED-A4D5-E6123B907CB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414366" y="7141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smtClean="0"/>
              <a:t>Uncomplicated Malaria</a:t>
            </a:r>
            <a:endParaRPr lang="en-US" sz="4000" dirty="0" smtClean="0"/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Positive </a:t>
            </a:r>
            <a:r>
              <a:rPr lang="en-US" sz="2500" i="1" dirty="0" smtClean="0">
                <a:latin typeface="Calibri" pitchFamily="34" charset="0"/>
                <a:cs typeface="Calibri" pitchFamily="34" charset="0"/>
              </a:rPr>
              <a:t>P. </a:t>
            </a:r>
            <a:r>
              <a:rPr lang="en-US" sz="2500" i="1" dirty="0" err="1" smtClean="0">
                <a:latin typeface="Calibri" pitchFamily="34" charset="0"/>
                <a:cs typeface="Calibri" pitchFamily="34" charset="0"/>
              </a:rPr>
              <a:t>vivax</a:t>
            </a:r>
            <a:r>
              <a:rPr lang="en-US" sz="2500" i="1" dirty="0" smtClean="0">
                <a:latin typeface="Calibri" pitchFamily="34" charset="0"/>
                <a:cs typeface="Calibri" pitchFamily="34" charset="0"/>
              </a:rPr>
              <a:t>, P. </a:t>
            </a:r>
            <a:r>
              <a:rPr lang="en-US" sz="2500" i="1" dirty="0" err="1" smtClean="0">
                <a:latin typeface="Calibri" pitchFamily="34" charset="0"/>
                <a:cs typeface="Calibri" pitchFamily="34" charset="0"/>
              </a:rPr>
              <a:t>ovale</a:t>
            </a:r>
            <a:r>
              <a:rPr lang="en-US" sz="2500" i="1" dirty="0" smtClean="0">
                <a:latin typeface="Calibri" pitchFamily="34" charset="0"/>
                <a:cs typeface="Calibri" pitchFamily="34" charset="0"/>
              </a:rPr>
              <a:t> and P. </a:t>
            </a:r>
            <a:r>
              <a:rPr lang="en-US" sz="2500" i="1" dirty="0" err="1" smtClean="0">
                <a:latin typeface="Calibri" pitchFamily="34" charset="0"/>
                <a:cs typeface="Calibri" pitchFamily="34" charset="0"/>
              </a:rPr>
              <a:t>malariae</a:t>
            </a:r>
            <a:r>
              <a:rPr lang="en-US" sz="25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cases are treated with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chloroquine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25 mg/kg divided over 3 days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For prevention of relapse (in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Vivax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malaria),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primaquine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is given in a dose of 0.25 mg/kg daily for 14 days under supervision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In c/o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choloroquine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resistance: Quinine is given in a dose of 600 mg 8 hourly for 7 days along with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doxycycline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100 mg/day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4D9C73-150C-4F44-8AE6-29DFCA5DBA5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85804" y="285736"/>
            <a:ext cx="8229600" cy="1143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4000" b="1" dirty="0" smtClean="0"/>
              <a:t>Complicated (</a:t>
            </a:r>
            <a:r>
              <a:rPr lang="en-US" sz="4000" b="1" dirty="0" err="1" smtClean="0"/>
              <a:t>Falciparum</a:t>
            </a:r>
            <a:r>
              <a:rPr lang="en-US" sz="4000" b="1" dirty="0" smtClean="0"/>
              <a:t>) Malaria</a:t>
            </a:r>
            <a:endParaRPr lang="en-US" sz="4000" dirty="0" smtClean="0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Artesunate x 3d + sulfadoxine- pyrimethamine (single dose, on day 1) + primaquine (single dose on day 2)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sz="2400" b="1" dirty="0" smtClean="0">
                <a:latin typeface="Calibri" pitchFamily="34" charset="0"/>
                <a:cs typeface="Calibri" pitchFamily="34" charset="0"/>
              </a:rPr>
              <a:t>In northeastern states- </a:t>
            </a:r>
            <a:r>
              <a:rPr lang="it-IT" sz="2400" dirty="0" smtClean="0">
                <a:latin typeface="Calibri" pitchFamily="34" charset="0"/>
                <a:cs typeface="Calibri" pitchFamily="34" charset="0"/>
              </a:rPr>
              <a:t>Artemether- lumefantrine x 3d + primaquine (single dose, on day 2)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4846A8-5AE7-44AF-9049-A0FB4A74C90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4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300" b="1" dirty="0" smtClean="0"/>
              <a:t>Prophylaxis</a:t>
            </a:r>
            <a:br>
              <a:rPr lang="en-US" sz="3300" b="1" dirty="0" smtClean="0"/>
            </a:br>
            <a:endParaRPr lang="en-US" sz="3300" dirty="0" smtClean="0"/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329642" cy="5572164"/>
          </a:xfrm>
        </p:spPr>
        <p:txBody>
          <a:bodyPr>
            <a:noAutofit/>
          </a:bodyPr>
          <a:lstStyle/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Malaria Vaccine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On </a:t>
            </a:r>
            <a:r>
              <a:rPr lang="en-US" sz="2400" dirty="0"/>
              <a:t>6 October 2021, WHO recommended widespread use of the RTS,S malaria </a:t>
            </a:r>
            <a:r>
              <a:rPr lang="en-US" sz="2400" dirty="0" smtClean="0"/>
              <a:t>vaccine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Vaccine targeting pre-</a:t>
            </a: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erythrocytic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stage- RTS, S/AS01</a:t>
            </a:r>
          </a:p>
          <a:p>
            <a:pPr algn="just">
              <a:defRPr/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most successful malaria trial; started in 2005 in Africa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by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GlaxoSmithKline (GSK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Consists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GB" sz="2400" b="1" dirty="0" err="1">
                <a:latin typeface="Calibri" pitchFamily="34" charset="0"/>
                <a:cs typeface="Calibri" pitchFamily="34" charset="0"/>
              </a:rPr>
              <a:t>PfCSP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 (circum-</a:t>
            </a:r>
            <a:r>
              <a:rPr lang="en-GB" sz="2400" b="1" dirty="0" err="1">
                <a:latin typeface="Calibri" pitchFamily="34" charset="0"/>
                <a:cs typeface="Calibri" pitchFamily="34" charset="0"/>
              </a:rPr>
              <a:t>sporozoite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protein of 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P. </a:t>
            </a:r>
            <a:r>
              <a:rPr lang="en-IN" sz="2400" i="1" dirty="0" err="1">
                <a:latin typeface="Calibri" pitchFamily="34" charset="0"/>
                <a:cs typeface="Calibri" pitchFamily="34" charset="0"/>
              </a:rPr>
              <a:t>falciparum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), hepatitis B surface antigen (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HBsAg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), 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combined with a chemical adjuvant (AS01) to boost the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immune system response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/>
              <a:t>WHO recommends the RTS,S/AS01 malaria vaccine be used for the prevention of </a:t>
            </a:r>
            <a:r>
              <a:rPr lang="en-US" sz="2400" b="1" i="1" dirty="0"/>
              <a:t>P. </a:t>
            </a:r>
            <a:r>
              <a:rPr lang="en-US" sz="2400" b="1" i="1" dirty="0" err="1"/>
              <a:t>falciparum</a:t>
            </a:r>
            <a:r>
              <a:rPr lang="en-US" sz="2400" b="1" dirty="0"/>
              <a:t> malaria in children living in regions with moderate to high transmission as defined by WHO.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F24F0-461D-4D12-AA29-699E36A56AA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929354"/>
          </a:xfrm>
        </p:spPr>
        <p:txBody>
          <a:bodyPr>
            <a:noAutofit/>
          </a:bodyPr>
          <a:lstStyle/>
          <a:p>
            <a:pPr marL="274320" indent="-274320" algn="just">
              <a:buClr>
                <a:schemeClr val="accent3"/>
              </a:buClr>
              <a:buNone/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1.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For travelers visiting endemic areas,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chemoprophylaxis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provides effective protection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proguanil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chloroquin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or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mefloquin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weekly or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doxycycline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daily)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IN" sz="2400" b="1" u="sng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2. </a:t>
            </a:r>
            <a:r>
              <a:rPr lang="en-IN" sz="2400" b="1" dirty="0" err="1" smtClean="0">
                <a:latin typeface="Calibri" pitchFamily="34" charset="0"/>
                <a:cs typeface="Calibri" pitchFamily="34" charset="0"/>
              </a:rPr>
              <a:t>Antiadult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 measures: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IN" sz="2400" b="1" u="sng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Residual spraying: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spraying of indoor surfaces of house with residual insecticides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 DDT,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malathion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Space Sprays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are those where insecticidal formulation is sprayed into atmosphere in form of mist or fog to kill insects (pyrethrum extracts)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se of repellants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protective clothing, bed net, preferably impregnated with long acting repellant, mosquito coils, and screening of house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6F004-206E-4E2A-930C-4B424C2EADD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257800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u="sng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Anti-larval Measures: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Larvicide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oiling the collection of standing water or dusting them with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paris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green/ mineral oil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Source reduction: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reduce mosquito breeding sites, include drainage or filling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274320" lvl="1" indent="-274320" algn="just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GB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Biological </a:t>
            </a:r>
            <a:r>
              <a:rPr lang="en-GB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larvicide</a:t>
            </a:r>
            <a:r>
              <a:rPr lang="en-GB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GB" sz="2400" i="1" dirty="0" err="1" smtClean="0">
                <a:latin typeface="Calibri" pitchFamily="34" charset="0"/>
                <a:cs typeface="Calibri" pitchFamily="34" charset="0"/>
              </a:rPr>
              <a:t>Gambusia</a:t>
            </a:r>
            <a:r>
              <a:rPr lang="en-GB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i="1" dirty="0" err="1" smtClean="0">
                <a:latin typeface="Calibri" pitchFamily="34" charset="0"/>
                <a:cs typeface="Calibri" pitchFamily="34" charset="0"/>
              </a:rPr>
              <a:t>affinis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 (fish) and </a:t>
            </a:r>
            <a:r>
              <a:rPr lang="en-GB" sz="2400" i="1" dirty="0" smtClean="0">
                <a:latin typeface="Calibri" pitchFamily="34" charset="0"/>
                <a:cs typeface="Calibri" pitchFamily="34" charset="0"/>
              </a:rPr>
              <a:t>Bacillus </a:t>
            </a:r>
            <a:r>
              <a:rPr lang="en-GB" sz="2400" i="1" dirty="0" err="1" smtClean="0">
                <a:latin typeface="Calibri" pitchFamily="34" charset="0"/>
                <a:cs typeface="Calibri" pitchFamily="34" charset="0"/>
              </a:rPr>
              <a:t>thuringiensis</a:t>
            </a:r>
            <a:r>
              <a:rPr lang="en-GB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(bacteria) can be used to kill the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mosquito larva.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6EC25C-D94E-44A2-AC34-B4EF6768153D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8800" y="2362200"/>
            <a:ext cx="8305800" cy="1143000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en-US" sz="8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8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54179-59E1-4554-8A89-299D7CE1EFD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2310</Words>
  <Application>Microsoft Office PowerPoint</Application>
  <PresentationFormat>On-screen Show (4:3)</PresentationFormat>
  <Paragraphs>403</Paragraphs>
  <Slides>46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Slide 1</vt:lpstr>
      <vt:lpstr>Objectives</vt:lpstr>
      <vt:lpstr>CLINICAL FEATURES &amp; LAB DIAGNOSIS</vt:lpstr>
      <vt:lpstr>Pathophysiology</vt:lpstr>
      <vt:lpstr>Slide 5</vt:lpstr>
      <vt:lpstr>Clinical features</vt:lpstr>
      <vt:lpstr>Slide 7</vt:lpstr>
      <vt:lpstr>Slide 8</vt:lpstr>
      <vt:lpstr>Slide 9</vt:lpstr>
      <vt:lpstr>Malignant Tertian Malaria: Falciparum malaria</vt:lpstr>
      <vt:lpstr>Malignant Tertian Malaria Severe/ complicated malaria </vt:lpstr>
      <vt:lpstr>Slide 12</vt:lpstr>
      <vt:lpstr>Slide 13</vt:lpstr>
      <vt:lpstr>Slide 14</vt:lpstr>
      <vt:lpstr>Slide 15</vt:lpstr>
      <vt:lpstr>Laboratory diagnosis</vt:lpstr>
      <vt:lpstr>a. Demonstration of parasite by microscopy (Gold standard) </vt:lpstr>
      <vt:lpstr>Slide 18</vt:lpstr>
      <vt:lpstr>Slide 19</vt:lpstr>
      <vt:lpstr>Speciation  of malaria  parasite</vt:lpstr>
      <vt:lpstr> </vt:lpstr>
      <vt:lpstr>Morphological forms of other Plasmodium species</vt:lpstr>
      <vt:lpstr>Slide 23</vt:lpstr>
      <vt:lpstr>Advantages &amp; disadvantages of peripheral smear  </vt:lpstr>
      <vt:lpstr>Slide 25</vt:lpstr>
      <vt:lpstr>Slide 26</vt:lpstr>
      <vt:lpstr>Interpretation of QBC</vt:lpstr>
      <vt:lpstr>Slide 28</vt:lpstr>
      <vt:lpstr>Slide 29</vt:lpstr>
      <vt:lpstr>Slide 30</vt:lpstr>
      <vt:lpstr>Slide 31</vt:lpstr>
      <vt:lpstr> </vt:lpstr>
      <vt:lpstr>Advantages and disadvantages of RDTs </vt:lpstr>
      <vt:lpstr>Slide 34</vt:lpstr>
      <vt:lpstr>e. Culture:</vt:lpstr>
      <vt:lpstr>f. Molecular Methods:</vt:lpstr>
      <vt:lpstr>Slide 37</vt:lpstr>
      <vt:lpstr>Slide 38</vt:lpstr>
      <vt:lpstr>Treatment</vt:lpstr>
      <vt:lpstr>Slide 40</vt:lpstr>
      <vt:lpstr>Uncomplicated Malaria</vt:lpstr>
      <vt:lpstr>Complicated (Falciparum) Malaria</vt:lpstr>
      <vt:lpstr>Prophylaxis </vt:lpstr>
      <vt:lpstr>Slide 44</vt:lpstr>
      <vt:lpstr>Slide 45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HANIYA</dc:creator>
  <cp:lastModifiedBy>HANIYA</cp:lastModifiedBy>
  <cp:revision>27</cp:revision>
  <dcterms:created xsi:type="dcterms:W3CDTF">2022-04-18T03:36:31Z</dcterms:created>
  <dcterms:modified xsi:type="dcterms:W3CDTF">2024-06-03T05:06:04Z</dcterms:modified>
</cp:coreProperties>
</file>