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58"/>
  </p:notesMasterIdLst>
  <p:sldIdLst>
    <p:sldId id="306" r:id="rId2"/>
    <p:sldId id="257" r:id="rId3"/>
    <p:sldId id="272" r:id="rId4"/>
    <p:sldId id="307" r:id="rId5"/>
    <p:sldId id="308" r:id="rId6"/>
    <p:sldId id="338" r:id="rId7"/>
    <p:sldId id="309" r:id="rId8"/>
    <p:sldId id="310" r:id="rId9"/>
    <p:sldId id="311" r:id="rId10"/>
    <p:sldId id="339" r:id="rId11"/>
    <p:sldId id="340" r:id="rId12"/>
    <p:sldId id="260" r:id="rId13"/>
    <p:sldId id="337" r:id="rId14"/>
    <p:sldId id="312" r:id="rId15"/>
    <p:sldId id="313" r:id="rId16"/>
    <p:sldId id="314" r:id="rId17"/>
    <p:sldId id="315" r:id="rId18"/>
    <p:sldId id="299" r:id="rId19"/>
    <p:sldId id="262" r:id="rId20"/>
    <p:sldId id="290" r:id="rId21"/>
    <p:sldId id="303" r:id="rId22"/>
    <p:sldId id="316" r:id="rId23"/>
    <p:sldId id="317" r:id="rId24"/>
    <p:sldId id="258" r:id="rId25"/>
    <p:sldId id="318" r:id="rId26"/>
    <p:sldId id="320" r:id="rId27"/>
    <p:sldId id="321" r:id="rId28"/>
    <p:sldId id="341" r:id="rId29"/>
    <p:sldId id="286" r:id="rId30"/>
    <p:sldId id="342" r:id="rId31"/>
    <p:sldId id="343" r:id="rId32"/>
    <p:sldId id="322" r:id="rId33"/>
    <p:sldId id="323" r:id="rId34"/>
    <p:sldId id="324" r:id="rId35"/>
    <p:sldId id="325" r:id="rId36"/>
    <p:sldId id="276" r:id="rId37"/>
    <p:sldId id="277" r:id="rId38"/>
    <p:sldId id="326" r:id="rId39"/>
    <p:sldId id="278" r:id="rId40"/>
    <p:sldId id="328" r:id="rId41"/>
    <p:sldId id="329" r:id="rId42"/>
    <p:sldId id="330" r:id="rId43"/>
    <p:sldId id="279" r:id="rId44"/>
    <p:sldId id="319" r:id="rId45"/>
    <p:sldId id="331" r:id="rId46"/>
    <p:sldId id="287" r:id="rId47"/>
    <p:sldId id="344" r:id="rId48"/>
    <p:sldId id="294" r:id="rId49"/>
    <p:sldId id="295" r:id="rId50"/>
    <p:sldId id="282" r:id="rId51"/>
    <p:sldId id="332" r:id="rId52"/>
    <p:sldId id="333" r:id="rId53"/>
    <p:sldId id="288" r:id="rId54"/>
    <p:sldId id="284" r:id="rId55"/>
    <p:sldId id="334" r:id="rId56"/>
    <p:sldId id="336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350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01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415FC-B326-4A76-9A7B-302BB2E9C3A0}" type="datetimeFigureOut">
              <a:rPr lang="en-IN" smtClean="0"/>
              <a:pPr/>
              <a:t>03-05-2021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9BA13F-CC84-4043-BDDD-50E77DA45154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713585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7620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A1E1C1E8-7107-43F5-BF07-45292D220092}" type="slidenum">
              <a:rPr lang="zh-CN" altLang="en-GB" sz="1000">
                <a:latin typeface="Times New Roman" charset="0"/>
              </a:rPr>
              <a:pPr/>
              <a:t>12</a:t>
            </a:fld>
            <a:endParaRPr lang="zh-CN" altLang="en-GB" sz="1000">
              <a:latin typeface="Times New Roman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0563"/>
            <a:ext cx="4556125" cy="3417887"/>
          </a:xfrm>
          <a:ln cap="flat"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1A7B7C-37EA-420A-928C-F34BFEABC567}" type="slidenum">
              <a:rPr lang="ar-SA"/>
              <a:pPr/>
              <a:t>20</a:t>
            </a:fld>
            <a:endParaRPr lang="en-US" dirty="0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18B01-1C60-45AF-B12C-8EA63E3D194E}" type="datetime1">
              <a:rPr lang="en-IN" smtClean="0"/>
              <a:pPr/>
              <a:t>03-05-2021</a:t>
            </a:fld>
            <a:endParaRPr lang="en-IN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Dr.T.V.Rao MD</a:t>
            </a:r>
            <a:endParaRPr lang="en-IN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730B874-B0CF-498F-B4C4-164A950BE5EF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1786D-CA78-4E63-8E58-3BFAD36293B7}" type="datetime1">
              <a:rPr lang="en-IN" smtClean="0"/>
              <a:pPr/>
              <a:t>03-05-2021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Dr.T.V.Rao MD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75509-B8B5-4A94-B997-E9F86FE4422A}" type="datetime1">
              <a:rPr lang="en-IN" smtClean="0"/>
              <a:pPr/>
              <a:t>03-05-2021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en-IN" smtClean="0"/>
              <a:t>Dr.T.V.Rao MD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730B874-B0CF-498F-B4C4-164A950BE5EF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1535-B9B4-4CCA-88E0-D918BEC97EE6}" type="datetime1">
              <a:rPr lang="en-IN" smtClean="0"/>
              <a:pPr/>
              <a:t>03-05-2021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Dr.T.V.Rao MD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DD73-4EE1-42E5-8270-9A41D2CD38E9}" type="datetime1">
              <a:rPr lang="en-IN" smtClean="0"/>
              <a:pPr/>
              <a:t>03-05-2021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Dr.T.V.Rao MD</a:t>
            </a:r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5B60C-D881-473F-AFBF-151F34542FD0}" type="datetime1">
              <a:rPr lang="en-IN" smtClean="0"/>
              <a:pPr/>
              <a:t>03-05-2021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Dr.T.V.Rao MD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B29C-31D2-41E7-8A96-E05DCEC3C6EF}" type="datetime1">
              <a:rPr lang="en-IN" smtClean="0"/>
              <a:pPr/>
              <a:t>03-05-2021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Dr.T.V.Rao MD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044A0-6CB4-4A7A-B6BF-FC3E57C458F0}" type="datetime1">
              <a:rPr lang="en-IN" smtClean="0"/>
              <a:pPr/>
              <a:t>03-05-2021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Dr.T.V.Rao MD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3F95-F6FB-4AA0-A31A-BDD14AB68537}" type="datetime1">
              <a:rPr lang="en-IN" smtClean="0"/>
              <a:pPr/>
              <a:t>03-05-2021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IN" smtClean="0"/>
              <a:t>Dr.T.V.Rao MD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730B874-B0CF-498F-B4C4-164A950BE5EF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79BD-ED3F-4ACF-A3FC-0899BD84F4CE}" type="datetime1">
              <a:rPr lang="en-IN" smtClean="0"/>
              <a:pPr/>
              <a:t>03-05-2021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Dr.T.V.Rao MD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DD2F-9159-42C9-B0ED-96132C9B6EFA}" type="datetime1">
              <a:rPr lang="en-IN" smtClean="0"/>
              <a:pPr/>
              <a:t>03-05-2021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Dr.T.V.Rao MD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B7F17FC-C713-4A15-9E1F-0438FA3D2568}" type="datetime1">
              <a:rPr lang="en-IN" smtClean="0"/>
              <a:pPr/>
              <a:t>03-05-2021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Dr.T.V.Rao MD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45FC5E2-B189-4783-A7DA-AB333C32508A}" type="slidenum">
              <a:rPr lang="ar-SA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7107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9833FEF-F490-4BE1-B9C9-B458A34D965C}" type="datetime1">
              <a:rPr lang="en-IN" smtClean="0"/>
              <a:pPr/>
              <a:t>03-05-2021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IN" smtClean="0"/>
              <a:t>Dr.T.V.Rao MD</a:t>
            </a:r>
            <a:endParaRPr lang="en-IN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730B874-B0CF-498F-B4C4-164A950BE5EF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                     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LEISHMANIA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1</a:t>
            </a:fld>
            <a:endParaRPr lang="en-IN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195736" y="1916832"/>
            <a:ext cx="5256584" cy="2857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31840" y="5085184"/>
            <a:ext cx="54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BY:</a:t>
            </a:r>
          </a:p>
          <a:p>
            <a:r>
              <a:rPr lang="en-US" sz="2400" b="1" smtClean="0">
                <a:solidFill>
                  <a:srgbClr val="00B050"/>
                </a:solidFill>
              </a:rPr>
              <a:t>    DR </a:t>
            </a:r>
            <a:r>
              <a:rPr lang="en-US" sz="2400" b="1" dirty="0" smtClean="0">
                <a:solidFill>
                  <a:srgbClr val="00B050"/>
                </a:solidFill>
              </a:rPr>
              <a:t>DEEPIKA VERMA</a:t>
            </a:r>
          </a:p>
          <a:p>
            <a:r>
              <a:rPr lang="en-US" sz="2400" b="1" dirty="0" smtClean="0">
                <a:solidFill>
                  <a:srgbClr val="00B050"/>
                </a:solidFill>
              </a:rPr>
              <a:t>                                  MD</a:t>
            </a:r>
            <a:endParaRPr lang="en-US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6000" b="1" dirty="0">
                <a:solidFill>
                  <a:srgbClr val="FF0000"/>
                </a:solidFill>
              </a:rPr>
              <a:t>Sir William Leishman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447800"/>
            <a:ext cx="4195896" cy="4572000"/>
          </a:xfrm>
        </p:spPr>
        <p:txBody>
          <a:bodyPr>
            <a:normAutofit fontScale="92500" lnSpcReduction="10000"/>
          </a:bodyPr>
          <a:lstStyle/>
          <a:p>
            <a:r>
              <a:rPr lang="en-IN" sz="3600" dirty="0" smtClean="0"/>
              <a:t>1900 – </a:t>
            </a:r>
            <a:r>
              <a:rPr lang="en-IN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Sir William Leishman </a:t>
            </a:r>
            <a:r>
              <a:rPr lang="en-IN" sz="3600" dirty="0" smtClean="0"/>
              <a:t>discovered                 L. donovani in spleen smears of a soldier who died of fever at </a:t>
            </a:r>
            <a:r>
              <a:rPr lang="en-IN" sz="3900" b="1" dirty="0" smtClean="0">
                <a:solidFill>
                  <a:srgbClr val="FF0000"/>
                </a:solidFill>
              </a:rPr>
              <a:t>Dum-Dum,</a:t>
            </a:r>
            <a:r>
              <a:rPr lang="en-IN" sz="3600" dirty="0" smtClean="0"/>
              <a:t> India. The disease was known locally as Dum-Dum fever or kala-azar.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268760"/>
            <a:ext cx="4176464" cy="537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9938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Charles Donovan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3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447800"/>
            <a:ext cx="4411920" cy="4717504"/>
          </a:xfrm>
        </p:spPr>
        <p:txBody>
          <a:bodyPr>
            <a:noAutofit/>
          </a:bodyPr>
          <a:lstStyle/>
          <a:p>
            <a:r>
              <a:rPr lang="en-IN" dirty="0"/>
              <a:t>Charles Donovan also recognized these symptoms in other </a:t>
            </a:r>
            <a:r>
              <a:rPr lang="en-IN" dirty="0" smtClean="0"/>
              <a:t>   </a:t>
            </a:r>
            <a:r>
              <a:rPr lang="en-IN" sz="3600" b="1" dirty="0" smtClean="0">
                <a:solidFill>
                  <a:srgbClr val="FF0000"/>
                </a:solidFill>
              </a:rPr>
              <a:t>kala-aza</a:t>
            </a:r>
            <a:r>
              <a:rPr lang="en-IN" sz="3200" b="1" dirty="0" smtClean="0">
                <a:solidFill>
                  <a:srgbClr val="FF0000"/>
                </a:solidFill>
              </a:rPr>
              <a:t>r </a:t>
            </a:r>
            <a:r>
              <a:rPr lang="en-IN" dirty="0"/>
              <a:t>patients and published his discovery a few weeks after </a:t>
            </a:r>
            <a:r>
              <a:rPr lang="en-IN" dirty="0" err="1"/>
              <a:t>Leishman</a:t>
            </a:r>
            <a:r>
              <a:rPr lang="en-IN" dirty="0" smtClean="0"/>
              <a:t>.</a:t>
            </a:r>
          </a:p>
          <a:p>
            <a:r>
              <a:rPr lang="en-IN" dirty="0" smtClean="0"/>
              <a:t> </a:t>
            </a:r>
            <a:r>
              <a:rPr lang="en-IN" dirty="0"/>
              <a:t>After examining the parasite using Leishman's stain, these amastigotes were known as </a:t>
            </a:r>
            <a:r>
              <a:rPr lang="en-IN" dirty="0" smtClean="0"/>
              <a:t>Leishman-Donovan bodies.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0768"/>
            <a:ext cx="4248472" cy="4968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3367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General characteristics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All members of the genus </a:t>
            </a:r>
            <a:r>
              <a:rPr lang="en-US" sz="2400" dirty="0" err="1" smtClean="0"/>
              <a:t>leishmania</a:t>
            </a:r>
            <a:r>
              <a:rPr lang="en-US" sz="2400" dirty="0" smtClean="0"/>
              <a:t>  are obligate intracellular parasites that pass their life cycle in 2 hosts-</a:t>
            </a:r>
          </a:p>
          <a:p>
            <a:pPr>
              <a:buNone/>
            </a:pPr>
            <a:r>
              <a:rPr lang="en-US" sz="2400" dirty="0" smtClean="0"/>
              <a:t>1)The mammalian host</a:t>
            </a:r>
          </a:p>
          <a:p>
            <a:pPr>
              <a:buNone/>
            </a:pPr>
            <a:r>
              <a:rPr lang="en-US" sz="2400" dirty="0" smtClean="0"/>
              <a:t>2)Insect vector ,female sand fly </a:t>
            </a:r>
          </a:p>
          <a:p>
            <a:r>
              <a:rPr lang="en-US" sz="2400" dirty="0" smtClean="0"/>
              <a:t>In humans and other mammalian host ,they multiply within macrophages-</a:t>
            </a:r>
            <a:r>
              <a:rPr lang="en-US" sz="2400" dirty="0" err="1" smtClean="0"/>
              <a:t>amastigote</a:t>
            </a:r>
            <a:r>
              <a:rPr lang="en-US" sz="2400" dirty="0" smtClean="0"/>
              <a:t> form-having an ovoid body containing a nucleus and a </a:t>
            </a:r>
            <a:r>
              <a:rPr lang="en-US" sz="2400" dirty="0" err="1" smtClean="0"/>
              <a:t>kinetoplast</a:t>
            </a:r>
            <a:r>
              <a:rPr lang="en-US" sz="2400" dirty="0" smtClean="0"/>
              <a:t>. </a:t>
            </a:r>
          </a:p>
          <a:p>
            <a:r>
              <a:rPr lang="en-US" sz="2400" dirty="0" smtClean="0"/>
              <a:t>In the </a:t>
            </a:r>
            <a:r>
              <a:rPr lang="en-US" sz="2400" dirty="0" err="1" smtClean="0"/>
              <a:t>sandfly</a:t>
            </a:r>
            <a:r>
              <a:rPr lang="en-US" sz="2400" dirty="0" smtClean="0"/>
              <a:t>, they occur in the </a:t>
            </a:r>
            <a:r>
              <a:rPr lang="en-US" sz="2400" dirty="0" err="1" smtClean="0"/>
              <a:t>promastigote</a:t>
            </a:r>
            <a:r>
              <a:rPr lang="en-US" sz="2400" dirty="0" smtClean="0"/>
              <a:t> form ,with a spindle shaped body and a single flagellum arising from anterior end.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5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260648"/>
            <a:ext cx="8784976" cy="6336704"/>
          </a:xfrm>
        </p:spPr>
        <p:txBody>
          <a:bodyPr>
            <a:normAutofit/>
          </a:bodyPr>
          <a:lstStyle/>
          <a:p>
            <a:r>
              <a:rPr lang="en-US" dirty="0" smtClean="0"/>
              <a:t>Across the tropics,3 different diseases are caused by various species of genus </a:t>
            </a:r>
            <a:r>
              <a:rPr lang="en-US" dirty="0" err="1" smtClean="0"/>
              <a:t>Leishmania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Visceral </a:t>
            </a:r>
            <a:r>
              <a:rPr lang="en-US" dirty="0" err="1" smtClean="0">
                <a:solidFill>
                  <a:srgbClr val="FF0000"/>
                </a:solidFill>
              </a:rPr>
              <a:t>Leishmaniasis</a:t>
            </a:r>
            <a:r>
              <a:rPr lang="en-US" dirty="0" err="1" smtClean="0"/>
              <a:t>:The</a:t>
            </a:r>
            <a:r>
              <a:rPr lang="en-US" dirty="0" smtClean="0"/>
              <a:t> species </a:t>
            </a:r>
            <a:r>
              <a:rPr lang="en-US" dirty="0" err="1" smtClean="0"/>
              <a:t>L.donovani</a:t>
            </a:r>
            <a:r>
              <a:rPr lang="en-US" dirty="0" smtClean="0"/>
              <a:t> complex infecting internal organs(</a:t>
            </a:r>
            <a:r>
              <a:rPr lang="en-US" dirty="0" err="1" smtClean="0"/>
              <a:t>liver,spleen</a:t>
            </a:r>
            <a:r>
              <a:rPr lang="en-US" dirty="0" smtClean="0"/>
              <a:t> and bone marrow) of human is the causative parasite.</a:t>
            </a:r>
          </a:p>
          <a:p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Cutaneous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leishmaniasis</a:t>
            </a:r>
            <a:r>
              <a:rPr lang="en-US" dirty="0" err="1" smtClean="0"/>
              <a:t>:The</a:t>
            </a:r>
            <a:r>
              <a:rPr lang="en-US" dirty="0" smtClean="0"/>
              <a:t> species </a:t>
            </a:r>
            <a:r>
              <a:rPr lang="en-US" dirty="0" err="1" smtClean="0"/>
              <a:t>L.tropica</a:t>
            </a:r>
            <a:r>
              <a:rPr lang="en-US" dirty="0" smtClean="0"/>
              <a:t> </a:t>
            </a:r>
            <a:r>
              <a:rPr lang="en-US" dirty="0" err="1" smtClean="0"/>
              <a:t>complex,L.aethiopica,L.major</a:t>
            </a:r>
            <a:r>
              <a:rPr lang="en-US" dirty="0" smtClean="0"/>
              <a:t> and </a:t>
            </a:r>
            <a:r>
              <a:rPr lang="en-US" dirty="0" err="1" smtClean="0"/>
              <a:t>L.mexicana</a:t>
            </a:r>
            <a:r>
              <a:rPr lang="en-US" dirty="0" smtClean="0"/>
              <a:t> complex are the causative parasite.</a:t>
            </a:r>
          </a:p>
          <a:p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Mucocutaneous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leishmaniasis</a:t>
            </a:r>
            <a:r>
              <a:rPr lang="en-US" dirty="0" err="1" smtClean="0"/>
              <a:t>:It</a:t>
            </a:r>
            <a:r>
              <a:rPr lang="en-US" dirty="0" smtClean="0"/>
              <a:t> is caused by the </a:t>
            </a:r>
            <a:r>
              <a:rPr lang="en-US" dirty="0" err="1" smtClean="0"/>
              <a:t>L.braziliensis</a:t>
            </a:r>
            <a:r>
              <a:rPr lang="en-US" dirty="0" smtClean="0"/>
              <a:t> complex.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41805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Classification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51520" y="908720"/>
            <a:ext cx="8435280" cy="5688632"/>
          </a:xfrm>
        </p:spPr>
        <p:txBody>
          <a:bodyPr/>
          <a:lstStyle/>
          <a:p>
            <a:r>
              <a:rPr lang="en-US" dirty="0" smtClean="0"/>
              <a:t>The genus </a:t>
            </a:r>
            <a:r>
              <a:rPr lang="en-US" dirty="0" err="1" smtClean="0"/>
              <a:t>Leishmania</a:t>
            </a:r>
            <a:r>
              <a:rPr lang="en-US" dirty="0" smtClean="0"/>
              <a:t> includes a number of different varieties and subspecies ,which differ in several features such as antigenic </a:t>
            </a:r>
            <a:r>
              <a:rPr lang="en-US" dirty="0" err="1" smtClean="0"/>
              <a:t>structure,iso</a:t>
            </a:r>
            <a:r>
              <a:rPr lang="en-US" dirty="0" smtClean="0"/>
              <a:t> enzymes and other biochemical characteristics, growth </a:t>
            </a:r>
            <a:r>
              <a:rPr lang="en-US" dirty="0" err="1" smtClean="0"/>
              <a:t>properties,host</a:t>
            </a:r>
            <a:r>
              <a:rPr lang="en-US" dirty="0" smtClean="0"/>
              <a:t> specificity.</a:t>
            </a:r>
          </a:p>
          <a:p>
            <a:r>
              <a:rPr lang="en-US" dirty="0" err="1" smtClean="0"/>
              <a:t>Leishmania</a:t>
            </a:r>
            <a:r>
              <a:rPr lang="en-US" dirty="0" smtClean="0"/>
              <a:t> has been classified on the basis of geographical distribution: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of </a:t>
            </a:r>
            <a:r>
              <a:rPr lang="en-US" dirty="0" err="1" smtClean="0"/>
              <a:t>leishmania</a:t>
            </a:r>
            <a:r>
              <a:rPr lang="en-US" dirty="0" smtClean="0"/>
              <a:t> based on geographical distribution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7</a:t>
            </a:fld>
            <a:endParaRPr lang="en-IN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1772816"/>
            <a:ext cx="770485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64807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Classification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Leishmania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species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Table Placeholder 7"/>
          <p:cNvGraphicFramePr>
            <a:graphicFrameLocks noGrp="1"/>
          </p:cNvGraphicFramePr>
          <p:nvPr>
            <p:ph type="tbl" idx="1"/>
          </p:nvPr>
        </p:nvGraphicFramePr>
        <p:xfrm>
          <a:off x="395288" y="908718"/>
          <a:ext cx="8497887" cy="56886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629"/>
                <a:gridCol w="2832629"/>
                <a:gridCol w="2832629"/>
              </a:tblGrid>
              <a:tr h="647676">
                <a:tc>
                  <a:txBody>
                    <a:bodyPr/>
                    <a:lstStyle/>
                    <a:p>
                      <a:r>
                        <a:rPr lang="en-US" dirty="0" smtClean="0"/>
                        <a:t>Species/sub species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Disease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Geographical  distribution</a:t>
                      </a:r>
                      <a:endParaRPr lang="en-US" dirty="0"/>
                    </a:p>
                  </a:txBody>
                  <a:tcPr/>
                </a:tc>
              </a:tr>
              <a:tr h="1955610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Leishmania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dirty="0" err="1" smtClean="0"/>
                        <a:t>donovani</a:t>
                      </a:r>
                      <a:r>
                        <a:rPr lang="en-US" b="1" dirty="0" smtClean="0"/>
                        <a:t> 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L.d</a:t>
                      </a:r>
                      <a:r>
                        <a:rPr lang="en-US" dirty="0" smtClean="0"/>
                        <a:t>. </a:t>
                      </a:r>
                      <a:r>
                        <a:rPr lang="en-US" dirty="0" err="1" smtClean="0"/>
                        <a:t>donovani</a:t>
                      </a:r>
                      <a:endParaRPr lang="en-US" dirty="0" smtClean="0"/>
                    </a:p>
                    <a:p>
                      <a:r>
                        <a:rPr lang="en-US" dirty="0" err="1" smtClean="0"/>
                        <a:t>L.d.infantum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err="1" smtClean="0"/>
                        <a:t>L.d.chagasi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Visceral </a:t>
                      </a:r>
                      <a:r>
                        <a:rPr lang="en-US" dirty="0" err="1" smtClean="0"/>
                        <a:t>leishmaniasis</a:t>
                      </a:r>
                      <a:r>
                        <a:rPr lang="en-US" dirty="0" smtClean="0"/>
                        <a:t> of old and new world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Middle </a:t>
                      </a:r>
                      <a:r>
                        <a:rPr lang="en-US" dirty="0" err="1" smtClean="0"/>
                        <a:t>east,Africa,India</a:t>
                      </a:r>
                      <a:r>
                        <a:rPr lang="en-US" dirty="0" smtClean="0"/>
                        <a:t>,</a:t>
                      </a:r>
                    </a:p>
                    <a:p>
                      <a:r>
                        <a:rPr lang="en-US" dirty="0" err="1" smtClean="0"/>
                        <a:t>S.E.Asia</a:t>
                      </a:r>
                      <a:r>
                        <a:rPr lang="en-US" dirty="0" smtClean="0"/>
                        <a:t>.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Found in </a:t>
                      </a:r>
                      <a:r>
                        <a:rPr lang="en-US" dirty="0" err="1" smtClean="0"/>
                        <a:t>S,America</a:t>
                      </a:r>
                      <a:endParaRPr lang="en-US" dirty="0"/>
                    </a:p>
                  </a:txBody>
                  <a:tcPr/>
                </a:tc>
              </a:tr>
              <a:tr h="1438517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L.Tropica</a:t>
                      </a:r>
                      <a:endParaRPr lang="en-US" b="1" dirty="0" smtClean="0"/>
                    </a:p>
                    <a:p>
                      <a:r>
                        <a:rPr lang="en-US" b="1" dirty="0" err="1" smtClean="0"/>
                        <a:t>L.Major</a:t>
                      </a:r>
                      <a:endParaRPr lang="en-US" b="1" dirty="0" smtClean="0"/>
                    </a:p>
                    <a:p>
                      <a:r>
                        <a:rPr lang="en-US" b="1" dirty="0" err="1" smtClean="0"/>
                        <a:t>L.aethiopica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Cutaneous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leishmaniasis</a:t>
                      </a:r>
                      <a:r>
                        <a:rPr lang="en-US" dirty="0" smtClean="0"/>
                        <a:t> of old world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middle east ,</a:t>
                      </a:r>
                      <a:r>
                        <a:rPr lang="en-US" dirty="0" err="1" smtClean="0"/>
                        <a:t>mediterranean</a:t>
                      </a:r>
                      <a:r>
                        <a:rPr lang="en-US" dirty="0" smtClean="0"/>
                        <a:t> coast, </a:t>
                      </a:r>
                      <a:r>
                        <a:rPr lang="en-US" dirty="0" err="1" smtClean="0"/>
                        <a:t>Ethiopia,Africa,India</a:t>
                      </a:r>
                      <a:endParaRPr lang="en-US" dirty="0"/>
                    </a:p>
                  </a:txBody>
                  <a:tcPr/>
                </a:tc>
              </a:tr>
              <a:tr h="1646830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Leishmania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baseline="0" dirty="0" err="1" smtClean="0"/>
                        <a:t>braziliensis</a:t>
                      </a:r>
                      <a:r>
                        <a:rPr lang="en-US" b="1" baseline="0" dirty="0" smtClean="0"/>
                        <a:t> complex</a:t>
                      </a:r>
                    </a:p>
                    <a:p>
                      <a:endParaRPr lang="en-US" b="1" baseline="0" dirty="0" smtClean="0"/>
                    </a:p>
                    <a:p>
                      <a:r>
                        <a:rPr lang="en-US" b="1" baseline="0" dirty="0" err="1" smtClean="0"/>
                        <a:t>Leishmania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baseline="0" dirty="0" err="1" smtClean="0"/>
                        <a:t>mexicana</a:t>
                      </a:r>
                      <a:r>
                        <a:rPr lang="en-US" b="1" baseline="0" dirty="0" smtClean="0"/>
                        <a:t> complex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</a:t>
                      </a:r>
                    </a:p>
                    <a:p>
                      <a:r>
                        <a:rPr lang="en-US" dirty="0" err="1" smtClean="0"/>
                        <a:t>Cutaneous</a:t>
                      </a:r>
                      <a:r>
                        <a:rPr lang="en-US" dirty="0" smtClean="0"/>
                        <a:t> and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mucocutaneous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leishmaniasis</a:t>
                      </a:r>
                      <a:r>
                        <a:rPr lang="en-US" baseline="0" dirty="0" smtClean="0"/>
                        <a:t> of new world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 and S </a:t>
                      </a:r>
                      <a:r>
                        <a:rPr lang="en-US" dirty="0" err="1" smtClean="0"/>
                        <a:t>America,Amazon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basin,Mexico,Western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peru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ight Brace 8"/>
          <p:cNvSpPr/>
          <p:nvPr/>
        </p:nvSpPr>
        <p:spPr>
          <a:xfrm>
            <a:off x="1691680" y="2636912"/>
            <a:ext cx="72008" cy="57606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44000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106"/>
          </a:xfrm>
        </p:spPr>
        <p:txBody>
          <a:bodyPr>
            <a:normAutofit/>
          </a:bodyPr>
          <a:lstStyle/>
          <a:p>
            <a:r>
              <a:rPr lang="en-US" dirty="0" smtClean="0"/>
              <a:t>Old world </a:t>
            </a:r>
            <a:r>
              <a:rPr lang="en-US" dirty="0" err="1" smtClean="0"/>
              <a:t>leishmaniasis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467544" y="1124744"/>
            <a:ext cx="8219256" cy="4895056"/>
          </a:xfrm>
        </p:spPr>
        <p:txBody>
          <a:bodyPr/>
          <a:lstStyle/>
          <a:p>
            <a:r>
              <a:rPr lang="en-US" dirty="0" err="1" smtClean="0"/>
              <a:t>L.donovani</a:t>
            </a:r>
            <a:r>
              <a:rPr lang="en-US" dirty="0" smtClean="0"/>
              <a:t> causes VL or Kala-</a:t>
            </a:r>
            <a:r>
              <a:rPr lang="en-US" dirty="0" err="1" smtClean="0"/>
              <a:t>azar</a:t>
            </a:r>
            <a:r>
              <a:rPr lang="en-US" dirty="0" smtClean="0"/>
              <a:t> .Also causes </a:t>
            </a:r>
            <a:r>
              <a:rPr lang="en-US" dirty="0" err="1" smtClean="0"/>
              <a:t>PKDL,the</a:t>
            </a:r>
            <a:r>
              <a:rPr lang="en-US" dirty="0" smtClean="0"/>
              <a:t> condition known as post </a:t>
            </a:r>
            <a:r>
              <a:rPr lang="en-US" dirty="0" err="1" smtClean="0"/>
              <a:t>kalazar</a:t>
            </a:r>
            <a:r>
              <a:rPr lang="en-US" dirty="0" smtClean="0"/>
              <a:t> dermal </a:t>
            </a:r>
            <a:r>
              <a:rPr lang="en-US" dirty="0" err="1" smtClean="0"/>
              <a:t>leishmaniasis</a:t>
            </a:r>
            <a:r>
              <a:rPr lang="en-US" dirty="0" smtClean="0"/>
              <a:t>.</a:t>
            </a:r>
          </a:p>
          <a:p>
            <a:r>
              <a:rPr lang="en-US" dirty="0" smtClean="0"/>
              <a:t>Kala </a:t>
            </a:r>
            <a:r>
              <a:rPr lang="en-US" dirty="0" err="1" smtClean="0"/>
              <a:t>azar</a:t>
            </a:r>
            <a:r>
              <a:rPr lang="en-US" dirty="0" smtClean="0"/>
              <a:t> is a major public health </a:t>
            </a:r>
            <a:r>
              <a:rPr lang="en-US" dirty="0" err="1" smtClean="0"/>
              <a:t>problem,in</a:t>
            </a:r>
            <a:r>
              <a:rPr lang="en-US" dirty="0" smtClean="0"/>
              <a:t> many parts of the world.</a:t>
            </a:r>
          </a:p>
          <a:p>
            <a:r>
              <a:rPr lang="en-US" dirty="0" smtClean="0"/>
              <a:t>According to WHO, a total of 500,000 cases of VL occur every year.</a:t>
            </a:r>
          </a:p>
          <a:p>
            <a:r>
              <a:rPr lang="en-US" dirty="0" smtClean="0"/>
              <a:t>Of these 90% occur in </a:t>
            </a:r>
            <a:r>
              <a:rPr lang="en-US" dirty="0" err="1" smtClean="0"/>
              <a:t>indian</a:t>
            </a:r>
            <a:r>
              <a:rPr lang="en-US" dirty="0" smtClean="0"/>
              <a:t> subcontinent.</a:t>
            </a:r>
          </a:p>
          <a:p>
            <a:r>
              <a:rPr lang="en-US" dirty="0" smtClean="0"/>
              <a:t>Resurgence of </a:t>
            </a:r>
            <a:r>
              <a:rPr lang="en-US" dirty="0" err="1" smtClean="0"/>
              <a:t>Kalaazar</a:t>
            </a:r>
            <a:r>
              <a:rPr lang="en-US" dirty="0" smtClean="0"/>
              <a:t> has been noted since mid 1970s.Initially confined to </a:t>
            </a:r>
            <a:r>
              <a:rPr lang="en-US" dirty="0" err="1" smtClean="0"/>
              <a:t>Bihar,cases</a:t>
            </a:r>
            <a:r>
              <a:rPr lang="en-US" dirty="0" smtClean="0"/>
              <a:t> are involving newer </a:t>
            </a:r>
            <a:r>
              <a:rPr lang="en-US" dirty="0" err="1" smtClean="0"/>
              <a:t>cases,west</a:t>
            </a:r>
            <a:r>
              <a:rPr lang="en-US" dirty="0" smtClean="0"/>
              <a:t> </a:t>
            </a:r>
            <a:r>
              <a:rPr lang="en-US" dirty="0" err="1" smtClean="0"/>
              <a:t>bengal</a:t>
            </a:r>
            <a:r>
              <a:rPr lang="en-US" dirty="0" smtClean="0"/>
              <a:t>./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51520" y="476672"/>
            <a:ext cx="8435280" cy="6120680"/>
          </a:xfrm>
        </p:spPr>
        <p:txBody>
          <a:bodyPr/>
          <a:lstStyle/>
          <a:p>
            <a:r>
              <a:rPr lang="en-US" dirty="0" smtClean="0"/>
              <a:t>Habitat: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amastigote</a:t>
            </a:r>
            <a:r>
              <a:rPr lang="en-US" dirty="0" smtClean="0"/>
              <a:t> of </a:t>
            </a:r>
            <a:r>
              <a:rPr lang="en-US" dirty="0" err="1" smtClean="0"/>
              <a:t>L.donovani</a:t>
            </a:r>
            <a:r>
              <a:rPr lang="en-US" dirty="0" smtClean="0"/>
              <a:t> is found in RE system .Mostly found within the macrophages in the skin, intestinal mucosa and </a:t>
            </a:r>
            <a:r>
              <a:rPr lang="en-US" dirty="0" err="1" smtClean="0"/>
              <a:t>mesentric</a:t>
            </a:r>
            <a:r>
              <a:rPr lang="en-US" dirty="0" smtClean="0"/>
              <a:t> lymph nodes.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altLang="zh-CN" b="1" dirty="0" smtClean="0">
                <a:solidFill>
                  <a:srgbClr val="FF0000"/>
                </a:solidFill>
                <a:latin typeface="Arial" charset="0"/>
                <a:ea typeface="宋体" pitchFamily="2" charset="-122"/>
              </a:rPr>
              <a:t>Morphology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12</a:t>
            </a:fld>
            <a:endParaRPr lang="en-IN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23528" y="836712"/>
            <a:ext cx="8640960" cy="583264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en-US" b="1" dirty="0" smtClean="0"/>
          </a:p>
          <a:p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The parasite exists in 2 forms </a:t>
            </a:r>
          </a:p>
          <a:p>
            <a:pPr>
              <a:buNone/>
            </a:pP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9600" b="1" dirty="0" err="1" smtClean="0">
                <a:latin typeface="Times New Roman" pitchFamily="18" charset="0"/>
                <a:cs typeface="Times New Roman" pitchFamily="18" charset="0"/>
              </a:rPr>
              <a:t>Amastigote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 form: in humans and other mammals.</a:t>
            </a:r>
          </a:p>
          <a:p>
            <a:pPr>
              <a:buNone/>
            </a:pPr>
            <a:endParaRPr lang="en-US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9600" b="1" dirty="0" err="1" smtClean="0">
                <a:latin typeface="Times New Roman" pitchFamily="18" charset="0"/>
                <a:cs typeface="Times New Roman" pitchFamily="18" charset="0"/>
              </a:rPr>
              <a:t>Promastigote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 form: in the </a:t>
            </a:r>
            <a:r>
              <a:rPr lang="en-US" sz="9600" b="1" dirty="0" err="1" smtClean="0">
                <a:latin typeface="Times New Roman" pitchFamily="18" charset="0"/>
                <a:cs typeface="Times New Roman" pitchFamily="18" charset="0"/>
              </a:rPr>
              <a:t>sandfly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 and in artificial </a:t>
            </a: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culture.</a:t>
            </a:r>
          </a:p>
          <a:p>
            <a:pPr>
              <a:buNone/>
            </a:pPr>
            <a:endParaRPr lang="en-US" sz="96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9600" i="1" dirty="0" err="1" smtClean="0">
                <a:latin typeface="Times New Roman" pitchFamily="18" charset="0"/>
                <a:cs typeface="Times New Roman" pitchFamily="18" charset="0"/>
              </a:rPr>
              <a:t>Amastigote</a:t>
            </a:r>
            <a:endParaRPr lang="en-US" sz="96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9600" dirty="0" err="1" smtClean="0">
                <a:latin typeface="Times New Roman" pitchFamily="18" charset="0"/>
                <a:cs typeface="Times New Roman" pitchFamily="18" charset="0"/>
              </a:rPr>
              <a:t>amastigote</a:t>
            </a: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 form (LD body) is an ovoid or rounded cell, about 2–4 </a:t>
            </a:r>
            <a:r>
              <a:rPr lang="en-US" sz="9600" dirty="0" err="1" smtClean="0">
                <a:latin typeface="Times New Roman" pitchFamily="18" charset="0"/>
                <a:cs typeface="Times New Roman" pitchFamily="18" charset="0"/>
              </a:rPr>
              <a:t>μm</a:t>
            </a: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 in size.</a:t>
            </a:r>
          </a:p>
          <a:p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   It is typically intracellular, being found inside macrophages, </a:t>
            </a:r>
            <a:r>
              <a:rPr lang="en-US" sz="9600" dirty="0" err="1" smtClean="0">
                <a:latin typeface="Times New Roman" pitchFamily="18" charset="0"/>
                <a:cs typeface="Times New Roman" pitchFamily="18" charset="0"/>
              </a:rPr>
              <a:t>monocytes</a:t>
            </a: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9600" dirty="0" err="1" smtClean="0">
                <a:latin typeface="Times New Roman" pitchFamily="18" charset="0"/>
                <a:cs typeface="Times New Roman" pitchFamily="18" charset="0"/>
              </a:rPr>
              <a:t>neutrophils</a:t>
            </a: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, or endothelial cells.</a:t>
            </a:r>
          </a:p>
          <a:p>
            <a:pPr>
              <a:buNone/>
            </a:pPr>
            <a:endParaRPr lang="en-US" sz="9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They are also known as 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LD bodies.</a:t>
            </a:r>
          </a:p>
          <a:p>
            <a:endParaRPr lang="en-US" sz="7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4229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Dr.T.V.Rao MD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Smears stained with </a:t>
            </a:r>
            <a:r>
              <a:rPr lang="en-US" sz="2800" dirty="0" err="1" smtClean="0"/>
              <a:t>Leishman</a:t>
            </a:r>
            <a:r>
              <a:rPr lang="en-US" sz="2800" dirty="0" smtClean="0"/>
              <a:t>, </a:t>
            </a:r>
            <a:r>
              <a:rPr lang="en-US" sz="2800" dirty="0" err="1" smtClean="0"/>
              <a:t>Giemsa</a:t>
            </a:r>
            <a:r>
              <a:rPr lang="en-US" sz="2800" dirty="0" smtClean="0"/>
              <a:t>, or Wright’s stain show a pale blue cytoplasm enclosed by a limiting membrane.</a:t>
            </a:r>
          </a:p>
          <a:p>
            <a:endParaRPr lang="en-US" sz="2800" dirty="0" smtClean="0"/>
          </a:p>
          <a:p>
            <a:r>
              <a:rPr lang="en-US" sz="2800" dirty="0" smtClean="0"/>
              <a:t>The large oval nucleus is stained red.</a:t>
            </a:r>
          </a:p>
          <a:p>
            <a:endParaRPr lang="en-US" sz="2800" dirty="0" smtClean="0"/>
          </a:p>
          <a:p>
            <a:r>
              <a:rPr lang="en-US" sz="2800" dirty="0" smtClean="0"/>
              <a:t> Lying at the right angles to nucleus, is the red or purple stained </a:t>
            </a:r>
            <a:r>
              <a:rPr lang="en-US" sz="2800" b="1" dirty="0" err="1" smtClean="0"/>
              <a:t>kinetoplast</a:t>
            </a:r>
            <a:r>
              <a:rPr lang="en-US" sz="2800" b="1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14</a:t>
            </a:fld>
            <a:endParaRPr lang="en-IN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r>
              <a:rPr lang="en-US" dirty="0" smtClean="0"/>
              <a:t>In well stained preparations, the </a:t>
            </a:r>
            <a:r>
              <a:rPr lang="en-US" dirty="0" err="1" smtClean="0"/>
              <a:t>kineloplast</a:t>
            </a:r>
            <a:r>
              <a:rPr lang="en-US" dirty="0" smtClean="0"/>
              <a:t> can be seen consisting of a </a:t>
            </a:r>
            <a:r>
              <a:rPr lang="en-US" b="1" dirty="0" err="1" smtClean="0"/>
              <a:t>parabasal</a:t>
            </a:r>
            <a:r>
              <a:rPr lang="en-US" b="1" dirty="0" smtClean="0"/>
              <a:t> body and a dot like </a:t>
            </a:r>
            <a:r>
              <a:rPr lang="en-US" b="1" dirty="0" err="1" smtClean="0"/>
              <a:t>blepharoplast</a:t>
            </a:r>
            <a:r>
              <a:rPr lang="en-US" b="1" dirty="0" smtClean="0"/>
              <a:t> with a delicate thread connecting t</a:t>
            </a:r>
            <a:r>
              <a:rPr lang="en-US" dirty="0" smtClean="0"/>
              <a:t>he two. 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axoneme</a:t>
            </a:r>
            <a:r>
              <a:rPr lang="en-US" dirty="0" smtClean="0"/>
              <a:t> arising from the </a:t>
            </a:r>
            <a:r>
              <a:rPr lang="en-US" dirty="0" err="1" smtClean="0"/>
              <a:t>blepharoplast</a:t>
            </a:r>
            <a:r>
              <a:rPr lang="en-US" dirty="0" smtClean="0"/>
              <a:t> extends to the anterior tip of the cell.</a:t>
            </a:r>
          </a:p>
          <a:p>
            <a:endParaRPr lang="en-US" dirty="0" smtClean="0"/>
          </a:p>
          <a:p>
            <a:r>
              <a:rPr lang="en-US" dirty="0" smtClean="0"/>
              <a:t>Alongside the </a:t>
            </a:r>
            <a:r>
              <a:rPr lang="en-US" dirty="0" err="1" smtClean="0"/>
              <a:t>kinetoplast</a:t>
            </a:r>
            <a:r>
              <a:rPr lang="en-US" dirty="0" smtClean="0"/>
              <a:t> a clear unstained vacuole can be seen.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Flagellum is absent.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15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 err="1" smtClean="0"/>
              <a:t>Promastigote</a:t>
            </a:r>
            <a:r>
              <a:rPr lang="en-US" i="1" dirty="0" smtClean="0"/>
              <a:t>:</a:t>
            </a:r>
          </a:p>
          <a:p>
            <a:r>
              <a:rPr lang="en-US" dirty="0" smtClean="0"/>
              <a:t>It is a </a:t>
            </a:r>
            <a:r>
              <a:rPr lang="en-US" dirty="0" err="1" smtClean="0"/>
              <a:t>flagellar</a:t>
            </a:r>
            <a:r>
              <a:rPr lang="en-US" dirty="0" smtClean="0"/>
              <a:t> stage and is present in insect vector, </a:t>
            </a:r>
            <a:r>
              <a:rPr lang="en-US" dirty="0" err="1" smtClean="0"/>
              <a:t>sandfly</a:t>
            </a:r>
            <a:r>
              <a:rPr lang="en-US" dirty="0" smtClean="0"/>
              <a:t> and in cultures.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promastigotes</a:t>
            </a:r>
            <a:r>
              <a:rPr lang="en-US" dirty="0" smtClean="0"/>
              <a:t>, which are </a:t>
            </a:r>
            <a:r>
              <a:rPr lang="en-US" dirty="0" err="1" smtClean="0"/>
              <a:t>intitially</a:t>
            </a:r>
            <a:r>
              <a:rPr lang="en-US" dirty="0" smtClean="0"/>
              <a:t> short, oval or </a:t>
            </a:r>
            <a:r>
              <a:rPr lang="en-US" dirty="0" err="1" smtClean="0"/>
              <a:t>pearshaped</a:t>
            </a:r>
            <a:r>
              <a:rPr lang="en-US" dirty="0" smtClean="0"/>
              <a:t> forms, subsequently become long spindle shaped cells, 15–25 </a:t>
            </a:r>
            <a:r>
              <a:rPr lang="en-US" dirty="0" err="1" smtClean="0"/>
              <a:t>μm</a:t>
            </a:r>
            <a:r>
              <a:rPr lang="en-US" dirty="0" smtClean="0"/>
              <a:t> in length and 1.5–3.5 </a:t>
            </a:r>
            <a:r>
              <a:rPr lang="en-US" dirty="0" err="1" smtClean="0"/>
              <a:t>μm</a:t>
            </a:r>
            <a:r>
              <a:rPr lang="en-US" dirty="0" smtClean="0"/>
              <a:t> in breadth.</a:t>
            </a:r>
          </a:p>
          <a:p>
            <a:r>
              <a:rPr lang="en-US" dirty="0" smtClean="0"/>
              <a:t>A single nucleus is situated at the center. The </a:t>
            </a:r>
            <a:r>
              <a:rPr lang="en-US" dirty="0" err="1" smtClean="0"/>
              <a:t>kinetoplast</a:t>
            </a:r>
            <a:r>
              <a:rPr lang="en-US" dirty="0" smtClean="0"/>
              <a:t>   lies transversely near the anterior end.</a:t>
            </a:r>
          </a:p>
          <a:p>
            <a:r>
              <a:rPr lang="en-US" dirty="0" smtClean="0"/>
              <a:t>The flagellum is single, delicate, and measures 15–28 </a:t>
            </a:r>
            <a:r>
              <a:rPr lang="en-US" dirty="0" err="1" smtClean="0"/>
              <a:t>μm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Giemsa</a:t>
            </a:r>
            <a:r>
              <a:rPr lang="en-US" dirty="0" smtClean="0"/>
              <a:t> or </a:t>
            </a:r>
            <a:r>
              <a:rPr lang="en-US" dirty="0" err="1" smtClean="0"/>
              <a:t>Leishman</a:t>
            </a:r>
            <a:r>
              <a:rPr lang="en-US" dirty="0" smtClean="0"/>
              <a:t> stained films show pale blue cytoplasm with a pink nucleus and bright red </a:t>
            </a:r>
            <a:r>
              <a:rPr lang="en-US" dirty="0" err="1" smtClean="0"/>
              <a:t>kinetoplast</a:t>
            </a:r>
            <a:r>
              <a:rPr lang="en-US" dirty="0" smtClean="0"/>
              <a:t>.</a:t>
            </a:r>
          </a:p>
          <a:p>
            <a:r>
              <a:rPr lang="en-US" dirty="0" smtClean="0"/>
              <a:t>A vacuole is present near the root of the flagellum.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Promastigote</a:t>
            </a:r>
            <a:r>
              <a:rPr lang="en-US" dirty="0" smtClean="0"/>
              <a:t> forms, which develop in artificial cultures, have the same morphology as in the </a:t>
            </a:r>
            <a:r>
              <a:rPr lang="en-US" dirty="0" err="1" smtClean="0"/>
              <a:t>sandfly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16</a:t>
            </a:fld>
            <a:endParaRPr lang="en-IN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820472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Modes of transmission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836712"/>
            <a:ext cx="8363272" cy="568863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1. Humans acquire by bite of an infected female </a:t>
            </a:r>
            <a:r>
              <a:rPr lang="en-US" dirty="0" err="1" smtClean="0"/>
              <a:t>sandfly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2. It can also be transmitted vertically from mother to fetus, by blood transfusion, and accidental inoculation in the laboratory.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Incubation period: Usually 2–6 months, occasionally it may </a:t>
            </a:r>
            <a:r>
              <a:rPr lang="en-US" dirty="0" smtClean="0"/>
              <a:t>be as short as 10 days or as long as 2 years.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 </a:t>
            </a:r>
            <a:r>
              <a:rPr lang="en-US" dirty="0" err="1" smtClean="0"/>
              <a:t>sandfly</a:t>
            </a:r>
            <a:r>
              <a:rPr lang="en-US" dirty="0" smtClean="0"/>
              <a:t> regurgitates the </a:t>
            </a:r>
            <a:r>
              <a:rPr lang="en-US" dirty="0" err="1" smtClean="0"/>
              <a:t>promastigotes</a:t>
            </a:r>
            <a:r>
              <a:rPr lang="en-US" dirty="0" smtClean="0"/>
              <a:t> in the wound caused by its proboscis.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These are engulfed by the cells of </a:t>
            </a:r>
            <a:r>
              <a:rPr lang="en-US" dirty="0" err="1" smtClean="0"/>
              <a:t>reticuloendothelial</a:t>
            </a:r>
            <a:r>
              <a:rPr lang="en-US" dirty="0" smtClean="0"/>
              <a:t> system (macrophages, </a:t>
            </a:r>
            <a:r>
              <a:rPr lang="en-US" dirty="0" err="1" smtClean="0"/>
              <a:t>monocytes</a:t>
            </a:r>
            <a:r>
              <a:rPr lang="en-US" dirty="0" smtClean="0"/>
              <a:t>, and </a:t>
            </a:r>
            <a:r>
              <a:rPr lang="en-US" dirty="0" err="1" smtClean="0"/>
              <a:t>polymorphonuclear</a:t>
            </a:r>
            <a:r>
              <a:rPr lang="en-US" dirty="0" smtClean="0"/>
              <a:t> leucocytes) and change into </a:t>
            </a:r>
            <a:r>
              <a:rPr lang="en-US" dirty="0" err="1" smtClean="0"/>
              <a:t>amastigote</a:t>
            </a:r>
            <a:r>
              <a:rPr lang="en-US" dirty="0" smtClean="0"/>
              <a:t> (LD body) within the cells.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on2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95772"/>
            <a:ext cx="4788024" cy="576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858000" y="3241675"/>
            <a:ext cx="854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>
              <a:cs typeface="Times New Roman" pitchFamily="18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79512" y="304800"/>
            <a:ext cx="878497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>
                <a:solidFill>
                  <a:srgbClr val="FF0000"/>
                </a:solidFill>
                <a:cs typeface="Times New Roman" pitchFamily="18" charset="0"/>
              </a:rPr>
              <a:t>Sand </a:t>
            </a:r>
            <a:r>
              <a:rPr lang="en-US" sz="4800" b="1" dirty="0" smtClean="0">
                <a:solidFill>
                  <a:srgbClr val="FF0000"/>
                </a:solidFill>
                <a:cs typeface="Times New Roman" pitchFamily="18" charset="0"/>
              </a:rPr>
              <a:t>fly- Vector</a:t>
            </a:r>
            <a:endParaRPr lang="en-US" sz="48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pic>
        <p:nvPicPr>
          <p:cNvPr id="4101" name="Picture 5" descr="phlebotominesandfl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095772"/>
            <a:ext cx="4788024" cy="576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18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356109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85800"/>
            <a:ext cx="7162800" cy="609600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FF0000"/>
                </a:solidFill>
                <a:cs typeface="Times New Roman" pitchFamily="18" charset="0"/>
              </a:rPr>
              <a:t>Different stages of Haemoflagellates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 smtClean="0"/>
              <a:t>Dr.T.V.Rao MD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19</a:t>
            </a:fld>
            <a:endParaRPr lang="en-IN" dirty="0"/>
          </a:p>
        </p:txBody>
      </p:sp>
      <p:pic>
        <p:nvPicPr>
          <p:cNvPr id="33808" name="Picture 16" descr="stages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91440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Leishmania_LifeCyc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0293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52" name="Picture 8" descr="female phlebotomu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74850"/>
            <a:ext cx="80645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153" name="Picture 9" descr="do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5163" y="3124200"/>
            <a:ext cx="1620837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154" name="Picture 10" descr="female phlebotomu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4750" y="2133600"/>
            <a:ext cx="80645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155" name="Picture 11" descr="Leishmania_LifeCycl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543" t="19000" r="31068" b="22646"/>
          <a:stretch>
            <a:fillRect/>
          </a:stretch>
        </p:blipFill>
        <p:spPr bwMode="auto">
          <a:xfrm>
            <a:off x="5791200" y="2133600"/>
            <a:ext cx="16002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156" name="Picture 12" descr="female phlebotomu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4750" y="5181600"/>
            <a:ext cx="80645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34157" name="AutoShape 13"/>
          <p:cNvCxnSpPr>
            <a:cxnSpLocks noChangeShapeType="1"/>
            <a:stCxn id="134152" idx="2"/>
            <a:endCxn id="134153" idx="0"/>
          </p:cNvCxnSpPr>
          <p:nvPr/>
        </p:nvCxnSpPr>
        <p:spPr bwMode="auto">
          <a:xfrm rot="16200000" flipH="1">
            <a:off x="787400" y="2435225"/>
            <a:ext cx="609600" cy="768350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4158" name="AutoShape 14"/>
          <p:cNvCxnSpPr>
            <a:cxnSpLocks noChangeShapeType="1"/>
            <a:stCxn id="134153" idx="0"/>
            <a:endCxn id="134154" idx="1"/>
          </p:cNvCxnSpPr>
          <p:nvPr/>
        </p:nvCxnSpPr>
        <p:spPr bwMode="auto">
          <a:xfrm rot="16200000">
            <a:off x="2870200" y="1009650"/>
            <a:ext cx="720725" cy="3508375"/>
          </a:xfrm>
          <a:prstGeom prst="curvedConnector2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4159" name="AutoShape 15"/>
          <p:cNvCxnSpPr>
            <a:cxnSpLocks noChangeShapeType="1"/>
            <a:stCxn id="134156" idx="1"/>
          </p:cNvCxnSpPr>
          <p:nvPr/>
        </p:nvCxnSpPr>
        <p:spPr bwMode="auto">
          <a:xfrm rot="10800000" flipV="1">
            <a:off x="1447800" y="5451475"/>
            <a:ext cx="3536950" cy="803275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4160" name="Text Box 16"/>
          <p:cNvSpPr txBox="1">
            <a:spLocks noChangeArrowheads="1"/>
          </p:cNvSpPr>
          <p:nvPr/>
        </p:nvSpPr>
        <p:spPr bwMode="auto">
          <a:xfrm>
            <a:off x="4953000" y="5807075"/>
            <a:ext cx="3200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Tx/>
            </a:pPr>
            <a:r>
              <a:rPr kumimoji="0" lang="en-US" sz="1600" b="1" dirty="0">
                <a:solidFill>
                  <a:srgbClr val="FF0000"/>
                </a:solidFill>
                <a:latin typeface="Times New Roman" pitchFamily="18" charset="0"/>
              </a:rPr>
              <a:t>3- Another sandfly bites human and ingests blood infected with </a:t>
            </a:r>
            <a:r>
              <a:rPr kumimoji="0" lang="en-US" sz="1600" b="1" i="1" dirty="0">
                <a:solidFill>
                  <a:srgbClr val="FF0000"/>
                </a:solidFill>
                <a:latin typeface="Times New Roman" pitchFamily="18" charset="0"/>
              </a:rPr>
              <a:t>Leishmania</a:t>
            </a:r>
          </a:p>
        </p:txBody>
      </p:sp>
      <p:sp>
        <p:nvSpPr>
          <p:cNvPr id="134161" name="Text Box 17"/>
          <p:cNvSpPr txBox="1">
            <a:spLocks noChangeArrowheads="1"/>
          </p:cNvSpPr>
          <p:nvPr/>
        </p:nvSpPr>
        <p:spPr bwMode="auto">
          <a:xfrm>
            <a:off x="4953000" y="1524000"/>
            <a:ext cx="2667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Tx/>
            </a:pPr>
            <a:r>
              <a:rPr kumimoji="0" lang="en-US" sz="1600" b="1" dirty="0">
                <a:solidFill>
                  <a:srgbClr val="FF0000"/>
                </a:solidFill>
                <a:latin typeface="Times New Roman" pitchFamily="18" charset="0"/>
              </a:rPr>
              <a:t>2- Sandfly bites human and injects </a:t>
            </a:r>
            <a:r>
              <a:rPr kumimoji="0" lang="en-US" sz="1600" b="1" i="1" dirty="0">
                <a:solidFill>
                  <a:srgbClr val="FF0000"/>
                </a:solidFill>
                <a:latin typeface="Times New Roman" pitchFamily="18" charset="0"/>
              </a:rPr>
              <a:t>Leishmania</a:t>
            </a:r>
            <a:r>
              <a:rPr kumimoji="0" lang="en-US" sz="1600" b="1" dirty="0">
                <a:solidFill>
                  <a:srgbClr val="FF0000"/>
                </a:solidFill>
                <a:latin typeface="Times New Roman" pitchFamily="18" charset="0"/>
              </a:rPr>
              <a:t> into skin</a:t>
            </a:r>
          </a:p>
        </p:txBody>
      </p:sp>
      <p:sp>
        <p:nvSpPr>
          <p:cNvPr id="134162" name="Text Box 18"/>
          <p:cNvSpPr txBox="1">
            <a:spLocks noChangeArrowheads="1"/>
          </p:cNvSpPr>
          <p:nvPr/>
        </p:nvSpPr>
        <p:spPr bwMode="auto">
          <a:xfrm>
            <a:off x="228600" y="1447800"/>
            <a:ext cx="3200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Tx/>
            </a:pPr>
            <a:r>
              <a:rPr kumimoji="0" lang="en-US" sz="1600" b="1" dirty="0">
                <a:latin typeface="Times New Roman" pitchFamily="18" charset="0"/>
              </a:rPr>
              <a:t>1- </a:t>
            </a:r>
            <a:r>
              <a:rPr kumimoji="0" lang="en-US" sz="1600" b="1" dirty="0" smtClean="0">
                <a:latin typeface="Times New Roman" pitchFamily="18" charset="0"/>
              </a:rPr>
              <a:t>Sand-fly </a:t>
            </a:r>
            <a:r>
              <a:rPr kumimoji="0" lang="en-US" sz="1600" b="1" dirty="0">
                <a:latin typeface="Times New Roman" pitchFamily="18" charset="0"/>
              </a:rPr>
              <a:t>bites animal and ingests blood infected with </a:t>
            </a:r>
            <a:r>
              <a:rPr kumimoji="0" lang="en-US" sz="1600" b="1" i="1" dirty="0">
                <a:latin typeface="Times New Roman" pitchFamily="18" charset="0"/>
              </a:rPr>
              <a:t>Leishmania</a:t>
            </a:r>
          </a:p>
        </p:txBody>
      </p:sp>
      <p:pic>
        <p:nvPicPr>
          <p:cNvPr id="134163" name="Picture 19" descr="Leishmania_LifeCycl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543" t="19000" r="31068" b="22646"/>
          <a:stretch>
            <a:fillRect/>
          </a:stretch>
        </p:blipFill>
        <p:spPr bwMode="auto">
          <a:xfrm>
            <a:off x="760413" y="5181600"/>
            <a:ext cx="66992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34164" name="AutoShape 20"/>
          <p:cNvCxnSpPr>
            <a:cxnSpLocks noChangeShapeType="1"/>
            <a:stCxn id="134156" idx="1"/>
            <a:endCxn id="134153" idx="3"/>
          </p:cNvCxnSpPr>
          <p:nvPr/>
        </p:nvCxnSpPr>
        <p:spPr bwMode="auto">
          <a:xfrm rot="10800000">
            <a:off x="2286000" y="3752850"/>
            <a:ext cx="2698750" cy="1698625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4165" name="Text Box 21"/>
          <p:cNvSpPr txBox="1">
            <a:spLocks noChangeArrowheads="1"/>
          </p:cNvSpPr>
          <p:nvPr/>
        </p:nvSpPr>
        <p:spPr bwMode="auto">
          <a:xfrm>
            <a:off x="1447800" y="4876800"/>
            <a:ext cx="2133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Tx/>
            </a:pPr>
            <a:r>
              <a:rPr kumimoji="0" lang="en-US" sz="1600" b="1" dirty="0">
                <a:solidFill>
                  <a:srgbClr val="FF0000"/>
                </a:solidFill>
                <a:latin typeface="Times New Roman" pitchFamily="18" charset="0"/>
              </a:rPr>
              <a:t>4- Cycle continues when sandfly bites another human or animal reservoir</a:t>
            </a:r>
          </a:p>
        </p:txBody>
      </p:sp>
    </p:spTree>
    <p:extLst>
      <p:ext uri="{BB962C8B-B14F-4D97-AF65-F5344CB8AC3E}">
        <p14:creationId xmlns:p14="http://schemas.microsoft.com/office/powerpoint/2010/main" xmlns="" val="363119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 smtClean="0"/>
              <a:t>Dr.T.V.Rao MD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21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4380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	</a:t>
            </a:r>
            <a:r>
              <a:rPr lang="en-US" dirty="0" err="1" smtClean="0"/>
              <a:t>Pathogenicity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22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908720"/>
            <a:ext cx="8435280" cy="5217443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L.donovani</a:t>
            </a:r>
            <a:r>
              <a:rPr lang="en-US" sz="2400" dirty="0" smtClean="0"/>
              <a:t> causes visceral </a:t>
            </a:r>
            <a:r>
              <a:rPr lang="en-US" sz="2400" dirty="0" err="1" smtClean="0"/>
              <a:t>leishmaniasis</a:t>
            </a:r>
            <a:r>
              <a:rPr lang="en-US" sz="2400" dirty="0" smtClean="0"/>
              <a:t> or Kala-</a:t>
            </a:r>
            <a:r>
              <a:rPr lang="en-US" sz="2400" dirty="0" err="1" smtClean="0"/>
              <a:t>azar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/>
              <a:t>The parasitized macrophages disseminate the infection to all parts of the body.</a:t>
            </a:r>
          </a:p>
          <a:p>
            <a:endParaRPr lang="en-US" sz="2400" dirty="0" smtClean="0"/>
          </a:p>
          <a:p>
            <a:r>
              <a:rPr lang="en-US" sz="2400" dirty="0" smtClean="0"/>
              <a:t>In the spleen, liver, and bone marrow particularly,</a:t>
            </a:r>
          </a:p>
          <a:p>
            <a:pPr>
              <a:buNone/>
            </a:pPr>
            <a:r>
              <a:rPr lang="en-US" sz="2400" dirty="0" smtClean="0"/>
              <a:t>    the </a:t>
            </a:r>
            <a:r>
              <a:rPr lang="en-US" sz="2400" dirty="0" err="1" smtClean="0"/>
              <a:t>amastigotes</a:t>
            </a:r>
            <a:r>
              <a:rPr lang="en-US" sz="2400" dirty="0" smtClean="0"/>
              <a:t> multiply enormously in the fixed macrophages to produce a ‘blockade’ of the  </a:t>
            </a:r>
            <a:r>
              <a:rPr lang="en-US" sz="2400" dirty="0" err="1" smtClean="0"/>
              <a:t>reticuloendothelial</a:t>
            </a:r>
            <a:r>
              <a:rPr lang="en-US" sz="2400" dirty="0" smtClean="0"/>
              <a:t> system. 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This leads to a marked proliferation and destruction of </a:t>
            </a:r>
            <a:r>
              <a:rPr lang="en-US" sz="2400" dirty="0" err="1" smtClean="0"/>
              <a:t>reticuloendothelial</a:t>
            </a:r>
            <a:r>
              <a:rPr lang="en-US" sz="2400" dirty="0" smtClean="0"/>
              <a:t> tissue in these organs.</a:t>
            </a:r>
            <a:endParaRPr lang="en-US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260648"/>
            <a:ext cx="8712968" cy="6408712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solidFill>
                  <a:srgbClr val="FF0000"/>
                </a:solidFill>
              </a:rPr>
              <a:t>Spleen</a:t>
            </a:r>
            <a:r>
              <a:rPr lang="en-US" sz="2400" dirty="0" smtClean="0"/>
              <a:t>: spleen is the most affected organ. It is grossly enlarged and the capsule is thickened due to </a:t>
            </a:r>
            <a:r>
              <a:rPr lang="en-US" sz="2400" dirty="0" err="1" smtClean="0"/>
              <a:t>peri</a:t>
            </a:r>
            <a:r>
              <a:rPr lang="en-US" sz="2400" dirty="0" smtClean="0"/>
              <a:t> </a:t>
            </a:r>
            <a:r>
              <a:rPr lang="en-US" sz="2400" dirty="0" err="1" smtClean="0"/>
              <a:t>splenitis.Cut</a:t>
            </a:r>
            <a:r>
              <a:rPr lang="en-US" sz="2400" dirty="0" smtClean="0"/>
              <a:t> section is red or </a:t>
            </a:r>
            <a:r>
              <a:rPr lang="en-US" sz="2400" dirty="0" err="1" smtClean="0"/>
              <a:t>choclate</a:t>
            </a:r>
            <a:r>
              <a:rPr lang="en-US" sz="2400" dirty="0" smtClean="0"/>
              <a:t> in </a:t>
            </a:r>
            <a:r>
              <a:rPr lang="en-US" sz="2400" dirty="0" err="1" smtClean="0"/>
              <a:t>colour</a:t>
            </a:r>
            <a:r>
              <a:rPr lang="en-US" sz="2400" dirty="0" smtClean="0"/>
              <a:t>. Microscopically the reticulum cells are greatly increased in numbers and are loaded with LD bodies.</a:t>
            </a:r>
          </a:p>
          <a:p>
            <a:pPr algn="just"/>
            <a:endParaRPr lang="en-US" sz="2400" dirty="0" smtClean="0"/>
          </a:p>
          <a:p>
            <a:r>
              <a:rPr lang="en-US" sz="2400" dirty="0" err="1" smtClean="0">
                <a:solidFill>
                  <a:srgbClr val="FF0000"/>
                </a:solidFill>
              </a:rPr>
              <a:t>Liver:</a:t>
            </a:r>
            <a:r>
              <a:rPr lang="en-US" sz="2400" dirty="0" err="1" smtClean="0"/>
              <a:t>The</a:t>
            </a:r>
            <a:r>
              <a:rPr lang="en-US" sz="2400" dirty="0" smtClean="0"/>
              <a:t> liver is enlarged. The </a:t>
            </a:r>
            <a:r>
              <a:rPr lang="en-US" sz="2400" dirty="0" err="1" smtClean="0"/>
              <a:t>Kupffer</a:t>
            </a:r>
            <a:r>
              <a:rPr lang="en-US" sz="2400" dirty="0" smtClean="0"/>
              <a:t> cells and vascular endothelial cells are heavily parasitized.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Bone Marrow: </a:t>
            </a:r>
            <a:r>
              <a:rPr lang="en-US" sz="2400" dirty="0" smtClean="0"/>
              <a:t>The bone marrow is heavily infiltrated  with </a:t>
            </a:r>
            <a:r>
              <a:rPr lang="en-US" sz="2400" dirty="0" err="1" smtClean="0"/>
              <a:t>parasitised</a:t>
            </a:r>
            <a:r>
              <a:rPr lang="en-US" sz="2400" dirty="0" smtClean="0"/>
              <a:t> </a:t>
            </a:r>
            <a:r>
              <a:rPr lang="en-US" sz="2400" dirty="0" err="1" smtClean="0"/>
              <a:t>macrophages,which</a:t>
            </a:r>
            <a:r>
              <a:rPr lang="en-US" sz="2400" dirty="0" smtClean="0"/>
              <a:t> may crowd the </a:t>
            </a:r>
            <a:r>
              <a:rPr lang="en-US" sz="2400" dirty="0" err="1" smtClean="0"/>
              <a:t>haematopoetic</a:t>
            </a:r>
            <a:r>
              <a:rPr lang="en-US" sz="2400" dirty="0" smtClean="0"/>
              <a:t> tissue.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400" dirty="0" smtClean="0"/>
              <a:t>   Severe </a:t>
            </a:r>
            <a:r>
              <a:rPr lang="en-US" sz="2400" b="1" dirty="0" smtClean="0"/>
              <a:t>anemia with hemoglobin levels of 5–10 g/</a:t>
            </a:r>
            <a:r>
              <a:rPr lang="en-US" sz="2400" b="1" dirty="0" err="1" smtClean="0"/>
              <a:t>dL</a:t>
            </a:r>
            <a:r>
              <a:rPr lang="en-US" sz="2400" b="1" dirty="0" smtClean="0"/>
              <a:t> </a:t>
            </a:r>
            <a:r>
              <a:rPr lang="en-US" sz="2400" dirty="0" smtClean="0"/>
              <a:t>may occur in Kala-</a:t>
            </a:r>
            <a:r>
              <a:rPr lang="en-US" sz="2400" dirty="0" err="1" smtClean="0"/>
              <a:t>azar</a:t>
            </a:r>
            <a:r>
              <a:rPr lang="en-US" sz="2400" dirty="0" smtClean="0"/>
              <a:t>, as a result of infiltration of the bone marrow as well as by the increased destruction of erythrocytes due to </a:t>
            </a:r>
            <a:r>
              <a:rPr lang="en-US" sz="2400" dirty="0" err="1" smtClean="0"/>
              <a:t>hypersplenism</a:t>
            </a:r>
            <a:r>
              <a:rPr lang="en-US" sz="2400" dirty="0" smtClean="0"/>
              <a:t>.</a:t>
            </a:r>
          </a:p>
          <a:p>
            <a:r>
              <a:rPr lang="en-US" sz="2400" dirty="0" err="1" smtClean="0">
                <a:solidFill>
                  <a:srgbClr val="FF0000"/>
                </a:solidFill>
              </a:rPr>
              <a:t>Leukopenia</a:t>
            </a:r>
            <a:r>
              <a:rPr lang="en-US" sz="2400" dirty="0" smtClean="0">
                <a:solidFill>
                  <a:srgbClr val="FF0000"/>
                </a:solidFill>
              </a:rPr>
              <a:t> with marked </a:t>
            </a:r>
            <a:r>
              <a:rPr lang="en-US" sz="2400" dirty="0" err="1" smtClean="0">
                <a:solidFill>
                  <a:srgbClr val="FF0000"/>
                </a:solidFill>
              </a:rPr>
              <a:t>neutropenia</a:t>
            </a:r>
            <a:r>
              <a:rPr lang="en-US" sz="2400" dirty="0" smtClean="0">
                <a:solidFill>
                  <a:srgbClr val="FF0000"/>
                </a:solidFill>
              </a:rPr>
              <a:t> and thrombocytopenia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6600" b="1" dirty="0" smtClean="0">
                <a:solidFill>
                  <a:srgbClr val="FF0000"/>
                </a:solidFill>
              </a:rPr>
              <a:t>What is Kala-Azar</a:t>
            </a:r>
            <a:endParaRPr lang="en-IN" sz="6600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24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Kala-azar </a:t>
            </a:r>
            <a:r>
              <a:rPr lang="en-IN" dirty="0"/>
              <a:t>means dark pigmentation which is characteristic of cases of visceral leishmaniasis. </a:t>
            </a:r>
            <a:endParaRPr lang="en-IN" dirty="0" smtClean="0"/>
          </a:p>
          <a:p>
            <a:endParaRPr lang="en-IN" dirty="0" smtClean="0"/>
          </a:p>
          <a:p>
            <a:r>
              <a:rPr lang="en-IN" dirty="0" smtClean="0"/>
              <a:t>It </a:t>
            </a:r>
            <a:r>
              <a:rPr lang="en-IN" dirty="0"/>
              <a:t>is widely prevalent in India in epidemic form in states of </a:t>
            </a:r>
            <a:r>
              <a:rPr lang="en-IN" b="1" dirty="0">
                <a:solidFill>
                  <a:srgbClr val="FF0000"/>
                </a:solidFill>
              </a:rPr>
              <a:t>Bihar, Assam and Bengal. </a:t>
            </a:r>
            <a:endParaRPr lang="en-IN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422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25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8229600" cy="6408712"/>
          </a:xfrm>
        </p:spPr>
        <p:txBody>
          <a:bodyPr>
            <a:normAutofit fontScale="55000" lnSpcReduction="20000"/>
          </a:bodyPr>
          <a:lstStyle/>
          <a:p>
            <a:r>
              <a:rPr lang="en-US" sz="2900" b="1" dirty="0" smtClean="0"/>
              <a:t>Clinical Features of Kala-</a:t>
            </a:r>
            <a:r>
              <a:rPr lang="en-US" sz="2900" b="1" dirty="0" err="1" smtClean="0"/>
              <a:t>Azar</a:t>
            </a:r>
            <a:r>
              <a:rPr lang="en-US" sz="2900" b="1" dirty="0" smtClean="0"/>
              <a:t>: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     </a:t>
            </a:r>
            <a:r>
              <a:rPr lang="en-US" sz="3800" dirty="0" smtClean="0"/>
              <a:t>1.The onset is typically insidious. </a:t>
            </a:r>
          </a:p>
          <a:p>
            <a:endParaRPr lang="en-US" sz="3800" dirty="0" smtClean="0"/>
          </a:p>
          <a:p>
            <a:pPr>
              <a:buNone/>
            </a:pPr>
            <a:r>
              <a:rPr lang="en-US" sz="3800" dirty="0" smtClean="0"/>
              <a:t>     2.The clinical illness begins with fever, which may be continuous, remittent, or irregular.</a:t>
            </a:r>
          </a:p>
          <a:p>
            <a:pPr>
              <a:buNone/>
            </a:pPr>
            <a:endParaRPr lang="en-US" sz="3800" dirty="0" smtClean="0"/>
          </a:p>
          <a:p>
            <a:pPr>
              <a:buNone/>
            </a:pPr>
            <a:r>
              <a:rPr lang="en-US" sz="3800" dirty="0" smtClean="0"/>
              <a:t>     3.Splenomegaly starts early and is progressive along with massive </a:t>
            </a:r>
            <a:r>
              <a:rPr lang="en-US" sz="3800" dirty="0" err="1" smtClean="0"/>
              <a:t>Hepatomegaly</a:t>
            </a:r>
            <a:r>
              <a:rPr lang="en-US" sz="3800" dirty="0" smtClean="0"/>
              <a:t> and </a:t>
            </a:r>
            <a:r>
              <a:rPr lang="en-US" sz="3800" dirty="0" err="1" smtClean="0"/>
              <a:t>lymphadenopathy</a:t>
            </a:r>
            <a:r>
              <a:rPr lang="en-US" sz="3800" dirty="0" smtClean="0"/>
              <a:t> .</a:t>
            </a:r>
          </a:p>
          <a:p>
            <a:pPr>
              <a:buNone/>
            </a:pPr>
            <a:endParaRPr lang="en-US" sz="3800" dirty="0" smtClean="0"/>
          </a:p>
          <a:p>
            <a:pPr>
              <a:buNone/>
            </a:pPr>
            <a:r>
              <a:rPr lang="en-US" sz="3800" dirty="0" smtClean="0"/>
              <a:t>     4.Skin becomes dry, rough, and darkly pigmented</a:t>
            </a:r>
            <a:br>
              <a:rPr lang="en-US" sz="3800" dirty="0" smtClean="0"/>
            </a:br>
            <a:r>
              <a:rPr lang="en-US" sz="3800" dirty="0" smtClean="0"/>
              <a:t>(hence, the name Kala-</a:t>
            </a:r>
            <a:r>
              <a:rPr lang="en-US" sz="3800" dirty="0" err="1" smtClean="0"/>
              <a:t>azar</a:t>
            </a:r>
            <a:r>
              <a:rPr lang="en-US" sz="3800" dirty="0" smtClean="0"/>
              <a:t>).</a:t>
            </a:r>
          </a:p>
          <a:p>
            <a:pPr>
              <a:buNone/>
            </a:pPr>
            <a:r>
              <a:rPr lang="en-US" sz="3800" dirty="0" smtClean="0"/>
              <a:t/>
            </a:r>
            <a:br>
              <a:rPr lang="en-US" sz="3800" dirty="0" smtClean="0"/>
            </a:br>
            <a:r>
              <a:rPr lang="en-US" sz="3800" dirty="0" smtClean="0"/>
              <a:t>5.The hair become thin and brittle</a:t>
            </a:r>
          </a:p>
          <a:p>
            <a:pPr>
              <a:buNone/>
            </a:pPr>
            <a:r>
              <a:rPr lang="en-US" sz="3800" dirty="0" smtClean="0"/>
              <a:t/>
            </a:r>
            <a:br>
              <a:rPr lang="en-US" sz="3800" dirty="0" smtClean="0"/>
            </a:br>
            <a:r>
              <a:rPr lang="en-US" sz="3800" dirty="0" smtClean="0"/>
              <a:t>6.Cachexia with marked anemia, emaciation, and loss of weight is seen.</a:t>
            </a:r>
            <a:br>
              <a:rPr lang="en-US" sz="3800" dirty="0" smtClean="0"/>
            </a:br>
            <a:r>
              <a:rPr lang="en-US" sz="3800" dirty="0" err="1" smtClean="0"/>
              <a:t>Epistaxis</a:t>
            </a:r>
            <a:r>
              <a:rPr lang="en-US" sz="3800" dirty="0" smtClean="0"/>
              <a:t> and bleeding from gums are common.</a:t>
            </a:r>
          </a:p>
          <a:p>
            <a:pPr>
              <a:buNone/>
            </a:pPr>
            <a:r>
              <a:rPr lang="en-US" sz="3800" dirty="0" smtClean="0"/>
              <a:t/>
            </a:r>
            <a:br>
              <a:rPr lang="en-US" sz="3800" dirty="0" smtClean="0"/>
            </a:br>
            <a:r>
              <a:rPr lang="en-US" sz="3800" dirty="0" smtClean="0"/>
              <a:t>Most untreated patients die in about 2 years, due to some </a:t>
            </a:r>
            <a:r>
              <a:rPr lang="en-US" sz="3800" dirty="0" err="1" smtClean="0"/>
              <a:t>intercurrent</a:t>
            </a:r>
            <a:r>
              <a:rPr lang="en-US" sz="3800" dirty="0" smtClean="0"/>
              <a:t> disease such as dysentery, diarrhea, and tuberculosis.</a:t>
            </a:r>
            <a:endParaRPr lang="en-US" sz="3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50106"/>
          </a:xfrm>
        </p:spPr>
        <p:txBody>
          <a:bodyPr>
            <a:normAutofit/>
          </a:bodyPr>
          <a:lstStyle/>
          <a:p>
            <a:pPr algn="ctr"/>
            <a:r>
              <a:rPr lang="en-US" sz="3500" b="1" dirty="0" smtClean="0"/>
              <a:t>Diagnosis of visceral </a:t>
            </a:r>
            <a:r>
              <a:rPr lang="en-US" sz="3500" b="1" dirty="0" err="1" smtClean="0"/>
              <a:t>leishmaniasis</a:t>
            </a:r>
            <a:endParaRPr lang="en-US" sz="35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26</a:t>
            </a:fld>
            <a:endParaRPr lang="en-IN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5814" y="346076"/>
            <a:ext cx="7772400" cy="654032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Direct 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Evidence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27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1285860"/>
            <a:ext cx="8258204" cy="4733940"/>
          </a:xfrm>
        </p:spPr>
        <p:txBody>
          <a:bodyPr>
            <a:noAutofit/>
          </a:bodyPr>
          <a:lstStyle/>
          <a:p>
            <a:pPr marL="457200" indent="-457200" algn="just">
              <a:buAutoNum type="alphaUcParenR"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Microscopy</a:t>
            </a:r>
          </a:p>
          <a:p>
            <a:pPr marL="457200" indent="-457200" algn="just">
              <a:buAutoNum type="alphaUcParenR"/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1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. Demonstration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of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amastigotes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in smears of tissue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aspirates-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gold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standard for diagnosis of visceral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leishmaniasis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Samples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en-US" sz="2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Peripheral blood, Bone marrow, </a:t>
            </a:r>
            <a:r>
              <a:rPr lang="en-US" sz="2400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Splenic</a:t>
            </a:r>
            <a:r>
              <a:rPr lang="en-US" sz="2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aspirate, Enlarged </a:t>
            </a:r>
            <a:r>
              <a:rPr lang="en-US" sz="2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lymph </a:t>
            </a:r>
            <a:r>
              <a:rPr lang="en-US" sz="2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node</a:t>
            </a:r>
            <a:endParaRPr lang="en-US" sz="2400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</a:t>
            </a:r>
            <a:r>
              <a:rPr lang="en-US" sz="2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tain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Leishman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Giemsa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or Wright’s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stains</a:t>
            </a:r>
          </a:p>
          <a:p>
            <a:pPr algn="just"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Amastigote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parasite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seen within macrophages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28</a:t>
            </a:fld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28596" y="714356"/>
            <a:ext cx="8143932" cy="588299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Peripheral 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blood smear: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amastigotes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inside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circulating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monocytes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Chance of detection can be improved by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-examination of thick blood film</a:t>
            </a:r>
          </a:p>
          <a:p>
            <a:pPr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-examine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buffy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coat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bone marrow aspira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44824"/>
            <a:ext cx="3962400" cy="409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181" name="Picture 5" descr="bone marrow amastigot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44824"/>
            <a:ext cx="3956248" cy="3443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0185" name="Text Box 9"/>
          <p:cNvSpPr txBox="1">
            <a:spLocks noChangeArrowheads="1"/>
          </p:cNvSpPr>
          <p:nvPr/>
        </p:nvSpPr>
        <p:spPr bwMode="auto">
          <a:xfrm>
            <a:off x="838200" y="394438"/>
            <a:ext cx="7766248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rtl="0">
              <a:spcBef>
                <a:spcPct val="50000"/>
              </a:spcBef>
            </a:pPr>
            <a:r>
              <a:rPr lang="en-US" sz="3800" b="1" dirty="0">
                <a:solidFill>
                  <a:srgbClr val="FF0000"/>
                </a:solidFill>
              </a:rPr>
              <a:t>Bone marrow aspiration</a:t>
            </a:r>
          </a:p>
        </p:txBody>
      </p:sp>
      <p:sp>
        <p:nvSpPr>
          <p:cNvPr id="50186" name="Text Box 10"/>
          <p:cNvSpPr txBox="1">
            <a:spLocks noChangeArrowheads="1"/>
          </p:cNvSpPr>
          <p:nvPr/>
        </p:nvSpPr>
        <p:spPr bwMode="auto">
          <a:xfrm>
            <a:off x="4929214" y="5486400"/>
            <a:ext cx="34290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sz="2200" dirty="0">
                <a:latin typeface="Calibri" pitchFamily="34" charset="0"/>
                <a:cs typeface="Calibri" pitchFamily="34" charset="0"/>
              </a:rPr>
              <a:t>Bone marrow amastigotes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29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407451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30</a:t>
            </a:fld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500034" y="714356"/>
            <a:ext cx="8143932" cy="588299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Bone marrow aspirate:</a:t>
            </a:r>
          </a:p>
          <a:p>
            <a:pPr algn="just"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Sternal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marrow is aspirated by puncturing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sternum at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level of 2</a:t>
            </a:r>
            <a:r>
              <a:rPr lang="en-US" sz="2400" baseline="30000" dirty="0" smtClean="0">
                <a:latin typeface="Calibri" pitchFamily="34" charset="0"/>
                <a:cs typeface="Calibri" pitchFamily="34" charset="0"/>
              </a:rPr>
              <a:t>nd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or  3</a:t>
            </a:r>
            <a:r>
              <a:rPr lang="en-US" sz="2400" baseline="30000" dirty="0" smtClean="0">
                <a:latin typeface="Calibri" pitchFamily="34" charset="0"/>
                <a:cs typeface="Calibri" pitchFamily="34" charset="0"/>
              </a:rPr>
              <a:t>rd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intercoastal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space, using a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sternal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puncture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needle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Obtained by puncturing the iliac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crest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28596" y="500042"/>
            <a:ext cx="8143932" cy="616931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Splenic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aspirates:</a:t>
            </a:r>
          </a:p>
          <a:p>
            <a:pPr algn="just"/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Richer in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parasites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Procedure can sometimes cause dangerous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bleeding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Contraindicated in pts of prolonged PT or if platelet count is less than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40,000/mm3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b="1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Lymphnode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aspirates:</a:t>
            </a: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Not useful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in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diagnosis of Indian Kala-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azar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32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0034" y="428604"/>
            <a:ext cx="8143932" cy="624075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B)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Culture</a:t>
            </a:r>
          </a:p>
          <a:p>
            <a:pPr algn="just">
              <a:buNone/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issue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materials or blood are cultured on 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NNN medium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Novy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Nicolle and Mc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Neal)- rabbit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blood agar slope consisting of 2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parts of salt agar and 1 part of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defibrinated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rabbit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blood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Sample inoculated in water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of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condensation; incubated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at 22°–24°C for 1–4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weeks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 At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end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of each week, a drop of culture fluid is examined for </a:t>
            </a:r>
            <a:r>
              <a:rPr lang="en-US" sz="2400" b="1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promastigotes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under high power objective or phase contrast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illumination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33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642918"/>
            <a:ext cx="8358246" cy="595443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C) Animal inoculation</a:t>
            </a:r>
          </a:p>
          <a:p>
            <a:pPr algn="just">
              <a:buNone/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Animal inoculation is not used for routine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diagnosis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When necessary,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done in Chinese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golden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hamster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9472"/>
            <a:ext cx="8229600" cy="562074"/>
          </a:xfrm>
        </p:spPr>
        <p:txBody>
          <a:bodyPr>
            <a:noAutofit/>
          </a:bodyPr>
          <a:lstStyle/>
          <a:p>
            <a:r>
              <a:rPr lang="en-US" sz="30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Indirect evidences</a:t>
            </a:r>
            <a:endParaRPr lang="en-US" sz="30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34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1428736"/>
            <a:ext cx="8286808" cy="509660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)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Serodiagnosis</a:t>
            </a: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just">
              <a:buNone/>
            </a:pP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1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. Detection 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of 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antigen: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ELISA, PCR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just">
              <a:buNone/>
            </a:pP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. Detection 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of antibodies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: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CFT;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antigen human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tubercle bacillus by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Witebsky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Kliengenstein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and Kuhn (hence, called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WKK antigen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algn="just">
              <a:buNone/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Positive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early in the disease</a:t>
            </a: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35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42918"/>
            <a:ext cx="8229600" cy="5483245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Positive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reaction also occurs in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tuberculosis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leprosy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tropical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eosinophilia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</a:t>
            </a:r>
            <a:r>
              <a:rPr lang="en-US" sz="2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Specific </a:t>
            </a:r>
            <a:r>
              <a:rPr lang="en-US" sz="2400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leishmanial</a:t>
            </a:r>
            <a:r>
              <a:rPr lang="en-US" sz="2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antigens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prepared from cultures  have been used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to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demonstrate </a:t>
            </a:r>
            <a:r>
              <a:rPr lang="en-US" sz="2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specific </a:t>
            </a:r>
            <a:r>
              <a:rPr lang="en-US" sz="2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antibodies</a:t>
            </a:r>
            <a:endParaRPr lang="en-US" sz="2400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These tests include: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 Indirect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immunofluroscent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antibody test (IFAT)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 Counter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immunoelectrophoresis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(CIEP)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 ELISA and DOT ELISA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 DAT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0034" y="417514"/>
            <a:ext cx="7772400" cy="725470"/>
          </a:xfrm>
        </p:spPr>
        <p:txBody>
          <a:bodyPr>
            <a:normAutofit/>
          </a:bodyPr>
          <a:lstStyle/>
          <a:p>
            <a:r>
              <a:rPr lang="en-IN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Direct agglutination test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36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0034" y="1447800"/>
            <a:ext cx="4163406" cy="4572000"/>
          </a:xfrm>
        </p:spPr>
        <p:txBody>
          <a:bodyPr>
            <a:normAutofit/>
          </a:bodyPr>
          <a:lstStyle/>
          <a:p>
            <a:r>
              <a:rPr lang="en-IN" sz="2400" dirty="0" smtClean="0">
                <a:latin typeface="Calibri" pitchFamily="34" charset="0"/>
                <a:cs typeface="Calibri" pitchFamily="34" charset="0"/>
              </a:rPr>
              <a:t>Direct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agglutination test (DAT)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sensitivity 91-100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% and specificity from 72 to 100%.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3" y="1567699"/>
            <a:ext cx="4093213" cy="45986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4667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7772400" cy="928694"/>
          </a:xfrm>
        </p:spPr>
        <p:txBody>
          <a:bodyPr>
            <a:normAutofit/>
          </a:bodyPr>
          <a:lstStyle/>
          <a:p>
            <a:r>
              <a:rPr lang="en-IN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ELISA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37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latin typeface="Calibri" pitchFamily="34" charset="0"/>
                <a:cs typeface="Calibri" pitchFamily="34" charset="0"/>
              </a:rPr>
              <a:t>ELISA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is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highly sensitive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test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4176464" cy="5048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3099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38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571480"/>
            <a:ext cx="8258204" cy="609788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A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specific 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rapid </a:t>
            </a:r>
            <a:r>
              <a:rPr lang="en-US" sz="2400" b="1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immunchromatographic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dipstick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(ICT) method for antibody has been developed using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recombinant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leishmanial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antigen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rk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39</a:t>
            </a:r>
            <a:endParaRPr lang="en-US" sz="2400" i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i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 sensitivity of the test is  98% and specificity is 90%.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7772400" cy="928694"/>
          </a:xfrm>
        </p:spPr>
        <p:txBody>
          <a:bodyPr>
            <a:normAutofit/>
          </a:bodyPr>
          <a:lstStyle/>
          <a:p>
            <a:r>
              <a:rPr lang="en-IN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Chromatographic </a:t>
            </a:r>
            <a:r>
              <a:rPr lang="en-IN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strip test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39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447800"/>
            <a:ext cx="4339912" cy="4572000"/>
          </a:xfrm>
        </p:spPr>
        <p:txBody>
          <a:bodyPr>
            <a:normAutofit/>
          </a:bodyPr>
          <a:lstStyle/>
          <a:p>
            <a:r>
              <a:rPr lang="en-IN" sz="2400" dirty="0">
                <a:latin typeface="Calibri" pitchFamily="34" charset="0"/>
                <a:cs typeface="Calibri" pitchFamily="34" charset="0"/>
              </a:rPr>
              <a:t>A ready to use immuno chromatographic strip test based on rk 39 antigen has been developed as a rapid test for diagnosis of kala </a:t>
            </a:r>
            <a:r>
              <a:rPr lang="en-IN" sz="2400" dirty="0" err="1">
                <a:latin typeface="Calibri" pitchFamily="34" charset="0"/>
                <a:cs typeface="Calibri" pitchFamily="34" charset="0"/>
              </a:rPr>
              <a:t>azar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IN" sz="2400" dirty="0" smtClean="0">
                <a:latin typeface="Calibri" pitchFamily="34" charset="0"/>
                <a:cs typeface="Calibri" pitchFamily="34" charset="0"/>
              </a:rPr>
              <a:t>This test is recommended by National vector borne disease control program in India.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340768"/>
            <a:ext cx="4186436" cy="49545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1851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Non specific Serum tests</a:t>
            </a:r>
            <a:endParaRPr lang="en-US" sz="3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40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1214422"/>
            <a:ext cx="8286808" cy="538293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B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ased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on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greatly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increased globulin content of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serum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da-DK" sz="2400" dirty="0" smtClean="0">
                <a:latin typeface="Calibri" pitchFamily="34" charset="0"/>
                <a:cs typeface="Calibri" pitchFamily="34" charset="0"/>
              </a:rPr>
              <a:t>1.</a:t>
            </a:r>
            <a:r>
              <a:rPr lang="da-DK" sz="2400" dirty="0" smtClean="0">
                <a:latin typeface="Calibri" pitchFamily="34" charset="0"/>
                <a:cs typeface="Calibri" pitchFamily="34" charset="0"/>
              </a:rPr>
              <a:t> </a:t>
            </a:r>
            <a:r>
              <a:rPr lang="da-DK" sz="2400" b="1" dirty="0" smtClean="0">
                <a:latin typeface="Calibri" pitchFamily="34" charset="0"/>
                <a:cs typeface="Calibri" pitchFamily="34" charset="0"/>
              </a:rPr>
              <a:t>Napier’s </a:t>
            </a:r>
            <a:r>
              <a:rPr lang="da-DK" sz="2400" b="1" dirty="0" smtClean="0">
                <a:latin typeface="Calibri" pitchFamily="34" charset="0"/>
                <a:cs typeface="Calibri" pitchFamily="34" charset="0"/>
              </a:rPr>
              <a:t>aldehyde or formogel test:</a:t>
            </a:r>
          </a:p>
          <a:p>
            <a:pPr algn="just">
              <a:buNone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Patient serum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taken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in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test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tube, a drop of formalin (40% formaldehyde) is added,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shaken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A positive reaction is jellification and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o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pacification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of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test serum, resembling the coagulated white of egg appearing within 3–30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minutes</a:t>
            </a:r>
            <a:endParaRPr lang="da-DK" sz="2400" b="1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endParaRPr lang="da-DK" sz="2400" b="1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41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00042"/>
            <a:ext cx="8229600" cy="578647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. Chopra’s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antimony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test</a:t>
            </a:r>
          </a:p>
          <a:p>
            <a:pPr algn="just"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0.2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mL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of serum diluted 1:10 with distilled water in a Dreyer’s tube and overlaying with few drops of 4% solution of urea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stibamine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. Formation of </a:t>
            </a:r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flocculent </a:t>
            </a:r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precipitate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indicates positive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test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Both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tests give false positive reactions in several other disease such as multiple myeloma, cirrhosis of liver, tuberculosis, leprosy,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schistosomiasis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African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trypanosomiasis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where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hypergammaglobulinemia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exists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42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571480"/>
            <a:ext cx="8258204" cy="595386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Blood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Picture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 algn="just">
              <a:buNone/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Complete blood count shows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normocytic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normochromic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anemia and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thrombocytopenia</a:t>
            </a: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Leucocyte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count reveals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leucopenia  accompanied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by a relative increase of lymphocytes and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monocytes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Serum shows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hyper gamma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globulinemia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and a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reversal of the albumin: globulin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ratio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Liver function tests show mild elevations.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en-IN" sz="3000" b="1" dirty="0">
                <a:solidFill>
                  <a:srgbClr val="FF0000"/>
                </a:solidFill>
              </a:rPr>
              <a:t>Post Kala-azar Dermal Leishmaniasis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43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1285860"/>
            <a:ext cx="8358246" cy="4840303"/>
          </a:xfrm>
        </p:spPr>
        <p:txBody>
          <a:bodyPr>
            <a:noAutofit/>
          </a:bodyPr>
          <a:lstStyle/>
          <a:p>
            <a:pPr algn="just"/>
            <a:r>
              <a:rPr lang="en-IN" sz="2400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een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in 3-10% of patients of  VL in endemic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areas, when </a:t>
            </a:r>
            <a:r>
              <a:rPr lang="en-IN" sz="2400" i="1" dirty="0">
                <a:latin typeface="Calibri" pitchFamily="34" charset="0"/>
                <a:cs typeface="Calibri" pitchFamily="34" charset="0"/>
              </a:rPr>
              <a:t>Leishmania donovani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invades skin cells, resides and develops there and manifests as dermal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leisions</a:t>
            </a: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dirty="0" smtClean="0">
                <a:latin typeface="Calibri" pitchFamily="34" charset="0"/>
                <a:cs typeface="Calibri" pitchFamily="34" charset="0"/>
              </a:rPr>
              <a:t>M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anifests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as 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PKDL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after about a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year or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a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few years of treatment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.</a:t>
            </a: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dirty="0" smtClean="0">
                <a:latin typeface="Calibri" pitchFamily="34" charset="0"/>
                <a:cs typeface="Calibri" pitchFamily="34" charset="0"/>
              </a:rPr>
              <a:t>Seen only in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ndia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and east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frica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294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44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588961"/>
            <a:ext cx="8358246" cy="5697559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N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onulcerative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lesion of skin. The lesions are of 3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types</a:t>
            </a: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1.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Depigmented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macules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: 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These commonly appear on the trunk and extremities and resemble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tuberculoid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leprosy.</a:t>
            </a:r>
          </a:p>
          <a:p>
            <a:pPr algn="just"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2.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Erythematous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patches: 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These are distributed on</a:t>
            </a:r>
          </a:p>
          <a:p>
            <a:pPr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     the face in a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'butterfly distribution'.</a:t>
            </a:r>
          </a:p>
          <a:p>
            <a:pPr algn="just">
              <a:buNone/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3.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Nodular lesion: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Both of the above mentioned</a:t>
            </a:r>
          </a:p>
          <a:p>
            <a:pPr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  lesions may develop into painless yellowish pink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nonulcerating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granulomatous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nodules.</a:t>
            </a:r>
          </a:p>
          <a:p>
            <a:pPr algn="just"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    The parasite can be demonstrated in the lesions.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7772400" cy="868346"/>
          </a:xfrm>
        </p:spPr>
        <p:txBody>
          <a:bodyPr>
            <a:normAutofit/>
          </a:bodyPr>
          <a:lstStyle/>
          <a:p>
            <a:r>
              <a:rPr lang="en-US" sz="3500" b="1" dirty="0" smtClean="0">
                <a:solidFill>
                  <a:srgbClr val="FF0000"/>
                </a:solidFill>
              </a:rPr>
              <a:t>Diagnosis of </a:t>
            </a:r>
            <a:r>
              <a:rPr lang="en-US" sz="3500" b="1" dirty="0" smtClean="0">
                <a:solidFill>
                  <a:srgbClr val="FF0000"/>
                </a:solidFill>
              </a:rPr>
              <a:t>PKDL</a:t>
            </a:r>
            <a:endParaRPr lang="en-US" sz="3500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45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0034" y="1447800"/>
            <a:ext cx="8186766" cy="483872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 nodular lesions are biopsied and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amastigote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forms are demonstrated in stained sections.</a:t>
            </a:r>
          </a:p>
          <a:p>
            <a:pPr algn="just"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 biopsy material can be cultured or animal inoculation can be done.</a:t>
            </a: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Immunodiagnosis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has no role in the diagnosis of PKDL.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FF0000"/>
                </a:solidFill>
              </a:rPr>
              <a:t>Treatment</a:t>
            </a:r>
            <a:endParaRPr lang="en-US" sz="3000" b="1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46</a:t>
            </a:fld>
            <a:endParaRPr lang="en-IN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071546"/>
            <a:ext cx="8229600" cy="578645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1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) </a:t>
            </a:r>
            <a:r>
              <a:rPr lang="en-US" sz="2400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Pentavalent</a:t>
            </a:r>
            <a:r>
              <a:rPr lang="en-US" sz="2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antimony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(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Pentostam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): Two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pentavalent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antimonial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Sbv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) preparations are available:</a:t>
            </a: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Sodium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stibogluconate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(100 mg of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Sbv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/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mL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algn="just"/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Meglumine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antimonate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(85 mg of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Sbv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/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mL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).</a:t>
            </a:r>
          </a:p>
          <a:p>
            <a:pPr algn="just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Dosage: The daily dose is 20 mg/kg by rapid intravenous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(IV) infusion or intramuscular (IM) injection for 20–30 days.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 rtl="0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en-US" sz="2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) </a:t>
            </a:r>
            <a:r>
              <a:rPr lang="en-US" sz="2400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Amphotericin</a:t>
            </a:r>
            <a:r>
              <a:rPr lang="en-US" sz="2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: first line drug in Bihar</a:t>
            </a:r>
          </a:p>
          <a:p>
            <a:pPr algn="just" rtl="0"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3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) </a:t>
            </a:r>
            <a:r>
              <a:rPr lang="en-US" sz="2400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Miltefosine</a:t>
            </a:r>
            <a:endParaRPr lang="en-US" sz="2400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Miltefosine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is the first oral drug, approved for the treatment</a:t>
            </a:r>
          </a:p>
          <a:p>
            <a:pPr algn="just" rtl="0"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 rtl="0">
              <a:buFontTx/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 rtl="0">
              <a:buFontTx/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761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Dr.T.V.Rao MD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47</a:t>
            </a:fld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500034" y="1447800"/>
            <a:ext cx="8186766" cy="4572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Treatment of complications</a:t>
            </a:r>
            <a:r>
              <a:rPr lang="en-US" sz="2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:</a:t>
            </a:r>
          </a:p>
          <a:p>
            <a:pPr algn="just">
              <a:buNone/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Anemia</a:t>
            </a: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Bleeding</a:t>
            </a: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Infections etc.</a:t>
            </a:r>
          </a:p>
          <a:p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417514"/>
            <a:ext cx="8115328" cy="725470"/>
          </a:xfrm>
        </p:spPr>
        <p:txBody>
          <a:bodyPr>
            <a:normAutofit/>
          </a:bodyPr>
          <a:lstStyle/>
          <a:p>
            <a:r>
              <a:rPr lang="en-IN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Kala-</a:t>
            </a:r>
            <a:r>
              <a:rPr lang="en-IN" sz="30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azar</a:t>
            </a:r>
            <a:r>
              <a:rPr lang="en-IN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IN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prevention</a:t>
            </a:r>
            <a:endParaRPr lang="en-IN" sz="3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48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8229600" cy="4785395"/>
          </a:xfrm>
        </p:spPr>
        <p:txBody>
          <a:bodyPr>
            <a:noAutofit/>
          </a:bodyPr>
          <a:lstStyle/>
          <a:p>
            <a:pPr algn="just"/>
            <a:r>
              <a:rPr lang="en-IN" sz="2400" dirty="0">
                <a:latin typeface="Calibri" pitchFamily="34" charset="0"/>
                <a:cs typeface="Calibri" pitchFamily="34" charset="0"/>
              </a:rPr>
              <a:t>Multipronged approach is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needed</a:t>
            </a: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dirty="0" smtClean="0">
                <a:latin typeface="Calibri" pitchFamily="34" charset="0"/>
                <a:cs typeface="Calibri" pitchFamily="34" charset="0"/>
              </a:rPr>
              <a:t>Sand-flies </a:t>
            </a:r>
            <a:r>
              <a:rPr lang="en-IN" sz="2400" dirty="0">
                <a:latin typeface="Calibri" pitchFamily="34" charset="0"/>
                <a:cs typeface="Calibri" pitchFamily="34" charset="0"/>
              </a:rPr>
              <a:t>are extremely sensitive to insecticides &amp; vector control through insecticide spray is very important. </a:t>
            </a: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dirty="0">
                <a:latin typeface="Calibri" pitchFamily="34" charset="0"/>
                <a:cs typeface="Calibri" pitchFamily="34" charset="0"/>
              </a:rPr>
              <a:t>Mosquito nets or curtains treated with insecticides will keep out the tiny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sand-flies. 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680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49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571480"/>
            <a:ext cx="8258204" cy="5554683"/>
          </a:xfrm>
        </p:spPr>
        <p:txBody>
          <a:bodyPr>
            <a:normAutofit/>
          </a:bodyPr>
          <a:lstStyle/>
          <a:p>
            <a:pPr algn="just"/>
            <a:r>
              <a:rPr lang="en-IN" sz="2400" dirty="0">
                <a:latin typeface="Calibri" pitchFamily="34" charset="0"/>
                <a:cs typeface="Calibri" pitchFamily="34" charset="0"/>
              </a:rPr>
              <a:t>In endemic areas with zoonotic transmission, infected or stray dogs should be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destroyed</a:t>
            </a: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dirty="0">
                <a:latin typeface="Calibri" pitchFamily="34" charset="0"/>
                <a:cs typeface="Calibri" pitchFamily="34" charset="0"/>
              </a:rPr>
              <a:t>In areas with anthroponotic transmission, early diagnosis &amp; treatment of human infections, to reduce the reservoir &amp; control epidemics of VL, is extremely important. </a:t>
            </a: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dirty="0">
                <a:latin typeface="Calibri" pitchFamily="34" charset="0"/>
                <a:cs typeface="Calibri" pitchFamily="34" charset="0"/>
              </a:rPr>
              <a:t>Serology is useful for screening of suspected cases in the field. </a:t>
            </a: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dirty="0">
                <a:latin typeface="Calibri" pitchFamily="34" charset="0"/>
                <a:cs typeface="Calibri" pitchFamily="34" charset="0"/>
              </a:rPr>
              <a:t>No vaccine is currently available . </a:t>
            </a:r>
          </a:p>
          <a:p>
            <a:pPr algn="just"/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196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Cutaneous </a:t>
            </a:r>
            <a:r>
              <a:rPr lang="en-US" sz="5400" b="1" dirty="0">
                <a:solidFill>
                  <a:srgbClr val="FF0000"/>
                </a:solidFill>
              </a:rPr>
              <a:t>leishmaniasis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50</a:t>
            </a:fld>
            <a:endParaRPr lang="en-IN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5060" name="Picture 4" descr="LeishmaniamajorUlcer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4724400" cy="5064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061" name="Picture 5" descr="oriental so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52292" y="3810000"/>
            <a:ext cx="3596172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062" name="Picture 6" descr="oriental sor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1944" y="1412776"/>
            <a:ext cx="3556520" cy="239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6701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804" y="438034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Old world </a:t>
            </a:r>
            <a:r>
              <a:rPr lang="en-US" b="1" dirty="0" err="1" smtClean="0">
                <a:solidFill>
                  <a:srgbClr val="0070C0"/>
                </a:solidFill>
              </a:rPr>
              <a:t>Cutaneous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Leishmaniasis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51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1285860"/>
            <a:ext cx="8319868" cy="5311492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Caused by 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L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en-US" sz="2400" i="1" dirty="0" err="1" smtClean="0">
                <a:latin typeface="Calibri" pitchFamily="34" charset="0"/>
                <a:cs typeface="Calibri" pitchFamily="34" charset="0"/>
              </a:rPr>
              <a:t>tropica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, L. major, L. </a:t>
            </a:r>
            <a:r>
              <a:rPr lang="en-US" sz="2400" i="1" dirty="0" err="1" smtClean="0">
                <a:latin typeface="Calibri" pitchFamily="34" charset="0"/>
                <a:cs typeface="Calibri" pitchFamily="34" charset="0"/>
              </a:rPr>
              <a:t>aethiopica</a:t>
            </a:r>
            <a:endParaRPr lang="en-US" sz="2400" i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Reservoirs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: humans, dogs, rodents</a:t>
            </a: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Also k/a Oriental sore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Delhi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boil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baghdad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boil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Aleppo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evil.</a:t>
            </a: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Transmission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phlebotomus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sand flies.</a:t>
            </a: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Life cycle: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same as L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donovani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except that the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amastigote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form of the parasites reside and multiply in skin macrophages and not in the viscera.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FF0000"/>
                </a:solidFill>
              </a:rPr>
              <a:t>Clinical features</a:t>
            </a:r>
            <a:endParaRPr lang="en-US" sz="3000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52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pPr algn="just"/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L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en-US" sz="2400" i="1" dirty="0" err="1" smtClean="0">
                <a:latin typeface="Calibri" pitchFamily="34" charset="0"/>
                <a:cs typeface="Calibri" pitchFamily="34" charset="0"/>
              </a:rPr>
              <a:t>tropica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oriental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sore or Delhi boil. A small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papule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develops at the site of bite which soon becomes raised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nodule; 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ulcerates with a raised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indurated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edge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Lesion heals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spontaneously.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L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en-US" sz="2400" i="1" dirty="0" err="1" smtClean="0">
                <a:latin typeface="Calibri" pitchFamily="34" charset="0"/>
                <a:cs typeface="Calibri" pitchFamily="34" charset="0"/>
              </a:rPr>
              <a:t>aethiopica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Occurs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in patients with little or no CMI. Its an incurable condition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characterised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by the formation of disfiguring nodules over the surface of the body.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53</a:t>
            </a:fld>
            <a:endParaRPr lang="en-IN" dirty="0"/>
          </a:p>
        </p:txBody>
      </p:sp>
      <p:pic>
        <p:nvPicPr>
          <p:cNvPr id="46085" name="Picture 5" descr="DC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84784"/>
            <a:ext cx="3810000" cy="4535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533400" y="609600"/>
            <a:ext cx="799904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rtl="0">
              <a:spcBef>
                <a:spcPct val="50000"/>
              </a:spcBef>
            </a:pPr>
            <a:r>
              <a:rPr lang="en-US" sz="4400" b="1" dirty="0">
                <a:solidFill>
                  <a:srgbClr val="FF0000"/>
                </a:solidFill>
              </a:rPr>
              <a:t>Diffuse cutaneous leishmaniasis</a:t>
            </a:r>
          </a:p>
        </p:txBody>
      </p:sp>
      <p:pic>
        <p:nvPicPr>
          <p:cNvPr id="46087" name="Picture 7" descr="lc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484784"/>
            <a:ext cx="4405064" cy="35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7440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357166"/>
            <a:ext cx="7772400" cy="785818"/>
          </a:xfrm>
        </p:spPr>
        <p:txBody>
          <a:bodyPr>
            <a:normAutofit/>
          </a:bodyPr>
          <a:lstStyle/>
          <a:p>
            <a:r>
              <a:rPr lang="en-US" sz="3300" b="1" dirty="0" smtClean="0">
                <a:solidFill>
                  <a:srgbClr val="FF0000"/>
                </a:solidFill>
              </a:rPr>
              <a:t>Diagnosis</a:t>
            </a:r>
            <a:endParaRPr lang="en-US" sz="33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54</a:t>
            </a:fld>
            <a:endParaRPr lang="en-IN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536" y="1447800"/>
            <a:ext cx="4267904" cy="4572000"/>
          </a:xfrm>
        </p:spPr>
        <p:txBody>
          <a:bodyPr>
            <a:normAutofit/>
          </a:bodyPr>
          <a:lstStyle/>
          <a:p>
            <a:pPr algn="l" rtl="0"/>
            <a:r>
              <a:rPr lang="en-US" sz="2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Smear</a:t>
            </a:r>
            <a:r>
              <a:rPr lang="en-US" sz="24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: Giemsa stain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microscopy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for LD bodies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Amastigote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) from the material obtained by a puncture of the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indurated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edge of the sore or nodules.</a:t>
            </a:r>
          </a:p>
          <a:p>
            <a:pPr algn="l" rtl="0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l" rtl="0"/>
            <a:r>
              <a:rPr lang="en-US" sz="24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Biopsy: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microscopy for LD bodies or culture in NNN medium for promastigotes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0768"/>
            <a:ext cx="4124697" cy="4968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7424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55</a:t>
            </a:fld>
            <a:endParaRPr lang="en-IN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28596" y="642918"/>
            <a:ext cx="8535892" cy="5954434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Skin test (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Leishmanin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test): Ag used is killed culture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forms (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Promastigotes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) of 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L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en-US" sz="2400" i="1" dirty="0" err="1" smtClean="0">
                <a:latin typeface="Calibri" pitchFamily="34" charset="0"/>
                <a:cs typeface="Calibri" pitchFamily="34" charset="0"/>
              </a:rPr>
              <a:t>tropica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, L. </a:t>
            </a:r>
            <a:r>
              <a:rPr lang="en-US" sz="2400" i="1" dirty="0" err="1" smtClean="0">
                <a:latin typeface="Calibri" pitchFamily="34" charset="0"/>
                <a:cs typeface="Calibri" pitchFamily="34" charset="0"/>
              </a:rPr>
              <a:t>mexicana</a:t>
            </a:r>
            <a:endParaRPr lang="en-US" sz="2400" i="1" dirty="0" smtClean="0">
              <a:latin typeface="Calibri" pitchFamily="34" charset="0"/>
              <a:cs typeface="Calibri" pitchFamily="34" charset="0"/>
            </a:endParaRPr>
          </a:p>
          <a:p>
            <a:endParaRPr lang="en-US" sz="2400" i="1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0.1 ml of Ag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intradermally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is injected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intradermally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in the inner surface of forearm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Result: Area of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induration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of 5mm in diameter after 48-72 hrs of inoculation indicates positivity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Positive: in children under 10 years of age from endemic areas is highly suggestive of disease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Negative: is seen in active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leishmaniasis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and DCL.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B874-B0CF-498F-B4C4-164A950BE5EF}" type="slidenum">
              <a:rPr lang="en-IN" smtClean="0"/>
              <a:pPr/>
              <a:t>56</a:t>
            </a:fld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6600" dirty="0" smtClean="0">
                <a:latin typeface="Algerian" pitchFamily="82" charset="0"/>
              </a:rPr>
              <a:t>                            			   thanks</a:t>
            </a:r>
            <a:endParaRPr lang="en-US" sz="6600" dirty="0">
              <a:latin typeface="Algerian" pitchFamily="82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1417</TotalTime>
  <Words>2488</Words>
  <Application>Microsoft Office PowerPoint</Application>
  <PresentationFormat>On-screen Show (4:3)</PresentationFormat>
  <Paragraphs>380</Paragraphs>
  <Slides>56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Equity</vt:lpstr>
      <vt:lpstr>                       LEISHMANIA</vt:lpstr>
      <vt:lpstr>Sir William Leishman </vt:lpstr>
      <vt:lpstr>Charles Donovan </vt:lpstr>
      <vt:lpstr>General characteristics</vt:lpstr>
      <vt:lpstr>Slide 5</vt:lpstr>
      <vt:lpstr>Classification</vt:lpstr>
      <vt:lpstr>Classification of leishmania based on geographical distribution</vt:lpstr>
      <vt:lpstr>Classification of Leishmania species</vt:lpstr>
      <vt:lpstr>Slide 9</vt:lpstr>
      <vt:lpstr>Old world leishmaniasis</vt:lpstr>
      <vt:lpstr>Slide 11</vt:lpstr>
      <vt:lpstr>Morphology</vt:lpstr>
      <vt:lpstr>Slide 13</vt:lpstr>
      <vt:lpstr>Slide 14</vt:lpstr>
      <vt:lpstr>Slide 15</vt:lpstr>
      <vt:lpstr>Slide 16</vt:lpstr>
      <vt:lpstr>Modes of transmission</vt:lpstr>
      <vt:lpstr>Slide 18</vt:lpstr>
      <vt:lpstr>Different stages of Haemoflagellates</vt:lpstr>
      <vt:lpstr>Slide 20</vt:lpstr>
      <vt:lpstr>Slide 21</vt:lpstr>
      <vt:lpstr> Pathogenicity</vt:lpstr>
      <vt:lpstr>Slide 23</vt:lpstr>
      <vt:lpstr>What is Kala-Azar</vt:lpstr>
      <vt:lpstr>Slide 25</vt:lpstr>
      <vt:lpstr>Diagnosis of visceral leishmaniasis</vt:lpstr>
      <vt:lpstr>Direct Evidence</vt:lpstr>
      <vt:lpstr>Slide 28</vt:lpstr>
      <vt:lpstr>Slide 29</vt:lpstr>
      <vt:lpstr>Slide 30</vt:lpstr>
      <vt:lpstr>Slide 31</vt:lpstr>
      <vt:lpstr>Slide 32</vt:lpstr>
      <vt:lpstr>Slide 33</vt:lpstr>
      <vt:lpstr>Indirect evidences</vt:lpstr>
      <vt:lpstr>Slide 35</vt:lpstr>
      <vt:lpstr>Direct agglutination test </vt:lpstr>
      <vt:lpstr>ELISA</vt:lpstr>
      <vt:lpstr>Slide 38</vt:lpstr>
      <vt:lpstr>Chromatographic strip test </vt:lpstr>
      <vt:lpstr>Non specific Serum tests</vt:lpstr>
      <vt:lpstr>Slide 41</vt:lpstr>
      <vt:lpstr>Slide 42</vt:lpstr>
      <vt:lpstr>Post Kala-azar Dermal Leishmaniasis </vt:lpstr>
      <vt:lpstr>Slide 44</vt:lpstr>
      <vt:lpstr>Diagnosis of PKDL</vt:lpstr>
      <vt:lpstr>Treatment</vt:lpstr>
      <vt:lpstr>Slide 47</vt:lpstr>
      <vt:lpstr>Kala-azar prevention</vt:lpstr>
      <vt:lpstr>Slide 49</vt:lpstr>
      <vt:lpstr>Cutaneous leishmaniasis</vt:lpstr>
      <vt:lpstr>Old world Cutaneous Leishmaniasis</vt:lpstr>
      <vt:lpstr>Clinical features</vt:lpstr>
      <vt:lpstr>Slide 53</vt:lpstr>
      <vt:lpstr>Diagnosis</vt:lpstr>
      <vt:lpstr>Slide 55</vt:lpstr>
      <vt:lpstr>Slide 56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Leishmaniasis </dc:title>
  <dc:creator>Lenovo</dc:creator>
  <cp:lastModifiedBy>HANIYA</cp:lastModifiedBy>
  <cp:revision>117</cp:revision>
  <dcterms:created xsi:type="dcterms:W3CDTF">2012-06-06T11:03:47Z</dcterms:created>
  <dcterms:modified xsi:type="dcterms:W3CDTF">2021-05-03T06:36:52Z</dcterms:modified>
</cp:coreProperties>
</file>