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91" r:id="rId5"/>
    <p:sldId id="259" r:id="rId6"/>
    <p:sldId id="260" r:id="rId7"/>
    <p:sldId id="261" r:id="rId8"/>
    <p:sldId id="288" r:id="rId9"/>
    <p:sldId id="262" r:id="rId10"/>
    <p:sldId id="263" r:id="rId11"/>
    <p:sldId id="264" r:id="rId12"/>
    <p:sldId id="265" r:id="rId13"/>
    <p:sldId id="287" r:id="rId14"/>
    <p:sldId id="266" r:id="rId15"/>
    <p:sldId id="267" r:id="rId16"/>
    <p:sldId id="269" r:id="rId17"/>
    <p:sldId id="270" r:id="rId18"/>
    <p:sldId id="271" r:id="rId19"/>
    <p:sldId id="272" r:id="rId20"/>
    <p:sldId id="273" r:id="rId21"/>
    <p:sldId id="289" r:id="rId22"/>
    <p:sldId id="274" r:id="rId23"/>
    <p:sldId id="290" r:id="rId24"/>
    <p:sldId id="275" r:id="rId25"/>
    <p:sldId id="276" r:id="rId26"/>
    <p:sldId id="292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44" y="-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69872005-D23D-48E3-BA80-40A61C2F8E56}" type="datetimeFigureOut">
              <a:rPr lang="en-US" smtClean="0"/>
              <a:pPr/>
              <a:t>7/27/2024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591823D3-2A0D-4F31-802D-66C56E9169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72005-D23D-48E3-BA80-40A61C2F8E56}" type="datetimeFigureOut">
              <a:rPr lang="en-US" smtClean="0"/>
              <a:pPr/>
              <a:t>7/27/2024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23D3-2A0D-4F31-802D-66C56E9169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72005-D23D-48E3-BA80-40A61C2F8E56}" type="datetimeFigureOut">
              <a:rPr lang="en-US" smtClean="0"/>
              <a:pPr/>
              <a:t>7/27/2024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23D3-2A0D-4F31-802D-66C56E9169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72005-D23D-48E3-BA80-40A61C2F8E56}" type="datetimeFigureOut">
              <a:rPr lang="en-US" smtClean="0"/>
              <a:pPr/>
              <a:t>7/27/2024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23D3-2A0D-4F31-802D-66C56E9169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9872005-D23D-48E3-BA80-40A61C2F8E56}" type="datetimeFigureOut">
              <a:rPr lang="en-US" smtClean="0"/>
              <a:pPr/>
              <a:t>7/27/2024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91823D3-2A0D-4F31-802D-66C56E9169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69872005-D23D-48E3-BA80-40A61C2F8E56}" type="datetimeFigureOut">
              <a:rPr lang="en-US" smtClean="0"/>
              <a:pPr/>
              <a:t>7/27/2024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591823D3-2A0D-4F31-802D-66C56E9169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72005-D23D-48E3-BA80-40A61C2F8E56}" type="datetimeFigureOut">
              <a:rPr lang="en-US" smtClean="0"/>
              <a:pPr/>
              <a:t>7/27/2024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23D3-2A0D-4F31-802D-66C56E9169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72005-D23D-48E3-BA80-40A61C2F8E56}" type="datetimeFigureOut">
              <a:rPr lang="en-US" smtClean="0"/>
              <a:pPr/>
              <a:t>7/27/2024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23D3-2A0D-4F31-802D-66C56E9169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72005-D23D-48E3-BA80-40A61C2F8E56}" type="datetimeFigureOut">
              <a:rPr lang="en-US" smtClean="0"/>
              <a:pPr/>
              <a:t>7/27/2024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23D3-2A0D-4F31-802D-66C56E9169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72005-D23D-48E3-BA80-40A61C2F8E56}" type="datetimeFigureOut">
              <a:rPr lang="en-US" smtClean="0"/>
              <a:pPr/>
              <a:t>7/27/2024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23D3-2A0D-4F31-802D-66C56E9169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72005-D23D-48E3-BA80-40A61C2F8E56}" type="datetimeFigureOut">
              <a:rPr lang="en-US" smtClean="0"/>
              <a:pPr/>
              <a:t>7/27/2024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823D3-2A0D-4F31-802D-66C56E9169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69872005-D23D-48E3-BA80-40A61C2F8E56}" type="datetimeFigureOut">
              <a:rPr lang="en-US" smtClean="0"/>
              <a:pPr/>
              <a:t>7/27/2024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591823D3-2A0D-4F31-802D-66C56E91695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601785"/>
            <a:ext cx="8458200" cy="1470025"/>
          </a:xfrm>
        </p:spPr>
        <p:txBody>
          <a:bodyPr>
            <a:normAutofit/>
          </a:bodyPr>
          <a:lstStyle/>
          <a:p>
            <a:r>
              <a:rPr lang="en-IN" dirty="0" smtClean="0"/>
              <a:t>Intestinal </a:t>
            </a:r>
            <a:r>
              <a:rPr lang="en-IN" dirty="0" err="1" smtClean="0"/>
              <a:t>amoebiasis</a:t>
            </a:r>
            <a:r>
              <a:rPr lang="en-IN" dirty="0" smtClean="0"/>
              <a:t> </a:t>
            </a:r>
            <a:br>
              <a:rPr lang="en-IN" dirty="0" smtClean="0"/>
            </a:br>
            <a:r>
              <a:rPr lang="en-IN" dirty="0" err="1" smtClean="0"/>
              <a:t>Giardiasis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857256"/>
          </a:xfrm>
        </p:spPr>
        <p:txBody>
          <a:bodyPr/>
          <a:lstStyle/>
          <a:p>
            <a:r>
              <a:rPr lang="en-US" b="1" dirty="0" smtClean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Learning objectives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860048"/>
          </a:xfrm>
        </p:spPr>
        <p:txBody>
          <a:bodyPr/>
          <a:lstStyle/>
          <a:p>
            <a:r>
              <a:rPr lang="en-US" dirty="0" smtClean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At the end of the session, the students will be able to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6250"/>
            <a:ext cx="8229600" cy="1066800"/>
          </a:xfrm>
        </p:spPr>
        <p:txBody>
          <a:bodyPr>
            <a:normAutofit/>
          </a:bodyPr>
          <a:lstStyle/>
          <a:p>
            <a:r>
              <a:rPr lang="en-US" sz="3300" b="1" dirty="0" smtClean="0">
                <a:solidFill>
                  <a:schemeClr val="accent1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Intestinal Protozoan Infections</a:t>
            </a:r>
            <a:endParaRPr lang="en-US" sz="3300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855100"/>
            <a:ext cx="8329642" cy="4145668"/>
          </a:xfrm>
        </p:spPr>
        <p:txBody>
          <a:bodyPr>
            <a:normAutofit/>
          </a:bodyPr>
          <a:lstStyle/>
          <a:p>
            <a:pPr marL="101600" indent="0" algn="just">
              <a:lnSpc>
                <a:spcPct val="150000"/>
              </a:lnSpc>
              <a:buNone/>
            </a:pP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Protozoan parasites which cause intestinal infection include: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Intestinal amoebae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: </a:t>
            </a:r>
            <a:r>
              <a:rPr lang="en-US" sz="2400" i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Entamoeba</a:t>
            </a:r>
            <a:r>
              <a:rPr lang="en-US" sz="2400" i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2400" i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histolytica</a:t>
            </a:r>
            <a:endParaRPr lang="en-US" sz="2400" i="1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Intestinal flagellate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: </a:t>
            </a:r>
            <a:r>
              <a:rPr lang="en-US" sz="2400" i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Giardia</a:t>
            </a:r>
            <a:r>
              <a:rPr lang="en-US" sz="2400" i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2400" i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lamblia</a:t>
            </a:r>
            <a:endParaRPr lang="en-US" sz="2400" i="1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Opportunistic intestinal coccidian parasites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: </a:t>
            </a:r>
            <a:r>
              <a:rPr lang="en-US" sz="2400" i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Cryptosporidium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, </a:t>
            </a:r>
            <a:r>
              <a:rPr lang="en-US" sz="2400" i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Cyclospora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, and </a:t>
            </a:r>
            <a:r>
              <a:rPr lang="en-US" sz="2400" i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Cystoisospora</a:t>
            </a:r>
            <a:endParaRPr lang="en-US" sz="2400" i="1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Others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: </a:t>
            </a:r>
            <a:r>
              <a:rPr lang="en-US" sz="2400" i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Balantidium</a:t>
            </a:r>
            <a:r>
              <a:rPr lang="en-US" sz="2400" i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coli, </a:t>
            </a:r>
            <a:r>
              <a:rPr lang="en-US" sz="2400" i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Blastocystis</a:t>
            </a:r>
            <a:r>
              <a:rPr lang="en-US" sz="2400" i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2400" i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hominis</a:t>
            </a:r>
            <a:r>
              <a:rPr lang="en-US" sz="2400" i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, </a:t>
            </a:r>
            <a:r>
              <a:rPr lang="en-US" sz="2400" i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Sarcocystis</a:t>
            </a:r>
            <a:endParaRPr lang="en-US" sz="24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endParaRPr lang="en-US" sz="24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 smtClean="0">
                <a:solidFill>
                  <a:schemeClr val="accent1"/>
                </a:solidFill>
              </a:rPr>
              <a:t>Intestinal </a:t>
            </a:r>
            <a:r>
              <a:rPr lang="en-IN" b="1" dirty="0" err="1" smtClean="0">
                <a:solidFill>
                  <a:schemeClr val="accent1"/>
                </a:solidFill>
              </a:rPr>
              <a:t>amoebiasis</a:t>
            </a:r>
            <a:endParaRPr lang="en-US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928678"/>
          </a:xfrm>
        </p:spPr>
        <p:txBody>
          <a:bodyPr>
            <a:normAutofit/>
          </a:bodyPr>
          <a:lstStyle/>
          <a:p>
            <a:r>
              <a:rPr lang="en-US" sz="3300" b="1" dirty="0" smtClean="0">
                <a:latin typeface="Roboto Condensed Light" panose="020B0604020202020204" charset="0"/>
                <a:ea typeface="Roboto Condensed Light" panose="020B0604020202020204" charset="0"/>
              </a:rPr>
              <a:t>Intestinal </a:t>
            </a:r>
            <a:r>
              <a:rPr lang="en-US" sz="3300" b="1" dirty="0" err="1" smtClean="0">
                <a:latin typeface="Roboto Condensed Light" panose="020B0604020202020204" charset="0"/>
                <a:ea typeface="Roboto Condensed Light" panose="020B0604020202020204" charset="0"/>
              </a:rPr>
              <a:t>amoebiasis</a:t>
            </a:r>
            <a:endParaRPr lang="en-US" sz="33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69348"/>
            <a:ext cx="8229600" cy="5002924"/>
          </a:xfrm>
        </p:spPr>
        <p:txBody>
          <a:bodyPr>
            <a:normAutofit/>
          </a:bodyPr>
          <a:lstStyle/>
          <a:p>
            <a:pPr algn="just"/>
            <a:r>
              <a:rPr lang="en-US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Single-celled protozoan parasites, constantly change their shape due to presence of “pseudopodium”</a:t>
            </a:r>
          </a:p>
          <a:p>
            <a:pPr algn="just"/>
            <a:endParaRPr lang="en-US" sz="26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just"/>
            <a:r>
              <a:rPr lang="en-US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Based on the habitat they are of two types </a:t>
            </a:r>
          </a:p>
          <a:p>
            <a:pPr algn="just"/>
            <a:endParaRPr lang="en-US" sz="26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(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i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) intestinal amoebae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(ii) free-living amoebae</a:t>
            </a:r>
            <a:endParaRPr lang="en-US" b="1" dirty="0">
              <a:solidFill>
                <a:srgbClr val="FF0000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714364"/>
          </a:xfrm>
        </p:spPr>
        <p:txBody>
          <a:bodyPr>
            <a:normAutofit/>
          </a:bodyPr>
          <a:lstStyle/>
          <a:p>
            <a:r>
              <a:rPr lang="en-US" sz="3300" b="1" i="1" dirty="0" err="1" smtClean="0">
                <a:solidFill>
                  <a:schemeClr val="accent2"/>
                </a:solidFill>
                <a:latin typeface="Roboto Condensed Light"/>
              </a:rPr>
              <a:t>Entamoeba</a:t>
            </a:r>
            <a:r>
              <a:rPr lang="en-US" sz="3300" b="1" i="1" dirty="0" smtClean="0">
                <a:solidFill>
                  <a:schemeClr val="accent2"/>
                </a:solidFill>
                <a:latin typeface="Roboto Condensed Light"/>
              </a:rPr>
              <a:t> </a:t>
            </a:r>
            <a:r>
              <a:rPr lang="en-US" sz="3300" b="1" i="1" dirty="0" err="1" smtClean="0">
                <a:solidFill>
                  <a:schemeClr val="accent2"/>
                </a:solidFill>
                <a:latin typeface="Roboto Condensed Light"/>
              </a:rPr>
              <a:t>histolytica</a:t>
            </a:r>
            <a:r>
              <a:rPr lang="en-US" sz="3300" b="1" i="1" dirty="0" smtClean="0">
                <a:solidFill>
                  <a:schemeClr val="accent2"/>
                </a:solidFill>
                <a:latin typeface="Roboto Condensed Light"/>
              </a:rPr>
              <a:t> </a:t>
            </a:r>
            <a:endParaRPr lang="en-US" sz="3300" b="1" dirty="0">
              <a:solidFill>
                <a:schemeClr val="accent2"/>
              </a:solidFill>
              <a:latin typeface="Roboto Condensed Ligh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5002924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Causes </a:t>
            </a:r>
            <a:r>
              <a:rPr lang="en-US" sz="2600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amoebic dysentery</a:t>
            </a:r>
          </a:p>
          <a:p>
            <a:pPr algn="just">
              <a:lnSpc>
                <a:spcPct val="150000"/>
              </a:lnSpc>
            </a:pPr>
            <a:r>
              <a:rPr lang="en-US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Other species </a:t>
            </a:r>
            <a:r>
              <a:rPr lang="en-US" sz="2600" i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E. </a:t>
            </a:r>
            <a:r>
              <a:rPr lang="en-US" sz="2600" i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dispar</a:t>
            </a:r>
            <a:r>
              <a:rPr lang="en-US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,  </a:t>
            </a:r>
            <a:r>
              <a:rPr lang="en-US" sz="2600" i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E. </a:t>
            </a:r>
            <a:r>
              <a:rPr lang="en-US" sz="2600" i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moshkovskii</a:t>
            </a:r>
            <a:r>
              <a:rPr lang="en-US" sz="2600" i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,</a:t>
            </a:r>
            <a:r>
              <a:rPr lang="en-US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2600" i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E. </a:t>
            </a:r>
            <a:r>
              <a:rPr lang="en-US" sz="2600" i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bangladeshi</a:t>
            </a:r>
            <a:r>
              <a:rPr lang="en-US" sz="2600" i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are morphologically similar to </a:t>
            </a:r>
            <a:r>
              <a:rPr lang="en-US" sz="2600" i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E. </a:t>
            </a:r>
            <a:r>
              <a:rPr lang="en-US" sz="2600" i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histolytica</a:t>
            </a:r>
            <a:endParaRPr lang="en-US" sz="26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Largest burden of the disease in tropics of China, Central/ South America, Indian subcontinents</a:t>
            </a:r>
          </a:p>
          <a:p>
            <a:pPr algn="just">
              <a:lnSpc>
                <a:spcPct val="150000"/>
              </a:lnSpc>
            </a:pPr>
            <a:r>
              <a:rPr lang="en-US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Third most common parasitic cause of death in the world</a:t>
            </a:r>
          </a:p>
          <a:p>
            <a:pPr algn="just"/>
            <a:endParaRPr lang="en-US" sz="26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0498"/>
            <a:ext cx="8229600" cy="1066800"/>
          </a:xfrm>
        </p:spPr>
        <p:txBody>
          <a:bodyPr>
            <a:normAutofit/>
          </a:bodyPr>
          <a:lstStyle/>
          <a:p>
            <a:r>
              <a:rPr lang="en-IN" sz="3300" b="1" dirty="0" smtClean="0">
                <a:solidFill>
                  <a:schemeClr val="accent1"/>
                </a:solidFill>
                <a:latin typeface="Roboto Condensed Light"/>
              </a:rPr>
              <a:t>Morphology</a:t>
            </a:r>
            <a:endParaRPr lang="en-US" sz="3300" b="1" dirty="0">
              <a:solidFill>
                <a:schemeClr val="accent1"/>
              </a:solidFill>
              <a:latin typeface="Roboto Condensed Ligh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1546"/>
            <a:ext cx="8491802" cy="371477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85720" y="5148876"/>
            <a:ext cx="3643338" cy="92333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dirty="0" smtClean="0"/>
              <a:t>Invasive, replicating form; found in feces of patients with active disease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071966" y="5143512"/>
            <a:ext cx="4572000" cy="646331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>
            <a:spAutoFit/>
          </a:bodyPr>
          <a:lstStyle/>
          <a:p>
            <a:r>
              <a:rPr lang="en-US" dirty="0" smtClean="0"/>
              <a:t>Diagnostic form; found in feces of carriers &amp; patients with active disease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066800"/>
          </a:xfrm>
        </p:spPr>
        <p:txBody>
          <a:bodyPr>
            <a:normAutofit/>
          </a:bodyPr>
          <a:lstStyle/>
          <a:p>
            <a:r>
              <a:rPr lang="en-IN" sz="3300" b="1" dirty="0" smtClean="0"/>
              <a:t>Differences between </a:t>
            </a:r>
            <a:r>
              <a:rPr lang="en-IN" sz="3300" b="1" dirty="0" err="1" smtClean="0"/>
              <a:t>trophozoite</a:t>
            </a:r>
            <a:r>
              <a:rPr lang="en-IN" sz="3300" b="1" dirty="0" smtClean="0"/>
              <a:t> &amp; cyst</a:t>
            </a:r>
            <a:endParaRPr lang="en-US" sz="33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217238"/>
          </a:xfrm>
        </p:spPr>
        <p:txBody>
          <a:bodyPr>
            <a:normAutofit/>
          </a:bodyPr>
          <a:lstStyle/>
          <a:p>
            <a:endParaRPr lang="en-US" b="1" dirty="0" smtClean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/>
        </p:nvGraphicFramePr>
        <p:xfrm>
          <a:off x="214283" y="1357298"/>
          <a:ext cx="8786873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4968"/>
                <a:gridCol w="4362947"/>
                <a:gridCol w="2928958"/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000" dirty="0" err="1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Chracteristic</a:t>
                      </a:r>
                      <a:endParaRPr lang="en-US" sz="20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 err="1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Trophozoite</a:t>
                      </a:r>
                      <a:endParaRPr lang="en-US" sz="20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Cyst</a:t>
                      </a:r>
                      <a:endParaRPr lang="en-US" sz="20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Present</a:t>
                      </a:r>
                      <a:r>
                        <a:rPr lang="en-IN" sz="2000" baseline="0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 in</a:t>
                      </a:r>
                      <a:endParaRPr lang="en-US" sz="20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active disease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active disease &amp;</a:t>
                      </a:r>
                      <a:r>
                        <a:rPr lang="en-US" sz="2000" baseline="0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2000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carriers</a:t>
                      </a:r>
                      <a:endParaRPr lang="en-US" sz="20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Size</a:t>
                      </a:r>
                      <a:endParaRPr lang="en-US" sz="20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15-20 um</a:t>
                      </a:r>
                      <a:endParaRPr lang="en-US" sz="20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12-15 um</a:t>
                      </a:r>
                      <a:endParaRPr lang="en-US" sz="20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Cytoplasm</a:t>
                      </a:r>
                      <a:endParaRPr lang="en-US" sz="20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clear ectoplasm, granular endoplasm, ingested RBC</a:t>
                      </a:r>
                      <a:endParaRPr lang="en-US" sz="2000" b="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dirty="0" err="1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chromatoid</a:t>
                      </a:r>
                      <a:r>
                        <a:rPr lang="en-US" sz="2000" b="0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 bodies (aggregation of ribosome)</a:t>
                      </a:r>
                      <a:r>
                        <a:rPr lang="en-US" sz="2000" b="0" baseline="0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 &amp;</a:t>
                      </a:r>
                      <a:r>
                        <a:rPr lang="en-US" sz="2000" b="0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 a large glycogen mass (stains brown with iodine)</a:t>
                      </a:r>
                      <a:endParaRPr lang="en-US" sz="2000" b="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Nucleus</a:t>
                      </a:r>
                      <a:endParaRPr lang="en-US" sz="20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Single; </a:t>
                      </a:r>
                      <a:r>
                        <a:rPr lang="en-US" sz="2000" b="0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central </a:t>
                      </a:r>
                      <a:r>
                        <a:rPr lang="en-US" sz="2000" b="0" dirty="0" err="1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karyosome</a:t>
                      </a:r>
                      <a:r>
                        <a:rPr lang="en-US" sz="2000" b="0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, fine peripheral chromatin granules </a:t>
                      </a:r>
                      <a:r>
                        <a:rPr lang="en-US" sz="2000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lining nuclear membrane. The space between </a:t>
                      </a:r>
                      <a:r>
                        <a:rPr lang="en-US" sz="2000" dirty="0" err="1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karyosome</a:t>
                      </a:r>
                      <a:r>
                        <a:rPr lang="en-US" sz="2000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 &amp; nuclear membrane has spoke like radial arrangement of achromatic fibrils (</a:t>
                      </a:r>
                      <a:r>
                        <a:rPr lang="en-US" sz="2000" b="1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cart wheel appearance)</a:t>
                      </a:r>
                      <a:endParaRPr lang="en-US" sz="20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1- 4; nucleus internal structure same </a:t>
                      </a:r>
                      <a:endParaRPr lang="en-US" sz="20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Motility</a:t>
                      </a:r>
                      <a:endParaRPr lang="en-US" sz="20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Actively motile by pseudopodia</a:t>
                      </a:r>
                      <a:endParaRPr lang="en-US" sz="20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Non motile</a:t>
                      </a:r>
                      <a:endParaRPr lang="en-US" sz="20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33374"/>
            <a:ext cx="8229600" cy="1066800"/>
          </a:xfrm>
        </p:spPr>
        <p:txBody>
          <a:bodyPr>
            <a:normAutofit/>
          </a:bodyPr>
          <a:lstStyle/>
          <a:p>
            <a:r>
              <a:rPr lang="en-IN" sz="3300" b="1" dirty="0" smtClean="0">
                <a:solidFill>
                  <a:schemeClr val="accent1"/>
                </a:solidFill>
              </a:rPr>
              <a:t>Life cycle</a:t>
            </a:r>
            <a:endParaRPr lang="en-US" sz="3300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074362"/>
          </a:xfrm>
        </p:spPr>
        <p:txBody>
          <a:bodyPr>
            <a:normAutofit/>
          </a:bodyPr>
          <a:lstStyle/>
          <a:p>
            <a:pPr algn="just"/>
            <a:r>
              <a:rPr lang="en-US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Infective form: </a:t>
            </a:r>
            <a:r>
              <a:rPr lang="en-US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Mature </a:t>
            </a:r>
            <a:r>
              <a:rPr lang="en-US" sz="24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quadrinucleated</a:t>
            </a:r>
            <a:r>
              <a:rPr lang="en-US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cyst</a:t>
            </a:r>
            <a:endParaRPr lang="en-US" sz="24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just"/>
            <a:r>
              <a:rPr lang="en-US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Mode of </a:t>
            </a:r>
            <a:r>
              <a:rPr lang="en-US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transmission:</a:t>
            </a:r>
            <a:r>
              <a:rPr lang="en-US" sz="2400" b="1" i="1" dirty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2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feco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-oral route, sexual, very</a:t>
            </a:r>
            <a:r>
              <a:rPr lang="en-US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rarely </a:t>
            </a:r>
            <a:r>
              <a:rPr lang="en-US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by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vectors</a:t>
            </a:r>
          </a:p>
          <a:p>
            <a:pPr algn="just"/>
            <a:r>
              <a:rPr lang="en-US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IP- 1-4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wks</a:t>
            </a:r>
          </a:p>
          <a:p>
            <a:pPr algn="just"/>
            <a:endParaRPr lang="en-US" sz="24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0507" y="2156203"/>
            <a:ext cx="6136335" cy="463038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1066800"/>
          </a:xfrm>
        </p:spPr>
        <p:txBody>
          <a:bodyPr>
            <a:normAutofit/>
          </a:bodyPr>
          <a:lstStyle/>
          <a:p>
            <a:r>
              <a:rPr lang="en-IN" sz="3300" b="1" dirty="0" smtClean="0">
                <a:solidFill>
                  <a:schemeClr val="accent1"/>
                </a:solidFill>
              </a:rPr>
              <a:t>Virulence factors</a:t>
            </a:r>
            <a:endParaRPr lang="en-US" sz="3300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497910"/>
            <a:ext cx="8229600" cy="521723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6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Trophozoite</a:t>
            </a:r>
            <a:r>
              <a:rPr lang="en-US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are invasive; possesses virulence factors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Amoebic </a:t>
            </a:r>
            <a:r>
              <a:rPr lang="en-US" b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lectin</a:t>
            </a:r>
            <a:r>
              <a:rPr lang="en-US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antigen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Amoebapore</a:t>
            </a:r>
            <a:r>
              <a:rPr lang="en-US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- </a:t>
            </a:r>
            <a:r>
              <a:rPr lang="en-US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forms pores on target cell membrane causing leakage of ions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Cysteine</a:t>
            </a:r>
            <a:r>
              <a:rPr lang="en-US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proteases &amp; hydrolytic enzymes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Neuraminidase &amp; </a:t>
            </a:r>
            <a:r>
              <a:rPr lang="en-US" b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metallocollagenase</a:t>
            </a:r>
            <a:endParaRPr lang="en-US" b="1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33374"/>
            <a:ext cx="8229600" cy="1066800"/>
          </a:xfrm>
        </p:spPr>
        <p:txBody>
          <a:bodyPr>
            <a:normAutofit/>
          </a:bodyPr>
          <a:lstStyle/>
          <a:p>
            <a:r>
              <a:rPr lang="en-IN" sz="3300" b="1" dirty="0" smtClean="0"/>
              <a:t>Pathogenesis</a:t>
            </a:r>
            <a:endParaRPr lang="en-US" sz="33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569348"/>
            <a:ext cx="8229600" cy="5002924"/>
          </a:xfrm>
        </p:spPr>
        <p:txBody>
          <a:bodyPr>
            <a:normAutofit/>
          </a:bodyPr>
          <a:lstStyle/>
          <a:p>
            <a:pPr algn="just"/>
            <a:r>
              <a:rPr lang="en-US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Colonization: </a:t>
            </a:r>
            <a:r>
              <a:rPr lang="en-US" sz="2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trophozoites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colonize intestinal mucosa; different fates can occur</a:t>
            </a:r>
          </a:p>
          <a:p>
            <a:pPr marL="624078" indent="-514350" algn="just">
              <a:buAutoNum type="arabicPeriod"/>
            </a:pP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Asymptomatic cyst passers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(90%)</a:t>
            </a:r>
            <a:endParaRPr lang="en-US" sz="2400" b="1" dirty="0" smtClean="0">
              <a:solidFill>
                <a:srgbClr val="FF0000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624078" indent="-514350" algn="just">
              <a:buAutoNum type="arabicPeriod"/>
            </a:pP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Amoebic dysentery</a:t>
            </a:r>
          </a:p>
          <a:p>
            <a:pPr marL="624078" indent="-514350" algn="just">
              <a:buAutoNum type="arabicPeriod"/>
            </a:pP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Invasive </a:t>
            </a:r>
            <a:r>
              <a:rPr lang="en-US" sz="2400" b="1" dirty="0" err="1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amoebiasis</a:t>
            </a:r>
            <a:endParaRPr lang="en-US" sz="2400" b="1" dirty="0" smtClean="0">
              <a:solidFill>
                <a:srgbClr val="FF0000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624078" indent="-514350" algn="just"/>
            <a:r>
              <a:rPr lang="en-US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Adhesion: </a:t>
            </a:r>
            <a:r>
              <a:rPr lang="en-US" sz="2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trophozites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penetrate mucus layer,  adhere to glycoprotein receptors of large intestinal mucosa by Gal/</a:t>
            </a:r>
            <a:r>
              <a:rPr lang="en-US" sz="2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GalNAc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2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lectin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molecules</a:t>
            </a:r>
          </a:p>
          <a:p>
            <a:pPr algn="just"/>
            <a:r>
              <a:rPr lang="en-US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Flask-shaped ulcers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(</a:t>
            </a:r>
            <a:r>
              <a:rPr lang="en-US" sz="2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m.c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in </a:t>
            </a:r>
            <a:r>
              <a:rPr lang="en-US" sz="2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caecum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)</a:t>
            </a:r>
            <a:endParaRPr lang="en-US" sz="2400" b="1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just"/>
            <a:r>
              <a:rPr lang="en-US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Invasion: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Amoebae then invade the large intestinal wall &amp; migrate to </a:t>
            </a:r>
            <a:r>
              <a:rPr lang="en-US" sz="2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extraintestinal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sites</a:t>
            </a:r>
          </a:p>
          <a:p>
            <a:pPr algn="just"/>
            <a:r>
              <a:rPr lang="en-US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Intestinal complications</a:t>
            </a:r>
            <a:endParaRPr lang="en-US" sz="24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just"/>
            <a:endParaRPr lang="en-US" sz="24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428612"/>
          </a:xfrm>
        </p:spPr>
        <p:txBody>
          <a:bodyPr>
            <a:noAutofit/>
          </a:bodyPr>
          <a:lstStyle/>
          <a:p>
            <a:r>
              <a:rPr lang="en-IN" sz="3300" b="1" dirty="0" smtClean="0"/>
              <a:t>Complications</a:t>
            </a:r>
            <a:endParaRPr lang="en-US" sz="33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1714488"/>
            <a:ext cx="8697370" cy="404816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788742"/>
          </a:xfrm>
        </p:spPr>
        <p:txBody>
          <a:bodyPr>
            <a:normAutofit/>
          </a:bodyPr>
          <a:lstStyle/>
          <a:p>
            <a:pPr algn="just"/>
            <a:r>
              <a:rPr lang="en-US" sz="2400" b="1" dirty="0" smtClean="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Complications</a:t>
            </a:r>
          </a:p>
          <a:p>
            <a:pPr algn="just"/>
            <a:endParaRPr lang="en-US" sz="2400" b="1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624078" indent="-514350" algn="just">
              <a:buAutoNum type="arabicPeriod"/>
            </a:pPr>
            <a:r>
              <a:rPr lang="en-US" sz="2400" b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Fulminant</a:t>
            </a:r>
            <a:r>
              <a:rPr lang="en-US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amoebic colitis: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generalized necrotic involvement of entire large intestine, more commonly in </a:t>
            </a:r>
            <a:r>
              <a:rPr lang="en-US" sz="2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immunocompromised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patients, pregnancy</a:t>
            </a:r>
          </a:p>
          <a:p>
            <a:pPr marL="624078" indent="-514350" algn="just">
              <a:buAutoNum type="arabicPeriod"/>
            </a:pPr>
            <a:r>
              <a:rPr lang="en-US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Amoebic appendicitis-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Intestinal perforation, amoebic peritonitis, toxic </a:t>
            </a:r>
            <a:r>
              <a:rPr lang="en-US" sz="2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megacolon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, </a:t>
            </a:r>
            <a:r>
              <a:rPr lang="en-US" sz="2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intussusception</a:t>
            </a:r>
            <a:endParaRPr lang="en-US" sz="24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624078" indent="-514350" algn="just">
              <a:buAutoNum type="arabicPeriod"/>
            </a:pPr>
            <a:r>
              <a:rPr lang="en-US" sz="2400" b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Amoebiasis</a:t>
            </a:r>
            <a:r>
              <a:rPr lang="en-US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cutis or </a:t>
            </a:r>
            <a:r>
              <a:rPr lang="en-US" sz="2400" b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cutaneous</a:t>
            </a:r>
            <a:r>
              <a:rPr lang="en-US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2400" b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amoebiasis</a:t>
            </a:r>
            <a:r>
              <a:rPr lang="en-US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: </a:t>
            </a:r>
            <a:r>
              <a:rPr lang="en-US" sz="2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perianal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skin ulcers</a:t>
            </a:r>
          </a:p>
          <a:p>
            <a:pPr marL="624078" indent="-514350" algn="just">
              <a:buAutoNum type="arabicPeriod"/>
            </a:pPr>
            <a:r>
              <a:rPr lang="it-IT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Amoeboma (amoebic granuloma): </a:t>
            </a:r>
            <a:r>
              <a:rPr lang="it-IT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diffuse pseudotumor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like mass of </a:t>
            </a:r>
            <a:r>
              <a:rPr lang="en-US" sz="2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granulomatous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tissue found in </a:t>
            </a:r>
            <a:r>
              <a:rPr lang="en-US" sz="2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rectosigmoid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region</a:t>
            </a:r>
          </a:p>
          <a:p>
            <a:pPr marL="624078" indent="-514350" algn="just">
              <a:buAutoNum type="arabicPeriod"/>
            </a:pPr>
            <a:r>
              <a:rPr lang="en-US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Chronic </a:t>
            </a:r>
            <a:r>
              <a:rPr lang="en-US" sz="2400" b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amoebiasis</a:t>
            </a:r>
            <a:r>
              <a:rPr lang="en-US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: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thickening, fibrosis, stricture formation with scarring.</a:t>
            </a:r>
            <a:endParaRPr lang="en-US" sz="24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42934"/>
            <a:ext cx="8229600" cy="500050"/>
          </a:xfrm>
        </p:spPr>
        <p:txBody>
          <a:bodyPr>
            <a:noAutofit/>
          </a:bodyPr>
          <a:lstStyle/>
          <a:p>
            <a:r>
              <a:rPr lang="en-IN" sz="3300" b="1" dirty="0" smtClean="0">
                <a:solidFill>
                  <a:schemeClr val="accent1"/>
                </a:solidFill>
              </a:rPr>
              <a:t>Clinical features</a:t>
            </a:r>
            <a:endParaRPr lang="en-US" sz="3300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28867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6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Amoebic dysentery- </a:t>
            </a:r>
            <a:r>
              <a:rPr lang="en-US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bloody diarrhea (up to 10 times/d) with mucus &amp; pus cells, colicky abdominal pain, fever, prostration, weight loss</a:t>
            </a:r>
          </a:p>
          <a:p>
            <a:pPr algn="just">
              <a:lnSpc>
                <a:spcPct val="150000"/>
              </a:lnSpc>
            </a:pPr>
            <a:r>
              <a:rPr lang="en-US" sz="26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Amoebic appendicitis</a:t>
            </a:r>
            <a:r>
              <a:rPr lang="en-US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</a:t>
            </a:r>
          </a:p>
          <a:p>
            <a:pPr algn="just">
              <a:lnSpc>
                <a:spcPct val="150000"/>
              </a:lnSpc>
            </a:pPr>
            <a:r>
              <a:rPr lang="en-US" sz="2600" b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Amoeboma</a:t>
            </a:r>
            <a:r>
              <a:rPr lang="en-US" sz="26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- </a:t>
            </a:r>
            <a:r>
              <a:rPr lang="en-US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palpable abdominal mass</a:t>
            </a:r>
          </a:p>
          <a:p>
            <a:pPr algn="just">
              <a:lnSpc>
                <a:spcPct val="150000"/>
              </a:lnSpc>
            </a:pPr>
            <a:r>
              <a:rPr lang="en-US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</a:t>
            </a:r>
            <a:r>
              <a:rPr lang="en-US" sz="2600" b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Fulminant</a:t>
            </a:r>
            <a:r>
              <a:rPr lang="en-US" sz="26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colitis: </a:t>
            </a:r>
            <a:r>
              <a:rPr lang="en-US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intense colicky pain, rectal </a:t>
            </a:r>
            <a:r>
              <a:rPr lang="en-US" sz="26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tenesmus</a:t>
            </a:r>
            <a:r>
              <a:rPr lang="en-US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, more than 20 motions/day, fever, nausea, anorexia, hypotension</a:t>
            </a:r>
          </a:p>
          <a:p>
            <a:pPr algn="just">
              <a:lnSpc>
                <a:spcPct val="150000"/>
              </a:lnSpc>
            </a:pPr>
            <a:endParaRPr lang="en-US" sz="26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endParaRPr lang="en-US" sz="26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endParaRPr lang="en-US" sz="26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36438151"/>
              </p:ext>
            </p:extLst>
          </p:nvPr>
        </p:nvGraphicFramePr>
        <p:xfrm>
          <a:off x="357158" y="428604"/>
          <a:ext cx="8501121" cy="27432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83370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83370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83370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38100" marR="0">
                        <a:lnSpc>
                          <a:spcPct val="15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Character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7465" marR="0">
                        <a:lnSpc>
                          <a:spcPct val="15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en-US" sz="2000" spc="-20" dirty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Amoebic dysentery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830" marR="0">
                        <a:lnSpc>
                          <a:spcPct val="15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Bacillary dysentery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marL="38100" marR="0">
                        <a:lnSpc>
                          <a:spcPct val="15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Pathology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8100" marR="0">
                        <a:lnSpc>
                          <a:spcPct val="15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Ulcer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7465" marR="0">
                        <a:lnSpc>
                          <a:spcPct val="15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Deep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830" marR="0">
                        <a:lnSpc>
                          <a:spcPct val="15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Shallow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8100" marR="0">
                        <a:lnSpc>
                          <a:spcPct val="15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Margin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7465" marR="0">
                        <a:lnSpc>
                          <a:spcPct val="150000"/>
                        </a:lnSpc>
                        <a:spcBef>
                          <a:spcPts val="85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Ragged, </a:t>
                      </a:r>
                      <a:r>
                        <a:rPr lang="en-US" sz="2000" dirty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undermined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830" marR="0">
                        <a:lnSpc>
                          <a:spcPct val="15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Uniform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8100" marR="0">
                        <a:lnSpc>
                          <a:spcPct val="15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Intervening mucosa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7465" marR="0">
                        <a:lnSpc>
                          <a:spcPct val="15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Normal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830" marR="0">
                        <a:lnSpc>
                          <a:spcPct val="15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Inflamed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8100" marR="0">
                        <a:lnSpc>
                          <a:spcPct val="15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Cellular response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7465" marR="0">
                        <a:lnSpc>
                          <a:spcPct val="15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Mononuclear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830" marR="0">
                        <a:lnSpc>
                          <a:spcPct val="15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Polymorphonuclear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10655882"/>
              </p:ext>
            </p:extLst>
          </p:nvPr>
        </p:nvGraphicFramePr>
        <p:xfrm>
          <a:off x="357158" y="3049738"/>
          <a:ext cx="8501122" cy="365760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7716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86474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153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643206"/>
              </a:tblGrid>
              <a:tr h="370840">
                <a:tc>
                  <a:txBody>
                    <a:bodyPr/>
                    <a:lstStyle/>
                    <a:p>
                      <a:pPr marL="38100" marR="0">
                        <a:lnSpc>
                          <a:spcPct val="15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Character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37465" marR="0">
                        <a:lnSpc>
                          <a:spcPct val="15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en-US" sz="2000" spc="-20" dirty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Amoebic dysentery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36830" marR="0">
                        <a:lnSpc>
                          <a:spcPct val="15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830" marR="0">
                        <a:lnSpc>
                          <a:spcPct val="15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Bacillary dysentery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marL="38100" marR="0">
                        <a:lnSpc>
                          <a:spcPct val="15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Stool macroscopic feature</a:t>
                      </a: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8100" marR="0">
                        <a:lnSpc>
                          <a:spcPct val="15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Number of motion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7465" marR="0">
                        <a:lnSpc>
                          <a:spcPct val="15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6–10/day</a:t>
                      </a: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36830" marR="0">
                        <a:lnSpc>
                          <a:spcPct val="15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&gt; 10/day</a:t>
                      </a: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8100" marR="0">
                        <a:lnSpc>
                          <a:spcPct val="15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Amount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7465" marR="0">
                        <a:lnSpc>
                          <a:spcPct val="15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Copious amount</a:t>
                      </a: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36830" marR="0">
                        <a:lnSpc>
                          <a:spcPct val="15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Small quantity</a:t>
                      </a: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8100" marR="0">
                        <a:lnSpc>
                          <a:spcPct val="15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Color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7465" marR="0">
                        <a:lnSpc>
                          <a:spcPct val="15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Dark red</a:t>
                      </a: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36830" marR="0">
                        <a:lnSpc>
                          <a:spcPct val="15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Bright red</a:t>
                      </a: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8100" marR="0">
                        <a:lnSpc>
                          <a:spcPct val="15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Odor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7465" marR="0">
                        <a:lnSpc>
                          <a:spcPct val="15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Offensive</a:t>
                      </a: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36830" marR="0">
                        <a:lnSpc>
                          <a:spcPct val="15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Odorless</a:t>
                      </a: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8100" marR="0">
                        <a:lnSpc>
                          <a:spcPct val="15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Reaction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7465" marR="0">
                        <a:lnSpc>
                          <a:spcPct val="15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Acidic</a:t>
                      </a: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36830" marR="0">
                        <a:lnSpc>
                          <a:spcPct val="15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Alkaline</a:t>
                      </a: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8100" marR="0">
                        <a:lnSpc>
                          <a:spcPct val="15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Consistency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7465" marR="33655">
                        <a:lnSpc>
                          <a:spcPct val="150000"/>
                        </a:lnSpc>
                        <a:spcBef>
                          <a:spcPts val="85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Not adherent </a:t>
                      </a:r>
                      <a:r>
                        <a:rPr lang="en-US" sz="2000" dirty="0" smtClean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to</a:t>
                      </a:r>
                      <a:r>
                        <a:rPr lang="en-US" sz="2000" baseline="0" dirty="0" smtClean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2000" dirty="0" smtClean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container</a:t>
                      </a:r>
                      <a:endParaRPr lang="en-US" sz="2000" dirty="0"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36830" marR="0">
                        <a:lnSpc>
                          <a:spcPct val="150000"/>
                        </a:lnSpc>
                        <a:spcBef>
                          <a:spcPts val="85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Adherent </a:t>
                      </a:r>
                      <a:r>
                        <a:rPr lang="en-US" sz="2000" dirty="0" smtClean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to </a:t>
                      </a:r>
                      <a:r>
                        <a:rPr lang="en-US" sz="2000" dirty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container</a:t>
                      </a: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91679212"/>
              </p:ext>
            </p:extLst>
          </p:nvPr>
        </p:nvGraphicFramePr>
        <p:xfrm>
          <a:off x="428596" y="1285892"/>
          <a:ext cx="8286807" cy="45720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54791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97661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6226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42603">
                <a:tc>
                  <a:txBody>
                    <a:bodyPr/>
                    <a:lstStyle/>
                    <a:p>
                      <a:pPr marL="38100" marR="0">
                        <a:lnSpc>
                          <a:spcPct val="15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Character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7465" marR="0">
                        <a:lnSpc>
                          <a:spcPct val="15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en-US" sz="2000" spc="-20" dirty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Amoebic dysentery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830" marR="0">
                        <a:lnSpc>
                          <a:spcPct val="15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Bacillary dysentery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42603">
                <a:tc gridSpan="3">
                  <a:txBody>
                    <a:bodyPr/>
                    <a:lstStyle/>
                    <a:p>
                      <a:pPr marL="38100" marR="0">
                        <a:lnSpc>
                          <a:spcPct val="15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Stool microscopic feature</a:t>
                      </a: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42603">
                <a:tc>
                  <a:txBody>
                    <a:bodyPr/>
                    <a:lstStyle/>
                    <a:p>
                      <a:pPr marL="38100" marR="0">
                        <a:lnSpc>
                          <a:spcPct val="15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Red blood cells (RBCs)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7465" marR="0">
                        <a:lnSpc>
                          <a:spcPct val="15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In clumps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830" marR="0">
                        <a:lnSpc>
                          <a:spcPct val="15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Discrete or in rouleaux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42603">
                <a:tc>
                  <a:txBody>
                    <a:bodyPr/>
                    <a:lstStyle/>
                    <a:p>
                      <a:pPr marL="38100" marR="0">
                        <a:lnSpc>
                          <a:spcPct val="15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Pus cells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7465" marR="0">
                        <a:lnSpc>
                          <a:spcPct val="15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Few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830" marR="0">
                        <a:lnSpc>
                          <a:spcPct val="15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Numerous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42603">
                <a:tc>
                  <a:txBody>
                    <a:bodyPr/>
                    <a:lstStyle/>
                    <a:p>
                      <a:pPr marL="38100" marR="0">
                        <a:lnSpc>
                          <a:spcPct val="15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Macrophages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7465" marR="0">
                        <a:lnSpc>
                          <a:spcPct val="15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Few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830" marR="0">
                        <a:lnSpc>
                          <a:spcPct val="15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Numerous*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42603">
                <a:tc>
                  <a:txBody>
                    <a:bodyPr/>
                    <a:lstStyle/>
                    <a:p>
                      <a:pPr marL="38100" marR="0">
                        <a:lnSpc>
                          <a:spcPct val="15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Eosinophils</a:t>
                      </a:r>
                      <a:endParaRPr lang="en-US" sz="2000" dirty="0"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7465" marR="0">
                        <a:lnSpc>
                          <a:spcPct val="15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Present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830" marR="0">
                        <a:lnSpc>
                          <a:spcPct val="15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Absent or rare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42603">
                <a:tc>
                  <a:txBody>
                    <a:bodyPr/>
                    <a:lstStyle/>
                    <a:p>
                      <a:pPr marL="38100" marR="0">
                        <a:lnSpc>
                          <a:spcPct val="15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 spc="-15" dirty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Charcot-Leyden 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crystal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7465" marR="0">
                        <a:lnSpc>
                          <a:spcPct val="15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Present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830" marR="0">
                        <a:lnSpc>
                          <a:spcPct val="15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Absent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42603">
                <a:tc>
                  <a:txBody>
                    <a:bodyPr/>
                    <a:lstStyle/>
                    <a:p>
                      <a:pPr marL="38100" marR="0">
                        <a:lnSpc>
                          <a:spcPct val="15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Pyknotic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 body**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7465" marR="0">
                        <a:lnSpc>
                          <a:spcPct val="15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Present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830" marR="0">
                        <a:lnSpc>
                          <a:spcPct val="15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Absent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717411">
                <a:tc>
                  <a:txBody>
                    <a:bodyPr/>
                    <a:lstStyle/>
                    <a:p>
                      <a:pPr marL="38100" marR="0">
                        <a:lnSpc>
                          <a:spcPct val="15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Organism detected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7465" marR="0">
                        <a:lnSpc>
                          <a:spcPct val="150000"/>
                        </a:lnSpc>
                        <a:spcBef>
                          <a:spcPts val="85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E. </a:t>
                      </a:r>
                      <a:r>
                        <a:rPr lang="en-US" sz="2000" dirty="0" err="1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histolytica</a:t>
                      </a:r>
                      <a:r>
                        <a:rPr lang="en-US" sz="2000" dirty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 cyst or </a:t>
                      </a:r>
                      <a:r>
                        <a:rPr lang="en-US" sz="2000" dirty="0" err="1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trophozoite</a:t>
                      </a:r>
                      <a:endParaRPr lang="en-US" sz="2000" dirty="0"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830" marR="0">
                        <a:lnSpc>
                          <a:spcPct val="15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Bacteria (e.g. </a:t>
                      </a:r>
                      <a:r>
                        <a:rPr lang="en-US" sz="2000" dirty="0" err="1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Shigella</a:t>
                      </a:r>
                      <a:r>
                        <a:rPr lang="en-US" sz="2000" dirty="0"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)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066800"/>
          </a:xfrm>
        </p:spPr>
        <p:txBody>
          <a:bodyPr>
            <a:normAutofit/>
          </a:bodyPr>
          <a:lstStyle/>
          <a:p>
            <a:r>
              <a:rPr lang="en-IN" sz="3300" b="1" dirty="0" smtClean="0"/>
              <a:t>Lab diagnosis</a:t>
            </a:r>
            <a:endParaRPr lang="en-US" sz="33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145800"/>
          </a:xfrm>
        </p:spPr>
        <p:txBody>
          <a:bodyPr>
            <a:normAutofit fontScale="85000"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Samples-</a:t>
            </a:r>
            <a:r>
              <a:rPr lang="en-US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3 stool samples collected on alternate days, rectal exudates, rectal ulcer tissues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- Examined immediately within 1- 2 hrs or e preserved in </a:t>
            </a:r>
            <a:r>
              <a:rPr lang="en-US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merthiolate</a:t>
            </a:r>
            <a:r>
              <a:rPr lang="en-US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iodine/ formalin &amp; concentration must be done</a:t>
            </a:r>
          </a:p>
          <a:p>
            <a:pPr algn="just">
              <a:lnSpc>
                <a:spcPct val="150000"/>
              </a:lnSpc>
            </a:pP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Stool microscopy- </a:t>
            </a:r>
            <a:r>
              <a:rPr lang="en-US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wet mount (saline/ iodine mounts), permanent stains (</a:t>
            </a:r>
            <a:r>
              <a:rPr lang="en-US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trichrome</a:t>
            </a:r>
            <a:r>
              <a:rPr lang="en-US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stain/ iron </a:t>
            </a:r>
            <a:r>
              <a:rPr lang="en-US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hematoxylin</a:t>
            </a:r>
            <a:r>
              <a:rPr lang="en-US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)</a:t>
            </a:r>
          </a:p>
          <a:p>
            <a:pPr algn="just">
              <a:lnSpc>
                <a:spcPct val="150000"/>
              </a:lnSpc>
            </a:pP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Histology-</a:t>
            </a:r>
            <a:r>
              <a:rPr lang="en-US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Intestinal biopsies stained with PAS or H&amp;E stains reveal </a:t>
            </a:r>
            <a:r>
              <a:rPr lang="en-US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trophozoites</a:t>
            </a:r>
            <a:endParaRPr lang="en-US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Stool culture- </a:t>
            </a:r>
            <a:r>
              <a:rPr lang="en-US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not done routinely; </a:t>
            </a:r>
            <a:r>
              <a:rPr lang="en-US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polyxenic</a:t>
            </a:r>
            <a:r>
              <a:rPr lang="en-US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&amp; </a:t>
            </a:r>
            <a:r>
              <a:rPr lang="en-US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axenic</a:t>
            </a:r>
            <a:r>
              <a:rPr lang="en-US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culture</a:t>
            </a:r>
          </a:p>
          <a:p>
            <a:pPr algn="just">
              <a:lnSpc>
                <a:spcPct val="150000"/>
              </a:lnSpc>
            </a:pPr>
            <a:endParaRPr lang="en-US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642918"/>
            <a:ext cx="8229600" cy="593161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Stool antigen detection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(</a:t>
            </a:r>
            <a:r>
              <a:rPr lang="en-US" sz="2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coproantigen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)- </a:t>
            </a:r>
            <a:r>
              <a:rPr lang="en-US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ELISA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(detecting 170-kDa of </a:t>
            </a:r>
            <a:r>
              <a:rPr lang="en-US" sz="2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lectin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Ag) &amp; </a:t>
            </a:r>
            <a:r>
              <a:rPr lang="en-US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ICT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(detecting 29-kDa surface Ag)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Serology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Amoebic antigen- 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ELISA (170-kDa of </a:t>
            </a:r>
            <a:r>
              <a:rPr lang="en-US" sz="2400" dirty="0" err="1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lectin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Ag) only present in </a:t>
            </a:r>
            <a:r>
              <a:rPr lang="en-US" sz="2400" dirty="0" err="1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acitve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disease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Amoebic antibody- 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ELISA </a:t>
            </a:r>
            <a:r>
              <a:rPr lang="en-US" sz="2400" dirty="0" err="1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IgG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Ab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against </a:t>
            </a:r>
            <a:r>
              <a:rPr lang="en-US" sz="2400" dirty="0" err="1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lectin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Ag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err="1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Isoenzyme</a:t>
            </a: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2400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(</a:t>
            </a:r>
            <a:r>
              <a:rPr lang="en-US" sz="2400" dirty="0" err="1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zymodeme</a:t>
            </a:r>
            <a:r>
              <a:rPr lang="en-US" sz="2400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) analysis-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not routinely used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Molecular diagnosis-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Nested multiplex PCR,  real time PCR, </a:t>
            </a:r>
            <a:r>
              <a:rPr lang="en-US" sz="2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Biofire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2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FilmArray</a:t>
            </a:r>
            <a:endParaRPr lang="en-US" sz="24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endParaRPr lang="en-US" sz="24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4" name="Group 1"/>
          <p:cNvGrpSpPr>
            <a:grpSpLocks/>
          </p:cNvGrpSpPr>
          <p:nvPr/>
        </p:nvGrpSpPr>
        <p:grpSpPr bwMode="auto">
          <a:xfrm>
            <a:off x="466756" y="1571612"/>
            <a:ext cx="8534400" cy="3143272"/>
            <a:chOff x="0" y="0"/>
            <a:chExt cx="10080" cy="2650"/>
          </a:xfrm>
        </p:grpSpPr>
        <p:pic>
          <p:nvPicPr>
            <p:cNvPr id="5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0080" cy="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10" y="2463"/>
              <a:ext cx="171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Roboto Condensed Light" panose="020B0604020202020204" charset="0"/>
                  <a:ea typeface="Roboto Condensed Light" panose="020B0604020202020204" charset="0"/>
                  <a:cs typeface="Arial" panose="020B0604020202020204" pitchFamily="34" charset="0"/>
                </a:rPr>
                <a:t> A</a:t>
              </a:r>
              <a:endPara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boto Condensed Light" panose="020B0604020202020204" charset="0"/>
                <a:ea typeface="Roboto Condensed Light" panose="020B0604020202020204" charset="0"/>
              </a:endParaRPr>
            </a:p>
          </p:txBody>
        </p:sp>
        <p:sp>
          <p:nvSpPr>
            <p:cNvPr id="7" name="Text Box 4"/>
            <p:cNvSpPr txBox="1">
              <a:spLocks noChangeArrowheads="1"/>
            </p:cNvSpPr>
            <p:nvPr/>
          </p:nvSpPr>
          <p:spPr bwMode="auto">
            <a:xfrm>
              <a:off x="2600" y="2464"/>
              <a:ext cx="168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Roboto Condensed Light" panose="020B0604020202020204" charset="0"/>
                  <a:ea typeface="Roboto Condensed Light" panose="020B0604020202020204" charset="0"/>
                  <a:cs typeface="Arial" panose="020B0604020202020204" pitchFamily="34" charset="0"/>
                </a:rPr>
                <a:t> B</a:t>
              </a:r>
              <a:endPara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boto Condensed Light" panose="020B0604020202020204" charset="0"/>
                <a:ea typeface="Roboto Condensed Light" panose="020B0604020202020204" charset="0"/>
              </a:endParaRPr>
            </a:p>
          </p:txBody>
        </p:sp>
        <p:sp>
          <p:nvSpPr>
            <p:cNvPr id="8" name="Text Box 3"/>
            <p:cNvSpPr txBox="1">
              <a:spLocks noChangeArrowheads="1"/>
            </p:cNvSpPr>
            <p:nvPr/>
          </p:nvSpPr>
          <p:spPr bwMode="auto">
            <a:xfrm>
              <a:off x="4300" y="2465"/>
              <a:ext cx="168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Garamond" panose="02020404030301010803" pitchFamily="18" charset="0"/>
                  <a:cs typeface="Arial" panose="020B0604020202020204" pitchFamily="34" charset="0"/>
                </a:rPr>
                <a:t> </a:t>
              </a:r>
              <a:r>
                <a:rPr kumimoji="0" lang="en-US" altLang="en-US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Roboto Condensed Light" panose="020B0604020202020204" charset="0"/>
                  <a:ea typeface="Roboto Condensed Light" panose="020B0604020202020204" charset="0"/>
                  <a:cs typeface="Arial" panose="020B0604020202020204" pitchFamily="34" charset="0"/>
                </a:rPr>
                <a:t>C</a:t>
              </a:r>
              <a:endPara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boto Condensed Light" panose="020B0604020202020204" charset="0"/>
                <a:ea typeface="Roboto Condensed Light" panose="020B0604020202020204" charset="0"/>
              </a:endParaRPr>
            </a:p>
          </p:txBody>
        </p:sp>
        <p:sp>
          <p:nvSpPr>
            <p:cNvPr id="9" name="Text Box 2"/>
            <p:cNvSpPr txBox="1">
              <a:spLocks noChangeArrowheads="1"/>
            </p:cNvSpPr>
            <p:nvPr/>
          </p:nvSpPr>
          <p:spPr bwMode="auto">
            <a:xfrm>
              <a:off x="7371" y="2465"/>
              <a:ext cx="168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Garamond" panose="02020404030301010803" pitchFamily="18" charset="0"/>
                  <a:cs typeface="Arial" panose="020B0604020202020204" pitchFamily="34" charset="0"/>
                </a:rPr>
                <a:t> </a:t>
              </a:r>
              <a:r>
                <a: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Roboto Condensed Light" panose="020B0604020202020204" charset="0"/>
                  <a:ea typeface="Roboto Condensed Light" panose="020B0604020202020204" charset="0"/>
                  <a:cs typeface="Arial" panose="020B0604020202020204" pitchFamily="34" charset="0"/>
                </a:rPr>
                <a:t>D</a:t>
              </a:r>
              <a:endPara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boto Condensed Light" panose="020B0604020202020204" charset="0"/>
                <a:ea typeface="Roboto Condensed Light" panose="020B0604020202020204" charset="0"/>
              </a:endParaRPr>
            </a:p>
          </p:txBody>
        </p:sp>
      </p:grpSp>
      <p:sp>
        <p:nvSpPr>
          <p:cNvPr id="10" name="Rectangle 9"/>
          <p:cNvSpPr/>
          <p:nvPr/>
        </p:nvSpPr>
        <p:spPr>
          <a:xfrm>
            <a:off x="357158" y="4857760"/>
            <a:ext cx="85344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i="1" dirty="0">
                <a:latin typeface="Calibri" pitchFamily="34" charset="0"/>
                <a:ea typeface="Calibri" pitchFamily="34" charset="0"/>
                <a:cs typeface="Calibri" pitchFamily="34" charset="0"/>
              </a:rPr>
              <a:t>Entamoeba histolytica </a:t>
            </a:r>
            <a:r>
              <a:rPr lang="en-US" sz="2200" dirty="0">
                <a:latin typeface="Calibri" pitchFamily="34" charset="0"/>
                <a:ea typeface="Calibri" pitchFamily="34" charset="0"/>
                <a:cs typeface="Calibri" pitchFamily="34" charset="0"/>
              </a:rPr>
              <a:t>trophozoites: </a:t>
            </a:r>
            <a:r>
              <a:rPr lang="en-US" sz="22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A. </a:t>
            </a:r>
            <a:r>
              <a:rPr lang="en-US" sz="2200" dirty="0">
                <a:latin typeface="Calibri" pitchFamily="34" charset="0"/>
                <a:ea typeface="Calibri" pitchFamily="34" charset="0"/>
                <a:cs typeface="Calibri" pitchFamily="34" charset="0"/>
              </a:rPr>
              <a:t>Saline mount; </a:t>
            </a:r>
            <a:r>
              <a:rPr lang="en-US" sz="22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B and C. </a:t>
            </a:r>
            <a:r>
              <a:rPr lang="en-US" sz="2200" dirty="0">
                <a:latin typeface="Calibri" pitchFamily="34" charset="0"/>
                <a:ea typeface="Calibri" pitchFamily="34" charset="0"/>
                <a:cs typeface="Calibri" pitchFamily="34" charset="0"/>
              </a:rPr>
              <a:t>Trichrome stain, </a:t>
            </a:r>
            <a:r>
              <a:rPr lang="en-US" sz="22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nsingle</a:t>
            </a:r>
            <a:r>
              <a:rPr lang="en-US" sz="22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2200" dirty="0">
                <a:latin typeface="Calibri" pitchFamily="34" charset="0"/>
                <a:ea typeface="Calibri" pitchFamily="34" charset="0"/>
                <a:cs typeface="Calibri" pitchFamily="34" charset="0"/>
              </a:rPr>
              <a:t>nucleus (black arrow) RBCs (red arrow) and ectoplasm and endoplasm (orange arrows); </a:t>
            </a:r>
          </a:p>
          <a:p>
            <a:r>
              <a:rPr lang="en-US" sz="22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D. </a:t>
            </a:r>
            <a:r>
              <a:rPr lang="en-US" sz="2200" dirty="0">
                <a:latin typeface="Calibri" pitchFamily="34" charset="0"/>
                <a:ea typeface="Calibri" pitchFamily="34" charset="0"/>
                <a:cs typeface="Calibri" pitchFamily="34" charset="0"/>
              </a:rPr>
              <a:t>Trophozoites in colon tissue stained with H&amp;E.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4" name="Group 1"/>
          <p:cNvGrpSpPr>
            <a:grpSpLocks/>
          </p:cNvGrpSpPr>
          <p:nvPr/>
        </p:nvGrpSpPr>
        <p:grpSpPr bwMode="auto">
          <a:xfrm>
            <a:off x="1025934" y="1545590"/>
            <a:ext cx="7117966" cy="2954980"/>
            <a:chOff x="0" y="0"/>
            <a:chExt cx="6183" cy="2032"/>
          </a:xfrm>
        </p:grpSpPr>
        <p:pic>
          <p:nvPicPr>
            <p:cNvPr id="5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183" cy="20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 Box 4"/>
            <p:cNvSpPr txBox="1">
              <a:spLocks noChangeArrowheads="1"/>
            </p:cNvSpPr>
            <p:nvPr/>
          </p:nvSpPr>
          <p:spPr bwMode="auto">
            <a:xfrm>
              <a:off x="0" y="1853"/>
              <a:ext cx="171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Garamond" panose="02020404030301010803" pitchFamily="18" charset="0"/>
                  <a:cs typeface="Arial" panose="020B0604020202020204" pitchFamily="34" charset="0"/>
                </a:rPr>
                <a:t> </a:t>
              </a:r>
              <a:r>
                <a:rPr kumimoji="0" lang="en-US" altLang="en-US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Roboto Condensed Light" panose="020B0604020202020204" charset="0"/>
                  <a:ea typeface="Roboto Condensed Light" panose="020B0604020202020204" charset="0"/>
                  <a:cs typeface="Arial" panose="020B0604020202020204" pitchFamily="34" charset="0"/>
                </a:rPr>
                <a:t>A</a:t>
              </a:r>
              <a:endPara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boto Condensed Light" panose="020B0604020202020204" charset="0"/>
                <a:ea typeface="Roboto Condensed Light" panose="020B0604020202020204" charset="0"/>
              </a:endParaRPr>
            </a:p>
          </p:txBody>
        </p:sp>
        <p:sp>
          <p:nvSpPr>
            <p:cNvPr id="7" name="Text Box 3"/>
            <p:cNvSpPr txBox="1">
              <a:spLocks noChangeArrowheads="1"/>
            </p:cNvSpPr>
            <p:nvPr/>
          </p:nvSpPr>
          <p:spPr bwMode="auto">
            <a:xfrm>
              <a:off x="2035" y="1853"/>
              <a:ext cx="168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Garamond" panose="02020404030301010803" pitchFamily="18" charset="0"/>
                  <a:cs typeface="Arial" panose="020B0604020202020204" pitchFamily="34" charset="0"/>
                </a:rPr>
                <a:t> </a:t>
              </a:r>
              <a:r>
                <a:rPr kumimoji="0" lang="en-US" altLang="en-US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Roboto Condensed Light" panose="020B0604020202020204" charset="0"/>
                  <a:ea typeface="Roboto Condensed Light" panose="020B0604020202020204" charset="0"/>
                  <a:cs typeface="Arial" panose="020B0604020202020204" pitchFamily="34" charset="0"/>
                </a:rPr>
                <a:t>B</a:t>
              </a:r>
              <a:endPara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boto Condensed Light" panose="020B0604020202020204" charset="0"/>
                <a:ea typeface="Roboto Condensed Light" panose="020B0604020202020204" charset="0"/>
              </a:endParaRPr>
            </a:p>
          </p:txBody>
        </p:sp>
        <p:sp>
          <p:nvSpPr>
            <p:cNvPr id="8" name="Text Box 2"/>
            <p:cNvSpPr txBox="1">
              <a:spLocks noChangeArrowheads="1"/>
            </p:cNvSpPr>
            <p:nvPr/>
          </p:nvSpPr>
          <p:spPr bwMode="auto">
            <a:xfrm>
              <a:off x="3870" y="1853"/>
              <a:ext cx="168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Garamond" panose="02020404030301010803" pitchFamily="18" charset="0"/>
                  <a:cs typeface="Arial" panose="020B0604020202020204" pitchFamily="34" charset="0"/>
                </a:rPr>
                <a:t> </a:t>
              </a:r>
              <a:r>
                <a:rPr kumimoji="0" lang="en-US" altLang="en-US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Roboto Condensed Light" panose="020B0604020202020204" charset="0"/>
                  <a:ea typeface="Roboto Condensed Light" panose="020B0604020202020204" charset="0"/>
                  <a:cs typeface="Arial" panose="020B0604020202020204" pitchFamily="34" charset="0"/>
                </a:rPr>
                <a:t>C</a:t>
              </a:r>
              <a:endPara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boto Condensed Light" panose="020B0604020202020204" charset="0"/>
                <a:ea typeface="Roboto Condensed Light" panose="020B0604020202020204" charset="0"/>
              </a:endParaRPr>
            </a:p>
          </p:txBody>
        </p:sp>
      </p:grpSp>
      <p:sp>
        <p:nvSpPr>
          <p:cNvPr id="9" name="Rectangle 8"/>
          <p:cNvSpPr/>
          <p:nvPr/>
        </p:nvSpPr>
        <p:spPr>
          <a:xfrm>
            <a:off x="1240248" y="4892772"/>
            <a:ext cx="66179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>
                <a:latin typeface="Calibri" pitchFamily="34" charset="0"/>
                <a:ea typeface="Calibri" pitchFamily="34" charset="0"/>
                <a:cs typeface="Calibri" pitchFamily="34" charset="0"/>
              </a:rPr>
              <a:t>Cyst of </a:t>
            </a:r>
            <a:r>
              <a:rPr lang="en-US" sz="2200" i="1" dirty="0">
                <a:latin typeface="Calibri" pitchFamily="34" charset="0"/>
                <a:ea typeface="Calibri" pitchFamily="34" charset="0"/>
                <a:cs typeface="Calibri" pitchFamily="34" charset="0"/>
              </a:rPr>
              <a:t>E. </a:t>
            </a:r>
            <a:r>
              <a:rPr lang="en-US" sz="2200" i="1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histolytica</a:t>
            </a:r>
            <a:r>
              <a:rPr lang="en-US" sz="2200" i="1" dirty="0">
                <a:latin typeface="Calibri" pitchFamily="34" charset="0"/>
                <a:ea typeface="Calibri" pitchFamily="34" charset="0"/>
                <a:cs typeface="Calibri" pitchFamily="34" charset="0"/>
              </a:rPr>
              <a:t>: </a:t>
            </a:r>
            <a:r>
              <a:rPr lang="en-US" sz="22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A. </a:t>
            </a:r>
            <a:r>
              <a:rPr lang="en-US" sz="2200" dirty="0">
                <a:latin typeface="Calibri" pitchFamily="34" charset="0"/>
                <a:ea typeface="Calibri" pitchFamily="34" charset="0"/>
                <a:cs typeface="Calibri" pitchFamily="34" charset="0"/>
              </a:rPr>
              <a:t>Saline mount; </a:t>
            </a:r>
            <a:r>
              <a:rPr lang="en-US" sz="22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B. </a:t>
            </a:r>
            <a:r>
              <a:rPr lang="en-US" sz="2200" dirty="0">
                <a:latin typeface="Calibri" pitchFamily="34" charset="0"/>
                <a:ea typeface="Calibri" pitchFamily="34" charset="0"/>
                <a:cs typeface="Calibri" pitchFamily="34" charset="0"/>
              </a:rPr>
              <a:t>Iodine mount;</a:t>
            </a:r>
          </a:p>
          <a:p>
            <a:r>
              <a:rPr lang="en-US" sz="22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C. </a:t>
            </a:r>
            <a:r>
              <a:rPr lang="en-US" sz="2200" dirty="0">
                <a:latin typeface="Calibri" pitchFamily="34" charset="0"/>
                <a:ea typeface="Calibri" pitchFamily="34" charset="0"/>
                <a:cs typeface="Calibri" pitchFamily="34" charset="0"/>
              </a:rPr>
              <a:t>Trichrome stained smear. Note the </a:t>
            </a:r>
            <a:r>
              <a:rPr lang="en-US" sz="22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chromatoid</a:t>
            </a:r>
            <a:r>
              <a:rPr lang="en-US" sz="2200" dirty="0">
                <a:latin typeface="Calibri" pitchFamily="34" charset="0"/>
                <a:ea typeface="Calibri" pitchFamily="34" charset="0"/>
                <a:cs typeface="Calibri" pitchFamily="34" charset="0"/>
              </a:rPr>
              <a:t> body with blunt ends (arrow).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61413"/>
          <a:stretch/>
        </p:blipFill>
        <p:spPr>
          <a:xfrm>
            <a:off x="1544490" y="571480"/>
            <a:ext cx="5456402" cy="285752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85786" y="4535582"/>
            <a:ext cx="7572428" cy="1107996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it-IT" sz="2200" b="1" i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Giardia lamblia (alpha-1 giardin antigen)</a:t>
            </a:r>
          </a:p>
          <a:p>
            <a:pPr>
              <a:buFontTx/>
              <a:buChar char="-"/>
            </a:pPr>
            <a:r>
              <a:rPr lang="en-US" sz="2200" b="1" i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E. </a:t>
            </a:r>
            <a:r>
              <a:rPr lang="en-US" sz="2200" b="1" i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histolytica</a:t>
            </a:r>
            <a:r>
              <a:rPr lang="en-US" sz="2200" b="1" i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/ E. </a:t>
            </a:r>
            <a:r>
              <a:rPr lang="en-US" sz="2200" b="1" i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dispar</a:t>
            </a:r>
            <a:r>
              <a:rPr lang="en-US" sz="2200" b="1" i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(29 </a:t>
            </a:r>
            <a:r>
              <a:rPr lang="en-US" sz="2200" b="1" i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kDa</a:t>
            </a:r>
            <a:r>
              <a:rPr lang="en-US" sz="2200" b="1" i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surface antigen)</a:t>
            </a:r>
          </a:p>
          <a:p>
            <a:pPr>
              <a:buFontTx/>
              <a:buChar char="-"/>
            </a:pPr>
            <a:r>
              <a:rPr lang="pt-BR" sz="2200" b="1" i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Cryptosporidium parvum (protein disulfide isomerase </a:t>
            </a:r>
            <a:r>
              <a:rPr lang="en-US" sz="22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antigen)</a:t>
            </a:r>
            <a:endParaRPr lang="en-US" sz="2200" b="1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7158" y="3357562"/>
            <a:ext cx="864399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b="1" dirty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Triage parasite panel</a:t>
            </a:r>
            <a:r>
              <a:rPr lang="en-US" sz="2600" dirty="0">
                <a:latin typeface="Calibri" pitchFamily="34" charset="0"/>
                <a:ea typeface="Calibri" pitchFamily="34" charset="0"/>
                <a:cs typeface="Calibri" pitchFamily="34" charset="0"/>
              </a:rPr>
              <a:t>, positive for </a:t>
            </a:r>
            <a:r>
              <a:rPr lang="en-US" sz="2600" i="1" dirty="0">
                <a:latin typeface="Calibri" pitchFamily="34" charset="0"/>
                <a:ea typeface="Calibri" pitchFamily="34" charset="0"/>
                <a:cs typeface="Calibri" pitchFamily="34" charset="0"/>
              </a:rPr>
              <a:t>E. </a:t>
            </a:r>
            <a:r>
              <a:rPr lang="en-US" sz="2600" i="1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histolytica</a:t>
            </a:r>
            <a:r>
              <a:rPr lang="en-US" sz="2600" i="1" dirty="0">
                <a:latin typeface="Calibri" pitchFamily="34" charset="0"/>
                <a:ea typeface="Calibri" pitchFamily="34" charset="0"/>
                <a:cs typeface="Calibri" pitchFamily="34" charset="0"/>
              </a:rPr>
              <a:t>/E. </a:t>
            </a:r>
            <a:r>
              <a:rPr lang="en-US" sz="2600" i="1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dispar</a:t>
            </a:r>
            <a:r>
              <a:rPr lang="en-US" sz="2600" i="1" dirty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2600" i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Ag</a:t>
            </a:r>
            <a:endParaRPr lang="en-US" sz="26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066800"/>
          </a:xfrm>
        </p:spPr>
        <p:txBody>
          <a:bodyPr>
            <a:normAutofit/>
          </a:bodyPr>
          <a:lstStyle/>
          <a:p>
            <a:r>
              <a:rPr lang="en-IN" sz="3300" b="1" dirty="0" smtClean="0"/>
              <a:t>Treatment</a:t>
            </a:r>
            <a:endParaRPr lang="en-US" sz="33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355034"/>
            <a:ext cx="8229600" cy="5217238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Asymptomatic carriage</a:t>
            </a:r>
            <a:r>
              <a:rPr lang="en-US" sz="2400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:</a:t>
            </a:r>
            <a:endParaRPr lang="en-US" sz="24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Luminal agents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Iodoquinol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(for 20 days) or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Paromomycin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(for 10 days)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Amoebic dysentery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Tissue agents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err="1" smtClean="0">
                <a:solidFill>
                  <a:schemeClr val="accent2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Metronidazole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(for 5- 10 days) or </a:t>
            </a:r>
            <a:r>
              <a:rPr lang="en-US" sz="2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tinidazole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(for 3 days) </a:t>
            </a:r>
            <a:r>
              <a:rPr lang="en-US" sz="2400" i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plus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i="1" dirty="0" smtClean="0">
                <a:solidFill>
                  <a:schemeClr val="accent2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Luminal agents </a:t>
            </a:r>
            <a:r>
              <a:rPr lang="en-US" sz="2400" dirty="0" smtClean="0">
                <a:solidFill>
                  <a:schemeClr val="accent2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as above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Other measures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include fluid &amp; electrolyte replacement</a:t>
            </a:r>
          </a:p>
          <a:p>
            <a:pPr algn="just">
              <a:lnSpc>
                <a:spcPct val="150000"/>
              </a:lnSpc>
            </a:pPr>
            <a:endParaRPr lang="en-US" sz="24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2071678"/>
            <a:ext cx="7829576" cy="2286016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en-US" sz="5400" b="1" dirty="0" smtClean="0">
                <a:solidFill>
                  <a:schemeClr val="accent1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Intestinal flagellate </a:t>
            </a:r>
            <a:r>
              <a:rPr lang="en-US" sz="5400" b="1" dirty="0" smtClean="0">
                <a:solidFill>
                  <a:schemeClr val="accent1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infections</a:t>
            </a:r>
          </a:p>
          <a:p>
            <a:pPr algn="ctr">
              <a:buNone/>
            </a:pPr>
            <a:endParaRPr lang="en-US" sz="5400" b="1" dirty="0" smtClean="0">
              <a:solidFill>
                <a:srgbClr val="C00000"/>
              </a:solidFill>
              <a:latin typeface="Roboto Condensed Light" panose="020B0604020202020204" charset="0"/>
            </a:endParaRPr>
          </a:p>
          <a:p>
            <a:pPr algn="ctr">
              <a:buNone/>
            </a:pPr>
            <a:r>
              <a:rPr lang="en-IN" sz="5400" b="1" dirty="0" err="1" smtClean="0">
                <a:solidFill>
                  <a:srgbClr val="C00000"/>
                </a:solidFill>
              </a:rPr>
              <a:t>Giardiasis</a:t>
            </a:r>
            <a:endParaRPr lang="en-US" sz="5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242" y="642918"/>
            <a:ext cx="8229600" cy="857256"/>
          </a:xfrm>
        </p:spPr>
        <p:txBody>
          <a:bodyPr>
            <a:normAutofit/>
          </a:bodyPr>
          <a:lstStyle/>
          <a:p>
            <a:r>
              <a:rPr lang="en-IN" sz="3300" b="1" dirty="0" err="1" smtClean="0">
                <a:solidFill>
                  <a:schemeClr val="accent1"/>
                </a:solidFill>
              </a:rPr>
              <a:t>Giardiasis</a:t>
            </a:r>
            <a:endParaRPr lang="en-US" sz="3300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855100"/>
            <a:ext cx="8543956" cy="4645734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i="1" dirty="0" err="1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Giardia</a:t>
            </a:r>
            <a:r>
              <a:rPr lang="en-US" sz="2400" b="1" i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2400" b="1" i="1" dirty="0" err="1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lamblia</a:t>
            </a:r>
            <a:r>
              <a:rPr lang="en-US" sz="2400" b="1" i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2400" i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(G</a:t>
            </a:r>
            <a:r>
              <a:rPr lang="en-US" sz="2400" i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. </a:t>
            </a:r>
            <a:r>
              <a:rPr lang="en-US" sz="2400" i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intestinalis</a:t>
            </a:r>
            <a:r>
              <a:rPr lang="en-US" sz="2400" i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/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2400" i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G. </a:t>
            </a:r>
            <a:r>
              <a:rPr lang="en-US" sz="2400" i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duodenalis</a:t>
            </a:r>
            <a:r>
              <a:rPr lang="en-US" sz="2400" i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)</a:t>
            </a:r>
            <a:endParaRPr lang="en-US" sz="2400" i="1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1st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observed by AV Leeuwenhoek in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1681</a:t>
            </a:r>
            <a:endParaRPr lang="en-US" sz="24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Later, named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after Dr F </a:t>
            </a:r>
            <a:r>
              <a:rPr lang="en-US" sz="2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Lambl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&amp;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Professor A </a:t>
            </a:r>
            <a:r>
              <a:rPr lang="en-US" sz="2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Giard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(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1859)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W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orldwide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in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distribution; warm tropics/ subtropics</a:t>
            </a:r>
            <a:endParaRPr lang="en-US" sz="24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O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ne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of </a:t>
            </a:r>
            <a:r>
              <a:rPr lang="en-US" sz="2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m.c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parasite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which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causes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endemic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&amp;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epidemic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diarrhea</a:t>
            </a:r>
            <a:endParaRPr lang="en-US" sz="24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Genotypes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: A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&amp;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B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Inhabits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crypts of duodenum &amp;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upper part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of jejunum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in man</a:t>
            </a:r>
            <a:endParaRPr lang="en-US" sz="24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endParaRPr lang="en-US" sz="24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1496"/>
            <a:ext cx="8229600" cy="571488"/>
          </a:xfrm>
        </p:spPr>
        <p:txBody>
          <a:bodyPr>
            <a:noAutofit/>
          </a:bodyPr>
          <a:lstStyle/>
          <a:p>
            <a:r>
              <a:rPr lang="en-IN" sz="3300" b="1" dirty="0" smtClean="0">
                <a:solidFill>
                  <a:schemeClr val="accent2"/>
                </a:solidFill>
              </a:rPr>
              <a:t>Morphology</a:t>
            </a:r>
            <a:endParaRPr lang="en-US" sz="3300" b="1" dirty="0">
              <a:solidFill>
                <a:schemeClr val="accent2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00364" y="906784"/>
            <a:ext cx="4281214" cy="409385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28596" y="5021247"/>
            <a:ext cx="857256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A, B. </a:t>
            </a:r>
            <a:r>
              <a:rPr lang="en-US" sz="2200" b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Trophozoite</a:t>
            </a:r>
            <a:r>
              <a:rPr lang="en-US" sz="22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-</a:t>
            </a:r>
            <a:r>
              <a:rPr lang="en-US" sz="22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Pear-shaped </a:t>
            </a:r>
            <a:r>
              <a:rPr lang="en-US" sz="2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trophozoite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: pathogenic form &amp; feeding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stage</a:t>
            </a:r>
          </a:p>
          <a:p>
            <a:endParaRPr lang="en-US" sz="24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r>
              <a:rPr lang="en-US" sz="22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C</a:t>
            </a:r>
            <a:r>
              <a:rPr lang="en-US" sz="2200" dirty="0">
                <a:latin typeface="Calibri" pitchFamily="34" charset="0"/>
                <a:ea typeface="Calibri" pitchFamily="34" charset="0"/>
                <a:cs typeface="Calibri" pitchFamily="34" charset="0"/>
              </a:rPr>
              <a:t>. </a:t>
            </a:r>
            <a:r>
              <a:rPr lang="en-US" sz="22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Cyst-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Tetra-nucleated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oval cyst: infective form &amp; diagnostic form</a:t>
            </a:r>
          </a:p>
          <a:p>
            <a:endParaRPr lang="en-US" sz="22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645866"/>
          </a:xfrm>
        </p:spPr>
        <p:txBody>
          <a:bodyPr>
            <a:noAutofit/>
          </a:bodyPr>
          <a:lstStyle/>
          <a:p>
            <a:pPr algn="just">
              <a:buNone/>
            </a:pPr>
            <a:endParaRPr lang="en-US" sz="22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28596" y="642918"/>
          <a:ext cx="8358246" cy="5773176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071703"/>
                <a:gridCol w="3500461"/>
                <a:gridCol w="2786082"/>
              </a:tblGrid>
              <a:tr h="451839">
                <a:tc>
                  <a:txBody>
                    <a:bodyPr/>
                    <a:lstStyle/>
                    <a:p>
                      <a:r>
                        <a:rPr lang="en-IN" sz="2200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Characteristics</a:t>
                      </a:r>
                      <a:endParaRPr lang="en-US" sz="2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200" dirty="0" err="1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Trophozoites</a:t>
                      </a:r>
                      <a:endParaRPr lang="en-US" sz="2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200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Cysts</a:t>
                      </a:r>
                      <a:endParaRPr lang="en-US" sz="2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451839">
                <a:tc>
                  <a:txBody>
                    <a:bodyPr/>
                    <a:lstStyle/>
                    <a:p>
                      <a:r>
                        <a:rPr lang="en-IN" sz="2200" b="1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Disease </a:t>
                      </a:r>
                      <a:endParaRPr lang="en-US" sz="2200" b="1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Active stage </a:t>
                      </a:r>
                      <a:endParaRPr lang="en-US" sz="2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200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Active disease &amp; carriers</a:t>
                      </a:r>
                      <a:endParaRPr lang="en-US" sz="2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779886">
                <a:tc>
                  <a:txBody>
                    <a:bodyPr/>
                    <a:lstStyle/>
                    <a:p>
                      <a:r>
                        <a:rPr lang="en-IN" sz="2200" b="1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Visualized in</a:t>
                      </a:r>
                      <a:endParaRPr lang="en-US" sz="2200" b="1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in saline mount &amp; permanent staining</a:t>
                      </a:r>
                      <a:endParaRPr lang="en-US" sz="2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20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779886">
                <a:tc>
                  <a:txBody>
                    <a:bodyPr/>
                    <a:lstStyle/>
                    <a:p>
                      <a:r>
                        <a:rPr lang="en-IN" sz="2200" b="1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Size</a:t>
                      </a:r>
                      <a:endParaRPr lang="en-US" sz="2200" b="1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10-</a:t>
                      </a:r>
                      <a:r>
                        <a:rPr lang="en-US" sz="2200" baseline="0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2200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20 X 5-</a:t>
                      </a:r>
                      <a:r>
                        <a:rPr lang="en-US" sz="2200" baseline="0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2200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15 </a:t>
                      </a:r>
                      <a:r>
                        <a:rPr lang="en-US" sz="2200" dirty="0" err="1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μm</a:t>
                      </a:r>
                      <a:r>
                        <a:rPr lang="en-US" sz="2200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 </a:t>
                      </a:r>
                      <a:endParaRPr lang="en-US" sz="2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200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11–14 </a:t>
                      </a:r>
                      <a:r>
                        <a:rPr lang="en-US" sz="2200" dirty="0" err="1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μm</a:t>
                      </a:r>
                      <a:r>
                        <a:rPr lang="en-US" sz="2200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 X</a:t>
                      </a:r>
                    </a:p>
                    <a:p>
                      <a:pPr algn="just"/>
                      <a:r>
                        <a:rPr lang="en-US" sz="2200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7–10 </a:t>
                      </a:r>
                      <a:r>
                        <a:rPr lang="en-US" sz="2200" dirty="0" err="1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μm</a:t>
                      </a:r>
                      <a:r>
                        <a:rPr lang="en-US" sz="2200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 </a:t>
                      </a:r>
                      <a:endParaRPr lang="en-US" sz="2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779886">
                <a:tc>
                  <a:txBody>
                    <a:bodyPr/>
                    <a:lstStyle/>
                    <a:p>
                      <a:r>
                        <a:rPr lang="en-IN" sz="2200" b="1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Shape</a:t>
                      </a:r>
                      <a:endParaRPr lang="en-US" sz="2200" b="1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200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pear-shaped/</a:t>
                      </a:r>
                      <a:r>
                        <a:rPr lang="en-US" sz="2200" baseline="0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2200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tear drop/</a:t>
                      </a:r>
                      <a:r>
                        <a:rPr lang="en-US" sz="2200" baseline="0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2200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tennis racket shaped</a:t>
                      </a:r>
                      <a:endParaRPr lang="en-US" sz="2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oval-shaped</a:t>
                      </a:r>
                      <a:endParaRPr lang="en-US" sz="2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451839">
                <a:tc>
                  <a:txBody>
                    <a:bodyPr/>
                    <a:lstStyle/>
                    <a:p>
                      <a:r>
                        <a:rPr lang="en-IN" sz="2200" b="1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Motility</a:t>
                      </a:r>
                      <a:endParaRPr lang="en-US" sz="2200" b="1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falling leaf-like</a:t>
                      </a:r>
                      <a:endParaRPr lang="en-US" sz="2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200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Non motile</a:t>
                      </a:r>
                      <a:endParaRPr lang="en-US" sz="2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1448360">
                <a:tc>
                  <a:txBody>
                    <a:bodyPr/>
                    <a:lstStyle/>
                    <a:p>
                      <a:r>
                        <a:rPr lang="en-IN" sz="2200" b="1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Internal structure</a:t>
                      </a:r>
                      <a:endParaRPr lang="en-US" sz="2200" b="1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bilaterally symmetrical,</a:t>
                      </a:r>
                      <a:r>
                        <a:rPr lang="en-US" sz="2200" baseline="0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2200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pair of nuclei, adhesive or sucking disk at its ventral surface, four pairs of flagella, pair of </a:t>
                      </a:r>
                      <a:r>
                        <a:rPr lang="en-US" sz="2200" dirty="0" err="1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axonemes</a:t>
                      </a:r>
                      <a:endParaRPr lang="en-US" sz="2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four nuclei, pair</a:t>
                      </a:r>
                      <a:r>
                        <a:rPr lang="en-US" sz="2200" baseline="0" dirty="0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 of </a:t>
                      </a:r>
                      <a:r>
                        <a:rPr lang="en-US" sz="2200" dirty="0" err="1" smtClean="0"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axonemes</a:t>
                      </a:r>
                      <a:endParaRPr lang="en-US" sz="2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1496"/>
            <a:ext cx="8229600" cy="571488"/>
          </a:xfrm>
        </p:spPr>
        <p:txBody>
          <a:bodyPr>
            <a:noAutofit/>
          </a:bodyPr>
          <a:lstStyle/>
          <a:p>
            <a:r>
              <a:rPr lang="en-IN" sz="3300" b="1" dirty="0" smtClean="0">
                <a:solidFill>
                  <a:schemeClr val="accent2"/>
                </a:solidFill>
              </a:rPr>
              <a:t>Life cycle</a:t>
            </a:r>
            <a:endParaRPr lang="en-US" sz="3300" b="1" dirty="0">
              <a:solidFill>
                <a:schemeClr val="accent2"/>
              </a:solidFill>
            </a:endParaRPr>
          </a:p>
        </p:txBody>
      </p:sp>
      <p:sp>
        <p:nvSpPr>
          <p:cNvPr id="5" name="Google Shape;193;p12"/>
          <p:cNvSpPr txBox="1">
            <a:spLocks noGrp="1"/>
          </p:cNvSpPr>
          <p:nvPr>
            <p:ph idx="1"/>
          </p:nvPr>
        </p:nvSpPr>
        <p:spPr>
          <a:xfrm>
            <a:off x="428596" y="1071546"/>
            <a:ext cx="8229600" cy="43251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en-US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Host: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one host</a:t>
            </a:r>
            <a:endParaRPr lang="en-US" sz="2400" i="1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just"/>
            <a:r>
              <a:rPr lang="en-US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Infective </a:t>
            </a:r>
            <a:r>
              <a:rPr lang="en-US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form: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Cysts</a:t>
            </a:r>
          </a:p>
        </p:txBody>
      </p:sp>
      <p:pic>
        <p:nvPicPr>
          <p:cNvPr id="4" name="image15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28794" y="2000240"/>
            <a:ext cx="6143668" cy="471490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57190" y="5929330"/>
            <a:ext cx="25002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trophozoites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are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excreted in </a:t>
            </a:r>
            <a:r>
              <a:rPr lang="en-US" dirty="0" smtClean="0">
                <a:solidFill>
                  <a:srgbClr val="FF0000"/>
                </a:solidFill>
              </a:rPr>
              <a:t>stool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80" y="214290"/>
            <a:ext cx="8229600" cy="1066800"/>
          </a:xfrm>
        </p:spPr>
        <p:txBody>
          <a:bodyPr>
            <a:normAutofit/>
          </a:bodyPr>
          <a:lstStyle/>
          <a:p>
            <a:r>
              <a:rPr lang="en-IN" sz="3300" b="1" dirty="0" smtClean="0">
                <a:solidFill>
                  <a:schemeClr val="accent1"/>
                </a:solidFill>
              </a:rPr>
              <a:t>Pathogenesis</a:t>
            </a:r>
            <a:endParaRPr lang="en-US" sz="3300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214422"/>
            <a:ext cx="8229600" cy="5357850"/>
          </a:xfrm>
        </p:spPr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Infective dose: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10- 25 cysts</a:t>
            </a:r>
            <a:endParaRPr lang="en-US" sz="24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Risk factors: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Children, elderly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debilitated persons, poor hygiene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, </a:t>
            </a:r>
            <a:r>
              <a:rPr lang="en-US" sz="2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immunodeficient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individuals</a:t>
            </a:r>
          </a:p>
          <a:p>
            <a:pPr algn="just">
              <a:lnSpc>
                <a:spcPct val="150000"/>
              </a:lnSpc>
            </a:pPr>
            <a:r>
              <a:rPr lang="en-US" sz="2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Trophozoites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adhere to duodenal mucosa, cause disruption of intestinal epithelium &amp; lead to increased permeability &amp; </a:t>
            </a:r>
            <a:r>
              <a:rPr lang="en-US" sz="2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malabsorption</a:t>
            </a:r>
            <a:endParaRPr lang="en-US" sz="24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Malabsorption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of fat (</a:t>
            </a:r>
            <a:r>
              <a:rPr lang="en-US" sz="2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steatorrhea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)- leads to foul smelling profuse frothy diarrhea</a:t>
            </a:r>
          </a:p>
          <a:p>
            <a:pPr algn="just">
              <a:lnSpc>
                <a:spcPct val="150000"/>
              </a:lnSpc>
            </a:pPr>
            <a:r>
              <a:rPr lang="en-US" sz="2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Disaccharidase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deficiencies (lactose, </a:t>
            </a:r>
            <a:r>
              <a:rPr lang="en-US" sz="2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xylose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)- leading to lactose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intolerance</a:t>
            </a:r>
            <a:endParaRPr lang="en-US" sz="24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366" y="854968"/>
            <a:ext cx="8301038" cy="5574428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Malabsorption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of vitamin A, B12, iron</a:t>
            </a:r>
          </a:p>
          <a:p>
            <a:pPr algn="just">
              <a:lnSpc>
                <a:spcPct val="150000"/>
              </a:lnSpc>
            </a:pPr>
            <a:r>
              <a:rPr lang="en-US" sz="26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Protein losing </a:t>
            </a:r>
            <a:r>
              <a:rPr lang="en-US" sz="2600" dirty="0" err="1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enteropathy</a:t>
            </a:r>
            <a:endParaRPr lang="en-US" sz="2600" dirty="0" smtClean="0">
              <a:solidFill>
                <a:schemeClr val="tx1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it-IT" sz="26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Antigenic variation: </a:t>
            </a:r>
            <a:r>
              <a:rPr lang="it-IT" sz="2600" i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Giardia </a:t>
            </a:r>
            <a:r>
              <a:rPr lang="it-IT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undergoes </a:t>
            </a:r>
            <a:r>
              <a:rPr lang="en-US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antigenic </a:t>
            </a:r>
            <a:r>
              <a:rPr lang="en-US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variations due to a </a:t>
            </a:r>
            <a:r>
              <a:rPr lang="en-US" sz="26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cysteine</a:t>
            </a:r>
            <a:r>
              <a:rPr lang="en-US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rich protein on its surface </a:t>
            </a:r>
            <a:r>
              <a:rPr lang="en-US" sz="26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(variant </a:t>
            </a:r>
            <a:r>
              <a:rPr lang="en-US" sz="26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surface protein (VSP</a:t>
            </a:r>
            <a:r>
              <a:rPr lang="en-US" sz="26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))</a:t>
            </a:r>
            <a:r>
              <a:rPr lang="en-US" sz="26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,</a:t>
            </a:r>
            <a:r>
              <a:rPr lang="en-US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helps </a:t>
            </a:r>
            <a:r>
              <a:rPr lang="en-US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in evasion of host </a:t>
            </a:r>
            <a:r>
              <a:rPr lang="en-US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immune system; </a:t>
            </a:r>
            <a:r>
              <a:rPr lang="en-US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which leads </a:t>
            </a:r>
            <a:r>
              <a:rPr lang="en-US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to </a:t>
            </a:r>
            <a:r>
              <a:rPr lang="en-US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chronic recurrent </a:t>
            </a:r>
            <a:r>
              <a:rPr lang="en-US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illness</a:t>
            </a:r>
            <a:endParaRPr lang="en-US" sz="26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endParaRPr lang="en-US" sz="26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714364"/>
          </a:xfrm>
        </p:spPr>
        <p:txBody>
          <a:bodyPr>
            <a:normAutofit/>
          </a:bodyPr>
          <a:lstStyle/>
          <a:p>
            <a:r>
              <a:rPr lang="en-IN" sz="3300" b="1" dirty="0" smtClean="0">
                <a:solidFill>
                  <a:schemeClr val="accent1"/>
                </a:solidFill>
              </a:rPr>
              <a:t>Clinical features</a:t>
            </a:r>
            <a:endParaRPr lang="en-US" sz="3300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931486"/>
          </a:xfrm>
        </p:spPr>
        <p:txBody>
          <a:bodyPr>
            <a:normAutofit/>
          </a:bodyPr>
          <a:lstStyle/>
          <a:p>
            <a:pPr marL="624078" indent="-514350" algn="just">
              <a:lnSpc>
                <a:spcPct val="150000"/>
              </a:lnSpc>
              <a:buAutoNum type="arabicPeriod"/>
            </a:pPr>
            <a:r>
              <a:rPr lang="en-US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Asymptomatic carriers</a:t>
            </a:r>
            <a:endParaRPr lang="en-US" sz="2400" b="1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624078" indent="-514350" algn="just">
              <a:lnSpc>
                <a:spcPct val="150000"/>
              </a:lnSpc>
              <a:buAutoNum type="arabicPeriod"/>
            </a:pPr>
            <a:r>
              <a:rPr lang="en-US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Acute </a:t>
            </a:r>
            <a:r>
              <a:rPr lang="en-US" sz="2400" b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giardiasis</a:t>
            </a:r>
            <a:r>
              <a:rPr lang="en-US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: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IP-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1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wk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to 3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w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ks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diarrhea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,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abdominal pain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, bloating, belching,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flatus vomiting, </a:t>
            </a:r>
            <a:r>
              <a:rPr lang="en-US" sz="2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steatorrhea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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3. Chronic </a:t>
            </a:r>
            <a:r>
              <a:rPr lang="en-US" sz="2400" b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giardiasis</a:t>
            </a:r>
            <a:r>
              <a:rPr lang="en-US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: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recurrent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episodes of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foul smelling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diarrhea,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profound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weight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loss, growth retardation, </a:t>
            </a:r>
            <a:r>
              <a:rPr lang="en-US" sz="2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urticaria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, arthritis, anterior </a:t>
            </a:r>
            <a:r>
              <a:rPr lang="en-US" sz="2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uveitis</a:t>
            </a:r>
            <a:endParaRPr lang="en-US" sz="24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242" y="500042"/>
            <a:ext cx="8229600" cy="857240"/>
          </a:xfrm>
        </p:spPr>
        <p:txBody>
          <a:bodyPr>
            <a:normAutofit/>
          </a:bodyPr>
          <a:lstStyle/>
          <a:p>
            <a:r>
              <a:rPr lang="en-IN" sz="3300" b="1" dirty="0" smtClean="0">
                <a:solidFill>
                  <a:schemeClr val="accent1"/>
                </a:solidFill>
              </a:rPr>
              <a:t>Lab diagnosis</a:t>
            </a:r>
            <a:endParaRPr lang="en-US" sz="3300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145800"/>
          </a:xfrm>
        </p:spPr>
        <p:txBody>
          <a:bodyPr>
            <a:normAutofit/>
          </a:bodyPr>
          <a:lstStyle/>
          <a:p>
            <a:pPr marL="101600" indent="0" algn="just">
              <a:lnSpc>
                <a:spcPct val="150000"/>
              </a:lnSpc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1. Stool Examination</a:t>
            </a:r>
            <a:r>
              <a:rPr lang="en-US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:</a:t>
            </a:r>
            <a:r>
              <a:rPr lang="en-US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Gold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standard for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diagnosis</a:t>
            </a:r>
            <a:endParaRPr lang="en-US" sz="24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At least 3 concentrated stool samples examined to increase sensitivity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Detects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cysts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&amp;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2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trophozoites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endParaRPr lang="en-US" sz="24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  <a:buNone/>
            </a:pPr>
            <a:r>
              <a:rPr lang="en-US" sz="2400" b="1" i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2. </a:t>
            </a:r>
            <a:r>
              <a:rPr lang="en-US" sz="2400" b="1" dirty="0" err="1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Entero</a:t>
            </a: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-test (String Test)-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duodenal sampling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with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gelatin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capsule attached to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thread</a:t>
            </a:r>
            <a:endParaRPr lang="en-US" sz="24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3. Histopathology-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Endoscopy-guided duodenal biopsy tissue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stained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by </a:t>
            </a:r>
            <a:r>
              <a:rPr lang="en-US" sz="2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Giemsa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stain to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demonstrate </a:t>
            </a:r>
            <a:r>
              <a:rPr lang="en-US" sz="2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trophozoites</a:t>
            </a:r>
            <a:endParaRPr lang="en-US" sz="2400" b="1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endParaRPr lang="en-US" sz="24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3704" y="1357298"/>
            <a:ext cx="4822874" cy="302487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857356" y="4988494"/>
            <a:ext cx="45897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 err="1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  <a:cs typeface="Garamond" panose="02020404030301010803" pitchFamily="18" charset="0"/>
              </a:rPr>
              <a:t>Entero</a:t>
            </a:r>
            <a:r>
              <a:rPr lang="en-US" sz="18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  <a:cs typeface="Garamond" panose="02020404030301010803" pitchFamily="18" charset="0"/>
              </a:rPr>
              <a:t>-test equipment showing duodenal capsule</a:t>
            </a:r>
            <a:endParaRPr lang="en-US" sz="1800" dirty="0">
              <a:latin typeface="Roboto Condensed Light" panose="020B0604020202020204" charset="0"/>
              <a:ea typeface="Roboto Condensed Light" panose="020B060402020202020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4" name="Group 1"/>
          <p:cNvGrpSpPr>
            <a:grpSpLocks/>
          </p:cNvGrpSpPr>
          <p:nvPr/>
        </p:nvGrpSpPr>
        <p:grpSpPr bwMode="auto">
          <a:xfrm>
            <a:off x="325120" y="1855420"/>
            <a:ext cx="8524240" cy="2430836"/>
            <a:chOff x="0" y="0"/>
            <a:chExt cx="10080" cy="2266"/>
          </a:xfrm>
        </p:grpSpPr>
        <p:pic>
          <p:nvPicPr>
            <p:cNvPr id="5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0080" cy="22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0" y="2078"/>
              <a:ext cx="181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Garamond" panose="02020404030301010803" pitchFamily="18" charset="0"/>
                  <a:cs typeface="Arial" panose="020B0604020202020204" pitchFamily="34" charset="0"/>
                </a:rPr>
                <a:t> </a:t>
              </a:r>
              <a:r>
                <a:rPr kumimoji="0" lang="en-US" alt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Roboto Condensed Light" panose="020B0604020202020204" charset="0"/>
                  <a:ea typeface="Roboto Condensed Light" panose="020B0604020202020204" charset="0"/>
                  <a:cs typeface="Arial" panose="020B0604020202020204" pitchFamily="34" charset="0"/>
                </a:rPr>
                <a:t>A</a:t>
              </a:r>
              <a:endPara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boto Condensed Light" panose="020B0604020202020204" charset="0"/>
                <a:ea typeface="Roboto Condensed Light" panose="020B0604020202020204" charset="0"/>
              </a:endParaRPr>
            </a:p>
          </p:txBody>
        </p:sp>
        <p:sp>
          <p:nvSpPr>
            <p:cNvPr id="7" name="Text Box 4"/>
            <p:cNvSpPr txBox="1">
              <a:spLocks noChangeArrowheads="1"/>
            </p:cNvSpPr>
            <p:nvPr/>
          </p:nvSpPr>
          <p:spPr bwMode="auto">
            <a:xfrm>
              <a:off x="2221" y="2078"/>
              <a:ext cx="178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Garamond" panose="02020404030301010803" pitchFamily="18" charset="0"/>
                  <a:cs typeface="Arial" panose="020B0604020202020204" pitchFamily="34" charset="0"/>
                </a:rPr>
                <a:t> </a:t>
              </a:r>
              <a:r>
                <a:rPr kumimoji="0" lang="en-US" alt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Roboto Condensed Light" panose="020B0604020202020204" charset="0"/>
                  <a:ea typeface="Roboto Condensed Light" panose="020B0604020202020204" charset="0"/>
                  <a:cs typeface="Arial" panose="020B0604020202020204" pitchFamily="34" charset="0"/>
                </a:rPr>
                <a:t>B</a:t>
              </a:r>
              <a:endPara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boto Condensed Light" panose="020B0604020202020204" charset="0"/>
                <a:ea typeface="Roboto Condensed Light" panose="020B0604020202020204" charset="0"/>
              </a:endParaRPr>
            </a:p>
          </p:txBody>
        </p:sp>
        <p:sp>
          <p:nvSpPr>
            <p:cNvPr id="8" name="Text Box 3"/>
            <p:cNvSpPr txBox="1">
              <a:spLocks noChangeArrowheads="1"/>
            </p:cNvSpPr>
            <p:nvPr/>
          </p:nvSpPr>
          <p:spPr bwMode="auto">
            <a:xfrm>
              <a:off x="4901" y="2078"/>
              <a:ext cx="178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Garamond" panose="02020404030301010803" pitchFamily="18" charset="0"/>
                  <a:cs typeface="Arial" panose="020B0604020202020204" pitchFamily="34" charset="0"/>
                </a:rPr>
                <a:t> </a:t>
              </a:r>
              <a:r>
                <a:rPr kumimoji="0" lang="en-US" alt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Roboto Condensed Light" panose="020B0604020202020204" charset="0"/>
                  <a:ea typeface="Roboto Condensed Light" panose="020B0604020202020204" charset="0"/>
                  <a:cs typeface="Arial" panose="020B0604020202020204" pitchFamily="34" charset="0"/>
                </a:rPr>
                <a:t>C</a:t>
              </a:r>
              <a:endPara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boto Condensed Light" panose="020B0604020202020204" charset="0"/>
                <a:ea typeface="Roboto Condensed Light" panose="020B0604020202020204" charset="0"/>
              </a:endParaRPr>
            </a:p>
          </p:txBody>
        </p:sp>
        <p:sp>
          <p:nvSpPr>
            <p:cNvPr id="9" name="Text Box 2"/>
            <p:cNvSpPr txBox="1">
              <a:spLocks noChangeArrowheads="1"/>
            </p:cNvSpPr>
            <p:nvPr/>
          </p:nvSpPr>
          <p:spPr bwMode="auto">
            <a:xfrm>
              <a:off x="7180" y="2078"/>
              <a:ext cx="178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Roboto Condensed Light" panose="020B0604020202020204" charset="0"/>
                  <a:ea typeface="Roboto Condensed Light" panose="020B0604020202020204" charset="0"/>
                  <a:cs typeface="Arial" panose="020B0604020202020204" pitchFamily="34" charset="0"/>
                </a:rPr>
                <a:t> D</a:t>
              </a:r>
              <a:endPara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boto Condensed Light" panose="020B0604020202020204" charset="0"/>
                <a:ea typeface="Roboto Condensed Light" panose="020B0604020202020204" charset="0"/>
              </a:endParaRPr>
            </a:p>
          </p:txBody>
        </p:sp>
      </p:grpSp>
      <p:sp>
        <p:nvSpPr>
          <p:cNvPr id="10" name="Rectangle 9"/>
          <p:cNvSpPr/>
          <p:nvPr/>
        </p:nvSpPr>
        <p:spPr>
          <a:xfrm>
            <a:off x="325120" y="4659823"/>
            <a:ext cx="852424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>
                <a:latin typeface="Calibri" pitchFamily="34" charset="0"/>
                <a:ea typeface="Calibri" pitchFamily="34" charset="0"/>
                <a:cs typeface="Calibri" pitchFamily="34" charset="0"/>
              </a:rPr>
              <a:t>Cysts of </a:t>
            </a:r>
            <a:r>
              <a:rPr lang="en-US" sz="2200" i="1" dirty="0">
                <a:latin typeface="Calibri" pitchFamily="34" charset="0"/>
                <a:ea typeface="Calibri" pitchFamily="34" charset="0"/>
                <a:cs typeface="Calibri" pitchFamily="34" charset="0"/>
              </a:rPr>
              <a:t>Giardia lamblia: </a:t>
            </a:r>
            <a:r>
              <a:rPr lang="en-US" sz="22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A. </a:t>
            </a:r>
            <a:r>
              <a:rPr lang="en-US" sz="2200" dirty="0">
                <a:latin typeface="Calibri" pitchFamily="34" charset="0"/>
                <a:ea typeface="Calibri" pitchFamily="34" charset="0"/>
                <a:cs typeface="Calibri" pitchFamily="34" charset="0"/>
              </a:rPr>
              <a:t>Saline mount; </a:t>
            </a:r>
            <a:r>
              <a:rPr lang="en-US" sz="22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B. </a:t>
            </a:r>
            <a:r>
              <a:rPr lang="en-US" sz="2200" dirty="0">
                <a:latin typeface="Calibri" pitchFamily="34" charset="0"/>
                <a:ea typeface="Calibri" pitchFamily="34" charset="0"/>
                <a:cs typeface="Calibri" pitchFamily="34" charset="0"/>
              </a:rPr>
              <a:t>Iodine mount; </a:t>
            </a:r>
            <a:r>
              <a:rPr lang="en-US" sz="22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C. </a:t>
            </a:r>
            <a:r>
              <a:rPr lang="en-US" sz="22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Trichrome</a:t>
            </a:r>
            <a:r>
              <a:rPr lang="en-US" sz="2200" dirty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22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stain; </a:t>
            </a:r>
            <a:r>
              <a:rPr lang="en-US" sz="22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D</a:t>
            </a:r>
            <a:r>
              <a:rPr lang="en-US" sz="22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. </a:t>
            </a:r>
            <a:r>
              <a:rPr lang="en-US" sz="2200" dirty="0">
                <a:latin typeface="Calibri" pitchFamily="34" charset="0"/>
                <a:ea typeface="Calibri" pitchFamily="34" charset="0"/>
                <a:cs typeface="Calibri" pitchFamily="34" charset="0"/>
              </a:rPr>
              <a:t>Direct immunofluorescence assay.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206" y="2253740"/>
            <a:ext cx="8328773" cy="210395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22206" y="4697094"/>
            <a:ext cx="801219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Trophozoites</a:t>
            </a:r>
            <a:r>
              <a:rPr lang="en-US" sz="2200" dirty="0">
                <a:latin typeface="Calibri" pitchFamily="34" charset="0"/>
                <a:ea typeface="Calibri" pitchFamily="34" charset="0"/>
                <a:cs typeface="Calibri" pitchFamily="34" charset="0"/>
              </a:rPr>
              <a:t> of Giardia lamblia: </a:t>
            </a:r>
            <a:r>
              <a:rPr lang="en-US" sz="22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A.</a:t>
            </a:r>
            <a:r>
              <a:rPr lang="en-US" sz="2200" dirty="0">
                <a:latin typeface="Calibri" pitchFamily="34" charset="0"/>
                <a:ea typeface="Calibri" pitchFamily="34" charset="0"/>
                <a:cs typeface="Calibri" pitchFamily="34" charset="0"/>
              </a:rPr>
              <a:t> Saline mount front view; </a:t>
            </a:r>
            <a:r>
              <a:rPr lang="en-US" sz="22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B</a:t>
            </a:r>
            <a:r>
              <a:rPr lang="en-US" sz="2200" dirty="0">
                <a:latin typeface="Calibri" pitchFamily="34" charset="0"/>
                <a:ea typeface="Calibri" pitchFamily="34" charset="0"/>
                <a:cs typeface="Calibri" pitchFamily="34" charset="0"/>
              </a:rPr>
              <a:t>. Trichrome stain front view; </a:t>
            </a:r>
            <a:r>
              <a:rPr lang="en-US" sz="22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C</a:t>
            </a:r>
            <a:r>
              <a:rPr lang="en-US" sz="2200" dirty="0">
                <a:latin typeface="Calibri" pitchFamily="34" charset="0"/>
                <a:ea typeface="Calibri" pitchFamily="34" charset="0"/>
                <a:cs typeface="Calibri" pitchFamily="34" charset="0"/>
              </a:rPr>
              <a:t>. </a:t>
            </a:r>
            <a:r>
              <a:rPr lang="en-US" sz="22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Merthiolate</a:t>
            </a:r>
            <a:r>
              <a:rPr lang="en-US" sz="2200" dirty="0">
                <a:latin typeface="Calibri" pitchFamily="34" charset="0"/>
                <a:ea typeface="Calibri" pitchFamily="34" charset="0"/>
                <a:cs typeface="Calibri" pitchFamily="34" charset="0"/>
              </a:rPr>
              <a:t> iodine formalin (MIF) stain lateral view (spoon shaped); </a:t>
            </a:r>
            <a:r>
              <a:rPr lang="en-US" sz="22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D</a:t>
            </a:r>
            <a:r>
              <a:rPr lang="en-US" sz="2200" dirty="0">
                <a:latin typeface="Calibri" pitchFamily="34" charset="0"/>
                <a:ea typeface="Calibri" pitchFamily="34" charset="0"/>
                <a:cs typeface="Calibri" pitchFamily="34" charset="0"/>
              </a:rPr>
              <a:t>. Giemsa stained mucosal imprint (front view).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64586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nl-NL" sz="26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4. Antigen </a:t>
            </a:r>
            <a:r>
              <a:rPr lang="nl-NL" sz="26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Detection in Stool (Coproantigen</a:t>
            </a:r>
            <a:r>
              <a:rPr lang="nl-NL" sz="26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)- </a:t>
            </a:r>
            <a:r>
              <a:rPr lang="en-US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ELISA </a:t>
            </a:r>
            <a:r>
              <a:rPr lang="en-US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&amp;</a:t>
            </a:r>
            <a:r>
              <a:rPr lang="en-US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direct fluorescent antibody tests (DFA), Rapid ICT (e.g. triage parasite panel</a:t>
            </a:r>
            <a:r>
              <a:rPr lang="en-US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)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sz="26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5. </a:t>
            </a:r>
            <a:r>
              <a:rPr lang="en-US" sz="26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Antibody Detection- </a:t>
            </a:r>
            <a:r>
              <a:rPr lang="en-US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Indirect fluorescent antibody (IFA) </a:t>
            </a:r>
            <a:r>
              <a:rPr lang="en-US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&amp;</a:t>
            </a:r>
            <a:r>
              <a:rPr lang="en-US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ELISA; cannot differentiate b/w recent or past infections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sz="26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6. </a:t>
            </a:r>
            <a:r>
              <a:rPr lang="en-US" sz="26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Culture- </a:t>
            </a:r>
            <a:r>
              <a:rPr lang="en-US" sz="26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axenic</a:t>
            </a:r>
            <a:r>
              <a:rPr lang="en-US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media </a:t>
            </a:r>
            <a:r>
              <a:rPr lang="en-US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(Diamond’s media)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sz="26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7. </a:t>
            </a:r>
            <a:r>
              <a:rPr lang="en-US" sz="26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Molecular Methods- </a:t>
            </a:r>
            <a:r>
              <a:rPr lang="en-US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PCR</a:t>
            </a:r>
            <a:r>
              <a:rPr lang="en-US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, </a:t>
            </a:r>
            <a:r>
              <a:rPr lang="en-US" sz="26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Biofire</a:t>
            </a:r>
            <a:r>
              <a:rPr lang="en-US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26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Filmarray</a:t>
            </a:r>
            <a:endParaRPr lang="en-US" sz="26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  <a:buNone/>
            </a:pPr>
            <a:r>
              <a:rPr lang="en-US" sz="26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8. Radiology- </a:t>
            </a:r>
            <a:r>
              <a:rPr lang="en-US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Fluoroscopy </a:t>
            </a:r>
            <a:r>
              <a:rPr lang="en-US" sz="26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, X-ray after barium meal</a:t>
            </a:r>
          </a:p>
          <a:p>
            <a:pPr algn="just">
              <a:lnSpc>
                <a:spcPct val="150000"/>
              </a:lnSpc>
            </a:pPr>
            <a:endParaRPr lang="en-US" sz="26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42934"/>
            <a:ext cx="8229600" cy="500050"/>
          </a:xfrm>
        </p:spPr>
        <p:txBody>
          <a:bodyPr>
            <a:noAutofit/>
          </a:bodyPr>
          <a:lstStyle/>
          <a:p>
            <a:r>
              <a:rPr lang="en-IN" sz="3300" b="1" dirty="0" smtClean="0"/>
              <a:t>Treatment</a:t>
            </a:r>
            <a:endParaRPr lang="en-US" sz="33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6472"/>
            <a:ext cx="8229600" cy="5217238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DOC</a:t>
            </a:r>
            <a:r>
              <a:rPr lang="en-US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- </a:t>
            </a:r>
            <a:r>
              <a:rPr lang="en-US" sz="2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Tinidazole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(2g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once)</a:t>
            </a:r>
            <a:endParaRPr lang="en-US" sz="24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Or </a:t>
            </a:r>
            <a:r>
              <a:rPr lang="en-US" sz="2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Metronidazole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(for 5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d)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or </a:t>
            </a:r>
            <a:r>
              <a:rPr lang="en-US" sz="2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nitazoxanide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(for 3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d)</a:t>
            </a:r>
            <a:endParaRPr lang="en-US" sz="24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Furazolidone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in children</a:t>
            </a:r>
          </a:p>
          <a:p>
            <a:pPr algn="just">
              <a:lnSpc>
                <a:spcPct val="150000"/>
              </a:lnSpc>
            </a:pPr>
            <a:r>
              <a:rPr lang="en-US" sz="2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A</a:t>
            </a:r>
            <a:r>
              <a:rPr lang="en-US" sz="2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uranofin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, </a:t>
            </a:r>
            <a:r>
              <a:rPr lang="en-US" sz="2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paromomycin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in pregnancy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In AIDS patients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&amp;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2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hypogammaglobulinemia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,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p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rolonged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therapy with </a:t>
            </a:r>
            <a:r>
              <a:rPr lang="en-US" sz="2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metronidazole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(21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d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)</a:t>
            </a:r>
            <a:endParaRPr lang="en-US" sz="24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endParaRPr lang="en-US" sz="24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endParaRPr lang="en-US" sz="24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443</TotalTime>
  <Words>1562</Words>
  <Application>Microsoft Office PowerPoint</Application>
  <PresentationFormat>On-screen Show (4:3)</PresentationFormat>
  <Paragraphs>256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Urban</vt:lpstr>
      <vt:lpstr>Intestinal amoebiasis  Giardiasis</vt:lpstr>
      <vt:lpstr>Learning objectives</vt:lpstr>
      <vt:lpstr>Intestinal Protozoan Infections</vt:lpstr>
      <vt:lpstr>Slide 4</vt:lpstr>
      <vt:lpstr>Intestinal amoebiasis</vt:lpstr>
      <vt:lpstr>Entamoeba histolytica </vt:lpstr>
      <vt:lpstr>Morphology</vt:lpstr>
      <vt:lpstr>Differences between trophozoite &amp; cyst</vt:lpstr>
      <vt:lpstr>Life cycle</vt:lpstr>
      <vt:lpstr>Virulence factors</vt:lpstr>
      <vt:lpstr>Pathogenesis</vt:lpstr>
      <vt:lpstr>Complications</vt:lpstr>
      <vt:lpstr>Slide 13</vt:lpstr>
      <vt:lpstr>Clinical features</vt:lpstr>
      <vt:lpstr>Slide 15</vt:lpstr>
      <vt:lpstr>Slide 16</vt:lpstr>
      <vt:lpstr>Lab diagnosis</vt:lpstr>
      <vt:lpstr>Slide 18</vt:lpstr>
      <vt:lpstr>Slide 19</vt:lpstr>
      <vt:lpstr>Slide 20</vt:lpstr>
      <vt:lpstr>Slide 21</vt:lpstr>
      <vt:lpstr>Treatment</vt:lpstr>
      <vt:lpstr>Slide 23</vt:lpstr>
      <vt:lpstr>Giardiasis</vt:lpstr>
      <vt:lpstr>Morphology</vt:lpstr>
      <vt:lpstr>Slide 26</vt:lpstr>
      <vt:lpstr>Life cycle</vt:lpstr>
      <vt:lpstr>Pathogenesis</vt:lpstr>
      <vt:lpstr>Slide 29</vt:lpstr>
      <vt:lpstr>Clinical features</vt:lpstr>
      <vt:lpstr>Lab diagnosis</vt:lpstr>
      <vt:lpstr>Slide 32</vt:lpstr>
      <vt:lpstr>Slide 33</vt:lpstr>
      <vt:lpstr>Slide 34</vt:lpstr>
      <vt:lpstr>Slide 35</vt:lpstr>
      <vt:lpstr>Treatment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HANIYA</dc:creator>
  <cp:lastModifiedBy>HANIYA</cp:lastModifiedBy>
  <cp:revision>11</cp:revision>
  <dcterms:created xsi:type="dcterms:W3CDTF">2024-07-20T04:29:58Z</dcterms:created>
  <dcterms:modified xsi:type="dcterms:W3CDTF">2024-07-27T10:27:07Z</dcterms:modified>
</cp:coreProperties>
</file>