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sldIdLst>
    <p:sldId id="256" r:id="rId2"/>
    <p:sldId id="257" r:id="rId3"/>
    <p:sldId id="258" r:id="rId4"/>
    <p:sldId id="278" r:id="rId5"/>
    <p:sldId id="279" r:id="rId6"/>
    <p:sldId id="280" r:id="rId7"/>
    <p:sldId id="259" r:id="rId8"/>
    <p:sldId id="260" r:id="rId9"/>
    <p:sldId id="261" r:id="rId10"/>
    <p:sldId id="289" r:id="rId11"/>
    <p:sldId id="297" r:id="rId12"/>
    <p:sldId id="291" r:id="rId13"/>
    <p:sldId id="298" r:id="rId14"/>
    <p:sldId id="293" r:id="rId15"/>
    <p:sldId id="294" r:id="rId16"/>
    <p:sldId id="296" r:id="rId17"/>
    <p:sldId id="299" r:id="rId18"/>
    <p:sldId id="266" r:id="rId19"/>
    <p:sldId id="269" r:id="rId20"/>
    <p:sldId id="303" r:id="rId21"/>
    <p:sldId id="270" r:id="rId22"/>
    <p:sldId id="304" r:id="rId23"/>
    <p:sldId id="305" r:id="rId24"/>
    <p:sldId id="268" r:id="rId25"/>
    <p:sldId id="272" r:id="rId26"/>
    <p:sldId id="322" r:id="rId27"/>
    <p:sldId id="318" r:id="rId28"/>
    <p:sldId id="319" r:id="rId29"/>
    <p:sldId id="320" r:id="rId30"/>
    <p:sldId id="321" r:id="rId31"/>
    <p:sldId id="273" r:id="rId32"/>
    <p:sldId id="274" r:id="rId33"/>
    <p:sldId id="275" r:id="rId34"/>
    <p:sldId id="276" r:id="rId35"/>
    <p:sldId id="300" r:id="rId36"/>
    <p:sldId id="301" r:id="rId37"/>
    <p:sldId id="306" r:id="rId38"/>
    <p:sldId id="307" r:id="rId39"/>
    <p:sldId id="308" r:id="rId40"/>
    <p:sldId id="309" r:id="rId41"/>
    <p:sldId id="310" r:id="rId42"/>
    <p:sldId id="311" r:id="rId43"/>
    <p:sldId id="312" r:id="rId44"/>
    <p:sldId id="313" r:id="rId45"/>
    <p:sldId id="314" r:id="rId46"/>
    <p:sldId id="315" r:id="rId47"/>
    <p:sldId id="316" r:id="rId48"/>
    <p:sldId id="317" r:id="rId4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815" autoAdjust="0"/>
    <p:restoredTop sz="94660"/>
  </p:normalViewPr>
  <p:slideViewPr>
    <p:cSldViewPr>
      <p:cViewPr varScale="1">
        <p:scale>
          <a:sx n="60" d="100"/>
          <a:sy n="60" d="100"/>
        </p:scale>
        <p:origin x="-133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54ECC7-F026-443F-8FA2-75DE1C3CE200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90B7665-5CF1-472F-A07D-F3CEA3359C08}">
      <dgm:prSet phldrT="[Text]" custT="1"/>
      <dgm:spPr>
        <a:solidFill>
          <a:srgbClr val="C00000"/>
        </a:solidFill>
      </dgm:spPr>
      <dgm:t>
        <a:bodyPr/>
        <a:lstStyle/>
        <a:p>
          <a:r>
            <a:rPr lang="en-US" sz="2600" b="1" dirty="0" smtClean="0"/>
            <a:t>Food-borne botulism</a:t>
          </a:r>
          <a:endParaRPr lang="en-US" sz="2600" dirty="0"/>
        </a:p>
      </dgm:t>
    </dgm:pt>
    <dgm:pt modelId="{93D142DB-5537-4D49-A07B-A44783091C54}" type="parTrans" cxnId="{A6C49DC1-D195-4CCB-BA8A-F6E9603FF764}">
      <dgm:prSet/>
      <dgm:spPr/>
      <dgm:t>
        <a:bodyPr/>
        <a:lstStyle/>
        <a:p>
          <a:endParaRPr lang="en-US"/>
        </a:p>
      </dgm:t>
    </dgm:pt>
    <dgm:pt modelId="{FB680C30-367D-4290-A85E-E7802014036E}" type="sibTrans" cxnId="{A6C49DC1-D195-4CCB-BA8A-F6E9603FF764}">
      <dgm:prSet/>
      <dgm:spPr/>
      <dgm:t>
        <a:bodyPr/>
        <a:lstStyle/>
        <a:p>
          <a:endParaRPr lang="en-US"/>
        </a:p>
      </dgm:t>
    </dgm:pt>
    <dgm:pt modelId="{9A8892AB-69FF-42AC-AA41-079D8F360314}">
      <dgm:prSet phldrT="[Text]" custT="1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sz="2400" b="0" dirty="0" smtClean="0"/>
            <a:t>Consumption of </a:t>
          </a:r>
          <a:r>
            <a:rPr lang="en-US" sz="2400" dirty="0" smtClean="0"/>
            <a:t>foods contaminated with preformed BT</a:t>
          </a:r>
          <a:endParaRPr lang="en-US" sz="2400" dirty="0"/>
        </a:p>
      </dgm:t>
    </dgm:pt>
    <dgm:pt modelId="{A6779501-F7B9-4430-A0BE-FD247F14412B}" type="parTrans" cxnId="{3E12B32B-461E-4009-A1BA-7EA7DA3CA5F9}">
      <dgm:prSet/>
      <dgm:spPr/>
      <dgm:t>
        <a:bodyPr/>
        <a:lstStyle/>
        <a:p>
          <a:endParaRPr lang="en-US"/>
        </a:p>
      </dgm:t>
    </dgm:pt>
    <dgm:pt modelId="{5581D676-B2D4-46AF-80DD-5C931DA62BDA}" type="sibTrans" cxnId="{3E12B32B-461E-4009-A1BA-7EA7DA3CA5F9}">
      <dgm:prSet/>
      <dgm:spPr/>
      <dgm:t>
        <a:bodyPr/>
        <a:lstStyle/>
        <a:p>
          <a:endParaRPr lang="en-US"/>
        </a:p>
      </dgm:t>
    </dgm:pt>
    <dgm:pt modelId="{83982867-1546-4254-9E5B-833067CA81D4}">
      <dgm:prSet phldrT="[Text]" custT="1"/>
      <dgm:spPr>
        <a:solidFill>
          <a:srgbClr val="C00000"/>
        </a:solidFill>
      </dgm:spPr>
      <dgm:t>
        <a:bodyPr/>
        <a:lstStyle/>
        <a:p>
          <a:r>
            <a:rPr lang="en-US" sz="2600" b="1" dirty="0" smtClean="0"/>
            <a:t>Wound botulism</a:t>
          </a:r>
          <a:endParaRPr lang="en-US" sz="2600" dirty="0"/>
        </a:p>
      </dgm:t>
    </dgm:pt>
    <dgm:pt modelId="{92BC8997-C7B3-4121-A850-032AC514A245}" type="parTrans" cxnId="{E6EA32AA-6021-41E2-B8AC-5FBA64EBB53A}">
      <dgm:prSet/>
      <dgm:spPr/>
      <dgm:t>
        <a:bodyPr/>
        <a:lstStyle/>
        <a:p>
          <a:endParaRPr lang="en-US"/>
        </a:p>
      </dgm:t>
    </dgm:pt>
    <dgm:pt modelId="{AB1E0C52-7F7B-4D85-B546-AB1941895133}" type="sibTrans" cxnId="{E6EA32AA-6021-41E2-B8AC-5FBA64EBB53A}">
      <dgm:prSet/>
      <dgm:spPr/>
      <dgm:t>
        <a:bodyPr/>
        <a:lstStyle/>
        <a:p>
          <a:endParaRPr lang="en-US"/>
        </a:p>
      </dgm:t>
    </dgm:pt>
    <dgm:pt modelId="{56C6FFC3-4EE7-4546-B2DC-0ABF024863B4}">
      <dgm:prSet phldrT="[Text]" custT="1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sz="2400" b="0" dirty="0" smtClean="0"/>
            <a:t>Contamination of </a:t>
          </a:r>
          <a:r>
            <a:rPr lang="en-US" sz="2400" dirty="0" smtClean="0"/>
            <a:t>wounds with </a:t>
          </a:r>
          <a:r>
            <a:rPr lang="en-US" sz="2400" i="1" dirty="0" smtClean="0"/>
            <a:t>C. </a:t>
          </a:r>
          <a:r>
            <a:rPr lang="en-US" sz="2400" i="1" dirty="0" err="1" smtClean="0"/>
            <a:t>botulinum</a:t>
          </a:r>
          <a:r>
            <a:rPr lang="en-US" sz="2400" i="1" dirty="0" smtClean="0"/>
            <a:t> </a:t>
          </a:r>
          <a:r>
            <a:rPr lang="en-US" sz="2400" i="0" dirty="0" smtClean="0"/>
            <a:t>spores</a:t>
          </a:r>
        </a:p>
      </dgm:t>
    </dgm:pt>
    <dgm:pt modelId="{881D69EA-518E-44E7-B885-9A0DDEA41B26}" type="parTrans" cxnId="{2750A75F-72F9-42F1-A911-830C2E4B6BEE}">
      <dgm:prSet/>
      <dgm:spPr/>
      <dgm:t>
        <a:bodyPr/>
        <a:lstStyle/>
        <a:p>
          <a:endParaRPr lang="en-US"/>
        </a:p>
      </dgm:t>
    </dgm:pt>
    <dgm:pt modelId="{78817FAD-FA31-4A1C-9E28-E675CA83B737}" type="sibTrans" cxnId="{2750A75F-72F9-42F1-A911-830C2E4B6BEE}">
      <dgm:prSet/>
      <dgm:spPr/>
      <dgm:t>
        <a:bodyPr/>
        <a:lstStyle/>
        <a:p>
          <a:endParaRPr lang="en-US"/>
        </a:p>
      </dgm:t>
    </dgm:pt>
    <dgm:pt modelId="{90119CAC-25F0-43D2-95E8-DA5217174EE3}">
      <dgm:prSet phldrT="[Text]" custT="1"/>
      <dgm:spPr>
        <a:solidFill>
          <a:srgbClr val="C00000"/>
        </a:solidFill>
      </dgm:spPr>
      <dgm:t>
        <a:bodyPr/>
        <a:lstStyle/>
        <a:p>
          <a:r>
            <a:rPr lang="en-US" sz="2600" b="1" dirty="0" smtClean="0"/>
            <a:t>Infant botulism</a:t>
          </a:r>
          <a:endParaRPr lang="en-US" sz="2600" dirty="0"/>
        </a:p>
      </dgm:t>
    </dgm:pt>
    <dgm:pt modelId="{D75096AC-CFEA-4FC6-8560-91EA7A2CEFB6}" type="parTrans" cxnId="{AD1EBC96-5280-4C99-A66D-96EF473D36AD}">
      <dgm:prSet/>
      <dgm:spPr/>
      <dgm:t>
        <a:bodyPr/>
        <a:lstStyle/>
        <a:p>
          <a:endParaRPr lang="en-US"/>
        </a:p>
      </dgm:t>
    </dgm:pt>
    <dgm:pt modelId="{DC4FA4E5-CC2E-4B29-BE47-E58AD49B6022}" type="sibTrans" cxnId="{AD1EBC96-5280-4C99-A66D-96EF473D36AD}">
      <dgm:prSet/>
      <dgm:spPr/>
      <dgm:t>
        <a:bodyPr/>
        <a:lstStyle/>
        <a:p>
          <a:endParaRPr lang="en-US"/>
        </a:p>
      </dgm:t>
    </dgm:pt>
    <dgm:pt modelId="{B9BB5CE8-8347-473C-A981-DCE569D37157}">
      <dgm:prSet phldrT="[Text]" custT="1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sz="2400" b="0" dirty="0" smtClean="0"/>
            <a:t>Contaminated food (</a:t>
          </a:r>
          <a:r>
            <a:rPr lang="en-US" sz="2400" b="1" dirty="0" smtClean="0"/>
            <a:t>usually honey</a:t>
          </a:r>
          <a:r>
            <a:rPr lang="en-US" sz="2400" b="0" dirty="0" smtClean="0"/>
            <a:t>) with spores of </a:t>
          </a:r>
          <a:r>
            <a:rPr lang="en-US" sz="2400" b="0" i="1" dirty="0" smtClean="0"/>
            <a:t>C. </a:t>
          </a:r>
          <a:r>
            <a:rPr lang="en-US" sz="2400" b="0" i="1" dirty="0" err="1" smtClean="0"/>
            <a:t>botulinum</a:t>
          </a:r>
          <a:r>
            <a:rPr lang="en-US" sz="2400" b="0" i="1" dirty="0" smtClean="0"/>
            <a:t> </a:t>
          </a:r>
          <a:r>
            <a:rPr lang="en-US" sz="2400" b="0" i="0" dirty="0" smtClean="0"/>
            <a:t>in children ≤1 yr</a:t>
          </a:r>
        </a:p>
      </dgm:t>
    </dgm:pt>
    <dgm:pt modelId="{1700C773-C673-4633-AFFD-06108B2D531C}" type="parTrans" cxnId="{610807EF-EEA8-4D63-A0BD-A054A1992697}">
      <dgm:prSet/>
      <dgm:spPr/>
      <dgm:t>
        <a:bodyPr/>
        <a:lstStyle/>
        <a:p>
          <a:endParaRPr lang="en-US"/>
        </a:p>
      </dgm:t>
    </dgm:pt>
    <dgm:pt modelId="{D1FF5DC9-0A7B-4A0B-89A8-F055420DF4F4}" type="sibTrans" cxnId="{610807EF-EEA8-4D63-A0BD-A054A1992697}">
      <dgm:prSet/>
      <dgm:spPr/>
      <dgm:t>
        <a:bodyPr/>
        <a:lstStyle/>
        <a:p>
          <a:endParaRPr lang="en-US"/>
        </a:p>
      </dgm:t>
    </dgm:pt>
    <dgm:pt modelId="{3CD49094-17F1-4273-B487-08B9B953282D}">
      <dgm:prSet custT="1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sz="2400" b="0" i="0" dirty="0" smtClean="0"/>
            <a:t>Spores germinate in intestine, release toxin</a:t>
          </a:r>
          <a:endParaRPr lang="en-US" sz="2400" b="0" i="0" dirty="0"/>
        </a:p>
      </dgm:t>
    </dgm:pt>
    <dgm:pt modelId="{8906C775-6174-4B57-8BED-A21198872CC3}" type="parTrans" cxnId="{BE17E850-991B-4C85-B7D1-FFA9B6EAFF79}">
      <dgm:prSet/>
      <dgm:spPr/>
      <dgm:t>
        <a:bodyPr/>
        <a:lstStyle/>
        <a:p>
          <a:endParaRPr lang="en-US"/>
        </a:p>
      </dgm:t>
    </dgm:pt>
    <dgm:pt modelId="{B5084179-BCE1-4883-8EA4-B25295F77B93}" type="sibTrans" cxnId="{BE17E850-991B-4C85-B7D1-FFA9B6EAFF79}">
      <dgm:prSet/>
      <dgm:spPr/>
      <dgm:t>
        <a:bodyPr/>
        <a:lstStyle/>
        <a:p>
          <a:endParaRPr lang="en-US"/>
        </a:p>
      </dgm:t>
    </dgm:pt>
    <dgm:pt modelId="{370B9EB8-83FB-4F93-B447-55458CA84EB0}">
      <dgm:prSet custT="1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sz="2400" b="0" i="0" dirty="0" smtClean="0"/>
            <a:t>Inability to feed, weakened voice, </a:t>
          </a:r>
          <a:r>
            <a:rPr lang="en-US" sz="2400" b="0" i="0" dirty="0" err="1" smtClean="0"/>
            <a:t>ptosis</a:t>
          </a:r>
          <a:r>
            <a:rPr lang="en-US" sz="2400" b="0" i="0" dirty="0" smtClean="0"/>
            <a:t>, floppy neck, weakness </a:t>
          </a:r>
          <a:r>
            <a:rPr lang="en-US" sz="2400" b="1" i="0" dirty="0" smtClean="0">
              <a:solidFill>
                <a:srgbClr val="C00000"/>
              </a:solidFill>
            </a:rPr>
            <a:t>(floppy child syndrome)</a:t>
          </a:r>
          <a:endParaRPr lang="en-US" sz="2400" b="1" i="0" dirty="0">
            <a:solidFill>
              <a:srgbClr val="C00000"/>
            </a:solidFill>
          </a:endParaRPr>
        </a:p>
      </dgm:t>
    </dgm:pt>
    <dgm:pt modelId="{8D1C101D-A080-4DB1-8859-7C3D3D13DB89}" type="parTrans" cxnId="{4064557B-E2A9-4D03-BEB3-E12B73A42925}">
      <dgm:prSet/>
      <dgm:spPr/>
      <dgm:t>
        <a:bodyPr/>
        <a:lstStyle/>
        <a:p>
          <a:endParaRPr lang="en-US"/>
        </a:p>
      </dgm:t>
    </dgm:pt>
    <dgm:pt modelId="{E0BA76FA-A3E6-40C0-AAC6-F08242822DA2}" type="sibTrans" cxnId="{4064557B-E2A9-4D03-BEB3-E12B73A42925}">
      <dgm:prSet/>
      <dgm:spPr/>
      <dgm:t>
        <a:bodyPr/>
        <a:lstStyle/>
        <a:p>
          <a:endParaRPr lang="en-US"/>
        </a:p>
      </dgm:t>
    </dgm:pt>
    <dgm:pt modelId="{C9C14A4F-20FE-4D4E-BFDE-A371EEDC8E97}">
      <dgm:prSet custT="1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sz="2400" b="0" i="0" dirty="0" smtClean="0"/>
            <a:t>Self-limiting, </a:t>
          </a:r>
          <a:r>
            <a:rPr lang="en-US" sz="2400" b="0" dirty="0" smtClean="0"/>
            <a:t>supportive care</a:t>
          </a:r>
          <a:endParaRPr lang="en-US" sz="2400" b="0" dirty="0"/>
        </a:p>
      </dgm:t>
    </dgm:pt>
    <dgm:pt modelId="{7A704442-E447-4E9C-AFED-C680746889F4}" type="parTrans" cxnId="{5290188D-3499-463D-8CD6-0C3FB462FB32}">
      <dgm:prSet/>
      <dgm:spPr/>
      <dgm:t>
        <a:bodyPr/>
        <a:lstStyle/>
        <a:p>
          <a:endParaRPr lang="en-US"/>
        </a:p>
      </dgm:t>
    </dgm:pt>
    <dgm:pt modelId="{718ED824-075F-4F77-AE39-A8FB7F3132D4}" type="sibTrans" cxnId="{5290188D-3499-463D-8CD6-0C3FB462FB32}">
      <dgm:prSet/>
      <dgm:spPr/>
      <dgm:t>
        <a:bodyPr/>
        <a:lstStyle/>
        <a:p>
          <a:endParaRPr lang="en-US"/>
        </a:p>
      </dgm:t>
    </dgm:pt>
    <dgm:pt modelId="{9383248E-A2D7-4BC5-9D30-F68A0FFB4CAE}">
      <dgm:prSet custT="1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sz="2400" b="0" dirty="0" smtClean="0"/>
            <a:t>Rarely, progresses to generalized flaccidity, respiratory failure &amp; sudden death</a:t>
          </a:r>
          <a:endParaRPr lang="en-US" sz="2400" b="0" dirty="0"/>
        </a:p>
      </dgm:t>
    </dgm:pt>
    <dgm:pt modelId="{84A5954C-F897-4AA2-9055-1BA06D768E8A}" type="parTrans" cxnId="{DA28E19F-9E68-40BB-96EF-70821D3655B1}">
      <dgm:prSet/>
      <dgm:spPr/>
      <dgm:t>
        <a:bodyPr/>
        <a:lstStyle/>
        <a:p>
          <a:endParaRPr lang="en-US"/>
        </a:p>
      </dgm:t>
    </dgm:pt>
    <dgm:pt modelId="{E2206D31-490E-40D9-9C1F-1FA65943FC56}" type="sibTrans" cxnId="{DA28E19F-9E68-40BB-96EF-70821D3655B1}">
      <dgm:prSet/>
      <dgm:spPr/>
      <dgm:t>
        <a:bodyPr/>
        <a:lstStyle/>
        <a:p>
          <a:endParaRPr lang="en-US"/>
        </a:p>
      </dgm:t>
    </dgm:pt>
    <dgm:pt modelId="{595D8740-311F-408D-A659-53F623E050D8}">
      <dgm:prSet custT="1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sz="2400" dirty="0" smtClean="0"/>
            <a:t></a:t>
          </a:r>
          <a:r>
            <a:rPr lang="en-US" sz="2400" dirty="0" err="1" smtClean="0"/>
            <a:t>M.c</a:t>
          </a:r>
          <a:r>
            <a:rPr lang="en-US" sz="2400" dirty="0" smtClean="0"/>
            <a:t> source: Homemade improperly canned or fermented food &amp; beverages</a:t>
          </a:r>
          <a:endParaRPr lang="en-US" sz="2400" dirty="0"/>
        </a:p>
      </dgm:t>
    </dgm:pt>
    <dgm:pt modelId="{F8633939-C891-4609-B29F-B71DEB8AFD7D}" type="sibTrans" cxnId="{AA70FCB5-B5F9-4B14-BEC7-D879D5BDD4DD}">
      <dgm:prSet/>
      <dgm:spPr/>
      <dgm:t>
        <a:bodyPr/>
        <a:lstStyle/>
        <a:p>
          <a:endParaRPr lang="en-US"/>
        </a:p>
      </dgm:t>
    </dgm:pt>
    <dgm:pt modelId="{FD672856-2263-41E0-97EA-B9B0677B6DF6}" type="parTrans" cxnId="{AA70FCB5-B5F9-4B14-BEC7-D879D5BDD4DD}">
      <dgm:prSet/>
      <dgm:spPr/>
      <dgm:t>
        <a:bodyPr/>
        <a:lstStyle/>
        <a:p>
          <a:endParaRPr lang="en-US"/>
        </a:p>
      </dgm:t>
    </dgm:pt>
    <dgm:pt modelId="{AEE524E9-B541-4DAF-BB7B-0020D76C0EF8}">
      <dgm:prSet phldrT="[Text]" custT="1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sz="2400" dirty="0" smtClean="0"/>
            <a:t>Absence of gastrointestinal features</a:t>
          </a:r>
        </a:p>
      </dgm:t>
    </dgm:pt>
    <dgm:pt modelId="{0E038A1A-09C1-4BC9-8487-D9FE2F969410}" type="parTrans" cxnId="{F7EC4A52-00E2-4C0F-A007-2F52411AED30}">
      <dgm:prSet/>
      <dgm:spPr/>
      <dgm:t>
        <a:bodyPr/>
        <a:lstStyle/>
        <a:p>
          <a:endParaRPr lang="en-US"/>
        </a:p>
      </dgm:t>
    </dgm:pt>
    <dgm:pt modelId="{12339C8C-33FE-4824-A4B8-A1DB71CADD55}" type="sibTrans" cxnId="{F7EC4A52-00E2-4C0F-A007-2F52411AED30}">
      <dgm:prSet/>
      <dgm:spPr/>
      <dgm:t>
        <a:bodyPr/>
        <a:lstStyle/>
        <a:p>
          <a:endParaRPr lang="en-US"/>
        </a:p>
      </dgm:t>
    </dgm:pt>
    <dgm:pt modelId="{16C1D536-0D34-45CC-A82D-87929E093866}" type="pres">
      <dgm:prSet presAssocID="{F954ECC7-F026-443F-8FA2-75DE1C3CE20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1417B9B-F6E3-43BB-A523-029BCD30BF25}" type="pres">
      <dgm:prSet presAssocID="{F90B7665-5CF1-472F-A07D-F3CEA3359C08}" presName="linNode" presStyleCnt="0"/>
      <dgm:spPr/>
    </dgm:pt>
    <dgm:pt modelId="{5ECE08E8-F4C9-4FF6-ADEC-B61AD9551926}" type="pres">
      <dgm:prSet presAssocID="{F90B7665-5CF1-472F-A07D-F3CEA3359C08}" presName="parentText" presStyleLbl="node1" presStyleIdx="0" presStyleCnt="3" custScaleX="86703" custScaleY="6475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BD8E68-2D69-4DB2-A6E5-22398FF77933}" type="pres">
      <dgm:prSet presAssocID="{F90B7665-5CF1-472F-A07D-F3CEA3359C08}" presName="descendantText" presStyleLbl="alignAccFollowNode1" presStyleIdx="0" presStyleCnt="3" custScaleX="120326" custScaleY="120042" custLinFactNeighborY="-53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FD5FE4-8D2E-432F-9975-AD883EAA5AFF}" type="pres">
      <dgm:prSet presAssocID="{FB680C30-367D-4290-A85E-E7802014036E}" presName="sp" presStyleCnt="0"/>
      <dgm:spPr/>
    </dgm:pt>
    <dgm:pt modelId="{F8FCEB76-54B7-4147-BF18-9414F43197DC}" type="pres">
      <dgm:prSet presAssocID="{83982867-1546-4254-9E5B-833067CA81D4}" presName="linNode" presStyleCnt="0"/>
      <dgm:spPr/>
    </dgm:pt>
    <dgm:pt modelId="{D8D245B9-1DFD-4097-A916-DDEDDBC500B2}" type="pres">
      <dgm:prSet presAssocID="{83982867-1546-4254-9E5B-833067CA81D4}" presName="parentText" presStyleLbl="node1" presStyleIdx="1" presStyleCnt="3" custScaleX="90892" custScaleY="6634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389CF1-8D46-4E13-9382-97A8B35EFED3}" type="pres">
      <dgm:prSet presAssocID="{83982867-1546-4254-9E5B-833067CA81D4}" presName="descendantText" presStyleLbl="alignAccFollowNode1" presStyleIdx="1" presStyleCnt="3" custScaleX="121835" custScaleY="89477" custLinFactNeighborY="-19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D05947-8D1F-46C9-ACA6-6C7730982832}" type="pres">
      <dgm:prSet presAssocID="{AB1E0C52-7F7B-4D85-B546-AB1941895133}" presName="sp" presStyleCnt="0"/>
      <dgm:spPr/>
    </dgm:pt>
    <dgm:pt modelId="{94C49669-794E-437F-A5D2-898BA2E59A90}" type="pres">
      <dgm:prSet presAssocID="{90119CAC-25F0-43D2-95E8-DA5217174EE3}" presName="linNode" presStyleCnt="0"/>
      <dgm:spPr/>
    </dgm:pt>
    <dgm:pt modelId="{357D273F-1934-4610-B284-563B33B3BA3B}" type="pres">
      <dgm:prSet presAssocID="{90119CAC-25F0-43D2-95E8-DA5217174EE3}" presName="parentText" presStyleLbl="node1" presStyleIdx="2" presStyleCnt="3" custScaleX="86703" custScaleY="6755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544755B-E54E-469D-A5D1-5F87701511B8}" type="pres">
      <dgm:prSet presAssocID="{90119CAC-25F0-43D2-95E8-DA5217174EE3}" presName="descendantText" presStyleLbl="alignAccFollowNode1" presStyleIdx="2" presStyleCnt="3" custScaleX="123058" custScaleY="222105" custLinFactNeighborX="43" custLinFactNeighborY="52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073027C-8866-4CCF-A5A7-EFF5A1442ACF}" type="presOf" srcId="{F90B7665-5CF1-472F-A07D-F3CEA3359C08}" destId="{5ECE08E8-F4C9-4FF6-ADEC-B61AD9551926}" srcOrd="0" destOrd="0" presId="urn:microsoft.com/office/officeart/2005/8/layout/vList5"/>
    <dgm:cxn modelId="{F7EC4A52-00E2-4C0F-A007-2F52411AED30}" srcId="{83982867-1546-4254-9E5B-833067CA81D4}" destId="{AEE524E9-B541-4DAF-BB7B-0020D76C0EF8}" srcOrd="1" destOrd="0" parTransId="{0E038A1A-09C1-4BC9-8487-D9FE2F969410}" sibTransId="{12339C8C-33FE-4824-A4B8-A1DB71CADD55}"/>
    <dgm:cxn modelId="{6C9DF185-C8BA-496B-9A67-1FF23B8B3BC4}" type="presOf" srcId="{370B9EB8-83FB-4F93-B447-55458CA84EB0}" destId="{6544755B-E54E-469D-A5D1-5F87701511B8}" srcOrd="0" destOrd="2" presId="urn:microsoft.com/office/officeart/2005/8/layout/vList5"/>
    <dgm:cxn modelId="{B0B541FB-E8E0-4C82-8EE7-E9EC6B9F41EE}" type="presOf" srcId="{9A8892AB-69FF-42AC-AA41-079D8F360314}" destId="{74BD8E68-2D69-4DB2-A6E5-22398FF77933}" srcOrd="0" destOrd="0" presId="urn:microsoft.com/office/officeart/2005/8/layout/vList5"/>
    <dgm:cxn modelId="{3306AE09-64CE-408B-BCCC-BF5F7F4F83D8}" type="presOf" srcId="{3CD49094-17F1-4273-B487-08B9B953282D}" destId="{6544755B-E54E-469D-A5D1-5F87701511B8}" srcOrd="0" destOrd="1" presId="urn:microsoft.com/office/officeart/2005/8/layout/vList5"/>
    <dgm:cxn modelId="{AD1EBC96-5280-4C99-A66D-96EF473D36AD}" srcId="{F954ECC7-F026-443F-8FA2-75DE1C3CE200}" destId="{90119CAC-25F0-43D2-95E8-DA5217174EE3}" srcOrd="2" destOrd="0" parTransId="{D75096AC-CFEA-4FC6-8560-91EA7A2CEFB6}" sibTransId="{DC4FA4E5-CC2E-4B29-BE47-E58AD49B6022}"/>
    <dgm:cxn modelId="{2750A75F-72F9-42F1-A911-830C2E4B6BEE}" srcId="{83982867-1546-4254-9E5B-833067CA81D4}" destId="{56C6FFC3-4EE7-4546-B2DC-0ABF024863B4}" srcOrd="0" destOrd="0" parTransId="{881D69EA-518E-44E7-B885-9A0DDEA41B26}" sibTransId="{78817FAD-FA31-4A1C-9E28-E675CA83B737}"/>
    <dgm:cxn modelId="{DA28E19F-9E68-40BB-96EF-70821D3655B1}" srcId="{90119CAC-25F0-43D2-95E8-DA5217174EE3}" destId="{9383248E-A2D7-4BC5-9D30-F68A0FFB4CAE}" srcOrd="4" destOrd="0" parTransId="{84A5954C-F897-4AA2-9055-1BA06D768E8A}" sibTransId="{E2206D31-490E-40D9-9C1F-1FA65943FC56}"/>
    <dgm:cxn modelId="{AA70FCB5-B5F9-4B14-BEC7-D879D5BDD4DD}" srcId="{F90B7665-5CF1-472F-A07D-F3CEA3359C08}" destId="{595D8740-311F-408D-A659-53F623E050D8}" srcOrd="1" destOrd="0" parTransId="{FD672856-2263-41E0-97EA-B9B0677B6DF6}" sibTransId="{F8633939-C891-4609-B29F-B71DEB8AFD7D}"/>
    <dgm:cxn modelId="{DD04D591-55CE-4022-8197-0BF60CFECA6E}" type="presOf" srcId="{B9BB5CE8-8347-473C-A981-DCE569D37157}" destId="{6544755B-E54E-469D-A5D1-5F87701511B8}" srcOrd="0" destOrd="0" presId="urn:microsoft.com/office/officeart/2005/8/layout/vList5"/>
    <dgm:cxn modelId="{BFA22D9F-855C-4768-99AC-F006FE39DB0E}" type="presOf" srcId="{595D8740-311F-408D-A659-53F623E050D8}" destId="{74BD8E68-2D69-4DB2-A6E5-22398FF77933}" srcOrd="0" destOrd="1" presId="urn:microsoft.com/office/officeart/2005/8/layout/vList5"/>
    <dgm:cxn modelId="{5290188D-3499-463D-8CD6-0C3FB462FB32}" srcId="{90119CAC-25F0-43D2-95E8-DA5217174EE3}" destId="{C9C14A4F-20FE-4D4E-BFDE-A371EEDC8E97}" srcOrd="3" destOrd="0" parTransId="{7A704442-E447-4E9C-AFED-C680746889F4}" sibTransId="{718ED824-075F-4F77-AE39-A8FB7F3132D4}"/>
    <dgm:cxn modelId="{BE8A715C-5491-48B3-8950-FC7A8AB63754}" type="presOf" srcId="{83982867-1546-4254-9E5B-833067CA81D4}" destId="{D8D245B9-1DFD-4097-A916-DDEDDBC500B2}" srcOrd="0" destOrd="0" presId="urn:microsoft.com/office/officeart/2005/8/layout/vList5"/>
    <dgm:cxn modelId="{4064557B-E2A9-4D03-BEB3-E12B73A42925}" srcId="{90119CAC-25F0-43D2-95E8-DA5217174EE3}" destId="{370B9EB8-83FB-4F93-B447-55458CA84EB0}" srcOrd="2" destOrd="0" parTransId="{8D1C101D-A080-4DB1-8859-7C3D3D13DB89}" sibTransId="{E0BA76FA-A3E6-40C0-AAC6-F08242822DA2}"/>
    <dgm:cxn modelId="{6A42821A-865A-4A6E-A8AF-D73261BE38C0}" type="presOf" srcId="{C9C14A4F-20FE-4D4E-BFDE-A371EEDC8E97}" destId="{6544755B-E54E-469D-A5D1-5F87701511B8}" srcOrd="0" destOrd="3" presId="urn:microsoft.com/office/officeart/2005/8/layout/vList5"/>
    <dgm:cxn modelId="{D498A9A4-EAE5-42DE-94C4-ABADFECD4E91}" type="presOf" srcId="{56C6FFC3-4EE7-4546-B2DC-0ABF024863B4}" destId="{9E389CF1-8D46-4E13-9382-97A8B35EFED3}" srcOrd="0" destOrd="0" presId="urn:microsoft.com/office/officeart/2005/8/layout/vList5"/>
    <dgm:cxn modelId="{BE17E850-991B-4C85-B7D1-FFA9B6EAFF79}" srcId="{90119CAC-25F0-43D2-95E8-DA5217174EE3}" destId="{3CD49094-17F1-4273-B487-08B9B953282D}" srcOrd="1" destOrd="0" parTransId="{8906C775-6174-4B57-8BED-A21198872CC3}" sibTransId="{B5084179-BCE1-4883-8EA4-B25295F77B93}"/>
    <dgm:cxn modelId="{3E12B32B-461E-4009-A1BA-7EA7DA3CA5F9}" srcId="{F90B7665-5CF1-472F-A07D-F3CEA3359C08}" destId="{9A8892AB-69FF-42AC-AA41-079D8F360314}" srcOrd="0" destOrd="0" parTransId="{A6779501-F7B9-4430-A0BE-FD247F14412B}" sibTransId="{5581D676-B2D4-46AF-80DD-5C931DA62BDA}"/>
    <dgm:cxn modelId="{4E693FC9-1E52-45DF-9D46-8806EBF68BD9}" type="presOf" srcId="{F954ECC7-F026-443F-8FA2-75DE1C3CE200}" destId="{16C1D536-0D34-45CC-A82D-87929E093866}" srcOrd="0" destOrd="0" presId="urn:microsoft.com/office/officeart/2005/8/layout/vList5"/>
    <dgm:cxn modelId="{8B10D3A8-F665-4CBF-9DEF-D4ACD6A8F1CB}" type="presOf" srcId="{9383248E-A2D7-4BC5-9D30-F68A0FFB4CAE}" destId="{6544755B-E54E-469D-A5D1-5F87701511B8}" srcOrd="0" destOrd="4" presId="urn:microsoft.com/office/officeart/2005/8/layout/vList5"/>
    <dgm:cxn modelId="{E6EA32AA-6021-41E2-B8AC-5FBA64EBB53A}" srcId="{F954ECC7-F026-443F-8FA2-75DE1C3CE200}" destId="{83982867-1546-4254-9E5B-833067CA81D4}" srcOrd="1" destOrd="0" parTransId="{92BC8997-C7B3-4121-A850-032AC514A245}" sibTransId="{AB1E0C52-7F7B-4D85-B546-AB1941895133}"/>
    <dgm:cxn modelId="{A6C49DC1-D195-4CCB-BA8A-F6E9603FF764}" srcId="{F954ECC7-F026-443F-8FA2-75DE1C3CE200}" destId="{F90B7665-5CF1-472F-A07D-F3CEA3359C08}" srcOrd="0" destOrd="0" parTransId="{93D142DB-5537-4D49-A07B-A44783091C54}" sibTransId="{FB680C30-367D-4290-A85E-E7802014036E}"/>
    <dgm:cxn modelId="{512B2589-D198-4B88-9D93-C835A8B66783}" type="presOf" srcId="{AEE524E9-B541-4DAF-BB7B-0020D76C0EF8}" destId="{9E389CF1-8D46-4E13-9382-97A8B35EFED3}" srcOrd="0" destOrd="1" presId="urn:microsoft.com/office/officeart/2005/8/layout/vList5"/>
    <dgm:cxn modelId="{F737E0C1-BE62-440E-98B0-BEC94B2E777B}" type="presOf" srcId="{90119CAC-25F0-43D2-95E8-DA5217174EE3}" destId="{357D273F-1934-4610-B284-563B33B3BA3B}" srcOrd="0" destOrd="0" presId="urn:microsoft.com/office/officeart/2005/8/layout/vList5"/>
    <dgm:cxn modelId="{610807EF-EEA8-4D63-A0BD-A054A1992697}" srcId="{90119CAC-25F0-43D2-95E8-DA5217174EE3}" destId="{B9BB5CE8-8347-473C-A981-DCE569D37157}" srcOrd="0" destOrd="0" parTransId="{1700C773-C673-4633-AFFD-06108B2D531C}" sibTransId="{D1FF5DC9-0A7B-4A0B-89A8-F055420DF4F4}"/>
    <dgm:cxn modelId="{1122D066-AAFB-4D10-BF76-9D32393D4E13}" type="presParOf" srcId="{16C1D536-0D34-45CC-A82D-87929E093866}" destId="{71417B9B-F6E3-43BB-A523-029BCD30BF25}" srcOrd="0" destOrd="0" presId="urn:microsoft.com/office/officeart/2005/8/layout/vList5"/>
    <dgm:cxn modelId="{E5B47881-795B-4544-AA68-E7FCF08136DA}" type="presParOf" srcId="{71417B9B-F6E3-43BB-A523-029BCD30BF25}" destId="{5ECE08E8-F4C9-4FF6-ADEC-B61AD9551926}" srcOrd="0" destOrd="0" presId="urn:microsoft.com/office/officeart/2005/8/layout/vList5"/>
    <dgm:cxn modelId="{05749902-2ACD-4B17-8422-5159C1F9C1D7}" type="presParOf" srcId="{71417B9B-F6E3-43BB-A523-029BCD30BF25}" destId="{74BD8E68-2D69-4DB2-A6E5-22398FF77933}" srcOrd="1" destOrd="0" presId="urn:microsoft.com/office/officeart/2005/8/layout/vList5"/>
    <dgm:cxn modelId="{64C4EF30-D83B-43DE-941B-CC7CDF14A08C}" type="presParOf" srcId="{16C1D536-0D34-45CC-A82D-87929E093866}" destId="{79FD5FE4-8D2E-432F-9975-AD883EAA5AFF}" srcOrd="1" destOrd="0" presId="urn:microsoft.com/office/officeart/2005/8/layout/vList5"/>
    <dgm:cxn modelId="{55364BDC-B299-4D1F-91CD-71A5B9250965}" type="presParOf" srcId="{16C1D536-0D34-45CC-A82D-87929E093866}" destId="{F8FCEB76-54B7-4147-BF18-9414F43197DC}" srcOrd="2" destOrd="0" presId="urn:microsoft.com/office/officeart/2005/8/layout/vList5"/>
    <dgm:cxn modelId="{4A9CB1CA-EE4A-45BC-80BC-A1051B32B5DA}" type="presParOf" srcId="{F8FCEB76-54B7-4147-BF18-9414F43197DC}" destId="{D8D245B9-1DFD-4097-A916-DDEDDBC500B2}" srcOrd="0" destOrd="0" presId="urn:microsoft.com/office/officeart/2005/8/layout/vList5"/>
    <dgm:cxn modelId="{9549339B-A961-4847-A1A0-F63E270A3F3B}" type="presParOf" srcId="{F8FCEB76-54B7-4147-BF18-9414F43197DC}" destId="{9E389CF1-8D46-4E13-9382-97A8B35EFED3}" srcOrd="1" destOrd="0" presId="urn:microsoft.com/office/officeart/2005/8/layout/vList5"/>
    <dgm:cxn modelId="{0AAEBB8A-C542-4A41-8B0D-4C4876107137}" type="presParOf" srcId="{16C1D536-0D34-45CC-A82D-87929E093866}" destId="{2DD05947-8D1F-46C9-ACA6-6C7730982832}" srcOrd="3" destOrd="0" presId="urn:microsoft.com/office/officeart/2005/8/layout/vList5"/>
    <dgm:cxn modelId="{2291AF87-E5E9-4026-9A28-4D69C74E76E9}" type="presParOf" srcId="{16C1D536-0D34-45CC-A82D-87929E093866}" destId="{94C49669-794E-437F-A5D2-898BA2E59A90}" srcOrd="4" destOrd="0" presId="urn:microsoft.com/office/officeart/2005/8/layout/vList5"/>
    <dgm:cxn modelId="{A354EF57-A5D5-4A42-B51F-BD668A18B8E0}" type="presParOf" srcId="{94C49669-794E-437F-A5D2-898BA2E59A90}" destId="{357D273F-1934-4610-B284-563B33B3BA3B}" srcOrd="0" destOrd="0" presId="urn:microsoft.com/office/officeart/2005/8/layout/vList5"/>
    <dgm:cxn modelId="{69E081B4-4CEA-4C3F-A233-1D6E4D8ACCA3}" type="presParOf" srcId="{94C49669-794E-437F-A5D2-898BA2E59A90}" destId="{6544755B-E54E-469D-A5D1-5F87701511B8}" srcOrd="1" destOrd="0" presId="urn:microsoft.com/office/officeart/2005/8/layout/vList5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6585AA4-57CE-4CE9-82A8-0EA3D1A14498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16D6660-FF5F-4BE3-A156-2AA22AEF259B}">
      <dgm:prSet phldrT="[Text]" custT="1"/>
      <dgm:spPr>
        <a:solidFill>
          <a:srgbClr val="C00000"/>
        </a:solidFill>
      </dgm:spPr>
      <dgm:t>
        <a:bodyPr/>
        <a:lstStyle/>
        <a:p>
          <a:r>
            <a:rPr lang="en-US" sz="2600" b="1" dirty="0" smtClean="0"/>
            <a:t>Adult intestinal botulism</a:t>
          </a:r>
          <a:endParaRPr lang="en-US" sz="2600" dirty="0"/>
        </a:p>
      </dgm:t>
    </dgm:pt>
    <dgm:pt modelId="{7537BEE4-7FDC-493C-9EB2-351EF502B1F7}" type="parTrans" cxnId="{E002F3D6-D57A-4932-B479-F22D73F48EA9}">
      <dgm:prSet/>
      <dgm:spPr/>
      <dgm:t>
        <a:bodyPr/>
        <a:lstStyle/>
        <a:p>
          <a:endParaRPr lang="en-US"/>
        </a:p>
      </dgm:t>
    </dgm:pt>
    <dgm:pt modelId="{3FA667AC-AF30-4685-9CEC-754944BF6A50}" type="sibTrans" cxnId="{E002F3D6-D57A-4932-B479-F22D73F48EA9}">
      <dgm:prSet/>
      <dgm:spPr/>
      <dgm:t>
        <a:bodyPr/>
        <a:lstStyle/>
        <a:p>
          <a:endParaRPr lang="en-US"/>
        </a:p>
      </dgm:t>
    </dgm:pt>
    <dgm:pt modelId="{AD4A85B9-2105-4F08-AE32-41D46FD11C3F}">
      <dgm:prSet phldrT="[Text]" custT="1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sz="2600" b="0" dirty="0" smtClean="0"/>
            <a:t>Rarely, in patients with </a:t>
          </a:r>
          <a:r>
            <a:rPr lang="en-US" sz="2600" dirty="0" smtClean="0"/>
            <a:t>suppressed normal flora, colonized </a:t>
          </a:r>
          <a:r>
            <a:rPr lang="en-US" sz="2600" dirty="0" err="1" smtClean="0"/>
            <a:t>clostridial</a:t>
          </a:r>
          <a:r>
            <a:rPr lang="en-US" sz="2600" dirty="0" smtClean="0"/>
            <a:t> spores may germinate producing toxin</a:t>
          </a:r>
          <a:endParaRPr lang="en-US" sz="2600" dirty="0"/>
        </a:p>
      </dgm:t>
    </dgm:pt>
    <dgm:pt modelId="{1929CF4A-074D-4C15-BA03-A2B7BF139D7B}" type="parTrans" cxnId="{B139EBE7-8BEF-4514-B635-8D6237EF8C3B}">
      <dgm:prSet/>
      <dgm:spPr/>
      <dgm:t>
        <a:bodyPr/>
        <a:lstStyle/>
        <a:p>
          <a:endParaRPr lang="en-US"/>
        </a:p>
      </dgm:t>
    </dgm:pt>
    <dgm:pt modelId="{FD64EA2F-16D7-4E1F-A85A-89876ED61A12}" type="sibTrans" cxnId="{B139EBE7-8BEF-4514-B635-8D6237EF8C3B}">
      <dgm:prSet/>
      <dgm:spPr/>
      <dgm:t>
        <a:bodyPr/>
        <a:lstStyle/>
        <a:p>
          <a:endParaRPr lang="en-US"/>
        </a:p>
      </dgm:t>
    </dgm:pt>
    <dgm:pt modelId="{D45638DE-C12F-444C-AB17-410DE8564C8A}">
      <dgm:prSet phldrT="[Text]" custT="1"/>
      <dgm:spPr>
        <a:solidFill>
          <a:srgbClr val="C00000"/>
        </a:solidFill>
      </dgm:spPr>
      <dgm:t>
        <a:bodyPr/>
        <a:lstStyle/>
        <a:p>
          <a:r>
            <a:rPr lang="en-US" sz="2600" b="1" dirty="0" smtClean="0"/>
            <a:t>Iatrogenic botulism</a:t>
          </a:r>
          <a:endParaRPr lang="en-US" sz="2600" dirty="0"/>
        </a:p>
      </dgm:t>
    </dgm:pt>
    <dgm:pt modelId="{0CEAACC6-13CF-401F-88AF-5DA7C6460A17}" type="parTrans" cxnId="{C4ADB453-0D55-473A-AA89-E6A2433FB631}">
      <dgm:prSet/>
      <dgm:spPr/>
      <dgm:t>
        <a:bodyPr/>
        <a:lstStyle/>
        <a:p>
          <a:endParaRPr lang="en-US"/>
        </a:p>
      </dgm:t>
    </dgm:pt>
    <dgm:pt modelId="{DABCABA9-9418-4F8D-9717-CC68870808AF}" type="sibTrans" cxnId="{C4ADB453-0D55-473A-AA89-E6A2433FB631}">
      <dgm:prSet/>
      <dgm:spPr/>
      <dgm:t>
        <a:bodyPr/>
        <a:lstStyle/>
        <a:p>
          <a:endParaRPr lang="en-US"/>
        </a:p>
      </dgm:t>
    </dgm:pt>
    <dgm:pt modelId="{F25CABF1-9055-4BFB-9258-B59A8D1F1AEA}">
      <dgm:prSet phldrT="[Text]" custT="1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sz="2600" b="0" dirty="0" smtClean="0"/>
            <a:t>Injection of overdose </a:t>
          </a:r>
          <a:r>
            <a:rPr lang="en-US" sz="2600" dirty="0" smtClean="0"/>
            <a:t>of toxin while used for therapeutic purpose</a:t>
          </a:r>
          <a:endParaRPr lang="en-US" sz="2600" dirty="0"/>
        </a:p>
      </dgm:t>
    </dgm:pt>
    <dgm:pt modelId="{8CEB0B02-3463-40AD-A3C8-A858C7E14123}" type="parTrans" cxnId="{CB03F1CE-3190-4AF4-86E4-320B26DAE550}">
      <dgm:prSet/>
      <dgm:spPr/>
      <dgm:t>
        <a:bodyPr/>
        <a:lstStyle/>
        <a:p>
          <a:endParaRPr lang="en-US"/>
        </a:p>
      </dgm:t>
    </dgm:pt>
    <dgm:pt modelId="{E45580A5-1A01-4EDF-A2D2-79B8C945051D}" type="sibTrans" cxnId="{CB03F1CE-3190-4AF4-86E4-320B26DAE550}">
      <dgm:prSet/>
      <dgm:spPr/>
      <dgm:t>
        <a:bodyPr/>
        <a:lstStyle/>
        <a:p>
          <a:endParaRPr lang="en-US"/>
        </a:p>
      </dgm:t>
    </dgm:pt>
    <dgm:pt modelId="{05D22B39-C641-4BBB-B7AD-82925B8E0DF1}">
      <dgm:prSet phldrT="[Text]" custT="1"/>
      <dgm:spPr>
        <a:solidFill>
          <a:srgbClr val="C00000"/>
        </a:solidFill>
      </dgm:spPr>
      <dgm:t>
        <a:bodyPr/>
        <a:lstStyle/>
        <a:p>
          <a:r>
            <a:rPr lang="en-US" sz="2600" b="1" dirty="0" smtClean="0"/>
            <a:t>Inhalational botulism</a:t>
          </a:r>
          <a:endParaRPr lang="en-US" sz="2600" dirty="0"/>
        </a:p>
      </dgm:t>
    </dgm:pt>
    <dgm:pt modelId="{3CA92055-04FE-4BC1-AAF0-32FDB6AF8BC7}" type="parTrans" cxnId="{C1D07D82-933B-46D0-8B64-D7CC34DA50CE}">
      <dgm:prSet/>
      <dgm:spPr/>
      <dgm:t>
        <a:bodyPr/>
        <a:lstStyle/>
        <a:p>
          <a:endParaRPr lang="en-US"/>
        </a:p>
      </dgm:t>
    </dgm:pt>
    <dgm:pt modelId="{061D0C45-F5CA-4969-A31D-5F89C069DA45}" type="sibTrans" cxnId="{C1D07D82-933B-46D0-8B64-D7CC34DA50CE}">
      <dgm:prSet/>
      <dgm:spPr/>
      <dgm:t>
        <a:bodyPr/>
        <a:lstStyle/>
        <a:p>
          <a:endParaRPr lang="en-US"/>
        </a:p>
      </dgm:t>
    </dgm:pt>
    <dgm:pt modelId="{BF46F174-49E4-4058-876D-D90D0D287815}">
      <dgm:prSet phldrT="[Text]" custT="1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sz="2600" b="0" dirty="0" err="1" smtClean="0"/>
            <a:t>Aerosolization</a:t>
          </a:r>
          <a:r>
            <a:rPr lang="en-US" sz="2600" b="0" dirty="0" smtClean="0"/>
            <a:t> of spores may </a:t>
          </a:r>
          <a:r>
            <a:rPr lang="en-US" sz="2600" dirty="0" smtClean="0"/>
            <a:t>occur as in act of bioterrorism</a:t>
          </a:r>
          <a:endParaRPr lang="en-US" sz="2600" dirty="0"/>
        </a:p>
      </dgm:t>
    </dgm:pt>
    <dgm:pt modelId="{DFC51207-8E17-45BB-AA47-2E5E0674B4C6}" type="parTrans" cxnId="{F4C7B0CA-26A1-475D-A2AC-2982F2976EA3}">
      <dgm:prSet/>
      <dgm:spPr/>
      <dgm:t>
        <a:bodyPr/>
        <a:lstStyle/>
        <a:p>
          <a:endParaRPr lang="en-US"/>
        </a:p>
      </dgm:t>
    </dgm:pt>
    <dgm:pt modelId="{B1F63C2A-3CEF-44B0-A180-09531581A90C}" type="sibTrans" cxnId="{F4C7B0CA-26A1-475D-A2AC-2982F2976EA3}">
      <dgm:prSet/>
      <dgm:spPr/>
      <dgm:t>
        <a:bodyPr/>
        <a:lstStyle/>
        <a:p>
          <a:endParaRPr lang="en-US"/>
        </a:p>
      </dgm:t>
    </dgm:pt>
    <dgm:pt modelId="{435757AD-C732-444F-9E75-F97E95257F5F}" type="pres">
      <dgm:prSet presAssocID="{26585AA4-57CE-4CE9-82A8-0EA3D1A1449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860A38E-68DD-4118-A8EA-40AC2215BA9C}" type="pres">
      <dgm:prSet presAssocID="{116D6660-FF5F-4BE3-A156-2AA22AEF259B}" presName="linNode" presStyleCnt="0"/>
      <dgm:spPr/>
    </dgm:pt>
    <dgm:pt modelId="{8E638772-F173-48B6-A4AD-08A7E7C9ADD2}" type="pres">
      <dgm:prSet presAssocID="{116D6660-FF5F-4BE3-A156-2AA22AEF259B}" presName="parentText" presStyleLbl="node1" presStyleIdx="0" presStyleCnt="3" custScaleX="86111" custScaleY="6940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88C5DC-8EC8-415F-A921-800350371D73}" type="pres">
      <dgm:prSet presAssocID="{116D6660-FF5F-4BE3-A156-2AA22AEF259B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21E7FE-C2BC-4DCA-A27E-03DE677C2379}" type="pres">
      <dgm:prSet presAssocID="{3FA667AC-AF30-4685-9CEC-754944BF6A50}" presName="sp" presStyleCnt="0"/>
      <dgm:spPr/>
    </dgm:pt>
    <dgm:pt modelId="{5561D180-C285-47BB-A41C-85BDA9054424}" type="pres">
      <dgm:prSet presAssocID="{D45638DE-C12F-444C-AB17-410DE8564C8A}" presName="linNode" presStyleCnt="0"/>
      <dgm:spPr/>
    </dgm:pt>
    <dgm:pt modelId="{D8319842-30F7-478C-B62A-0A584D86285B}" type="pres">
      <dgm:prSet presAssocID="{D45638DE-C12F-444C-AB17-410DE8564C8A}" presName="parentText" presStyleLbl="node1" presStyleIdx="1" presStyleCnt="3" custScaleX="89816" custScaleY="71857" custLinFactNeighborX="26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AF5E55-698C-4C92-927E-698DA5A63E49}" type="pres">
      <dgm:prSet presAssocID="{D45638DE-C12F-444C-AB17-410DE8564C8A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E69CC3-8C15-4162-ABE9-485227B6F63D}" type="pres">
      <dgm:prSet presAssocID="{DABCABA9-9418-4F8D-9717-CC68870808AF}" presName="sp" presStyleCnt="0"/>
      <dgm:spPr/>
    </dgm:pt>
    <dgm:pt modelId="{7D279339-95D1-4598-A6E1-48EED4DF48ED}" type="pres">
      <dgm:prSet presAssocID="{05D22B39-C641-4BBB-B7AD-82925B8E0DF1}" presName="linNode" presStyleCnt="0"/>
      <dgm:spPr/>
    </dgm:pt>
    <dgm:pt modelId="{804A0BCF-0E8F-4BFE-B4C1-CE627DA1C2EC}" type="pres">
      <dgm:prSet presAssocID="{05D22B39-C641-4BBB-B7AD-82925B8E0DF1}" presName="parentText" presStyleLbl="node1" presStyleIdx="2" presStyleCnt="3" custScaleX="89816" custScaleY="63980" custLinFactNeighborX="104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CB0D8F-CE79-40CF-8823-E0E8787391CD}" type="pres">
      <dgm:prSet presAssocID="{05D22B39-C641-4BBB-B7AD-82925B8E0DF1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4C7B0CA-26A1-475D-A2AC-2982F2976EA3}" srcId="{05D22B39-C641-4BBB-B7AD-82925B8E0DF1}" destId="{BF46F174-49E4-4058-876D-D90D0D287815}" srcOrd="0" destOrd="0" parTransId="{DFC51207-8E17-45BB-AA47-2E5E0674B4C6}" sibTransId="{B1F63C2A-3CEF-44B0-A180-09531581A90C}"/>
    <dgm:cxn modelId="{0F429269-7898-42FA-B8CE-D82BF0EEA900}" type="presOf" srcId="{BF46F174-49E4-4058-876D-D90D0D287815}" destId="{A2CB0D8F-CE79-40CF-8823-E0E8787391CD}" srcOrd="0" destOrd="0" presId="urn:microsoft.com/office/officeart/2005/8/layout/vList5"/>
    <dgm:cxn modelId="{3A11EAB4-10D9-48AE-9B48-87E72BB365E7}" type="presOf" srcId="{F25CABF1-9055-4BFB-9258-B59A8D1F1AEA}" destId="{4CAF5E55-698C-4C92-927E-698DA5A63E49}" srcOrd="0" destOrd="0" presId="urn:microsoft.com/office/officeart/2005/8/layout/vList5"/>
    <dgm:cxn modelId="{B468F6FE-7377-4F2A-B2EB-089306875BE6}" type="presOf" srcId="{AD4A85B9-2105-4F08-AE32-41D46FD11C3F}" destId="{6688C5DC-8EC8-415F-A921-800350371D73}" srcOrd="0" destOrd="0" presId="urn:microsoft.com/office/officeart/2005/8/layout/vList5"/>
    <dgm:cxn modelId="{3B2566ED-65FE-4ABC-AEDE-55E21AA615F0}" type="presOf" srcId="{05D22B39-C641-4BBB-B7AD-82925B8E0DF1}" destId="{804A0BCF-0E8F-4BFE-B4C1-CE627DA1C2EC}" srcOrd="0" destOrd="0" presId="urn:microsoft.com/office/officeart/2005/8/layout/vList5"/>
    <dgm:cxn modelId="{1B0861A1-06AB-41E7-9B7E-2704220A2D65}" type="presOf" srcId="{26585AA4-57CE-4CE9-82A8-0EA3D1A14498}" destId="{435757AD-C732-444F-9E75-F97E95257F5F}" srcOrd="0" destOrd="0" presId="urn:microsoft.com/office/officeart/2005/8/layout/vList5"/>
    <dgm:cxn modelId="{CCE3D8D3-825B-4F21-A3E2-B7EEDC71BBA4}" type="presOf" srcId="{D45638DE-C12F-444C-AB17-410DE8564C8A}" destId="{D8319842-30F7-478C-B62A-0A584D86285B}" srcOrd="0" destOrd="0" presId="urn:microsoft.com/office/officeart/2005/8/layout/vList5"/>
    <dgm:cxn modelId="{E002F3D6-D57A-4932-B479-F22D73F48EA9}" srcId="{26585AA4-57CE-4CE9-82A8-0EA3D1A14498}" destId="{116D6660-FF5F-4BE3-A156-2AA22AEF259B}" srcOrd="0" destOrd="0" parTransId="{7537BEE4-7FDC-493C-9EB2-351EF502B1F7}" sibTransId="{3FA667AC-AF30-4685-9CEC-754944BF6A50}"/>
    <dgm:cxn modelId="{B139EBE7-8BEF-4514-B635-8D6237EF8C3B}" srcId="{116D6660-FF5F-4BE3-A156-2AA22AEF259B}" destId="{AD4A85B9-2105-4F08-AE32-41D46FD11C3F}" srcOrd="0" destOrd="0" parTransId="{1929CF4A-074D-4C15-BA03-A2B7BF139D7B}" sibTransId="{FD64EA2F-16D7-4E1F-A85A-89876ED61A12}"/>
    <dgm:cxn modelId="{CB03F1CE-3190-4AF4-86E4-320B26DAE550}" srcId="{D45638DE-C12F-444C-AB17-410DE8564C8A}" destId="{F25CABF1-9055-4BFB-9258-B59A8D1F1AEA}" srcOrd="0" destOrd="0" parTransId="{8CEB0B02-3463-40AD-A3C8-A858C7E14123}" sibTransId="{E45580A5-1A01-4EDF-A2D2-79B8C945051D}"/>
    <dgm:cxn modelId="{182AF255-1266-4ABD-AEC4-084026466D5F}" type="presOf" srcId="{116D6660-FF5F-4BE3-A156-2AA22AEF259B}" destId="{8E638772-F173-48B6-A4AD-08A7E7C9ADD2}" srcOrd="0" destOrd="0" presId="urn:microsoft.com/office/officeart/2005/8/layout/vList5"/>
    <dgm:cxn modelId="{C4ADB453-0D55-473A-AA89-E6A2433FB631}" srcId="{26585AA4-57CE-4CE9-82A8-0EA3D1A14498}" destId="{D45638DE-C12F-444C-AB17-410DE8564C8A}" srcOrd="1" destOrd="0" parTransId="{0CEAACC6-13CF-401F-88AF-5DA7C6460A17}" sibTransId="{DABCABA9-9418-4F8D-9717-CC68870808AF}"/>
    <dgm:cxn modelId="{C1D07D82-933B-46D0-8B64-D7CC34DA50CE}" srcId="{26585AA4-57CE-4CE9-82A8-0EA3D1A14498}" destId="{05D22B39-C641-4BBB-B7AD-82925B8E0DF1}" srcOrd="2" destOrd="0" parTransId="{3CA92055-04FE-4BC1-AAF0-32FDB6AF8BC7}" sibTransId="{061D0C45-F5CA-4969-A31D-5F89C069DA45}"/>
    <dgm:cxn modelId="{5DD9CA95-4D26-49C5-B03A-C50279BE8580}" type="presParOf" srcId="{435757AD-C732-444F-9E75-F97E95257F5F}" destId="{6860A38E-68DD-4118-A8EA-40AC2215BA9C}" srcOrd="0" destOrd="0" presId="urn:microsoft.com/office/officeart/2005/8/layout/vList5"/>
    <dgm:cxn modelId="{4833FA82-9061-42DD-964E-DB97CFEDEB61}" type="presParOf" srcId="{6860A38E-68DD-4118-A8EA-40AC2215BA9C}" destId="{8E638772-F173-48B6-A4AD-08A7E7C9ADD2}" srcOrd="0" destOrd="0" presId="urn:microsoft.com/office/officeart/2005/8/layout/vList5"/>
    <dgm:cxn modelId="{C28F33C4-3213-4BC8-AE33-9279069E936B}" type="presParOf" srcId="{6860A38E-68DD-4118-A8EA-40AC2215BA9C}" destId="{6688C5DC-8EC8-415F-A921-800350371D73}" srcOrd="1" destOrd="0" presId="urn:microsoft.com/office/officeart/2005/8/layout/vList5"/>
    <dgm:cxn modelId="{E52262FF-16BB-4D9B-A6C5-35685C874C37}" type="presParOf" srcId="{435757AD-C732-444F-9E75-F97E95257F5F}" destId="{2521E7FE-C2BC-4DCA-A27E-03DE677C2379}" srcOrd="1" destOrd="0" presId="urn:microsoft.com/office/officeart/2005/8/layout/vList5"/>
    <dgm:cxn modelId="{F14487A2-6BAA-41DA-A8B6-AAFCB995F401}" type="presParOf" srcId="{435757AD-C732-444F-9E75-F97E95257F5F}" destId="{5561D180-C285-47BB-A41C-85BDA9054424}" srcOrd="2" destOrd="0" presId="urn:microsoft.com/office/officeart/2005/8/layout/vList5"/>
    <dgm:cxn modelId="{E06E7C8B-3CD1-4D66-9F42-DF2836A39F10}" type="presParOf" srcId="{5561D180-C285-47BB-A41C-85BDA9054424}" destId="{D8319842-30F7-478C-B62A-0A584D86285B}" srcOrd="0" destOrd="0" presId="urn:microsoft.com/office/officeart/2005/8/layout/vList5"/>
    <dgm:cxn modelId="{050147BD-F759-4716-8764-9D3AE80AD345}" type="presParOf" srcId="{5561D180-C285-47BB-A41C-85BDA9054424}" destId="{4CAF5E55-698C-4C92-927E-698DA5A63E49}" srcOrd="1" destOrd="0" presId="urn:microsoft.com/office/officeart/2005/8/layout/vList5"/>
    <dgm:cxn modelId="{EBB60D3B-F641-476D-B45D-0E5966413AEC}" type="presParOf" srcId="{435757AD-C732-444F-9E75-F97E95257F5F}" destId="{A5E69CC3-8C15-4162-ABE9-485227B6F63D}" srcOrd="3" destOrd="0" presId="urn:microsoft.com/office/officeart/2005/8/layout/vList5"/>
    <dgm:cxn modelId="{BF215A86-D47F-47BF-9E3A-CDDB08921B17}" type="presParOf" srcId="{435757AD-C732-444F-9E75-F97E95257F5F}" destId="{7D279339-95D1-4598-A6E1-48EED4DF48ED}" srcOrd="4" destOrd="0" presId="urn:microsoft.com/office/officeart/2005/8/layout/vList5"/>
    <dgm:cxn modelId="{9A2D40A6-17C5-40DB-9C4B-5C6FF9D3D900}" type="presParOf" srcId="{7D279339-95D1-4598-A6E1-48EED4DF48ED}" destId="{804A0BCF-0E8F-4BFE-B4C1-CE627DA1C2EC}" srcOrd="0" destOrd="0" presId="urn:microsoft.com/office/officeart/2005/8/layout/vList5"/>
    <dgm:cxn modelId="{FC57BC69-A8BF-4839-A51A-95CBE6206220}" type="presParOf" srcId="{7D279339-95D1-4598-A6E1-48EED4DF48ED}" destId="{A2CB0D8F-CE79-40CF-8823-E0E8787391CD}" srcOrd="1" destOrd="0" presId="urn:microsoft.com/office/officeart/2005/8/layout/vList5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B77B8B-D7A8-48FE-86E8-CC03BC53027A}" type="datetimeFigureOut">
              <a:rPr lang="en-US" smtClean="0"/>
              <a:pPr/>
              <a:t>9/4/2023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336EB2-C50F-4D20-BEAA-20FA71E87A0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4FD387-4B2B-4C9A-BDDC-B2797D5CBF5F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4FD387-4B2B-4C9A-BDDC-B2797D5CBF5F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00DFD-0A18-4972-9D61-326BF878637E}" type="datetimeFigureOut">
              <a:rPr lang="en-US" smtClean="0"/>
              <a:pPr/>
              <a:t>9/4/2023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EB026-CC7C-47A9-B4CD-237C128DA3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00DFD-0A18-4972-9D61-326BF878637E}" type="datetimeFigureOut">
              <a:rPr lang="en-US" smtClean="0"/>
              <a:pPr/>
              <a:t>9/4/2023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EB026-CC7C-47A9-B4CD-237C128DA3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00DFD-0A18-4972-9D61-326BF878637E}" type="datetimeFigureOut">
              <a:rPr lang="en-US" smtClean="0"/>
              <a:pPr/>
              <a:t>9/4/2023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EB026-CC7C-47A9-B4CD-237C128DA3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00DFD-0A18-4972-9D61-326BF878637E}" type="datetimeFigureOut">
              <a:rPr lang="en-US" smtClean="0"/>
              <a:pPr/>
              <a:t>9/4/2023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EB026-CC7C-47A9-B4CD-237C128DA3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00DFD-0A18-4972-9D61-326BF878637E}" type="datetimeFigureOut">
              <a:rPr lang="en-US" smtClean="0"/>
              <a:pPr/>
              <a:t>9/4/2023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EB026-CC7C-47A9-B4CD-237C128DA3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00DFD-0A18-4972-9D61-326BF878637E}" type="datetimeFigureOut">
              <a:rPr lang="en-US" smtClean="0"/>
              <a:pPr/>
              <a:t>9/4/2023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EB026-CC7C-47A9-B4CD-237C128DA3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00DFD-0A18-4972-9D61-326BF878637E}" type="datetimeFigureOut">
              <a:rPr lang="en-US" smtClean="0"/>
              <a:pPr/>
              <a:t>9/4/2023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EB026-CC7C-47A9-B4CD-237C128DA3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00DFD-0A18-4972-9D61-326BF878637E}" type="datetimeFigureOut">
              <a:rPr lang="en-US" smtClean="0"/>
              <a:pPr/>
              <a:t>9/4/2023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EB026-CC7C-47A9-B4CD-237C128DA3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00DFD-0A18-4972-9D61-326BF878637E}" type="datetimeFigureOut">
              <a:rPr lang="en-US" smtClean="0"/>
              <a:pPr/>
              <a:t>9/4/2023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EB026-CC7C-47A9-B4CD-237C128DA3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00DFD-0A18-4972-9D61-326BF878637E}" type="datetimeFigureOut">
              <a:rPr lang="en-US" smtClean="0"/>
              <a:pPr/>
              <a:t>9/4/2023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EB026-CC7C-47A9-B4CD-237C128DA3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00DFD-0A18-4972-9D61-326BF878637E}" type="datetimeFigureOut">
              <a:rPr lang="en-US" smtClean="0"/>
              <a:pPr/>
              <a:t>9/4/2023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EB026-CC7C-47A9-B4CD-237C128DA3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B00DFD-0A18-4972-9D61-326BF878637E}" type="datetimeFigureOut">
              <a:rPr lang="en-US" smtClean="0"/>
              <a:pPr/>
              <a:t>9/4/2023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6EB026-CC7C-47A9-B4CD-237C128DA30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28802"/>
            <a:ext cx="7772400" cy="1470025"/>
          </a:xfrm>
        </p:spPr>
        <p:txBody>
          <a:bodyPr>
            <a:normAutofit/>
          </a:bodyPr>
          <a:lstStyle/>
          <a:p>
            <a:r>
              <a:rPr lang="en-US" sz="6000" b="1" dirty="0" smtClean="0">
                <a:solidFill>
                  <a:srgbClr val="C00000"/>
                </a:solidFill>
                <a:latin typeface="Gadugi" pitchFamily="34" charset="0"/>
                <a:ea typeface="Gadugi" pitchFamily="34" charset="0"/>
              </a:rPr>
              <a:t>Food Poisoning</a:t>
            </a:r>
            <a:endParaRPr lang="en-US" sz="6000" b="1" dirty="0">
              <a:solidFill>
                <a:srgbClr val="C00000"/>
              </a:solidFill>
              <a:latin typeface="Gadugi" pitchFamily="34" charset="0"/>
              <a:ea typeface="Gadugi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r>
              <a:rPr lang="en-US" b="1" dirty="0" smtClean="0">
                <a:solidFill>
                  <a:srgbClr val="002060"/>
                </a:solidFill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Learning objectives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35785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600" dirty="0" smtClean="0">
                <a:ea typeface="Roboto Condensed Light" panose="020B0604020202020204" charset="0"/>
                <a:cs typeface="Times New Roman" panose="02020603050405020304" pitchFamily="18" charset="0"/>
              </a:rPr>
              <a:t>At the end of the session, the students will be able </a:t>
            </a:r>
            <a:r>
              <a:rPr lang="en-US" sz="2600" dirty="0" smtClean="0">
                <a:ea typeface="Roboto Condensed Light" panose="020B0604020202020204" charset="0"/>
                <a:cs typeface="Times New Roman" panose="02020603050405020304" pitchFamily="18" charset="0"/>
              </a:rPr>
              <a:t>to:</a:t>
            </a:r>
            <a:endParaRPr lang="en-US" sz="2600" dirty="0" smtClean="0">
              <a:ea typeface="Roboto Condensed Light" panose="020B0604020202020204" charset="0"/>
              <a:cs typeface="Times New Roman" panose="02020603050405020304" pitchFamily="18" charset="0"/>
            </a:endParaRPr>
          </a:p>
          <a:p>
            <a:pPr algn="just"/>
            <a:r>
              <a:rPr lang="en-US" sz="2600" dirty="0" smtClean="0">
                <a:solidFill>
                  <a:srgbClr val="FF0000"/>
                </a:solidFill>
                <a:ea typeface="Roboto Condensed Light" panose="020B0604020202020204" charset="0"/>
              </a:rPr>
              <a:t>Enumerate the microbial agents of food poisoning</a:t>
            </a:r>
          </a:p>
          <a:p>
            <a:pPr algn="just"/>
            <a:r>
              <a:rPr lang="en-US" sz="2600" dirty="0" smtClean="0">
                <a:solidFill>
                  <a:srgbClr val="FF0000"/>
                </a:solidFill>
                <a:ea typeface="Roboto Condensed Light" panose="020B0604020202020204" charset="0"/>
              </a:rPr>
              <a:t>Describe the pathogenesis, clinical manifestations of Staphylococcal food poisoning</a:t>
            </a:r>
          </a:p>
          <a:p>
            <a:pPr algn="just"/>
            <a:r>
              <a:rPr lang="en-US" sz="2600" dirty="0" smtClean="0">
                <a:solidFill>
                  <a:srgbClr val="FF0000"/>
                </a:solidFill>
                <a:ea typeface="Roboto Condensed Light" panose="020B0604020202020204" charset="0"/>
              </a:rPr>
              <a:t>Describe the pathogenesis, clinical manifestations of </a:t>
            </a:r>
            <a:r>
              <a:rPr lang="en-US" sz="2600" i="1" dirty="0" smtClean="0">
                <a:solidFill>
                  <a:srgbClr val="FF0000"/>
                </a:solidFill>
                <a:ea typeface="Roboto Condensed Light" panose="020B0604020202020204" charset="0"/>
              </a:rPr>
              <a:t>Bacillus cereus </a:t>
            </a:r>
            <a:r>
              <a:rPr lang="en-US" sz="2600" dirty="0" smtClean="0">
                <a:solidFill>
                  <a:srgbClr val="FF0000"/>
                </a:solidFill>
                <a:ea typeface="Roboto Condensed Light" panose="020B0604020202020204" charset="0"/>
              </a:rPr>
              <a:t>food poisoning</a:t>
            </a:r>
          </a:p>
          <a:p>
            <a:pPr algn="just"/>
            <a:r>
              <a:rPr lang="en-US" sz="2600" dirty="0" smtClean="0">
                <a:solidFill>
                  <a:srgbClr val="FF0000"/>
                </a:solidFill>
                <a:ea typeface="Roboto Condensed Light" panose="020B0604020202020204" charset="0"/>
              </a:rPr>
              <a:t>Describe the pathogenesis, clinical manifestations of </a:t>
            </a:r>
            <a:r>
              <a:rPr lang="en-US" sz="2600" i="1" dirty="0" smtClean="0">
                <a:solidFill>
                  <a:srgbClr val="FF0000"/>
                </a:solidFill>
                <a:ea typeface="Roboto Condensed Light" panose="020B0604020202020204" charset="0"/>
              </a:rPr>
              <a:t>Clostridium </a:t>
            </a:r>
            <a:r>
              <a:rPr lang="en-US" sz="2600" i="1" dirty="0" err="1" smtClean="0">
                <a:solidFill>
                  <a:srgbClr val="FF0000"/>
                </a:solidFill>
                <a:ea typeface="Roboto Condensed Light" panose="020B0604020202020204" charset="0"/>
              </a:rPr>
              <a:t>perfringens</a:t>
            </a:r>
            <a:r>
              <a:rPr lang="en-US" sz="2600" i="1" dirty="0" smtClean="0">
                <a:solidFill>
                  <a:srgbClr val="FF0000"/>
                </a:solidFill>
                <a:ea typeface="Roboto Condensed Light" panose="020B0604020202020204" charset="0"/>
              </a:rPr>
              <a:t> </a:t>
            </a:r>
            <a:r>
              <a:rPr lang="en-US" sz="2600" dirty="0" smtClean="0">
                <a:solidFill>
                  <a:srgbClr val="FF0000"/>
                </a:solidFill>
                <a:ea typeface="Roboto Condensed Light" panose="020B0604020202020204" charset="0"/>
              </a:rPr>
              <a:t>food poisoning</a:t>
            </a:r>
            <a:endParaRPr lang="en-US" sz="2600" dirty="0" smtClean="0">
              <a:solidFill>
                <a:srgbClr val="FF0000"/>
              </a:solidFill>
              <a:ea typeface="Roboto Condensed Light" panose="020B0604020202020204" charset="0"/>
            </a:endParaRPr>
          </a:p>
          <a:p>
            <a:pPr algn="just"/>
            <a:r>
              <a:rPr lang="en-US" sz="2600" dirty="0" smtClean="0">
                <a:solidFill>
                  <a:srgbClr val="FF0000"/>
                </a:solidFill>
                <a:ea typeface="Roboto Condensed Light" panose="020B0604020202020204" charset="0"/>
              </a:rPr>
              <a:t>Describe the pathogenesis, clinical manifestations of Botulism</a:t>
            </a:r>
            <a:endParaRPr lang="en-US" sz="2600" dirty="0" smtClean="0">
              <a:solidFill>
                <a:srgbClr val="FF0000"/>
              </a:solidFill>
              <a:ea typeface="Roboto Condensed Light" panose="020B0604020202020204" charset="0"/>
            </a:endParaRPr>
          </a:p>
          <a:p>
            <a:pPr algn="just"/>
            <a:r>
              <a:rPr lang="en-US" sz="2600" dirty="0" smtClean="0">
                <a:solidFill>
                  <a:srgbClr val="FF0000"/>
                </a:solidFill>
                <a:ea typeface="Roboto Condensed Light" panose="020B0604020202020204" charset="0"/>
              </a:rPr>
              <a:t>Discuss the lab </a:t>
            </a:r>
            <a:r>
              <a:rPr lang="en-US" sz="2600" dirty="0" smtClean="0">
                <a:solidFill>
                  <a:srgbClr val="FF0000"/>
                </a:solidFill>
                <a:ea typeface="Roboto Condensed Light" panose="020B0604020202020204" charset="0"/>
              </a:rPr>
              <a:t>diagnosis of food </a:t>
            </a:r>
            <a:r>
              <a:rPr lang="en-US" sz="2600" dirty="0" smtClean="0">
                <a:solidFill>
                  <a:srgbClr val="FF0000"/>
                </a:solidFill>
                <a:ea typeface="Roboto Condensed Light" panose="020B0604020202020204" charset="0"/>
              </a:rPr>
              <a:t>poisoning</a:t>
            </a:r>
          </a:p>
          <a:p>
            <a:pPr algn="just"/>
            <a:r>
              <a:rPr lang="en-US" sz="2600" dirty="0" smtClean="0">
                <a:solidFill>
                  <a:srgbClr val="FF0000"/>
                </a:solidFill>
                <a:ea typeface="Roboto Condensed Light" panose="020B0604020202020204" charset="0"/>
              </a:rPr>
              <a:t>Discuss the treatment of food poisoning</a:t>
            </a:r>
          </a:p>
          <a:p>
            <a:pPr algn="just">
              <a:buNone/>
            </a:pPr>
            <a:endParaRPr lang="en-US" sz="2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796908"/>
          </a:xfrm>
        </p:spPr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Introduction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054617"/>
          </a:xfrm>
        </p:spPr>
        <p:txBody>
          <a:bodyPr>
            <a:noAutofit/>
          </a:bodyPr>
          <a:lstStyle/>
          <a:p>
            <a:pPr algn="just"/>
            <a:r>
              <a:rPr lang="en-US" sz="2400" dirty="0"/>
              <a:t>I</a:t>
            </a:r>
            <a:r>
              <a:rPr lang="en-US" sz="2400" dirty="0" smtClean="0"/>
              <a:t>llness acquired through consumption of food/ drink contaminated either with microorganisms or their toxins</a:t>
            </a:r>
          </a:p>
          <a:p>
            <a:pPr algn="just"/>
            <a:endParaRPr lang="en-US" sz="2400" dirty="0" smtClean="0"/>
          </a:p>
          <a:p>
            <a:pPr algn="just"/>
            <a:r>
              <a:rPr lang="en-US" sz="2400" dirty="0"/>
              <a:t>U</a:t>
            </a:r>
            <a:r>
              <a:rPr lang="en-US" sz="2400" dirty="0" smtClean="0"/>
              <a:t>sually results in common-source outbreak of diarrhea</a:t>
            </a:r>
          </a:p>
          <a:p>
            <a:pPr algn="just"/>
            <a:endParaRPr lang="en-US" sz="2400" dirty="0" smtClean="0"/>
          </a:p>
          <a:p>
            <a:pPr algn="just"/>
            <a:r>
              <a:rPr lang="en-US" sz="2400" dirty="0" smtClean="0"/>
              <a:t>600 million people affected with food-borne illness &amp; 4.2 </a:t>
            </a:r>
            <a:r>
              <a:rPr lang="en-US" sz="2400" dirty="0" err="1" smtClean="0"/>
              <a:t>lakh</a:t>
            </a:r>
            <a:r>
              <a:rPr lang="en-US" sz="2400" dirty="0" smtClean="0"/>
              <a:t> die every year</a:t>
            </a:r>
          </a:p>
          <a:p>
            <a:pPr algn="just"/>
            <a:endParaRPr lang="en-US" sz="2400" dirty="0" smtClean="0"/>
          </a:p>
          <a:p>
            <a:pPr algn="just"/>
            <a:r>
              <a:rPr lang="en-US" sz="2400" dirty="0" smtClean="0"/>
              <a:t>40% children under 5 years of age affected, 1.25 </a:t>
            </a:r>
            <a:r>
              <a:rPr lang="en-US" sz="2400" dirty="0" err="1" smtClean="0"/>
              <a:t>lakh</a:t>
            </a:r>
            <a:r>
              <a:rPr lang="en-US" sz="2400" dirty="0" smtClean="0"/>
              <a:t> deaths every year</a:t>
            </a:r>
            <a:r>
              <a:rPr lang="en-IN" sz="2400" dirty="0" smtClean="0"/>
              <a:t> </a:t>
            </a:r>
          </a:p>
          <a:p>
            <a:pPr algn="just"/>
            <a:endParaRPr lang="en-IN" sz="2400" dirty="0"/>
          </a:p>
          <a:p>
            <a:pPr algn="just"/>
            <a:r>
              <a:rPr lang="en-IN" sz="2400" dirty="0" smtClean="0"/>
              <a:t>Symptoms vary (abdominal pain, vomiting, </a:t>
            </a:r>
            <a:r>
              <a:rPr lang="en-IN" sz="2400" dirty="0" err="1" smtClean="0"/>
              <a:t>diarrhea</a:t>
            </a:r>
            <a:r>
              <a:rPr lang="en-IN" sz="2400" dirty="0" smtClean="0"/>
              <a:t>, fever, neurological, hepatic, renal syndromes)</a:t>
            </a:r>
            <a:endParaRPr lang="en-US" sz="2400" dirty="0" smtClean="0"/>
          </a:p>
          <a:p>
            <a:pPr algn="just"/>
            <a:endParaRPr lang="en-US" sz="2400" dirty="0" smtClean="0"/>
          </a:p>
          <a:p>
            <a:pPr algn="just"/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tx2"/>
                </a:solidFill>
              </a:rPr>
              <a:t>Causative agents 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3886200" cy="5410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b="1" i="1" dirty="0" smtClean="0"/>
              <a:t>               </a:t>
            </a:r>
            <a:r>
              <a:rPr lang="en-US" sz="2400" b="1" i="1" u="sng" dirty="0" smtClean="0">
                <a:solidFill>
                  <a:srgbClr val="FF0000"/>
                </a:solidFill>
              </a:rPr>
              <a:t>Bacterial</a:t>
            </a:r>
          </a:p>
          <a:p>
            <a:pPr>
              <a:buNone/>
            </a:pPr>
            <a:endParaRPr lang="en-US" sz="2400" b="1" i="1" u="sng" dirty="0" smtClean="0"/>
          </a:p>
          <a:p>
            <a:pPr>
              <a:buFont typeface="Wingdings" pitchFamily="2" charset="2"/>
              <a:buChar char="§"/>
            </a:pPr>
            <a:r>
              <a:rPr lang="en-US" sz="2400" i="1" dirty="0" smtClean="0"/>
              <a:t>Aeromonas hydrophila</a:t>
            </a:r>
          </a:p>
          <a:p>
            <a:pPr>
              <a:buFont typeface="Wingdings" pitchFamily="2" charset="2"/>
              <a:buChar char="§"/>
            </a:pPr>
            <a:r>
              <a:rPr lang="en-US" sz="2400" i="1" dirty="0" smtClean="0"/>
              <a:t>Bacillus cereus</a:t>
            </a:r>
          </a:p>
          <a:p>
            <a:pPr>
              <a:buFont typeface="Wingdings" pitchFamily="2" charset="2"/>
              <a:buChar char="§"/>
            </a:pPr>
            <a:r>
              <a:rPr lang="en-US" sz="2400" i="1" dirty="0" smtClean="0"/>
              <a:t>Brucella spp</a:t>
            </a:r>
          </a:p>
          <a:p>
            <a:pPr>
              <a:buFont typeface="Wingdings" pitchFamily="2" charset="2"/>
              <a:buChar char="§"/>
            </a:pPr>
            <a:r>
              <a:rPr lang="en-US" sz="2400" i="1" dirty="0" smtClean="0"/>
              <a:t>Campylobacter jejuni</a:t>
            </a:r>
          </a:p>
          <a:p>
            <a:pPr>
              <a:buFont typeface="Wingdings" pitchFamily="2" charset="2"/>
              <a:buChar char="§"/>
            </a:pPr>
            <a:r>
              <a:rPr lang="en-US" sz="2400" i="1" dirty="0" smtClean="0"/>
              <a:t>Clostridium </a:t>
            </a:r>
            <a:r>
              <a:rPr lang="en-US" sz="2400" i="1" dirty="0" err="1" smtClean="0"/>
              <a:t>botulinum</a:t>
            </a:r>
            <a:endParaRPr lang="en-US" sz="2400" i="1" dirty="0" smtClean="0"/>
          </a:p>
          <a:p>
            <a:pPr>
              <a:buFont typeface="Wingdings" pitchFamily="2" charset="2"/>
              <a:buChar char="§"/>
            </a:pPr>
            <a:r>
              <a:rPr lang="en-US" sz="2400" i="1" dirty="0" smtClean="0"/>
              <a:t>Clostridium </a:t>
            </a:r>
            <a:r>
              <a:rPr lang="en-US" sz="2400" i="1" dirty="0" err="1" smtClean="0"/>
              <a:t>perfringens</a:t>
            </a:r>
            <a:endParaRPr lang="en-US" sz="2400" i="1" dirty="0" smtClean="0"/>
          </a:p>
          <a:p>
            <a:pPr>
              <a:buFont typeface="Wingdings" pitchFamily="2" charset="2"/>
              <a:buChar char="§"/>
            </a:pPr>
            <a:r>
              <a:rPr lang="en-US" sz="2400" i="1" dirty="0" smtClean="0"/>
              <a:t>E. coli </a:t>
            </a:r>
          </a:p>
          <a:p>
            <a:pPr>
              <a:buFont typeface="Wingdings" pitchFamily="2" charset="2"/>
              <a:buChar char="§"/>
            </a:pPr>
            <a:r>
              <a:rPr lang="en-US" sz="2400" i="1" dirty="0" err="1" smtClean="0"/>
              <a:t>Listeria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monocytogenes</a:t>
            </a:r>
            <a:endParaRPr lang="en-US" sz="2400" i="1" dirty="0" smtClean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2057400"/>
            <a:ext cx="4343400" cy="44958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400" i="1" dirty="0" smtClean="0"/>
              <a:t>Salmonella </a:t>
            </a:r>
            <a:r>
              <a:rPr lang="en-US" sz="2400" i="1" dirty="0" err="1" smtClean="0"/>
              <a:t>typhi</a:t>
            </a:r>
            <a:r>
              <a:rPr lang="en-US" sz="2400" i="1" dirty="0" smtClean="0"/>
              <a:t> and S. </a:t>
            </a:r>
            <a:r>
              <a:rPr lang="en-US" sz="2400" i="1" dirty="0" err="1" smtClean="0"/>
              <a:t>paratyphi</a:t>
            </a:r>
            <a:endParaRPr lang="en-US" sz="2400" i="1" dirty="0" smtClean="0"/>
          </a:p>
          <a:p>
            <a:pPr>
              <a:buFont typeface="Wingdings" pitchFamily="2" charset="2"/>
              <a:buChar char="§"/>
            </a:pPr>
            <a:r>
              <a:rPr lang="en-US" sz="2400" i="1" dirty="0" err="1" smtClean="0"/>
              <a:t>Shigella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spp</a:t>
            </a:r>
            <a:endParaRPr lang="en-US" sz="2400" i="1" dirty="0" smtClean="0"/>
          </a:p>
          <a:p>
            <a:pPr>
              <a:buFont typeface="Wingdings" pitchFamily="2" charset="2"/>
              <a:buChar char="§"/>
            </a:pPr>
            <a:r>
              <a:rPr lang="en-US" sz="2400" i="1" dirty="0" smtClean="0"/>
              <a:t>Staphylococcus </a:t>
            </a:r>
            <a:r>
              <a:rPr lang="en-US" sz="2400" i="1" dirty="0" err="1" smtClean="0"/>
              <a:t>aureus</a:t>
            </a:r>
            <a:endParaRPr lang="en-US" sz="2400" i="1" dirty="0" smtClean="0"/>
          </a:p>
          <a:p>
            <a:pPr>
              <a:buFont typeface="Wingdings" pitchFamily="2" charset="2"/>
              <a:buChar char="§"/>
            </a:pPr>
            <a:r>
              <a:rPr lang="en-US" sz="2400" i="1" dirty="0" err="1" smtClean="0"/>
              <a:t>Vibrio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cholerae</a:t>
            </a:r>
            <a:r>
              <a:rPr lang="en-US" sz="2400" i="1" dirty="0" smtClean="0"/>
              <a:t>  O1, O139</a:t>
            </a:r>
          </a:p>
          <a:p>
            <a:pPr>
              <a:buFont typeface="Wingdings" pitchFamily="2" charset="2"/>
              <a:buChar char="§"/>
            </a:pPr>
            <a:r>
              <a:rPr lang="en-US" sz="2400" i="1" dirty="0" err="1" smtClean="0"/>
              <a:t>Vibrio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parahaemolyticus</a:t>
            </a:r>
            <a:endParaRPr lang="en-US" sz="2400" i="1" dirty="0" smtClean="0"/>
          </a:p>
          <a:p>
            <a:pPr>
              <a:buFont typeface="Wingdings" pitchFamily="2" charset="2"/>
              <a:buChar char="§"/>
            </a:pPr>
            <a:r>
              <a:rPr lang="en-US" sz="2400" i="1" dirty="0" err="1" smtClean="0"/>
              <a:t>Yersinia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enterocolitica</a:t>
            </a:r>
            <a:endParaRPr lang="en-US" sz="2400" b="1" i="1" u="sng" dirty="0" smtClean="0"/>
          </a:p>
          <a:p>
            <a:pPr>
              <a:buNone/>
            </a:pPr>
            <a:endParaRPr lang="en-US" sz="2400" b="1" i="1" u="sng" dirty="0"/>
          </a:p>
        </p:txBody>
      </p:sp>
      <p:sp>
        <p:nvSpPr>
          <p:cNvPr id="8" name="TextBox 7"/>
          <p:cNvSpPr txBox="1"/>
          <p:nvPr/>
        </p:nvSpPr>
        <p:spPr>
          <a:xfrm>
            <a:off x="3733800" y="1600200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533400" y="152400"/>
            <a:ext cx="4038600" cy="6248399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400" b="1" i="1" dirty="0" smtClean="0">
                <a:solidFill>
                  <a:srgbClr val="002060"/>
                </a:solidFill>
              </a:rPr>
              <a:t> </a:t>
            </a:r>
            <a:r>
              <a:rPr lang="en-US" sz="2400" b="1" i="1" u="sng" dirty="0" smtClean="0">
                <a:solidFill>
                  <a:srgbClr val="002060"/>
                </a:solidFill>
              </a:rPr>
              <a:t>Non-Bacterial</a:t>
            </a:r>
          </a:p>
          <a:p>
            <a:pPr>
              <a:buNone/>
            </a:pPr>
            <a:endParaRPr lang="en-US" sz="2400" b="1" i="1" u="sng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en-US" sz="2400" b="1" i="1" dirty="0" smtClean="0">
                <a:solidFill>
                  <a:srgbClr val="FF0000"/>
                </a:solidFill>
              </a:rPr>
              <a:t>       </a:t>
            </a:r>
            <a:r>
              <a:rPr lang="en-US" sz="2400" b="1" i="1" u="sng" dirty="0" smtClean="0">
                <a:solidFill>
                  <a:srgbClr val="FF0000"/>
                </a:solidFill>
              </a:rPr>
              <a:t> Viruses</a:t>
            </a:r>
          </a:p>
          <a:p>
            <a:pPr>
              <a:buFont typeface="Wingdings" pitchFamily="2" charset="2"/>
              <a:buChar char="§"/>
            </a:pPr>
            <a:r>
              <a:rPr lang="en-US" sz="2400" dirty="0" smtClean="0"/>
              <a:t>Hepatitis A virus</a:t>
            </a:r>
          </a:p>
          <a:p>
            <a:pPr>
              <a:buFont typeface="Wingdings" pitchFamily="2" charset="2"/>
              <a:buChar char="§"/>
            </a:pPr>
            <a:r>
              <a:rPr lang="en-US" sz="2400" dirty="0" smtClean="0"/>
              <a:t>Hepatitis E virus </a:t>
            </a:r>
          </a:p>
          <a:p>
            <a:pPr>
              <a:buFont typeface="Wingdings" pitchFamily="2" charset="2"/>
              <a:buChar char="§"/>
            </a:pPr>
            <a:r>
              <a:rPr lang="en-US" sz="2400" dirty="0" err="1" smtClean="0"/>
              <a:t>Noro</a:t>
            </a:r>
            <a:r>
              <a:rPr lang="en-US" sz="2400" dirty="0" smtClean="0"/>
              <a:t> virus</a:t>
            </a:r>
          </a:p>
          <a:p>
            <a:pPr>
              <a:buFont typeface="Wingdings" pitchFamily="2" charset="2"/>
              <a:buChar char="§"/>
            </a:pPr>
            <a:r>
              <a:rPr lang="en-US" sz="2400" dirty="0" smtClean="0"/>
              <a:t> Poliovirus</a:t>
            </a:r>
          </a:p>
          <a:p>
            <a:pPr>
              <a:buFont typeface="Wingdings" pitchFamily="2" charset="2"/>
              <a:buChar char="§"/>
            </a:pPr>
            <a:r>
              <a:rPr lang="en-US" sz="2400" dirty="0" smtClean="0"/>
              <a:t> Rotavirus</a:t>
            </a:r>
          </a:p>
          <a:p>
            <a:pPr>
              <a:buFont typeface="Wingdings" pitchFamily="2" charset="2"/>
              <a:buChar char="§"/>
            </a:pPr>
            <a:endParaRPr lang="en-US" sz="2400" dirty="0" smtClean="0"/>
          </a:p>
          <a:p>
            <a:pPr>
              <a:buNone/>
            </a:pPr>
            <a:r>
              <a:rPr lang="en-US" sz="2400" b="1" i="1" dirty="0" smtClean="0">
                <a:solidFill>
                  <a:srgbClr val="FF0000"/>
                </a:solidFill>
              </a:rPr>
              <a:t>      </a:t>
            </a:r>
            <a:r>
              <a:rPr lang="en-US" sz="2400" b="1" i="1" u="sng" dirty="0" smtClean="0">
                <a:solidFill>
                  <a:srgbClr val="FF0000"/>
                </a:solidFill>
              </a:rPr>
              <a:t>Parasitic</a:t>
            </a:r>
          </a:p>
          <a:p>
            <a:pPr>
              <a:buFont typeface="Wingdings" pitchFamily="2" charset="2"/>
              <a:buChar char="§"/>
            </a:pPr>
            <a:r>
              <a:rPr lang="en-US" sz="2400" i="1" dirty="0" err="1" smtClean="0"/>
              <a:t>Ascaris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lumbricoides</a:t>
            </a:r>
            <a:r>
              <a:rPr lang="en-US" sz="2400" i="1" dirty="0" smtClean="0"/>
              <a:t> </a:t>
            </a:r>
          </a:p>
          <a:p>
            <a:pPr>
              <a:buFont typeface="Wingdings" pitchFamily="2" charset="2"/>
              <a:buChar char="§"/>
            </a:pPr>
            <a:r>
              <a:rPr lang="en-US" sz="2400" i="1" dirty="0" smtClean="0"/>
              <a:t>Cryptosporidium </a:t>
            </a:r>
            <a:r>
              <a:rPr lang="en-US" sz="2400" i="1" dirty="0" err="1" smtClean="0"/>
              <a:t>spp</a:t>
            </a:r>
            <a:endParaRPr lang="en-US" sz="2400" i="1" dirty="0" smtClean="0"/>
          </a:p>
          <a:p>
            <a:pPr>
              <a:buFont typeface="Wingdings" pitchFamily="2" charset="2"/>
              <a:buChar char="§"/>
            </a:pPr>
            <a:r>
              <a:rPr lang="en-US" sz="2400" i="1" dirty="0" err="1" smtClean="0"/>
              <a:t>Cyclospora</a:t>
            </a:r>
            <a:endParaRPr lang="en-US" sz="2400" i="1" dirty="0" smtClean="0"/>
          </a:p>
          <a:p>
            <a:pPr>
              <a:buFont typeface="Wingdings" pitchFamily="2" charset="2"/>
              <a:buChar char="§"/>
            </a:pPr>
            <a:r>
              <a:rPr lang="en-US" sz="2400" i="1" dirty="0" err="1" smtClean="0"/>
              <a:t>Echinococcus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spp</a:t>
            </a:r>
            <a:endParaRPr lang="en-US" sz="2400" i="1" dirty="0" smtClean="0"/>
          </a:p>
          <a:p>
            <a:pPr>
              <a:buFont typeface="Wingdings" pitchFamily="2" charset="2"/>
              <a:buChar char="§"/>
            </a:pPr>
            <a:r>
              <a:rPr lang="en-US" sz="2400" i="1" dirty="0" err="1" smtClean="0"/>
              <a:t>Entamoeba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histolytica</a:t>
            </a:r>
            <a:endParaRPr lang="en-US" sz="2400" i="1" dirty="0" smtClean="0"/>
          </a:p>
          <a:p>
            <a:endParaRPr lang="en-US" sz="2400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648200" y="228601"/>
            <a:ext cx="4038600" cy="6324599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400" i="1" dirty="0" err="1" smtClean="0"/>
              <a:t>Giardia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lamblia</a:t>
            </a:r>
            <a:endParaRPr lang="en-US" sz="2400" i="1" dirty="0" smtClean="0"/>
          </a:p>
          <a:p>
            <a:pPr>
              <a:buFont typeface="Wingdings" pitchFamily="2" charset="2"/>
              <a:buChar char="§"/>
            </a:pPr>
            <a:r>
              <a:rPr lang="en-US" sz="2400" i="1" dirty="0" err="1" smtClean="0"/>
              <a:t>Taenia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solium</a:t>
            </a:r>
            <a:r>
              <a:rPr lang="en-US" sz="2400" i="1" dirty="0" smtClean="0"/>
              <a:t> and T. </a:t>
            </a:r>
            <a:r>
              <a:rPr lang="en-US" sz="2400" i="1" dirty="0" err="1" smtClean="0"/>
              <a:t>saginatum</a:t>
            </a:r>
            <a:endParaRPr lang="en-US" sz="2400" i="1" dirty="0" smtClean="0"/>
          </a:p>
          <a:p>
            <a:pPr>
              <a:buFont typeface="Wingdings" pitchFamily="2" charset="2"/>
              <a:buChar char="§"/>
            </a:pPr>
            <a:r>
              <a:rPr lang="en-US" sz="2400" i="1" dirty="0" err="1" smtClean="0"/>
              <a:t>Toxoplasma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gondii</a:t>
            </a:r>
            <a:endParaRPr lang="en-US" sz="2400" i="1" dirty="0" smtClean="0"/>
          </a:p>
          <a:p>
            <a:pPr>
              <a:buFont typeface="Wingdings" pitchFamily="2" charset="2"/>
              <a:buChar char="§"/>
            </a:pPr>
            <a:r>
              <a:rPr lang="en-US" sz="2400" i="1" dirty="0" err="1" smtClean="0"/>
              <a:t>Trichinella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spiralis</a:t>
            </a:r>
            <a:endParaRPr lang="en-US" sz="2400" i="1" dirty="0" smtClean="0"/>
          </a:p>
          <a:p>
            <a:pPr>
              <a:buFont typeface="Wingdings" pitchFamily="2" charset="2"/>
              <a:buChar char="§"/>
            </a:pPr>
            <a:r>
              <a:rPr lang="en-US" sz="2400" i="1" dirty="0" err="1" smtClean="0"/>
              <a:t>Trichuris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trichura</a:t>
            </a:r>
            <a:endParaRPr lang="en-US" sz="2400" i="1" dirty="0" smtClean="0"/>
          </a:p>
          <a:p>
            <a:pPr>
              <a:buFont typeface="Wingdings" pitchFamily="2" charset="2"/>
              <a:buChar char="§"/>
            </a:pPr>
            <a:r>
              <a:rPr lang="en-US" sz="2400" i="1" dirty="0" err="1" smtClean="0"/>
              <a:t>Trypanosoma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cruzi</a:t>
            </a:r>
            <a:endParaRPr lang="en-US" sz="2400" i="1" dirty="0" smtClean="0"/>
          </a:p>
          <a:p>
            <a:endParaRPr lang="en-US" sz="2400" b="1" i="1" u="sng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en-US" sz="2400" b="1" i="1" u="sng" dirty="0" smtClean="0">
                <a:solidFill>
                  <a:srgbClr val="FF0000"/>
                </a:solidFill>
              </a:rPr>
              <a:t>Natural toxins &amp; chemicals</a:t>
            </a:r>
            <a:endParaRPr lang="en-US" sz="2400" i="1" u="sng" dirty="0" smtClean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US" sz="2400" dirty="0" smtClean="0"/>
              <a:t>Marine toxins</a:t>
            </a:r>
          </a:p>
          <a:p>
            <a:pPr>
              <a:buFont typeface="Wingdings" pitchFamily="2" charset="2"/>
              <a:buChar char="§"/>
            </a:pPr>
            <a:r>
              <a:rPr lang="en-US" sz="2400" dirty="0" err="1" smtClean="0"/>
              <a:t>Mycotoxins</a:t>
            </a:r>
            <a:endParaRPr lang="en-US" sz="2400" dirty="0" smtClean="0"/>
          </a:p>
          <a:p>
            <a:pPr>
              <a:buFont typeface="Wingdings" pitchFamily="2" charset="2"/>
              <a:buChar char="§"/>
            </a:pPr>
            <a:r>
              <a:rPr lang="en-US" sz="2400" dirty="0" smtClean="0"/>
              <a:t>Mushroom toxins</a:t>
            </a:r>
          </a:p>
          <a:p>
            <a:pPr>
              <a:buFont typeface="Wingdings" pitchFamily="2" charset="2"/>
              <a:buChar char="§"/>
            </a:pPr>
            <a:r>
              <a:rPr lang="en-US" sz="2400" dirty="0" smtClean="0"/>
              <a:t>Plants intoxicants</a:t>
            </a:r>
          </a:p>
          <a:p>
            <a:pPr>
              <a:buFont typeface="Wingdings" pitchFamily="2" charset="2"/>
              <a:buChar char="§"/>
            </a:pPr>
            <a:r>
              <a:rPr lang="en-US" sz="2400" dirty="0" smtClean="0"/>
              <a:t>Pesticides </a:t>
            </a:r>
          </a:p>
          <a:p>
            <a:pPr>
              <a:buFont typeface="Wingdings" pitchFamily="2" charset="2"/>
              <a:buChar char="§"/>
            </a:pPr>
            <a:r>
              <a:rPr lang="en-US" sz="2400" dirty="0" smtClean="0"/>
              <a:t>Toxic metals</a:t>
            </a:r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9144000" cy="1143000"/>
          </a:xfrm>
        </p:spPr>
        <p:txBody>
          <a:bodyPr>
            <a:noAutofit/>
          </a:bodyPr>
          <a:lstStyle/>
          <a:p>
            <a:r>
              <a:rPr lang="en-US" sz="3000" b="1" dirty="0" smtClean="0">
                <a:solidFill>
                  <a:srgbClr val="002060"/>
                </a:solidFill>
              </a:rPr>
              <a:t>Major pathogenic mechanisms of </a:t>
            </a:r>
            <a:r>
              <a:rPr lang="en-US" sz="3000" b="1" dirty="0" smtClean="0">
                <a:solidFill>
                  <a:srgbClr val="FF0000"/>
                </a:solidFill>
              </a:rPr>
              <a:t>Bacterial</a:t>
            </a:r>
            <a:r>
              <a:rPr lang="en-US" sz="3000" b="1" dirty="0" smtClean="0">
                <a:solidFill>
                  <a:srgbClr val="002060"/>
                </a:solidFill>
              </a:rPr>
              <a:t> food poisoning: Toxin mediated</a:t>
            </a:r>
            <a:endParaRPr lang="en-US" sz="3000" b="1" dirty="0">
              <a:solidFill>
                <a:srgbClr val="002060"/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228600" y="1289708"/>
          <a:ext cx="8610600" cy="542544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4305300"/>
                <a:gridCol w="4305300"/>
              </a:tblGrid>
              <a:tr h="590237">
                <a:tc>
                  <a:txBody>
                    <a:bodyPr/>
                    <a:lstStyle/>
                    <a:p>
                      <a:r>
                        <a:rPr lang="en-US" sz="2400" i="0" dirty="0" smtClean="0"/>
                        <a:t>       Preformed</a:t>
                      </a:r>
                      <a:r>
                        <a:rPr lang="en-US" sz="2400" i="0" baseline="0" dirty="0" smtClean="0"/>
                        <a:t> toxins</a:t>
                      </a:r>
                      <a:endParaRPr lang="en-US" sz="2400" b="1" i="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i="0" dirty="0" smtClean="0"/>
                        <a:t>Toxin production in- vivo</a:t>
                      </a:r>
                    </a:p>
                    <a:p>
                      <a:r>
                        <a:rPr lang="en-US" sz="2200" i="0" dirty="0" smtClean="0"/>
                        <a:t>(</a:t>
                      </a:r>
                      <a:r>
                        <a:rPr lang="en-US" sz="2200" i="0" dirty="0" err="1" smtClean="0"/>
                        <a:t>Toxico</a:t>
                      </a:r>
                      <a:r>
                        <a:rPr lang="en-US" sz="2200" i="0" dirty="0" smtClean="0"/>
                        <a:t>-infection)</a:t>
                      </a:r>
                      <a:endParaRPr lang="en-US" sz="2200" i="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4134163"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q"/>
                      </a:pPr>
                      <a:r>
                        <a:rPr lang="en-US" sz="2800" i="1" dirty="0" smtClean="0"/>
                        <a:t>Staphylococcus </a:t>
                      </a:r>
                      <a:r>
                        <a:rPr lang="en-US" sz="2800" i="1" dirty="0" err="1" smtClean="0"/>
                        <a:t>aureus</a:t>
                      </a:r>
                      <a:endParaRPr lang="en-US" sz="2800" i="1" dirty="0" smtClean="0"/>
                    </a:p>
                    <a:p>
                      <a:pPr>
                        <a:buFont typeface="Wingdings" pitchFamily="2" charset="2"/>
                        <a:buNone/>
                      </a:pPr>
                      <a:endParaRPr lang="en-US" sz="2800" i="1" dirty="0" smtClean="0"/>
                    </a:p>
                    <a:p>
                      <a:pPr>
                        <a:buFont typeface="Wingdings" pitchFamily="2" charset="2"/>
                        <a:buChar char="q"/>
                      </a:pPr>
                      <a:r>
                        <a:rPr lang="en-US" sz="2800" i="1" dirty="0" smtClean="0"/>
                        <a:t>Bacillus cereus</a:t>
                      </a:r>
                    </a:p>
                    <a:p>
                      <a:pPr>
                        <a:buFont typeface="Wingdings" pitchFamily="2" charset="2"/>
                        <a:buNone/>
                      </a:pPr>
                      <a:r>
                        <a:rPr lang="en-US" sz="2800" i="1" dirty="0" smtClean="0"/>
                        <a:t> (short incubation)</a:t>
                      </a:r>
                    </a:p>
                    <a:p>
                      <a:pPr>
                        <a:buFont typeface="Wingdings" pitchFamily="2" charset="2"/>
                        <a:buNone/>
                      </a:pPr>
                      <a:endParaRPr lang="en-US" sz="2800" i="1" dirty="0"/>
                    </a:p>
                    <a:p>
                      <a:pPr>
                        <a:buFont typeface="Wingdings" pitchFamily="2" charset="2"/>
                        <a:buChar char="q"/>
                      </a:pPr>
                      <a:r>
                        <a:rPr lang="en-US" sz="2800" i="1" dirty="0" smtClean="0"/>
                        <a:t>Clostridium </a:t>
                      </a:r>
                      <a:r>
                        <a:rPr lang="en-US" sz="2800" i="1" dirty="0" err="1" smtClean="0"/>
                        <a:t>botulinum</a:t>
                      </a:r>
                      <a:endParaRPr lang="en-US" sz="28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q"/>
                      </a:pPr>
                      <a:r>
                        <a:rPr lang="en-US" sz="2000" i="1" dirty="0" smtClean="0"/>
                        <a:t>Clostridium </a:t>
                      </a:r>
                      <a:r>
                        <a:rPr lang="en-US" sz="2000" i="1" dirty="0" err="1" smtClean="0"/>
                        <a:t>perfringens</a:t>
                      </a:r>
                      <a:endParaRPr lang="en-US" sz="2000" i="1" dirty="0" smtClean="0"/>
                    </a:p>
                    <a:p>
                      <a:pPr>
                        <a:buFont typeface="Wingdings" pitchFamily="2" charset="2"/>
                        <a:buNone/>
                      </a:pPr>
                      <a:endParaRPr lang="en-US" sz="2000" i="1" dirty="0"/>
                    </a:p>
                    <a:p>
                      <a:pPr>
                        <a:buFont typeface="Wingdings" pitchFamily="2" charset="2"/>
                        <a:buChar char="q"/>
                      </a:pPr>
                      <a:r>
                        <a:rPr lang="en-US" sz="2000" i="1" dirty="0" smtClean="0"/>
                        <a:t>Bacillus cereus (long incubation)</a:t>
                      </a:r>
                    </a:p>
                    <a:p>
                      <a:pPr>
                        <a:buFont typeface="Wingdings" pitchFamily="2" charset="2"/>
                        <a:buNone/>
                      </a:pPr>
                      <a:endParaRPr lang="en-US" sz="2000" i="1" dirty="0" smtClean="0"/>
                    </a:p>
                    <a:p>
                      <a:pPr>
                        <a:buFont typeface="Wingdings" pitchFamily="2" charset="2"/>
                        <a:buChar char="q"/>
                      </a:pPr>
                      <a:r>
                        <a:rPr lang="en-US" sz="2000" i="1" dirty="0" smtClean="0"/>
                        <a:t>Clostridium</a:t>
                      </a:r>
                      <a:r>
                        <a:rPr lang="en-US" sz="2000" i="1" baseline="0" dirty="0" smtClean="0"/>
                        <a:t> </a:t>
                      </a:r>
                      <a:r>
                        <a:rPr lang="en-US" sz="2000" i="1" baseline="0" dirty="0" err="1" smtClean="0"/>
                        <a:t>botulinum</a:t>
                      </a:r>
                      <a:endParaRPr lang="en-US" sz="2000" i="1" baseline="0" dirty="0" smtClean="0"/>
                    </a:p>
                    <a:p>
                      <a:pPr>
                        <a:buFont typeface="Wingdings" pitchFamily="2" charset="2"/>
                        <a:buNone/>
                      </a:pPr>
                      <a:r>
                        <a:rPr lang="en-US" sz="2000" i="1" baseline="0" dirty="0" smtClean="0"/>
                        <a:t> ( infant botulism)</a:t>
                      </a:r>
                    </a:p>
                    <a:p>
                      <a:pPr>
                        <a:buFont typeface="Wingdings" pitchFamily="2" charset="2"/>
                        <a:buNone/>
                      </a:pPr>
                      <a:endParaRPr lang="en-US" sz="2000" i="1" baseline="0" dirty="0" smtClean="0"/>
                    </a:p>
                    <a:p>
                      <a:pPr>
                        <a:buFont typeface="Wingdings" pitchFamily="2" charset="2"/>
                        <a:buChar char="q"/>
                      </a:pPr>
                      <a:r>
                        <a:rPr lang="en-US" sz="2000" i="1" baseline="0" dirty="0" smtClean="0"/>
                        <a:t>ETEC</a:t>
                      </a:r>
                    </a:p>
                    <a:p>
                      <a:pPr>
                        <a:buFont typeface="Wingdings" pitchFamily="2" charset="2"/>
                        <a:buChar char="q"/>
                      </a:pPr>
                      <a:endParaRPr lang="en-US" sz="2000" i="1" baseline="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q"/>
                        <a:tabLst/>
                        <a:defRPr/>
                      </a:pPr>
                      <a:r>
                        <a:rPr lang="en-US" sz="2000" i="1" baseline="0" dirty="0" smtClean="0"/>
                        <a:t>STEC</a:t>
                      </a:r>
                      <a:endParaRPr lang="en-US" sz="2000" i="1" dirty="0" smtClean="0"/>
                    </a:p>
                    <a:p>
                      <a:pPr>
                        <a:buFont typeface="Wingdings" pitchFamily="2" charset="2"/>
                        <a:buNone/>
                      </a:pPr>
                      <a:endParaRPr lang="en-US" sz="2000" i="1" baseline="0" dirty="0" smtClean="0"/>
                    </a:p>
                    <a:p>
                      <a:pPr>
                        <a:buFont typeface="Wingdings" pitchFamily="2" charset="2"/>
                        <a:buChar char="q"/>
                      </a:pPr>
                      <a:r>
                        <a:rPr lang="en-US" sz="2000" i="1" baseline="0" dirty="0" err="1" smtClean="0"/>
                        <a:t>Vibrio</a:t>
                      </a:r>
                      <a:r>
                        <a:rPr lang="en-US" sz="2000" i="1" baseline="0" dirty="0" smtClean="0"/>
                        <a:t> </a:t>
                      </a:r>
                      <a:r>
                        <a:rPr lang="en-US" sz="2000" i="1" baseline="0" dirty="0" err="1" smtClean="0"/>
                        <a:t>cholerae</a:t>
                      </a:r>
                      <a:endParaRPr lang="en-US" sz="2000" i="1" baseline="0" dirty="0" smtClean="0"/>
                    </a:p>
                    <a:p>
                      <a:pPr>
                        <a:buFont typeface="Wingdings" pitchFamily="2" charset="2"/>
                        <a:buChar char="q"/>
                      </a:pPr>
                      <a:endParaRPr lang="en-US" sz="2000" i="1" baseline="0" dirty="0" smtClean="0"/>
                    </a:p>
                    <a:p>
                      <a:pPr>
                        <a:buFont typeface="Wingdings" pitchFamily="2" charset="2"/>
                        <a:buChar char="q"/>
                      </a:pPr>
                      <a:r>
                        <a:rPr lang="en-US" sz="2000" i="1" baseline="0" dirty="0" err="1" smtClean="0"/>
                        <a:t>Vibrio</a:t>
                      </a:r>
                      <a:r>
                        <a:rPr lang="en-US" sz="2000" i="1" baseline="0" dirty="0" smtClean="0"/>
                        <a:t> </a:t>
                      </a:r>
                      <a:r>
                        <a:rPr lang="en-US" sz="2000" i="1" baseline="0" dirty="0" err="1" smtClean="0"/>
                        <a:t>parahemolyticus</a:t>
                      </a:r>
                      <a:endParaRPr lang="en-US" sz="2000" i="1" baseline="0" dirty="0" smtClean="0"/>
                    </a:p>
                    <a:p>
                      <a:pPr>
                        <a:buFont typeface="Wingdings" pitchFamily="2" charset="2"/>
                        <a:buChar char="q"/>
                      </a:pPr>
                      <a:endParaRPr lang="en-US" sz="2000" b="1" i="1" baseline="0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Oval 7"/>
          <p:cNvSpPr/>
          <p:nvPr/>
        </p:nvSpPr>
        <p:spPr>
          <a:xfrm>
            <a:off x="0" y="1524000"/>
            <a:ext cx="4357686" cy="361951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44" y="71414"/>
            <a:ext cx="8858312" cy="1143000"/>
          </a:xfrm>
        </p:spPr>
        <p:txBody>
          <a:bodyPr>
            <a:normAutofit/>
          </a:bodyPr>
          <a:lstStyle/>
          <a:p>
            <a:r>
              <a:rPr lang="en-US" sz="3500" b="1" dirty="0" smtClean="0">
                <a:solidFill>
                  <a:srgbClr val="00206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Microbial agents of food poisoning</a:t>
            </a:r>
            <a:endParaRPr lang="en-US" sz="35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384843065"/>
              </p:ext>
            </p:extLst>
          </p:nvPr>
        </p:nvGraphicFramePr>
        <p:xfrm>
          <a:off x="152400" y="1214422"/>
          <a:ext cx="8839200" cy="5351508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29464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9464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9464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724278"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Organisms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Symptoms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Common food sources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24278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200" b="1" u="none" strike="noStrike" cap="none" dirty="0" smtClean="0">
                          <a:effectLst/>
                          <a:sym typeface="Arial"/>
                        </a:rPr>
                        <a:t>1-</a:t>
                      </a:r>
                      <a:r>
                        <a:rPr lang="en-US" sz="2200" b="1" u="none" strike="noStrike" cap="none" baseline="0" dirty="0" smtClean="0">
                          <a:effectLst/>
                          <a:sym typeface="Arial"/>
                        </a:rPr>
                        <a:t> </a:t>
                      </a:r>
                      <a:r>
                        <a:rPr lang="en-US" sz="2200" b="1" u="none" strike="noStrike" cap="none" dirty="0" smtClean="0">
                          <a:effectLst/>
                          <a:sym typeface="Arial"/>
                        </a:rPr>
                        <a:t>6 </a:t>
                      </a:r>
                      <a:r>
                        <a:rPr lang="en-US" sz="2200" b="1" u="none" strike="noStrike" cap="none" dirty="0">
                          <a:effectLst/>
                          <a:sym typeface="Arial"/>
                        </a:rPr>
                        <a:t>h incubation period</a:t>
                      </a:r>
                      <a:endParaRPr lang="en-US" sz="2200" b="1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33415">
                <a:tc>
                  <a:txBody>
                    <a:bodyPr/>
                    <a:lstStyle/>
                    <a:p>
                      <a:pPr marL="44450" marR="0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200" b="1" i="1" dirty="0">
                          <a:solidFill>
                            <a:srgbClr val="C00000"/>
                          </a:solidFill>
                          <a:effectLst/>
                        </a:rPr>
                        <a:t>Staphylococcus aureus</a:t>
                      </a:r>
                      <a:endParaRPr lang="en-US" sz="2200" b="1" i="1" dirty="0">
                        <a:solidFill>
                          <a:srgbClr val="C0000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Vomiting, diarrhea, abdominal cramps</a:t>
                      </a:r>
                      <a:endParaRPr lang="en-US" sz="22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Ham, poultry, salad, mayonnaise, pastries, dairy products</a:t>
                      </a:r>
                      <a:endParaRPr lang="en-US" sz="22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24278">
                <a:tc>
                  <a:txBody>
                    <a:bodyPr/>
                    <a:lstStyle/>
                    <a:p>
                      <a:pPr marL="44450" marR="0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200" b="1" i="1" dirty="0">
                          <a:solidFill>
                            <a:srgbClr val="C00000"/>
                          </a:solidFill>
                          <a:effectLst/>
                        </a:rPr>
                        <a:t>Bacillus cereus</a:t>
                      </a:r>
                      <a:endParaRPr lang="en-US" sz="2200" b="1" i="1" dirty="0">
                        <a:solidFill>
                          <a:srgbClr val="C0000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Vomiting, diarrhea, abdominal cramps</a:t>
                      </a:r>
                      <a:endParaRPr lang="en-US" sz="22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Fried rice</a:t>
                      </a:r>
                      <a:endParaRPr lang="en-US" sz="22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24278">
                <a:tc gridSpan="3">
                  <a:txBody>
                    <a:bodyPr/>
                    <a:lstStyle/>
                    <a:p>
                      <a:pPr marL="44450" marR="0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effectLst/>
                        </a:rPr>
                        <a:t>8-</a:t>
                      </a:r>
                      <a:r>
                        <a:rPr lang="en-US" sz="2200" b="1" baseline="0" dirty="0" smtClean="0">
                          <a:effectLst/>
                        </a:rPr>
                        <a:t> </a:t>
                      </a:r>
                      <a:r>
                        <a:rPr lang="en-US" sz="2200" b="1" dirty="0" smtClean="0">
                          <a:effectLst/>
                        </a:rPr>
                        <a:t>16 </a:t>
                      </a:r>
                      <a:r>
                        <a:rPr lang="en-US" sz="2200" b="1" dirty="0">
                          <a:effectLst/>
                        </a:rPr>
                        <a:t>h incubation period</a:t>
                      </a:r>
                      <a:endParaRPr lang="en-US" sz="2200" b="1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24278">
                <a:tc>
                  <a:txBody>
                    <a:bodyPr/>
                    <a:lstStyle/>
                    <a:p>
                      <a:pPr marL="44450" marR="0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200" b="1" i="1" dirty="0">
                          <a:solidFill>
                            <a:srgbClr val="C00000"/>
                          </a:solidFill>
                          <a:effectLst/>
                        </a:rPr>
                        <a:t>Clostridium perfringens</a:t>
                      </a:r>
                      <a:endParaRPr lang="en-US" sz="2200" b="1" i="1" dirty="0">
                        <a:solidFill>
                          <a:srgbClr val="C0000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450" marR="0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Abdominal cramps, diarrhea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Beef, poultry, legumes, gravies</a:t>
                      </a:r>
                      <a:endParaRPr lang="en-US" sz="22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724278">
                <a:tc>
                  <a:txBody>
                    <a:bodyPr/>
                    <a:lstStyle/>
                    <a:p>
                      <a:pPr marL="44450" marR="0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200" b="1" i="1" dirty="0">
                          <a:solidFill>
                            <a:srgbClr val="C00000"/>
                          </a:solidFill>
                          <a:effectLst/>
                        </a:rPr>
                        <a:t>B. cereus</a:t>
                      </a:r>
                      <a:endParaRPr lang="en-US" sz="2200" b="1" i="1" dirty="0">
                        <a:solidFill>
                          <a:srgbClr val="C0000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450" marR="0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Abdominal cramps, diarrhea</a:t>
                      </a:r>
                      <a:endParaRPr lang="en-US" sz="22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Meats, vegetables, dried beans, cereals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078780468"/>
              </p:ext>
            </p:extLst>
          </p:nvPr>
        </p:nvGraphicFramePr>
        <p:xfrm>
          <a:off x="214282" y="142854"/>
          <a:ext cx="8715436" cy="6572297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242634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9165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09743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806349"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Organisms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Symptoms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Common food sources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06349">
                <a:tc gridSpan="3">
                  <a:txBody>
                    <a:bodyPr/>
                    <a:lstStyle/>
                    <a:p>
                      <a:pPr marL="44450" marR="0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effectLst/>
                        </a:rPr>
                        <a:t>&gt;16 h incubation period</a:t>
                      </a:r>
                      <a:endParaRPr lang="en-US" sz="2200" b="1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06349">
                <a:tc>
                  <a:txBody>
                    <a:bodyPr/>
                    <a:lstStyle/>
                    <a:p>
                      <a:pPr marL="44450" marR="0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200" b="1" i="1" dirty="0" err="1">
                          <a:solidFill>
                            <a:srgbClr val="C00000"/>
                          </a:solidFill>
                          <a:effectLst/>
                        </a:rPr>
                        <a:t>Vibrio</a:t>
                      </a:r>
                      <a:r>
                        <a:rPr lang="en-US" sz="2200" b="1" i="1" dirty="0">
                          <a:solidFill>
                            <a:srgbClr val="C00000"/>
                          </a:solidFill>
                          <a:effectLst/>
                        </a:rPr>
                        <a:t> </a:t>
                      </a:r>
                      <a:r>
                        <a:rPr lang="en-US" sz="2200" b="1" i="1" dirty="0" err="1">
                          <a:solidFill>
                            <a:srgbClr val="C00000"/>
                          </a:solidFill>
                          <a:effectLst/>
                        </a:rPr>
                        <a:t>cholerae</a:t>
                      </a:r>
                      <a:endParaRPr lang="en-US" sz="2200" b="1" i="1" dirty="0">
                        <a:solidFill>
                          <a:srgbClr val="C0000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450" marR="0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Watery diarrhea</a:t>
                      </a:r>
                      <a:endParaRPr lang="en-US" sz="220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Shellfish, water</a:t>
                      </a:r>
                      <a:endParaRPr lang="en-US" sz="220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06349">
                <a:tc>
                  <a:txBody>
                    <a:bodyPr/>
                    <a:lstStyle/>
                    <a:p>
                      <a:pPr marL="44450" marR="0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200" b="1" i="1" dirty="0" err="1">
                          <a:solidFill>
                            <a:srgbClr val="C00000"/>
                          </a:solidFill>
                          <a:effectLst/>
                        </a:rPr>
                        <a:t>Enterotoxigenic</a:t>
                      </a:r>
                      <a:r>
                        <a:rPr lang="en-US" sz="2200" b="1" i="1" dirty="0">
                          <a:solidFill>
                            <a:srgbClr val="C00000"/>
                          </a:solidFill>
                          <a:effectLst/>
                        </a:rPr>
                        <a:t> E. coli</a:t>
                      </a:r>
                      <a:endParaRPr lang="en-US" sz="2200" b="1" i="1" dirty="0">
                        <a:solidFill>
                          <a:srgbClr val="C0000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450" marR="0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Watery diarrhea</a:t>
                      </a:r>
                      <a:endParaRPr lang="en-US" sz="220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450" marR="0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Salads, cheese, meat, water</a:t>
                      </a:r>
                      <a:endParaRPr lang="en-US" sz="220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927854">
                <a:tc>
                  <a:txBody>
                    <a:bodyPr/>
                    <a:lstStyle/>
                    <a:p>
                      <a:pPr marL="45085" marR="0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200" b="1" i="1" dirty="0" err="1">
                          <a:solidFill>
                            <a:srgbClr val="C00000"/>
                          </a:solidFill>
                          <a:effectLst/>
                        </a:rPr>
                        <a:t>Enterohemorrhagic</a:t>
                      </a:r>
                      <a:r>
                        <a:rPr lang="en-US" sz="2200" b="1" i="1" dirty="0">
                          <a:solidFill>
                            <a:srgbClr val="C00000"/>
                          </a:solidFill>
                          <a:effectLst/>
                        </a:rPr>
                        <a:t> E. coli</a:t>
                      </a:r>
                      <a:endParaRPr lang="en-US" sz="2200" b="1" i="1" dirty="0">
                        <a:solidFill>
                          <a:srgbClr val="C0000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450" marR="0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Bloody diarrhea</a:t>
                      </a:r>
                      <a:endParaRPr lang="en-US" sz="2200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450" marR="0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Ground beef, salami, milk, raw vegetables, apple juice</a:t>
                      </a:r>
                      <a:endParaRPr lang="en-US" sz="220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806349">
                <a:tc>
                  <a:txBody>
                    <a:bodyPr/>
                    <a:lstStyle/>
                    <a:p>
                      <a:pPr marL="45085" marR="0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solidFill>
                            <a:srgbClr val="C00000"/>
                          </a:solidFill>
                          <a:effectLst/>
                        </a:rPr>
                        <a:t>Non-</a:t>
                      </a:r>
                      <a:r>
                        <a:rPr lang="en-US" sz="2200" b="1" dirty="0" err="1">
                          <a:solidFill>
                            <a:srgbClr val="C00000"/>
                          </a:solidFill>
                          <a:effectLst/>
                        </a:rPr>
                        <a:t>typhoidal</a:t>
                      </a:r>
                      <a:r>
                        <a:rPr lang="en-US" sz="2200" b="1" dirty="0">
                          <a:solidFill>
                            <a:srgbClr val="C00000"/>
                          </a:solidFill>
                          <a:effectLst/>
                        </a:rPr>
                        <a:t> salmonellae</a:t>
                      </a:r>
                      <a:endParaRPr lang="en-US" sz="2200" b="1" dirty="0">
                        <a:solidFill>
                          <a:srgbClr val="C0000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450" marR="0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Inflammatory diarrhea</a:t>
                      </a:r>
                      <a:endParaRPr lang="en-US" sz="220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450" marR="0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Meat, eggs, milk, juice, raw fruits and vegetables</a:t>
                      </a:r>
                      <a:endParaRPr lang="en-US" sz="220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806349">
                <a:tc>
                  <a:txBody>
                    <a:bodyPr/>
                    <a:lstStyle/>
                    <a:p>
                      <a:pPr marL="45085" marR="0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200" b="1" i="1" dirty="0" err="1">
                          <a:solidFill>
                            <a:srgbClr val="C00000"/>
                          </a:solidFill>
                          <a:effectLst/>
                        </a:rPr>
                        <a:t>Shigella</a:t>
                      </a:r>
                      <a:r>
                        <a:rPr lang="en-US" sz="2200" b="1" i="1" dirty="0">
                          <a:solidFill>
                            <a:srgbClr val="C00000"/>
                          </a:solidFill>
                          <a:effectLst/>
                        </a:rPr>
                        <a:t> species</a:t>
                      </a:r>
                      <a:endParaRPr lang="en-US" sz="2200" b="1" i="1" dirty="0">
                        <a:solidFill>
                          <a:srgbClr val="C0000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5085" marR="0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Dysentery</a:t>
                      </a:r>
                      <a:endParaRPr lang="en-US" sz="220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450" marR="0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Potato, egg salad, lettuce, raw vegetables</a:t>
                      </a:r>
                      <a:endParaRPr lang="en-US" sz="220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806349">
                <a:tc>
                  <a:txBody>
                    <a:bodyPr/>
                    <a:lstStyle/>
                    <a:p>
                      <a:pPr marL="45085" marR="0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200" b="1" i="1" dirty="0" err="1">
                          <a:solidFill>
                            <a:srgbClr val="C00000"/>
                          </a:solidFill>
                          <a:effectLst/>
                        </a:rPr>
                        <a:t>Vibrio</a:t>
                      </a:r>
                      <a:r>
                        <a:rPr lang="en-US" sz="2200" b="1" i="1" dirty="0">
                          <a:solidFill>
                            <a:srgbClr val="C00000"/>
                          </a:solidFill>
                          <a:effectLst/>
                        </a:rPr>
                        <a:t> </a:t>
                      </a:r>
                      <a:r>
                        <a:rPr lang="en-US" sz="2200" b="1" i="1" dirty="0" err="1">
                          <a:solidFill>
                            <a:srgbClr val="C00000"/>
                          </a:solidFill>
                          <a:effectLst/>
                        </a:rPr>
                        <a:t>parahaemolyticus</a:t>
                      </a:r>
                      <a:endParaRPr lang="en-US" sz="2200" b="1" i="1" dirty="0">
                        <a:solidFill>
                          <a:srgbClr val="C0000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5085" marR="0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Dysentery</a:t>
                      </a:r>
                      <a:endParaRPr lang="en-US" sz="220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450" marR="0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Raw or undercooked shellfish, particularly oysters</a:t>
                      </a:r>
                      <a:endParaRPr lang="en-US" sz="2200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853146632"/>
              </p:ext>
            </p:extLst>
          </p:nvPr>
        </p:nvGraphicFramePr>
        <p:xfrm>
          <a:off x="152400" y="71414"/>
          <a:ext cx="8839200" cy="6643733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29464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9464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9464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776735"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Organisms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Symptoms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Common food sources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99611">
                <a:tc gridSpan="3">
                  <a:txBody>
                    <a:bodyPr/>
                    <a:lstStyle/>
                    <a:p>
                      <a:pPr marL="44450" marR="0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effectLst/>
                        </a:rPr>
                        <a:t>&gt;16 h incubation period</a:t>
                      </a:r>
                      <a:endParaRPr lang="en-US" sz="2200" b="1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25554">
                <a:tc>
                  <a:txBody>
                    <a:bodyPr/>
                    <a:lstStyle/>
                    <a:p>
                      <a:pPr marL="45085" marR="0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200" b="1" i="1" dirty="0">
                          <a:solidFill>
                            <a:srgbClr val="C00000"/>
                          </a:solidFill>
                          <a:effectLst/>
                        </a:rPr>
                        <a:t>Campylobacter </a:t>
                      </a:r>
                      <a:r>
                        <a:rPr lang="en-US" sz="2200" b="1" i="1" dirty="0" err="1">
                          <a:solidFill>
                            <a:srgbClr val="C00000"/>
                          </a:solidFill>
                          <a:effectLst/>
                        </a:rPr>
                        <a:t>jejuni</a:t>
                      </a:r>
                      <a:endParaRPr lang="en-US" sz="2200" b="1" i="1" dirty="0">
                        <a:solidFill>
                          <a:srgbClr val="C0000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5085" marR="0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Inflammatory diarrhea</a:t>
                      </a:r>
                      <a:endParaRPr lang="en-US" sz="220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450" marR="0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Poultry, raw </a:t>
                      </a:r>
                      <a:r>
                        <a:rPr lang="en-US" sz="2200" dirty="0" smtClean="0">
                          <a:effectLst/>
                        </a:rPr>
                        <a:t>milk/water</a:t>
                      </a:r>
                      <a:endParaRPr lang="en-US" sz="2200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57107">
                <a:tc>
                  <a:txBody>
                    <a:bodyPr/>
                    <a:lstStyle/>
                    <a:p>
                      <a:pPr marL="45720" marR="0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200" b="1" i="1" dirty="0">
                          <a:solidFill>
                            <a:srgbClr val="C00000"/>
                          </a:solidFill>
                          <a:effectLst/>
                        </a:rPr>
                        <a:t>Clostridium botulinum</a:t>
                      </a:r>
                      <a:endParaRPr lang="en-US" sz="2200" b="1" i="1" dirty="0">
                        <a:solidFill>
                          <a:srgbClr val="C0000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5085" marR="0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Flaccid paralysis, diplopia, dysphagia</a:t>
                      </a:r>
                      <a:endParaRPr lang="en-US" sz="220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5085" marR="0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Homemade</a:t>
                      </a:r>
                      <a:r>
                        <a:rPr lang="en-US" sz="2200" spc="-75">
                          <a:effectLst/>
                        </a:rPr>
                        <a:t> </a:t>
                      </a:r>
                      <a:r>
                        <a:rPr lang="en-US" sz="2200">
                          <a:effectLst/>
                        </a:rPr>
                        <a:t>improperly</a:t>
                      </a:r>
                      <a:r>
                        <a:rPr lang="en-US" sz="2200" spc="-70">
                          <a:effectLst/>
                        </a:rPr>
                        <a:t> </a:t>
                      </a:r>
                      <a:r>
                        <a:rPr lang="en-US" sz="2200">
                          <a:effectLst/>
                        </a:rPr>
                        <a:t>canned</a:t>
                      </a:r>
                      <a:r>
                        <a:rPr lang="en-US" sz="2200" spc="-70">
                          <a:effectLst/>
                        </a:rPr>
                        <a:t> </a:t>
                      </a:r>
                      <a:r>
                        <a:rPr lang="en-US" sz="2200">
                          <a:effectLst/>
                        </a:rPr>
                        <a:t>food,</a:t>
                      </a:r>
                      <a:r>
                        <a:rPr lang="en-US" sz="2200" spc="-70">
                          <a:effectLst/>
                        </a:rPr>
                        <a:t> </a:t>
                      </a:r>
                      <a:r>
                        <a:rPr lang="en-US" sz="2200">
                          <a:effectLst/>
                        </a:rPr>
                        <a:t>and</a:t>
                      </a:r>
                      <a:r>
                        <a:rPr lang="en-US" sz="2200" spc="-70">
                          <a:effectLst/>
                        </a:rPr>
                        <a:t> </a:t>
                      </a:r>
                      <a:r>
                        <a:rPr lang="en-US" sz="2200">
                          <a:effectLst/>
                        </a:rPr>
                        <a:t>honey</a:t>
                      </a:r>
                      <a:r>
                        <a:rPr lang="en-US" sz="2200" spc="-70">
                          <a:effectLst/>
                        </a:rPr>
                        <a:t> </a:t>
                      </a:r>
                      <a:r>
                        <a:rPr lang="en-US" sz="2200">
                          <a:effectLst/>
                        </a:rPr>
                        <a:t>(infants)</a:t>
                      </a:r>
                      <a:endParaRPr lang="en-US" sz="220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57107">
                <a:tc>
                  <a:txBody>
                    <a:bodyPr/>
                    <a:lstStyle/>
                    <a:p>
                      <a:pPr marL="45720" marR="0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200" b="1" i="1" dirty="0" err="1">
                          <a:solidFill>
                            <a:srgbClr val="C00000"/>
                          </a:solidFill>
                          <a:effectLst/>
                        </a:rPr>
                        <a:t>Listeria</a:t>
                      </a:r>
                      <a:r>
                        <a:rPr lang="en-US" sz="2200" b="1" i="1" dirty="0">
                          <a:solidFill>
                            <a:srgbClr val="C00000"/>
                          </a:solidFill>
                          <a:effectLst/>
                        </a:rPr>
                        <a:t> </a:t>
                      </a:r>
                      <a:r>
                        <a:rPr lang="en-US" sz="2200" b="1" i="1" dirty="0" err="1">
                          <a:solidFill>
                            <a:srgbClr val="C00000"/>
                          </a:solidFill>
                          <a:effectLst/>
                        </a:rPr>
                        <a:t>monocytogenes</a:t>
                      </a:r>
                      <a:endParaRPr lang="en-US" sz="2200" b="1" i="1" dirty="0">
                        <a:solidFill>
                          <a:srgbClr val="C0000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5085" marR="0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Fever and myalgia (pregnant women)</a:t>
                      </a:r>
                      <a:endParaRPr lang="en-US" sz="220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5085" marR="0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Soft cheeses, raw sprouts, meats, seafood, and milk</a:t>
                      </a:r>
                      <a:endParaRPr lang="en-US" sz="220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057107">
                <a:tc>
                  <a:txBody>
                    <a:bodyPr/>
                    <a:lstStyle/>
                    <a:p>
                      <a:pPr marL="45720" marR="0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200" b="1" i="1" dirty="0" err="1">
                          <a:solidFill>
                            <a:srgbClr val="C00000"/>
                          </a:solidFill>
                          <a:effectLst/>
                        </a:rPr>
                        <a:t>Norovirus</a:t>
                      </a:r>
                      <a:endParaRPr lang="en-US" sz="2200" b="1" i="1" dirty="0">
                        <a:solidFill>
                          <a:srgbClr val="C0000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5085" marR="0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Watery diarrhea, vomiting, abdominal cramps</a:t>
                      </a:r>
                      <a:endParaRPr lang="en-US" sz="2200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5085" marR="0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Salads, fresh fruits, shellfish (such as oysters), or water</a:t>
                      </a:r>
                      <a:endParaRPr lang="en-US" sz="220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776735">
                <a:tc>
                  <a:txBody>
                    <a:bodyPr/>
                    <a:lstStyle/>
                    <a:p>
                      <a:pPr marL="45720" marR="0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200" b="1" i="1" dirty="0" err="1">
                          <a:solidFill>
                            <a:srgbClr val="C00000"/>
                          </a:solidFill>
                          <a:effectLst/>
                        </a:rPr>
                        <a:t>Cyclospora</a:t>
                      </a:r>
                      <a:endParaRPr lang="en-US" sz="2200" b="1" i="1" dirty="0">
                        <a:solidFill>
                          <a:srgbClr val="C0000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5720" marR="0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Watery diarrhea, abdominal cramps</a:t>
                      </a:r>
                      <a:endParaRPr lang="en-US" sz="220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5085" marR="0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Raw fruits or vegetables and herbs</a:t>
                      </a:r>
                      <a:endParaRPr lang="en-US" sz="220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893777">
                <a:tc>
                  <a:txBody>
                    <a:bodyPr/>
                    <a:lstStyle/>
                    <a:p>
                      <a:pPr marL="45720" marR="0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err="1">
                          <a:solidFill>
                            <a:srgbClr val="C00000"/>
                          </a:solidFill>
                          <a:effectLst/>
                        </a:rPr>
                        <a:t>Mycotoxicoses</a:t>
                      </a:r>
                      <a:r>
                        <a:rPr lang="en-US" sz="2200" b="1" dirty="0">
                          <a:solidFill>
                            <a:srgbClr val="C00000"/>
                          </a:solidFill>
                          <a:effectLst/>
                        </a:rPr>
                        <a:t> (6-24h)</a:t>
                      </a:r>
                      <a:endParaRPr lang="en-US" sz="2200" b="1" dirty="0">
                        <a:solidFill>
                          <a:srgbClr val="C0000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5720" marR="0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Depends on type of fungal </a:t>
                      </a:r>
                      <a:r>
                        <a:rPr lang="en-US" sz="2200" dirty="0" smtClean="0">
                          <a:effectLst/>
                        </a:rPr>
                        <a:t>toxins</a:t>
                      </a:r>
                      <a:endParaRPr lang="en-US" sz="2200" dirty="0">
                        <a:effectLst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5085" marR="0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Nuts, maize, wheat, cereals, etc.</a:t>
                      </a:r>
                      <a:endParaRPr lang="en-US" sz="2200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1762"/>
            <a:ext cx="8229600" cy="939784"/>
          </a:xfrm>
        </p:spPr>
        <p:txBody>
          <a:bodyPr>
            <a:normAutofit/>
          </a:bodyPr>
          <a:lstStyle/>
          <a:p>
            <a:r>
              <a:rPr lang="en-US" sz="3800" b="1" dirty="0" smtClean="0">
                <a:solidFill>
                  <a:srgbClr val="002060"/>
                </a:solidFill>
              </a:rPr>
              <a:t>Staphylococcal Food Poisoning</a:t>
            </a:r>
            <a:endParaRPr lang="en-US" sz="3800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285860"/>
            <a:ext cx="8329642" cy="5286412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en-US" sz="2400" dirty="0"/>
              <a:t>C</a:t>
            </a:r>
            <a:r>
              <a:rPr lang="en-US" sz="2400" dirty="0" smtClean="0"/>
              <a:t>aused by contamination </a:t>
            </a:r>
            <a:r>
              <a:rPr lang="en-US" sz="2400" dirty="0"/>
              <a:t>of food from </a:t>
            </a:r>
            <a:r>
              <a:rPr lang="en-US" sz="2400" b="1" dirty="0">
                <a:solidFill>
                  <a:srgbClr val="C00000"/>
                </a:solidFill>
              </a:rPr>
              <a:t>infected human </a:t>
            </a:r>
            <a:r>
              <a:rPr lang="en-US" sz="2400" b="1" dirty="0" smtClean="0">
                <a:solidFill>
                  <a:srgbClr val="C00000"/>
                </a:solidFill>
              </a:rPr>
              <a:t>carriers</a:t>
            </a:r>
          </a:p>
          <a:p>
            <a:pPr algn="just">
              <a:lnSpc>
                <a:spcPct val="150000"/>
              </a:lnSpc>
            </a:pPr>
            <a:r>
              <a:rPr lang="en-US" sz="2400" dirty="0"/>
              <a:t>O</a:t>
            </a:r>
            <a:r>
              <a:rPr lang="en-US" sz="2400" dirty="0" smtClean="0"/>
              <a:t>rganisms multiply </a:t>
            </a:r>
            <a:r>
              <a:rPr lang="en-US" sz="2400" dirty="0"/>
              <a:t>&amp;</a:t>
            </a:r>
            <a:r>
              <a:rPr lang="en-US" sz="2400" dirty="0" smtClean="0"/>
              <a:t> </a:t>
            </a:r>
            <a:r>
              <a:rPr lang="en-US" sz="2400" dirty="0"/>
              <a:t>produce </a:t>
            </a:r>
            <a:r>
              <a:rPr lang="en-US" sz="2400" b="1" dirty="0" err="1" smtClean="0">
                <a:solidFill>
                  <a:srgbClr val="C00000"/>
                </a:solidFill>
              </a:rPr>
              <a:t>enterotoxin</a:t>
            </a:r>
            <a:r>
              <a:rPr lang="en-US" sz="2400" dirty="0" smtClean="0">
                <a:solidFill>
                  <a:srgbClr val="C00000"/>
                </a:solidFill>
              </a:rPr>
              <a:t> </a:t>
            </a:r>
            <a:r>
              <a:rPr lang="en-US" sz="2400" dirty="0" smtClean="0"/>
              <a:t>(</a:t>
            </a:r>
            <a:r>
              <a:rPr lang="en-US" sz="2400" dirty="0"/>
              <a:t>p</a:t>
            </a:r>
            <a:r>
              <a:rPr lang="en-US" sz="2400" dirty="0" smtClean="0"/>
              <a:t>reformed toxin)</a:t>
            </a:r>
            <a:endParaRPr lang="en-US" sz="2400" dirty="0">
              <a:solidFill>
                <a:srgbClr val="C00000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US" sz="2400" dirty="0" smtClean="0"/>
              <a:t></a:t>
            </a:r>
            <a:r>
              <a:rPr lang="en-US" sz="2400" dirty="0" err="1" smtClean="0"/>
              <a:t>Enterotoxin</a:t>
            </a:r>
            <a:r>
              <a:rPr lang="en-US" sz="2400" dirty="0" smtClean="0"/>
              <a:t> </a:t>
            </a:r>
            <a:r>
              <a:rPr lang="en-US" sz="2400" dirty="0"/>
              <a:t>is expressed by nearly 50% of </a:t>
            </a:r>
            <a:r>
              <a:rPr lang="en-US" sz="2400" i="1" dirty="0"/>
              <a:t>S. </a:t>
            </a:r>
            <a:r>
              <a:rPr lang="en-US" sz="2400" i="1" dirty="0" err="1" smtClean="0"/>
              <a:t>aureus</a:t>
            </a:r>
            <a:r>
              <a:rPr lang="en-US" sz="2400" i="1" dirty="0" smtClean="0"/>
              <a:t> </a:t>
            </a:r>
            <a:r>
              <a:rPr lang="en-US" sz="2400" dirty="0" smtClean="0"/>
              <a:t>strains</a:t>
            </a:r>
          </a:p>
          <a:p>
            <a:pPr algn="just">
              <a:lnSpc>
                <a:spcPct val="150000"/>
              </a:lnSpc>
            </a:pPr>
            <a:r>
              <a:rPr lang="en-US" sz="2400" b="1" dirty="0" smtClean="0"/>
              <a:t>15 serotypes- </a:t>
            </a:r>
            <a:r>
              <a:rPr lang="en-US" sz="2400" dirty="0" smtClean="0"/>
              <a:t>A–E, G–P; </a:t>
            </a:r>
            <a:r>
              <a:rPr lang="en-US" sz="2400" dirty="0" err="1" smtClean="0"/>
              <a:t>superantigens</a:t>
            </a:r>
            <a:r>
              <a:rPr lang="en-US" sz="2400" dirty="0" smtClean="0"/>
              <a:t> (Type A is most common)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/>
              <a:t></a:t>
            </a:r>
            <a:r>
              <a:rPr lang="en-US" sz="2400" b="1" dirty="0" smtClean="0"/>
              <a:t>Site </a:t>
            </a:r>
            <a:r>
              <a:rPr lang="en-US" sz="2400" b="1" dirty="0"/>
              <a:t>of action: </a:t>
            </a:r>
            <a:r>
              <a:rPr lang="en-US" sz="2400" dirty="0" smtClean="0"/>
              <a:t>heat stable toxin, resistant to gastric juice; </a:t>
            </a:r>
            <a:r>
              <a:rPr lang="en-US" sz="2400" dirty="0"/>
              <a:t>s</a:t>
            </a:r>
            <a:r>
              <a:rPr lang="en-US" sz="2400" dirty="0" smtClean="0"/>
              <a:t>timulates </a:t>
            </a:r>
            <a:r>
              <a:rPr lang="en-US" sz="2400" dirty="0" err="1" smtClean="0"/>
              <a:t>vagus</a:t>
            </a:r>
            <a:r>
              <a:rPr lang="en-US" sz="2400" dirty="0" smtClean="0"/>
              <a:t> nerve &amp; vomiting </a:t>
            </a:r>
            <a:r>
              <a:rPr lang="en-US" sz="2400" dirty="0"/>
              <a:t>center </a:t>
            </a:r>
            <a:r>
              <a:rPr lang="en-US" sz="2400" dirty="0" smtClean="0"/>
              <a:t>of brain &amp; stimulates intestinal </a:t>
            </a:r>
            <a:r>
              <a:rPr lang="en-US" sz="2400" dirty="0"/>
              <a:t>peristaltic </a:t>
            </a:r>
            <a:r>
              <a:rPr lang="en-US" sz="2400" dirty="0" smtClean="0"/>
              <a:t>activity</a:t>
            </a:r>
          </a:p>
          <a:p>
            <a:pPr algn="just">
              <a:lnSpc>
                <a:spcPct val="150000"/>
              </a:lnSpc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71504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C00000"/>
                </a:solidFill>
              </a:rPr>
              <a:t>Symptoms:</a:t>
            </a:r>
            <a:r>
              <a:rPr lang="en-US" sz="2400" b="1" dirty="0" smtClean="0"/>
              <a:t> </a:t>
            </a:r>
            <a:r>
              <a:rPr lang="en-US" sz="2400" dirty="0" smtClean="0"/>
              <a:t>nausea, vomiting, diarrhea, hypotension, dehydration; resolve within 8- 10 hrs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/>
              <a:t></a:t>
            </a:r>
            <a:r>
              <a:rPr lang="en-US" sz="2400" b="1" dirty="0" smtClean="0">
                <a:solidFill>
                  <a:srgbClr val="C00000"/>
                </a:solidFill>
              </a:rPr>
              <a:t>Food items involved- </a:t>
            </a:r>
            <a:r>
              <a:rPr lang="en-US" sz="2400" dirty="0" smtClean="0"/>
              <a:t>ham, poultry</a:t>
            </a:r>
            <a:r>
              <a:rPr lang="en-US" sz="2400" b="1" dirty="0" smtClean="0"/>
              <a:t>, </a:t>
            </a:r>
            <a:r>
              <a:rPr lang="en-US" sz="2400" dirty="0" smtClean="0"/>
              <a:t>salad, mayonnaise, pastries, dairy products</a:t>
            </a: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C00000"/>
                </a:solidFill>
              </a:rPr>
              <a:t>Detection of </a:t>
            </a:r>
            <a:r>
              <a:rPr lang="en-US" sz="2400" b="1" dirty="0" err="1" smtClean="0">
                <a:solidFill>
                  <a:srgbClr val="C00000"/>
                </a:solidFill>
              </a:rPr>
              <a:t>enterotoxin</a:t>
            </a:r>
            <a:r>
              <a:rPr lang="en-US" sz="2400" b="1" dirty="0" smtClean="0">
                <a:solidFill>
                  <a:srgbClr val="C00000"/>
                </a:solidFill>
              </a:rPr>
              <a:t> in food-</a:t>
            </a:r>
            <a:r>
              <a:rPr lang="en-US" sz="2400" b="1" dirty="0" smtClean="0"/>
              <a:t> </a:t>
            </a:r>
            <a:r>
              <a:rPr lang="en-US" sz="2400" dirty="0" smtClean="0"/>
              <a:t>ELISA or latex agglutination test, detecting </a:t>
            </a:r>
            <a:r>
              <a:rPr lang="en-US" sz="2400" dirty="0" err="1" smtClean="0"/>
              <a:t>enterotoxin</a:t>
            </a:r>
            <a:r>
              <a:rPr lang="en-US" sz="2400" dirty="0" smtClean="0"/>
              <a:t> gene by PCR 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/>
              <a:t>Treatment is entirely supportive by correcting fluid &amp; electrolyte imbalance</a:t>
            </a:r>
          </a:p>
          <a:p>
            <a:pPr algn="just">
              <a:lnSpc>
                <a:spcPct val="150000"/>
              </a:lnSpc>
            </a:pPr>
            <a:endParaRPr lang="en-US" sz="2400" dirty="0" smtClean="0"/>
          </a:p>
          <a:p>
            <a:pPr algn="just">
              <a:lnSpc>
                <a:spcPct val="150000"/>
              </a:lnSpc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928694"/>
          </a:xfrm>
        </p:spPr>
        <p:txBody>
          <a:bodyPr>
            <a:normAutofit/>
          </a:bodyPr>
          <a:lstStyle/>
          <a:p>
            <a:r>
              <a:rPr lang="en-US" sz="3800" b="1" i="1" dirty="0" smtClean="0">
                <a:solidFill>
                  <a:srgbClr val="002060"/>
                </a:solidFill>
              </a:rPr>
              <a:t>Bacillus cereus </a:t>
            </a:r>
            <a:r>
              <a:rPr lang="en-US" sz="3800" b="1" dirty="0" smtClean="0">
                <a:solidFill>
                  <a:srgbClr val="002060"/>
                </a:solidFill>
              </a:rPr>
              <a:t>Infections</a:t>
            </a:r>
            <a:endParaRPr lang="en-US" sz="3800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214422"/>
            <a:ext cx="8358246" cy="5143536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/>
              <a:t>G</a:t>
            </a:r>
            <a:r>
              <a:rPr lang="en-US" sz="2400" dirty="0" smtClean="0"/>
              <a:t>ram-positive spore bearing motile bacillus. Normal </a:t>
            </a:r>
            <a:r>
              <a:rPr lang="en-US" sz="2400" dirty="0"/>
              <a:t>habitant of </a:t>
            </a:r>
            <a:r>
              <a:rPr lang="en-US" sz="2400" dirty="0" smtClean="0"/>
              <a:t>soil</a:t>
            </a: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C00000"/>
                </a:solidFill>
              </a:rPr>
              <a:t>Food items involved- </a:t>
            </a:r>
            <a:r>
              <a:rPr lang="en-US" sz="2400" dirty="0" smtClean="0"/>
              <a:t>vegetables</a:t>
            </a:r>
            <a:r>
              <a:rPr lang="en-US" sz="2400" dirty="0"/>
              <a:t>, milk, cereals, spices, meat </a:t>
            </a:r>
            <a:r>
              <a:rPr lang="en-US" sz="2400" dirty="0" smtClean="0"/>
              <a:t>poultry</a:t>
            </a:r>
            <a:endParaRPr lang="en-US" sz="2400" dirty="0"/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C00000"/>
                </a:solidFill>
              </a:rPr>
              <a:t>Symptoms-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dirty="0" smtClean="0"/>
              <a:t>due to </a:t>
            </a:r>
            <a:r>
              <a:rPr lang="en-US" sz="2400" dirty="0"/>
              <a:t>t</a:t>
            </a:r>
            <a:r>
              <a:rPr lang="en-US" sz="2400" dirty="0" smtClean="0"/>
              <a:t>wo types of toxins </a:t>
            </a: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en-US" sz="2400" b="1" dirty="0" smtClean="0">
                <a:solidFill>
                  <a:srgbClr val="0070C0"/>
                </a:solidFill>
              </a:rPr>
              <a:t>Diarrheal toxin </a:t>
            </a:r>
            <a:r>
              <a:rPr lang="en-US" sz="2400" dirty="0" smtClean="0"/>
              <a:t>(diarrheal type of food poisoning) </a:t>
            </a: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en-US" sz="2400" b="1" dirty="0" smtClean="0">
                <a:solidFill>
                  <a:srgbClr val="0070C0"/>
                </a:solidFill>
              </a:rPr>
              <a:t>Emetic toxin </a:t>
            </a:r>
            <a:r>
              <a:rPr lang="en-US" sz="2400" dirty="0" smtClean="0"/>
              <a:t>(emetic type of food poisoning; heat stable preformed toxin resembling </a:t>
            </a:r>
            <a:r>
              <a:rPr lang="en-US" sz="2400" i="1" dirty="0" smtClean="0"/>
              <a:t>S. </a:t>
            </a:r>
            <a:r>
              <a:rPr lang="en-US" sz="2400" i="1" dirty="0" err="1" smtClean="0"/>
              <a:t>aureus</a:t>
            </a:r>
            <a:r>
              <a:rPr lang="en-US" sz="2400" i="1" dirty="0" smtClean="0"/>
              <a:t> </a:t>
            </a:r>
            <a:r>
              <a:rPr lang="en-US" sz="2400" dirty="0" err="1" smtClean="0"/>
              <a:t>enterotoxin</a:t>
            </a:r>
            <a:r>
              <a:rPr lang="en-US" sz="2400" i="1" dirty="0" smtClean="0"/>
              <a:t>)</a:t>
            </a:r>
          </a:p>
          <a:p>
            <a:pPr>
              <a:lnSpc>
                <a:spcPct val="150000"/>
              </a:lnSpc>
              <a:buNone/>
            </a:pPr>
            <a:endParaRPr lang="en-US" sz="2400" dirty="0" smtClean="0"/>
          </a:p>
          <a:p>
            <a:pPr>
              <a:lnSpc>
                <a:spcPct val="150000"/>
              </a:lnSpc>
            </a:pPr>
            <a:endParaRPr lang="en-US" sz="2400" dirty="0" smtClean="0"/>
          </a:p>
          <a:p>
            <a:pPr marL="457200" indent="-457200" algn="just">
              <a:lnSpc>
                <a:spcPct val="150000"/>
              </a:lnSpc>
            </a:pP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14314" y="316068"/>
          <a:ext cx="8858280" cy="6327642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1928794"/>
                <a:gridCol w="3976726"/>
                <a:gridCol w="2952760"/>
              </a:tblGrid>
              <a:tr h="571415"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Characteristics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Emetic type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err="1" smtClean="0"/>
                        <a:t>Diarrhogenic</a:t>
                      </a:r>
                      <a:r>
                        <a:rPr lang="en-US" sz="2200" baseline="0" dirty="0" smtClean="0"/>
                        <a:t> type</a:t>
                      </a:r>
                      <a:endParaRPr lang="en-US" sz="2200" dirty="0"/>
                    </a:p>
                  </a:txBody>
                  <a:tcPr/>
                </a:tc>
              </a:tr>
              <a:tr h="571415">
                <a:tc>
                  <a:txBody>
                    <a:bodyPr/>
                    <a:lstStyle/>
                    <a:p>
                      <a:r>
                        <a:rPr lang="en-US" sz="2200" b="1" dirty="0" smtClean="0"/>
                        <a:t>Toxin</a:t>
                      </a:r>
                      <a:endParaRPr lang="en-US" sz="2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Emetic toxin 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Diarrheal toxin </a:t>
                      </a:r>
                      <a:endParaRPr lang="en-US" sz="2200" dirty="0"/>
                    </a:p>
                  </a:txBody>
                  <a:tcPr/>
                </a:tc>
              </a:tr>
              <a:tr h="986277">
                <a:tc>
                  <a:txBody>
                    <a:bodyPr/>
                    <a:lstStyle/>
                    <a:p>
                      <a:r>
                        <a:rPr lang="en-US" sz="2200" b="1" dirty="0" smtClean="0"/>
                        <a:t>Resembles</a:t>
                      </a:r>
                      <a:endParaRPr lang="en-US" sz="2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Preformed toxin resembling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dirty="0" smtClean="0"/>
                        <a:t>S. </a:t>
                      </a:r>
                      <a:r>
                        <a:rPr lang="en-US" sz="2200" dirty="0" err="1" smtClean="0"/>
                        <a:t>aureus</a:t>
                      </a:r>
                      <a:r>
                        <a:rPr lang="en-US" sz="2200" dirty="0" smtClean="0"/>
                        <a:t> </a:t>
                      </a:r>
                      <a:r>
                        <a:rPr lang="en-US" sz="2200" dirty="0" err="1" smtClean="0"/>
                        <a:t>enterotoxin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resembles E. coli heat</a:t>
                      </a:r>
                    </a:p>
                    <a:p>
                      <a:r>
                        <a:rPr lang="en-US" sz="2200" dirty="0" smtClean="0"/>
                        <a:t>labile </a:t>
                      </a:r>
                      <a:r>
                        <a:rPr lang="en-US" sz="2200" dirty="0" err="1" smtClean="0"/>
                        <a:t>enterotoxin</a:t>
                      </a:r>
                      <a:endParaRPr lang="en-US" sz="2200" dirty="0"/>
                    </a:p>
                  </a:txBody>
                  <a:tcPr/>
                </a:tc>
              </a:tr>
              <a:tr h="986277">
                <a:tc>
                  <a:txBody>
                    <a:bodyPr/>
                    <a:lstStyle/>
                    <a:p>
                      <a:r>
                        <a:rPr lang="en-US" sz="2200" b="1" dirty="0" smtClean="0"/>
                        <a:t>MOA</a:t>
                      </a:r>
                      <a:endParaRPr lang="en-US" sz="2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Heat resistant spores of B. cereus surviv</a:t>
                      </a:r>
                      <a:r>
                        <a:rPr lang="en-US" sz="2200" baseline="0" dirty="0" smtClean="0"/>
                        <a:t>e boiling; </a:t>
                      </a:r>
                      <a:r>
                        <a:rPr lang="en-US" sz="2200" dirty="0" smtClean="0"/>
                        <a:t>germinate,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dirty="0" smtClean="0"/>
                        <a:t>produce toxin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smtClean="0"/>
                        <a:t>Toxin secreted by bacteria after entering intestine</a:t>
                      </a:r>
                    </a:p>
                  </a:txBody>
                  <a:tcPr/>
                </a:tc>
              </a:tr>
              <a:tr h="571415">
                <a:tc>
                  <a:txBody>
                    <a:bodyPr/>
                    <a:lstStyle/>
                    <a:p>
                      <a:r>
                        <a:rPr lang="en-US" sz="2200" b="1" dirty="0" smtClean="0"/>
                        <a:t>Food involved</a:t>
                      </a:r>
                      <a:endParaRPr lang="en-US" sz="2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Consumption of contaminated fried rice 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200"/>
                    </a:p>
                  </a:txBody>
                  <a:tcPr/>
                </a:tc>
              </a:tr>
              <a:tr h="896935">
                <a:tc>
                  <a:txBody>
                    <a:bodyPr/>
                    <a:lstStyle/>
                    <a:p>
                      <a:r>
                        <a:rPr lang="en-US" sz="2200" b="1" dirty="0" smtClean="0"/>
                        <a:t>Symptoms</a:t>
                      </a:r>
                      <a:endParaRPr lang="en-US" sz="2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smtClean="0"/>
                        <a:t>Vomiting, diarrhea, abdominal cramps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Diarrhea, abdominal cramps</a:t>
                      </a:r>
                    </a:p>
                    <a:p>
                      <a:r>
                        <a:rPr lang="en-US" sz="2200" dirty="0" smtClean="0"/>
                        <a:t>are characteristic but vomiting is uncommon</a:t>
                      </a:r>
                    </a:p>
                    <a:p>
                      <a:endParaRPr lang="en-US" sz="2200" dirty="0"/>
                    </a:p>
                  </a:txBody>
                  <a:tcPr/>
                </a:tc>
              </a:tr>
              <a:tr h="571415">
                <a:tc>
                  <a:txBody>
                    <a:bodyPr/>
                    <a:lstStyle/>
                    <a:p>
                      <a:r>
                        <a:rPr lang="en-US" sz="2200" b="1" dirty="0" smtClean="0"/>
                        <a:t>IP</a:t>
                      </a:r>
                      <a:endParaRPr lang="en-US" sz="2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1-6 hrs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8- 16 hrs</a:t>
                      </a:r>
                      <a:endParaRPr lang="en-US" sz="2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785794"/>
            <a:ext cx="8501122" cy="5857916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600" b="1" dirty="0">
                <a:solidFill>
                  <a:srgbClr val="C00000"/>
                </a:solidFill>
              </a:rPr>
              <a:t>O</a:t>
            </a:r>
            <a:r>
              <a:rPr lang="en-US" sz="2600" b="1" dirty="0" smtClean="0">
                <a:solidFill>
                  <a:srgbClr val="C00000"/>
                </a:solidFill>
              </a:rPr>
              <a:t>ther </a:t>
            </a:r>
            <a:r>
              <a:rPr lang="en-US" sz="2600" b="1" dirty="0">
                <a:solidFill>
                  <a:srgbClr val="C00000"/>
                </a:solidFill>
              </a:rPr>
              <a:t>manifestations </a:t>
            </a:r>
            <a:endParaRPr lang="en-US" sz="2600" b="1" dirty="0" smtClean="0">
              <a:solidFill>
                <a:srgbClr val="C00000"/>
              </a:solidFill>
            </a:endParaRP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lang="en-US" sz="2600" b="1" dirty="0" smtClean="0"/>
              <a:t>Ocular </a:t>
            </a:r>
            <a:r>
              <a:rPr lang="en-US" sz="2600" b="1" dirty="0"/>
              <a:t>disease: </a:t>
            </a:r>
            <a:r>
              <a:rPr lang="en-US" sz="2600" dirty="0" err="1" smtClean="0"/>
              <a:t>keratitis</a:t>
            </a:r>
            <a:r>
              <a:rPr lang="en-US" sz="2600" dirty="0" smtClean="0"/>
              <a:t> &amp; </a:t>
            </a:r>
            <a:r>
              <a:rPr lang="en-US" sz="2600" dirty="0" err="1" smtClean="0"/>
              <a:t>panophthalmitis</a:t>
            </a:r>
            <a:r>
              <a:rPr lang="en-US" sz="2600" dirty="0" smtClean="0"/>
              <a:t> </a:t>
            </a:r>
            <a:r>
              <a:rPr lang="en-US" sz="2600" dirty="0"/>
              <a:t>following trauma </a:t>
            </a: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lang="en-US" sz="2600" b="1" dirty="0" smtClean="0"/>
              <a:t>Systemic </a:t>
            </a:r>
            <a:r>
              <a:rPr lang="en-US" sz="2600" b="1" dirty="0"/>
              <a:t>infections: </a:t>
            </a:r>
            <a:r>
              <a:rPr lang="en-US" sz="2600" dirty="0" err="1" smtClean="0"/>
              <a:t>endocarditis</a:t>
            </a:r>
            <a:r>
              <a:rPr lang="en-US" sz="2600" dirty="0"/>
              <a:t>, meningitis, </a:t>
            </a:r>
            <a:r>
              <a:rPr lang="en-US" sz="2600" dirty="0" err="1" smtClean="0"/>
              <a:t>osteomyelitis</a:t>
            </a:r>
            <a:r>
              <a:rPr lang="en-US" sz="2600" dirty="0" smtClean="0"/>
              <a:t>, pneumonia (presence </a:t>
            </a:r>
            <a:r>
              <a:rPr lang="en-US" sz="2600" dirty="0"/>
              <a:t>of </a:t>
            </a:r>
            <a:r>
              <a:rPr lang="en-US" sz="2600" dirty="0" smtClean="0"/>
              <a:t>medical </a:t>
            </a:r>
            <a:r>
              <a:rPr lang="en-US" sz="2600" dirty="0"/>
              <a:t>device </a:t>
            </a:r>
            <a:r>
              <a:rPr lang="en-US" sz="2600" dirty="0" smtClean="0"/>
              <a:t>or intravenous </a:t>
            </a:r>
            <a:r>
              <a:rPr lang="en-US" sz="2600" dirty="0"/>
              <a:t>drug use </a:t>
            </a:r>
            <a:r>
              <a:rPr lang="en-US" sz="2600" dirty="0" smtClean="0"/>
              <a:t>predisposes)</a:t>
            </a:r>
            <a:endParaRPr lang="en-US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28604"/>
            <a:ext cx="8329642" cy="6143668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800" b="1" dirty="0" smtClean="0">
                <a:solidFill>
                  <a:srgbClr val="C00000"/>
                </a:solidFill>
              </a:rPr>
              <a:t>Laboratory Diagnosis</a:t>
            </a: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002060"/>
                </a:solidFill>
              </a:rPr>
              <a:t>Sample-</a:t>
            </a:r>
            <a:r>
              <a:rPr lang="en-US" sz="2400" dirty="0" smtClean="0"/>
              <a:t> Stool</a:t>
            </a: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002060"/>
                </a:solidFill>
              </a:rPr>
              <a:t>Culture-</a:t>
            </a:r>
            <a:r>
              <a:rPr lang="en-US" sz="2400" dirty="0" smtClean="0"/>
              <a:t> Selective media; </a:t>
            </a:r>
            <a:r>
              <a:rPr lang="en-US" sz="2400" b="1" dirty="0" smtClean="0">
                <a:solidFill>
                  <a:srgbClr val="002060"/>
                </a:solidFill>
              </a:rPr>
              <a:t>MYPA</a:t>
            </a:r>
            <a:r>
              <a:rPr lang="en-US" sz="2400" dirty="0" smtClean="0"/>
              <a:t> (</a:t>
            </a:r>
            <a:r>
              <a:rPr lang="en-US" sz="2400" dirty="0" err="1" smtClean="0"/>
              <a:t>mannitol</a:t>
            </a:r>
            <a:r>
              <a:rPr lang="en-US" sz="2400" dirty="0" smtClean="0"/>
              <a:t>, egg yolk, </a:t>
            </a:r>
            <a:r>
              <a:rPr lang="en-US" sz="2400" dirty="0" err="1" smtClean="0"/>
              <a:t>polymyxin</a:t>
            </a:r>
            <a:r>
              <a:rPr lang="en-US" sz="2400" dirty="0" smtClean="0"/>
              <a:t> B, phenol red and agar </a:t>
            </a:r>
          </a:p>
          <a:p>
            <a:pPr algn="just">
              <a:lnSpc>
                <a:spcPct val="150000"/>
              </a:lnSpc>
              <a:buNone/>
            </a:pPr>
            <a:endParaRPr lang="en-US" sz="2400" dirty="0"/>
          </a:p>
          <a:p>
            <a:pPr algn="just">
              <a:lnSpc>
                <a:spcPct val="150000"/>
              </a:lnSpc>
              <a:buNone/>
            </a:pPr>
            <a:r>
              <a:rPr lang="en-US" sz="2800" b="1" dirty="0" smtClean="0">
                <a:solidFill>
                  <a:srgbClr val="C00000"/>
                </a:solidFill>
              </a:rPr>
              <a:t>Treatment</a:t>
            </a:r>
          </a:p>
          <a:p>
            <a:pPr algn="just">
              <a:lnSpc>
                <a:spcPct val="150000"/>
              </a:lnSpc>
            </a:pPr>
            <a:r>
              <a:rPr lang="en-US" sz="2400" dirty="0"/>
              <a:t>S</a:t>
            </a:r>
            <a:r>
              <a:rPr lang="en-US" sz="2400" dirty="0" smtClean="0"/>
              <a:t>usceptible </a:t>
            </a:r>
            <a:r>
              <a:rPr lang="en-US" sz="2400" dirty="0"/>
              <a:t>to </a:t>
            </a:r>
            <a:r>
              <a:rPr lang="en-US" sz="2400" dirty="0" err="1"/>
              <a:t>clindamycin</a:t>
            </a:r>
            <a:r>
              <a:rPr lang="en-US" sz="2400" dirty="0"/>
              <a:t>, </a:t>
            </a:r>
            <a:r>
              <a:rPr lang="en-US" sz="2400" dirty="0" smtClean="0"/>
              <a:t>erythromycin, </a:t>
            </a:r>
            <a:r>
              <a:rPr lang="en-US" sz="2400" dirty="0" err="1" smtClean="0"/>
              <a:t>vancomycin</a:t>
            </a:r>
            <a:r>
              <a:rPr lang="en-US" sz="2400" dirty="0" smtClean="0"/>
              <a:t>, </a:t>
            </a:r>
          </a:p>
          <a:p>
            <a:pPr algn="just">
              <a:lnSpc>
                <a:spcPct val="150000"/>
              </a:lnSpc>
              <a:buNone/>
            </a:pPr>
            <a:r>
              <a:rPr lang="en-US" sz="2400" dirty="0" smtClean="0"/>
              <a:t>Tetracycline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/>
              <a:t>Resistant </a:t>
            </a:r>
            <a:r>
              <a:rPr lang="en-US" sz="2400" dirty="0"/>
              <a:t>to penicillin (</a:t>
            </a:r>
            <a:r>
              <a:rPr lang="en-US" sz="2400" dirty="0" smtClean="0"/>
              <a:t>by producing </a:t>
            </a:r>
            <a:r>
              <a:rPr lang="el-GR" sz="2400" dirty="0"/>
              <a:t>β-</a:t>
            </a:r>
            <a:r>
              <a:rPr lang="en-US" sz="2400" dirty="0" err="1"/>
              <a:t>lactamase</a:t>
            </a:r>
            <a:r>
              <a:rPr lang="en-US" sz="2400" dirty="0"/>
              <a:t>) </a:t>
            </a:r>
            <a:r>
              <a:rPr lang="en-US" sz="2400" dirty="0" smtClean="0"/>
              <a:t>&amp;</a:t>
            </a:r>
          </a:p>
          <a:p>
            <a:pPr algn="just">
              <a:lnSpc>
                <a:spcPct val="150000"/>
              </a:lnSpc>
              <a:buNone/>
            </a:pPr>
            <a:r>
              <a:rPr lang="en-US" sz="2400" dirty="0" err="1" smtClean="0"/>
              <a:t>trimethoprim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142860"/>
            <a:ext cx="8472518" cy="1143000"/>
          </a:xfrm>
        </p:spPr>
        <p:txBody>
          <a:bodyPr>
            <a:normAutofit/>
          </a:bodyPr>
          <a:lstStyle/>
          <a:p>
            <a:r>
              <a:rPr lang="en-US" sz="3800" b="1" i="1" dirty="0" smtClean="0">
                <a:solidFill>
                  <a:srgbClr val="002060"/>
                </a:solidFill>
              </a:rPr>
              <a:t>Clostridium </a:t>
            </a:r>
            <a:r>
              <a:rPr lang="en-US" sz="3800" b="1" i="1" dirty="0" err="1" smtClean="0">
                <a:solidFill>
                  <a:srgbClr val="002060"/>
                </a:solidFill>
              </a:rPr>
              <a:t>perfringens</a:t>
            </a:r>
            <a:r>
              <a:rPr lang="en-US" sz="3800" b="1" i="1" dirty="0" smtClean="0">
                <a:solidFill>
                  <a:srgbClr val="002060"/>
                </a:solidFill>
              </a:rPr>
              <a:t> </a:t>
            </a:r>
            <a:r>
              <a:rPr lang="en-US" sz="3800" b="1" dirty="0" smtClean="0">
                <a:solidFill>
                  <a:srgbClr val="002060"/>
                </a:solidFill>
              </a:rPr>
              <a:t>food poisoning</a:t>
            </a:r>
            <a:endParaRPr lang="en-US" sz="3800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500066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smtClean="0"/>
              <a:t>Gram- positive spore forming (sub terminal) obligate anaerobic bacilli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/>
              <a:t>Capsulated &amp; non motile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/>
              <a:t>Food poisoning caused by </a:t>
            </a:r>
            <a:r>
              <a:rPr lang="en-US" sz="2400" b="1" i="1" dirty="0" smtClean="0">
                <a:solidFill>
                  <a:srgbClr val="C00000"/>
                </a:solidFill>
              </a:rPr>
              <a:t>C. </a:t>
            </a:r>
            <a:r>
              <a:rPr lang="en-US" sz="2400" b="1" i="1" dirty="0" err="1" smtClean="0">
                <a:solidFill>
                  <a:srgbClr val="C00000"/>
                </a:solidFill>
              </a:rPr>
              <a:t>perfringens</a:t>
            </a:r>
            <a:r>
              <a:rPr lang="en-US" sz="2400" b="1" i="1" dirty="0" smtClean="0">
                <a:solidFill>
                  <a:srgbClr val="C00000"/>
                </a:solidFill>
              </a:rPr>
              <a:t> </a:t>
            </a:r>
            <a:r>
              <a:rPr lang="en-US" sz="2400" b="1" dirty="0" smtClean="0">
                <a:solidFill>
                  <a:srgbClr val="C00000"/>
                </a:solidFill>
              </a:rPr>
              <a:t>type A </a:t>
            </a:r>
            <a:r>
              <a:rPr lang="en-US" sz="2400" b="1" dirty="0" err="1" smtClean="0">
                <a:solidFill>
                  <a:srgbClr val="C00000"/>
                </a:solidFill>
              </a:rPr>
              <a:t>enterotoxin</a:t>
            </a:r>
            <a:r>
              <a:rPr lang="en-US" sz="2400" b="1" dirty="0" smtClean="0">
                <a:solidFill>
                  <a:srgbClr val="C00000"/>
                </a:solidFill>
              </a:rPr>
              <a:t> </a:t>
            </a:r>
            <a:r>
              <a:rPr lang="en-US" sz="2400" dirty="0" smtClean="0"/>
              <a:t>(encoded by </a:t>
            </a:r>
            <a:r>
              <a:rPr lang="en-US" sz="2400" i="1" dirty="0" err="1" smtClean="0"/>
              <a:t>cpe</a:t>
            </a:r>
            <a:r>
              <a:rPr lang="en-US" sz="2400" dirty="0" smtClean="0"/>
              <a:t> gene)</a:t>
            </a:r>
          </a:p>
          <a:p>
            <a:pPr algn="just">
              <a:lnSpc>
                <a:spcPct val="150000"/>
              </a:lnSpc>
            </a:pPr>
            <a:r>
              <a:rPr lang="en-US" sz="2400" b="1" dirty="0"/>
              <a:t>I</a:t>
            </a:r>
            <a:r>
              <a:rPr lang="en-US" sz="2400" b="1" dirty="0" smtClean="0"/>
              <a:t>ncubation period- </a:t>
            </a:r>
            <a:r>
              <a:rPr lang="en-US" sz="2400" b="1" dirty="0" smtClean="0">
                <a:solidFill>
                  <a:srgbClr val="C00000"/>
                </a:solidFill>
              </a:rPr>
              <a:t>6- 24 h</a:t>
            </a:r>
          </a:p>
          <a:p>
            <a:pPr algn="just">
              <a:lnSpc>
                <a:spcPct val="150000"/>
              </a:lnSpc>
            </a:pPr>
            <a:r>
              <a:rPr lang="en-US" sz="2400" b="1" dirty="0" smtClean="0"/>
              <a:t>Infective dose- </a:t>
            </a:r>
            <a:r>
              <a:rPr lang="en-US" sz="2400" dirty="0" smtClean="0"/>
              <a:t>about </a:t>
            </a:r>
            <a:r>
              <a:rPr lang="en-US" sz="2400" b="1" dirty="0" smtClean="0">
                <a:solidFill>
                  <a:srgbClr val="C00000"/>
                </a:solidFill>
              </a:rPr>
              <a:t>10</a:t>
            </a:r>
            <a:r>
              <a:rPr lang="en-US" sz="2400" b="1" baseline="30000" dirty="0" smtClean="0">
                <a:solidFill>
                  <a:srgbClr val="C00000"/>
                </a:solidFill>
              </a:rPr>
              <a:t>8</a:t>
            </a:r>
            <a:r>
              <a:rPr lang="en-US" sz="2400" b="1" dirty="0" smtClean="0">
                <a:solidFill>
                  <a:srgbClr val="C00000"/>
                </a:solidFill>
              </a:rPr>
              <a:t> viable vegetative bacilli </a:t>
            </a:r>
            <a:r>
              <a:rPr lang="en-US" sz="2400" dirty="0" smtClean="0"/>
              <a:t>producing </a:t>
            </a:r>
            <a:r>
              <a:rPr lang="en-US" sz="2400" dirty="0" err="1" smtClean="0"/>
              <a:t>enterotoxin</a:t>
            </a: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614366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C00000"/>
                </a:solidFill>
              </a:rPr>
              <a:t>MOA-</a:t>
            </a:r>
            <a:r>
              <a:rPr lang="en-US" sz="2400" dirty="0" smtClean="0"/>
              <a:t> Due to survival of heat- resistant spores in inadequately cooked </a:t>
            </a:r>
            <a:r>
              <a:rPr lang="en-US" sz="2400" b="1" dirty="0" smtClean="0"/>
              <a:t>beef meat, poultry, or legumes</a:t>
            </a:r>
            <a:r>
              <a:rPr lang="en-US" sz="2400" dirty="0" smtClean="0"/>
              <a:t>.</a:t>
            </a:r>
          </a:p>
          <a:p>
            <a:pPr algn="just">
              <a:lnSpc>
                <a:spcPct val="150000"/>
              </a:lnSpc>
              <a:buNone/>
            </a:pPr>
            <a:r>
              <a:rPr lang="en-US" sz="2400" dirty="0" smtClean="0"/>
              <a:t>- After ingestion, toxin is produced in the intestinal tract</a:t>
            </a:r>
          </a:p>
          <a:p>
            <a:pPr algn="just">
              <a:lnSpc>
                <a:spcPct val="150000"/>
              </a:lnSpc>
            </a:pPr>
            <a:r>
              <a:rPr lang="en-US" sz="2400" b="1" dirty="0" err="1" smtClean="0">
                <a:solidFill>
                  <a:srgbClr val="C00000"/>
                </a:solidFill>
              </a:rPr>
              <a:t>Symotoms</a:t>
            </a:r>
            <a:r>
              <a:rPr lang="en-US" sz="2400" b="1" dirty="0" smtClean="0">
                <a:solidFill>
                  <a:srgbClr val="C00000"/>
                </a:solidFill>
              </a:rPr>
              <a:t>- </a:t>
            </a:r>
            <a:r>
              <a:rPr lang="en-US" sz="2400" dirty="0" smtClean="0"/>
              <a:t>moderate to severe abdominal cramps, diarrhea; vomiting, fever are uncommon</a:t>
            </a: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C00000"/>
                </a:solidFill>
              </a:rPr>
              <a:t>Course of disease- </a:t>
            </a:r>
            <a:r>
              <a:rPr lang="en-US" sz="2400" dirty="0" smtClean="0"/>
              <a:t>begins suddenly, is self-limited &lt;24 hrs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/>
              <a:t>Diagnosis is by </a:t>
            </a:r>
            <a:r>
              <a:rPr lang="en-US" sz="2400" b="1" dirty="0" smtClean="0">
                <a:solidFill>
                  <a:srgbClr val="C00000"/>
                </a:solidFill>
              </a:rPr>
              <a:t>detection of </a:t>
            </a:r>
            <a:r>
              <a:rPr lang="en-US" sz="2400" b="1" dirty="0" err="1" smtClean="0">
                <a:solidFill>
                  <a:srgbClr val="C00000"/>
                </a:solidFill>
              </a:rPr>
              <a:t>entertoxin</a:t>
            </a:r>
            <a:r>
              <a:rPr lang="en-US" sz="2400" b="1" dirty="0" smtClean="0">
                <a:solidFill>
                  <a:srgbClr val="C00000"/>
                </a:solidFill>
              </a:rPr>
              <a:t> in feces </a:t>
            </a:r>
            <a:r>
              <a:rPr lang="en-US" sz="2400" dirty="0" smtClean="0"/>
              <a:t>by enzyme immunoassay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/>
              <a:t></a:t>
            </a:r>
            <a:r>
              <a:rPr lang="en-US" sz="2400" i="1" dirty="0" smtClean="0"/>
              <a:t>C. </a:t>
            </a:r>
            <a:r>
              <a:rPr lang="en-US" sz="2400" i="1" dirty="0" err="1" smtClean="0"/>
              <a:t>perfringens</a:t>
            </a:r>
            <a:r>
              <a:rPr lang="en-US" sz="2400" i="1" dirty="0" smtClean="0"/>
              <a:t> mainly causes skin and soft-tissue </a:t>
            </a:r>
            <a:r>
              <a:rPr lang="en-US" sz="2400" dirty="0" smtClean="0"/>
              <a:t>infections </a:t>
            </a:r>
            <a:r>
              <a:rPr lang="en-US" sz="2400" b="1" dirty="0" smtClean="0"/>
              <a:t>(gas gangrene)</a:t>
            </a:r>
          </a:p>
          <a:p>
            <a:pPr algn="just">
              <a:lnSpc>
                <a:spcPct val="150000"/>
              </a:lnSpc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490" y="285728"/>
            <a:ext cx="8229600" cy="785818"/>
          </a:xfrm>
        </p:spPr>
        <p:txBody>
          <a:bodyPr>
            <a:normAutofit/>
          </a:bodyPr>
          <a:lstStyle/>
          <a:p>
            <a:r>
              <a:rPr lang="en-US" sz="4000" b="1" i="1" dirty="0" smtClean="0">
                <a:solidFill>
                  <a:srgbClr val="002060"/>
                </a:solidFill>
              </a:rPr>
              <a:t>Clostridium </a:t>
            </a:r>
            <a:r>
              <a:rPr lang="en-US" sz="4000" b="1" i="1" dirty="0" err="1" smtClean="0">
                <a:solidFill>
                  <a:srgbClr val="002060"/>
                </a:solidFill>
              </a:rPr>
              <a:t>botulinum</a:t>
            </a:r>
            <a:r>
              <a:rPr lang="en-US" sz="4000" b="1" i="1" dirty="0" smtClean="0">
                <a:solidFill>
                  <a:srgbClr val="002060"/>
                </a:solidFill>
              </a:rPr>
              <a:t>- </a:t>
            </a:r>
            <a:r>
              <a:rPr lang="en-US" sz="3800" b="1" dirty="0" smtClean="0">
                <a:solidFill>
                  <a:srgbClr val="C0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Botulism</a:t>
            </a:r>
            <a:endParaRPr lang="en-US" sz="38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17655"/>
            <a:ext cx="8229600" cy="4840303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+mj-lt"/>
              </a:rPr>
              <a:t>Gram- positive spore forming obligate anaerobic bacilli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+mj-lt"/>
              </a:rPr>
              <a:t>Clinical syndromes vary from food poisoning, wound infection to infant botulism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C00000"/>
                </a:solidFill>
              </a:rPr>
              <a:t>I</a:t>
            </a:r>
            <a:r>
              <a:rPr lang="en-US" sz="2400" b="1" dirty="0" smtClean="0">
                <a:solidFill>
                  <a:srgbClr val="C00000"/>
                </a:solidFill>
              </a:rPr>
              <a:t>ncubation period- </a:t>
            </a:r>
            <a:r>
              <a:rPr lang="en-US" sz="2400" dirty="0" smtClean="0"/>
              <a:t>18- 36 h</a:t>
            </a:r>
            <a:endParaRPr lang="en-US" sz="2400" dirty="0" smtClean="0">
              <a:latin typeface="+mj-lt"/>
            </a:endParaRPr>
          </a:p>
          <a:p>
            <a:pPr algn="just">
              <a:lnSpc>
                <a:spcPct val="150000"/>
              </a:lnSpc>
              <a:buNone/>
            </a:pPr>
            <a:r>
              <a:rPr lang="en-US" sz="2600" b="1" dirty="0" smtClean="0">
                <a:solidFill>
                  <a:srgbClr val="C00000"/>
                </a:solidFill>
                <a:latin typeface="+mj-lt"/>
                <a:ea typeface="Roboto Condensed Light" panose="020B0604020202020204" charset="0"/>
              </a:rPr>
              <a:t>Pathogenesis</a:t>
            </a: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lang="en-US" sz="2400" dirty="0">
                <a:latin typeface="+mj-lt"/>
                <a:ea typeface="Roboto Condensed Light" panose="020B0604020202020204" charset="0"/>
                <a:cs typeface="Times New Roman" panose="02020603050405020304" pitchFamily="18" charset="0"/>
              </a:rPr>
              <a:t>D</a:t>
            </a:r>
            <a:r>
              <a:rPr lang="en-US" sz="2400" dirty="0" smtClean="0">
                <a:latin typeface="+mj-lt"/>
                <a:ea typeface="Roboto Condensed Light" panose="020B0604020202020204" charset="0"/>
                <a:cs typeface="Times New Roman" panose="02020603050405020304" pitchFamily="18" charset="0"/>
              </a:rPr>
              <a:t>ue to production of </a:t>
            </a:r>
            <a:r>
              <a:rPr lang="en-US" sz="2400" b="1" dirty="0">
                <a:solidFill>
                  <a:srgbClr val="002060"/>
                </a:solidFill>
                <a:latin typeface="+mj-lt"/>
                <a:ea typeface="Roboto Condensed Light" panose="020B0604020202020204" charset="0"/>
                <a:cs typeface="Times New Roman" panose="02020603050405020304" pitchFamily="18" charset="0"/>
              </a:rPr>
              <a:t>n</a:t>
            </a:r>
            <a:r>
              <a:rPr lang="en-US" sz="2400" b="1" dirty="0" smtClean="0">
                <a:solidFill>
                  <a:srgbClr val="002060"/>
                </a:solidFill>
                <a:latin typeface="+mj-lt"/>
              </a:rPr>
              <a:t>eurotoxin ‘</a:t>
            </a:r>
            <a:r>
              <a:rPr lang="en-US" sz="2400" b="1" dirty="0" err="1" smtClean="0">
                <a:solidFill>
                  <a:srgbClr val="002060"/>
                </a:solidFill>
                <a:latin typeface="+mj-lt"/>
              </a:rPr>
              <a:t>botulinum</a:t>
            </a:r>
            <a:r>
              <a:rPr lang="en-US" sz="2400" b="1" dirty="0" smtClean="0">
                <a:solidFill>
                  <a:srgbClr val="002060"/>
                </a:solidFill>
                <a:latin typeface="+mj-lt"/>
              </a:rPr>
              <a:t> toxin’ (BT) </a:t>
            </a: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lang="en-US" sz="2400" dirty="0" smtClean="0">
                <a:latin typeface="+mj-lt"/>
              </a:rPr>
              <a:t>Toxin is synthesized as nontoxic </a:t>
            </a:r>
            <a:r>
              <a:rPr lang="en-US" sz="2400" dirty="0" err="1" smtClean="0">
                <a:latin typeface="+mj-lt"/>
              </a:rPr>
              <a:t>protoxin</a:t>
            </a:r>
            <a:r>
              <a:rPr lang="en-US" sz="2400" dirty="0" smtClean="0">
                <a:latin typeface="+mj-lt"/>
              </a:rPr>
              <a:t>; </a:t>
            </a:r>
            <a:r>
              <a:rPr lang="en-US" sz="2400" dirty="0">
                <a:latin typeface="+mj-lt"/>
              </a:rPr>
              <a:t>r</a:t>
            </a:r>
            <a:r>
              <a:rPr lang="en-US" sz="2400" dirty="0" smtClean="0">
                <a:latin typeface="+mj-lt"/>
              </a:rPr>
              <a:t>equires </a:t>
            </a:r>
            <a:r>
              <a:rPr lang="en-US" sz="2400" dirty="0" err="1" smtClean="0">
                <a:latin typeface="+mj-lt"/>
              </a:rPr>
              <a:t>trypsin</a:t>
            </a:r>
            <a:r>
              <a:rPr lang="en-US" sz="2400" dirty="0" smtClean="0">
                <a:latin typeface="+mj-lt"/>
              </a:rPr>
              <a:t> or other </a:t>
            </a:r>
            <a:r>
              <a:rPr lang="en-US" sz="2400" dirty="0" err="1" smtClean="0">
                <a:latin typeface="+mj-lt"/>
              </a:rPr>
              <a:t>proteolytic</a:t>
            </a:r>
            <a:r>
              <a:rPr lang="en-US" sz="2400" dirty="0" smtClean="0">
                <a:latin typeface="+mj-lt"/>
              </a:rPr>
              <a:t> enzymes to convert into active form</a:t>
            </a:r>
          </a:p>
          <a:p>
            <a:pPr algn="just">
              <a:lnSpc>
                <a:spcPct val="150000"/>
              </a:lnSpc>
            </a:pPr>
            <a:endParaRPr lang="en-US" sz="2400" dirty="0" smtClean="0">
              <a:latin typeface="+mj-lt"/>
            </a:endParaRPr>
          </a:p>
          <a:p>
            <a:pPr algn="just">
              <a:lnSpc>
                <a:spcPct val="150000"/>
              </a:lnSpc>
            </a:pPr>
            <a:endParaRPr lang="en-US" sz="2400" dirty="0" smtClean="0">
              <a:latin typeface="+mj-lt"/>
            </a:endParaRPr>
          </a:p>
          <a:p>
            <a:pPr algn="just">
              <a:lnSpc>
                <a:spcPct val="150000"/>
              </a:lnSpc>
            </a:pPr>
            <a:endParaRPr lang="en-US" sz="24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357166"/>
            <a:ext cx="8286808" cy="6143668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600" b="1" dirty="0" smtClean="0">
                <a:solidFill>
                  <a:srgbClr val="C00000"/>
                </a:solidFill>
                <a:latin typeface="+mj-lt"/>
                <a:ea typeface="Roboto Condensed Light" panose="020B0604020202020204" charset="0"/>
              </a:rPr>
              <a:t>Mechanism of Action of </a:t>
            </a:r>
            <a:r>
              <a:rPr lang="en-US" sz="2600" b="1" dirty="0" err="1" smtClean="0">
                <a:solidFill>
                  <a:srgbClr val="C00000"/>
                </a:solidFill>
                <a:latin typeface="+mj-lt"/>
                <a:ea typeface="Roboto Condensed Light" panose="020B0604020202020204" charset="0"/>
              </a:rPr>
              <a:t>Botulinum</a:t>
            </a:r>
            <a:r>
              <a:rPr lang="en-US" sz="2600" b="1" dirty="0" smtClean="0">
                <a:solidFill>
                  <a:srgbClr val="C00000"/>
                </a:solidFill>
                <a:latin typeface="+mj-lt"/>
                <a:ea typeface="Roboto Condensed Light" panose="020B0604020202020204" charset="0"/>
              </a:rPr>
              <a:t> Toxin (BT)</a:t>
            </a:r>
            <a:endParaRPr lang="en-US" sz="2600" b="1" dirty="0" smtClean="0">
              <a:solidFill>
                <a:srgbClr val="C00000"/>
              </a:solidFill>
              <a:latin typeface="+mj-lt"/>
              <a:ea typeface="Roboto Condensed Light" panose="020B060402020202020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600" dirty="0"/>
              <a:t>T</a:t>
            </a:r>
            <a:r>
              <a:rPr lang="en-US" sz="2600" dirty="0" smtClean="0"/>
              <a:t>oxin is transported via blood to peripheral cholinergic nerve terminals</a:t>
            </a:r>
          </a:p>
          <a:p>
            <a:pPr algn="just">
              <a:lnSpc>
                <a:spcPct val="150000"/>
              </a:lnSpc>
            </a:pPr>
            <a:r>
              <a:rPr lang="en-US" sz="2600" dirty="0"/>
              <a:t>M</a:t>
            </a:r>
            <a:r>
              <a:rPr lang="en-US" sz="2600" dirty="0" smtClean="0"/>
              <a:t>ost common nerve terminal sites are neuromuscular junctions, postganglionic parasympathetic nerve endings, &amp; peripheral ganglia</a:t>
            </a:r>
          </a:p>
          <a:p>
            <a:pPr algn="just">
              <a:lnSpc>
                <a:spcPct val="150000"/>
              </a:lnSpc>
            </a:pPr>
            <a:r>
              <a:rPr lang="en-US" sz="2600" dirty="0"/>
              <a:t>B</a:t>
            </a:r>
            <a:r>
              <a:rPr lang="en-US" sz="2600" dirty="0" smtClean="0"/>
              <a:t>inds to acetylcholine receptors on nerve terminals at NMJ, </a:t>
            </a:r>
            <a:r>
              <a:rPr lang="en-US" sz="2600" b="1" dirty="0" smtClean="0">
                <a:solidFill>
                  <a:srgbClr val="002060"/>
                </a:solidFill>
              </a:rPr>
              <a:t>blocking release of acetylcholine, leading to flaccid paralysis</a:t>
            </a:r>
          </a:p>
          <a:p>
            <a:pPr algn="just"/>
            <a:endParaRPr lang="en-US" sz="24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600" dirty="0"/>
              <a:t>BT </a:t>
            </a:r>
            <a:r>
              <a:rPr lang="en-US" sz="2600" dirty="0" smtClean="0"/>
              <a:t>is an </a:t>
            </a:r>
            <a:r>
              <a:rPr lang="en-US" sz="2600" dirty="0" err="1" smtClean="0"/>
              <a:t>exotoxin</a:t>
            </a:r>
            <a:r>
              <a:rPr lang="en-US" sz="2600" dirty="0" smtClean="0"/>
              <a:t>, produced </a:t>
            </a:r>
            <a:r>
              <a:rPr lang="en-US" sz="2600" dirty="0" err="1"/>
              <a:t>intracellularly</a:t>
            </a:r>
            <a:r>
              <a:rPr lang="en-US" sz="2600" dirty="0"/>
              <a:t>, </a:t>
            </a:r>
            <a:r>
              <a:rPr lang="en-US" sz="2600" dirty="0" smtClean="0"/>
              <a:t>appears </a:t>
            </a:r>
            <a:r>
              <a:rPr lang="en-US" sz="2600" dirty="0"/>
              <a:t>outside </a:t>
            </a:r>
            <a:r>
              <a:rPr lang="en-US" sz="2600" b="1" dirty="0">
                <a:solidFill>
                  <a:srgbClr val="002060"/>
                </a:solidFill>
              </a:rPr>
              <a:t>only after autolysis of bacterial </a:t>
            </a:r>
            <a:r>
              <a:rPr lang="en-US" sz="2600" b="1" dirty="0" smtClean="0">
                <a:solidFill>
                  <a:srgbClr val="002060"/>
                </a:solidFill>
              </a:rPr>
              <a:t>cell</a:t>
            </a:r>
          </a:p>
          <a:p>
            <a:pPr algn="just">
              <a:lnSpc>
                <a:spcPct val="150000"/>
              </a:lnSpc>
            </a:pPr>
            <a:endParaRPr lang="en-US" sz="2600" b="1" dirty="0" smtClean="0">
              <a:solidFill>
                <a:srgbClr val="002060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US" sz="2600" b="1" dirty="0" smtClean="0">
                <a:solidFill>
                  <a:srgbClr val="C00000"/>
                </a:solidFill>
              </a:rPr>
              <a:t>Recovery</a:t>
            </a:r>
            <a:r>
              <a:rPr lang="en-US" sz="2600" b="1" dirty="0">
                <a:solidFill>
                  <a:srgbClr val="C00000"/>
                </a:solidFill>
              </a:rPr>
              <a:t>: </a:t>
            </a:r>
            <a:r>
              <a:rPr lang="en-US" sz="2600" dirty="0"/>
              <a:t>Blocking of acetylcholine release is permanent, but </a:t>
            </a:r>
            <a:r>
              <a:rPr lang="en-US" sz="2600" dirty="0" smtClean="0"/>
              <a:t>action </a:t>
            </a:r>
            <a:r>
              <a:rPr lang="en-US" sz="2600" dirty="0"/>
              <a:t>is short </a:t>
            </a:r>
            <a:r>
              <a:rPr lang="en-US" sz="2600" dirty="0" smtClean="0"/>
              <a:t>lasting &amp; recovery </a:t>
            </a:r>
            <a:r>
              <a:rPr lang="en-US" sz="2600" dirty="0"/>
              <a:t>occurs in </a:t>
            </a:r>
            <a:r>
              <a:rPr lang="en-US" sz="2600" dirty="0" smtClean="0"/>
              <a:t>2- 4 mo (after new </a:t>
            </a:r>
            <a:r>
              <a:rPr lang="en-US" sz="2600" dirty="0"/>
              <a:t>terminal axons </a:t>
            </a:r>
            <a:r>
              <a:rPr lang="en-US" sz="2600" dirty="0" smtClean="0"/>
              <a:t>sprout)</a:t>
            </a:r>
          </a:p>
          <a:p>
            <a:pPr algn="just">
              <a:lnSpc>
                <a:spcPct val="150000"/>
              </a:lnSpc>
            </a:pPr>
            <a:endParaRPr lang="en-US" sz="2600" b="1" dirty="0" smtClean="0"/>
          </a:p>
          <a:p>
            <a:pPr algn="just">
              <a:lnSpc>
                <a:spcPct val="150000"/>
              </a:lnSpc>
            </a:pPr>
            <a:r>
              <a:rPr lang="en-US" sz="2600" b="1" dirty="0" smtClean="0">
                <a:solidFill>
                  <a:srgbClr val="C00000"/>
                </a:solidFill>
              </a:rPr>
              <a:t>Serotype- </a:t>
            </a:r>
            <a:r>
              <a:rPr lang="en-US" sz="2600" b="1" dirty="0">
                <a:solidFill>
                  <a:srgbClr val="C00000"/>
                </a:solidFill>
              </a:rPr>
              <a:t>8</a:t>
            </a:r>
            <a:r>
              <a:rPr lang="en-US" sz="2600" dirty="0"/>
              <a:t> serotypes</a:t>
            </a:r>
            <a:r>
              <a:rPr lang="en-US" sz="2600" b="1" dirty="0"/>
              <a:t> </a:t>
            </a:r>
            <a:r>
              <a:rPr lang="en-US" sz="2600" dirty="0"/>
              <a:t>of</a:t>
            </a:r>
            <a:r>
              <a:rPr lang="en-US" sz="2600" b="1" dirty="0"/>
              <a:t> </a:t>
            </a:r>
            <a:r>
              <a:rPr lang="en-US" sz="2600" dirty="0"/>
              <a:t>BT- </a:t>
            </a:r>
            <a:r>
              <a:rPr lang="en-US" sz="2600" b="1" dirty="0"/>
              <a:t>A, B</a:t>
            </a:r>
            <a:r>
              <a:rPr lang="en-US" sz="2600" dirty="0"/>
              <a:t>, C1, C2, D, </a:t>
            </a:r>
            <a:r>
              <a:rPr lang="en-US" sz="2600" b="1" dirty="0"/>
              <a:t>E</a:t>
            </a:r>
            <a:r>
              <a:rPr lang="en-US" sz="2600" dirty="0"/>
              <a:t>, F, G </a:t>
            </a:r>
          </a:p>
          <a:p>
            <a:pPr algn="just">
              <a:lnSpc>
                <a:spcPct val="150000"/>
              </a:lnSpc>
            </a:pPr>
            <a:endParaRPr lang="en-US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1143000"/>
          </a:xfrm>
        </p:spPr>
        <p:txBody>
          <a:bodyPr>
            <a:normAutofit/>
          </a:bodyPr>
          <a:lstStyle/>
          <a:p>
            <a:r>
              <a:rPr lang="en-US" sz="3800" b="1" dirty="0" smtClean="0">
                <a:solidFill>
                  <a:srgbClr val="C0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Clinical Manifestations</a:t>
            </a:r>
            <a:endParaRPr lang="en-US" sz="38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57298"/>
            <a:ext cx="4038600" cy="5143536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 err="1" smtClean="0"/>
              <a:t>Diplopia</a:t>
            </a:r>
            <a:r>
              <a:rPr lang="en-US" dirty="0" smtClean="0"/>
              <a:t>, dysphasia, </a:t>
            </a:r>
            <a:r>
              <a:rPr lang="en-US" dirty="0" err="1" smtClean="0"/>
              <a:t>dysarthria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Descending symmetric </a:t>
            </a:r>
            <a:r>
              <a:rPr lang="en-US" b="1" dirty="0" smtClean="0"/>
              <a:t>flaccid paralysis </a:t>
            </a:r>
            <a:r>
              <a:rPr lang="en-US" dirty="0" smtClean="0"/>
              <a:t>of voluntary muscles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↓Deep tendon reflexes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Constipation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Respiratory muscle paralysis, may lead to death</a:t>
            </a:r>
          </a:p>
          <a:p>
            <a:pPr>
              <a:lnSpc>
                <a:spcPct val="150000"/>
              </a:lnSpc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5432" y="1357298"/>
            <a:ext cx="4038600" cy="4768865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  <a:buNone/>
            </a:pPr>
            <a:r>
              <a:rPr lang="en-US" sz="3100" b="1" dirty="0" smtClean="0">
                <a:solidFill>
                  <a:srgbClr val="002060"/>
                </a:solidFill>
                <a:latin typeface="+mj-lt"/>
                <a:ea typeface="Roboto Condensed Light" panose="020B0604020202020204" charset="0"/>
              </a:rPr>
              <a:t>Types of Botulism</a:t>
            </a:r>
            <a:endParaRPr lang="en-US" sz="3100" b="1" i="1" dirty="0" smtClean="0">
              <a:solidFill>
                <a:srgbClr val="002060"/>
              </a:solidFill>
              <a:latin typeface="+mj-lt"/>
              <a:ea typeface="Roboto Condensed Light" panose="020B060402020202020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dirty="0" smtClean="0">
                <a:latin typeface="+mj-lt"/>
              </a:rPr>
              <a:t>Food-borne botulism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+mj-lt"/>
              </a:rPr>
              <a:t>Wound botulism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+mj-lt"/>
              </a:rPr>
              <a:t>Infant botulism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+mj-lt"/>
              </a:rPr>
              <a:t>Adult intestinal botulism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+mj-lt"/>
              </a:rPr>
              <a:t>Iatrogenic botulism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+mj-lt"/>
              </a:rPr>
              <a:t>Inhalational botulism</a:t>
            </a:r>
          </a:p>
          <a:p>
            <a:endParaRPr lang="en-US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214282" y="285728"/>
          <a:ext cx="8786874" cy="628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428596" y="428604"/>
          <a:ext cx="8572560" cy="62151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857916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600" b="1" dirty="0" smtClean="0">
                <a:solidFill>
                  <a:srgbClr val="002060"/>
                </a:solidFill>
              </a:rPr>
              <a:t>Therapeutic uses: </a:t>
            </a:r>
            <a:r>
              <a:rPr lang="en-US" sz="2600" dirty="0" smtClean="0"/>
              <a:t>As BT produces flaccid paralysis, it can be used therapeutically for treatment of spasmodic conditions- strabismus, </a:t>
            </a:r>
            <a:r>
              <a:rPr lang="en-US" sz="2600" dirty="0" err="1" smtClean="0"/>
              <a:t>blepharospasm</a:t>
            </a:r>
            <a:r>
              <a:rPr lang="en-US" sz="2600" dirty="0"/>
              <a:t>,</a:t>
            </a:r>
            <a:r>
              <a:rPr lang="en-US" sz="2600" dirty="0" smtClean="0"/>
              <a:t> </a:t>
            </a:r>
            <a:r>
              <a:rPr lang="en-US" sz="2600" dirty="0" err="1" smtClean="0"/>
              <a:t>myoclonus</a:t>
            </a:r>
            <a:endParaRPr lang="en-US" sz="2600" dirty="0" smtClean="0"/>
          </a:p>
          <a:p>
            <a:pPr algn="just">
              <a:lnSpc>
                <a:spcPct val="150000"/>
              </a:lnSpc>
            </a:pPr>
            <a:endParaRPr lang="en-US" sz="2600" dirty="0" smtClean="0"/>
          </a:p>
          <a:p>
            <a:pPr algn="just">
              <a:lnSpc>
                <a:spcPct val="150000"/>
              </a:lnSpc>
            </a:pPr>
            <a:r>
              <a:rPr lang="en-US" sz="2600" dirty="0" err="1" smtClean="0"/>
              <a:t>Botulinum</a:t>
            </a:r>
            <a:r>
              <a:rPr lang="en-US" sz="2600" dirty="0" smtClean="0"/>
              <a:t> toxin is also produced by other clostridia- </a:t>
            </a:r>
            <a:r>
              <a:rPr lang="en-US" sz="2600" i="1" dirty="0" smtClean="0"/>
              <a:t>C. </a:t>
            </a:r>
            <a:r>
              <a:rPr lang="en-US" sz="2600" i="1" dirty="0" err="1" smtClean="0"/>
              <a:t>butyricum</a:t>
            </a:r>
            <a:r>
              <a:rPr lang="en-US" sz="2600" i="1" dirty="0" smtClean="0"/>
              <a:t> , C. </a:t>
            </a:r>
            <a:r>
              <a:rPr lang="en-US" sz="2600" i="1" dirty="0" err="1" smtClean="0"/>
              <a:t>baratti</a:t>
            </a:r>
            <a:r>
              <a:rPr lang="en-US" sz="2600" i="1" dirty="0"/>
              <a:t>,</a:t>
            </a:r>
            <a:r>
              <a:rPr lang="en-US" sz="2600" dirty="0" smtClean="0"/>
              <a:t> </a:t>
            </a:r>
            <a:r>
              <a:rPr lang="en-US" sz="2600" i="1" dirty="0" smtClean="0"/>
              <a:t>C. </a:t>
            </a:r>
            <a:r>
              <a:rPr lang="en-US" sz="2600" i="1" dirty="0" err="1" smtClean="0"/>
              <a:t>argentinense</a:t>
            </a:r>
            <a:endParaRPr lang="en-US" sz="2600" i="1" dirty="0" smtClean="0"/>
          </a:p>
          <a:p>
            <a:pPr algn="just">
              <a:lnSpc>
                <a:spcPct val="150000"/>
              </a:lnSpc>
            </a:pPr>
            <a:endParaRPr lang="en-US" sz="2600" dirty="0" smtClean="0"/>
          </a:p>
          <a:p>
            <a:pPr algn="just">
              <a:lnSpc>
                <a:spcPct val="150000"/>
              </a:lnSpc>
            </a:pPr>
            <a:endParaRPr lang="en-US" sz="2600" dirty="0" smtClean="0"/>
          </a:p>
          <a:p>
            <a:pPr algn="just"/>
            <a:endParaRPr lang="en-US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4"/>
            <a:ext cx="8258204" cy="4429156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600" b="1" dirty="0" smtClean="0">
                <a:solidFill>
                  <a:srgbClr val="002060"/>
                </a:solidFill>
                <a:ea typeface="Roboto Condensed Light" panose="020B0604020202020204" charset="0"/>
              </a:rPr>
              <a:t>Laboratory </a:t>
            </a:r>
            <a:r>
              <a:rPr lang="en-US" sz="2600" b="1" dirty="0" smtClean="0">
                <a:solidFill>
                  <a:srgbClr val="002060"/>
                </a:solidFill>
                <a:ea typeface="Roboto Condensed Light" panose="020B0604020202020204" charset="0"/>
              </a:rPr>
              <a:t>Diagnosis</a:t>
            </a:r>
          </a:p>
          <a:p>
            <a:pPr algn="just">
              <a:lnSpc>
                <a:spcPct val="150000"/>
              </a:lnSpc>
              <a:buNone/>
            </a:pPr>
            <a:endParaRPr lang="en-US" sz="2600" b="1" dirty="0" smtClean="0">
              <a:solidFill>
                <a:srgbClr val="002060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US" sz="2600" dirty="0" smtClean="0"/>
              <a:t>Isolation of Bacilli</a:t>
            </a:r>
          </a:p>
          <a:p>
            <a:pPr algn="just">
              <a:lnSpc>
                <a:spcPct val="150000"/>
              </a:lnSpc>
            </a:pPr>
            <a:r>
              <a:rPr lang="en-US" sz="2600" dirty="0" smtClean="0"/>
              <a:t>Toxin Demonstration- Mouse Bioassay</a:t>
            </a:r>
          </a:p>
          <a:p>
            <a:pPr algn="just">
              <a:lnSpc>
                <a:spcPct val="150000"/>
              </a:lnSpc>
            </a:pPr>
            <a:endParaRPr lang="en-US" sz="2600" dirty="0" smtClean="0">
              <a:ea typeface="Roboto Condensed Light" panose="020B0604020202020204" charset="0"/>
            </a:endParaRPr>
          </a:p>
          <a:p>
            <a:pPr algn="just">
              <a:lnSpc>
                <a:spcPct val="150000"/>
              </a:lnSpc>
            </a:pPr>
            <a:endParaRPr lang="en-US" sz="2600" dirty="0" smtClean="0"/>
          </a:p>
          <a:p>
            <a:pPr algn="just">
              <a:lnSpc>
                <a:spcPct val="150000"/>
              </a:lnSpc>
            </a:pPr>
            <a:endParaRPr lang="en-US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614366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400" b="1" dirty="0" smtClean="0">
                <a:solidFill>
                  <a:srgbClr val="002060"/>
                </a:solidFill>
                <a:ea typeface="Roboto Condensed Light" panose="020B0604020202020204" charset="0"/>
              </a:rPr>
              <a:t>Treatment</a:t>
            </a:r>
            <a:endParaRPr lang="en-US" sz="2400" i="1" dirty="0" smtClean="0">
              <a:solidFill>
                <a:srgbClr val="FFFF00"/>
              </a:solidFill>
              <a:ea typeface="Roboto Condensed Light" panose="020B060402020202020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 smtClean="0"/>
              <a:t>Meticulous intensive care support is needed</a:t>
            </a:r>
          </a:p>
          <a:p>
            <a:pPr algn="just">
              <a:lnSpc>
                <a:spcPct val="150000"/>
              </a:lnSpc>
            </a:pPr>
            <a:r>
              <a:rPr lang="en-US" sz="2400" b="1" dirty="0" err="1" smtClean="0"/>
              <a:t>Botulinum</a:t>
            </a:r>
            <a:r>
              <a:rPr lang="en-US" sz="2400" b="1" dirty="0" smtClean="0"/>
              <a:t> antitoxin- </a:t>
            </a:r>
            <a:r>
              <a:rPr lang="en-US" sz="2400" dirty="0" smtClean="0"/>
              <a:t>administered immediately on clinical suspicion, without waiting for laboratory confirmation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/>
              <a:t>Earlier the administration, better is the cure rate; antitoxin can neutralize unbound free toxin molecules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/>
              <a:t>In wound botulism, suspected wounds &amp; abscesses should be cleaned, </a:t>
            </a:r>
            <a:r>
              <a:rPr lang="en-US" sz="2400" dirty="0" err="1" smtClean="0"/>
              <a:t>debrided</a:t>
            </a:r>
            <a:r>
              <a:rPr lang="en-US" sz="2400" dirty="0" smtClean="0"/>
              <a:t> &amp; drained promptly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/>
              <a:t>Antibiotics- penicillin or </a:t>
            </a:r>
            <a:r>
              <a:rPr lang="en-US" sz="2400" dirty="0" err="1" smtClean="0"/>
              <a:t>metronidazole</a:t>
            </a:r>
            <a:r>
              <a:rPr lang="en-US" sz="2400" dirty="0" smtClean="0"/>
              <a:t> may be useful</a:t>
            </a:r>
          </a:p>
          <a:p>
            <a:pPr>
              <a:lnSpc>
                <a:spcPct val="150000"/>
              </a:lnSpc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sz="3000" b="1" i="1" dirty="0" smtClean="0">
                <a:solidFill>
                  <a:srgbClr val="FF0000"/>
                </a:solidFill>
              </a:rPr>
              <a:t>Facts to note</a:t>
            </a:r>
            <a:endParaRPr lang="en-US" sz="3000" b="1" i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800599"/>
          </a:xfrm>
        </p:spPr>
        <p:txBody>
          <a:bodyPr>
            <a:normAutofit/>
          </a:bodyPr>
          <a:lstStyle/>
          <a:p>
            <a:pPr algn="just"/>
            <a:r>
              <a:rPr lang="en-US" sz="2400" b="1" i="1" u="sng" dirty="0" smtClean="0">
                <a:solidFill>
                  <a:srgbClr val="FF0000"/>
                </a:solidFill>
              </a:rPr>
              <a:t>Food poisoning outbreak must be suspected when :</a:t>
            </a:r>
          </a:p>
          <a:p>
            <a:pPr algn="just"/>
            <a:endParaRPr lang="en-US" sz="2400" b="1" i="1" u="sng" dirty="0" smtClean="0">
              <a:solidFill>
                <a:srgbClr val="FF0000"/>
              </a:solidFill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2400" dirty="0" smtClean="0"/>
              <a:t>an acute illness 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400" dirty="0" smtClean="0"/>
              <a:t>affecting 2 or more persons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400" dirty="0" smtClean="0"/>
              <a:t>with similar gastrointestinal or neurological manifestations 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400" dirty="0" smtClean="0"/>
              <a:t>who have shared a common meal 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smtClean="0">
                <a:solidFill>
                  <a:srgbClr val="FF0000"/>
                </a:solidFill>
              </a:rPr>
              <a:t>Vulnerable population</a:t>
            </a:r>
            <a:endParaRPr lang="en-US" b="1" i="1" dirty="0">
              <a:solidFill>
                <a:srgbClr val="FF0000"/>
              </a:solidFill>
            </a:endParaRPr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4579" name="Picture 4" descr="African mum and bab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32125" y="3352800"/>
            <a:ext cx="2454275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5" descr="Elderly asian wo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9112" y="1460500"/>
            <a:ext cx="2147888" cy="234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7" descr="Square pregnant belly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0" y="4343400"/>
            <a:ext cx="25146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2" name="TextBox 6"/>
          <p:cNvSpPr txBox="1">
            <a:spLocks noChangeArrowheads="1"/>
          </p:cNvSpPr>
          <p:nvPr/>
        </p:nvSpPr>
        <p:spPr bwMode="auto">
          <a:xfrm>
            <a:off x="685800" y="3352800"/>
            <a:ext cx="2438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Elderly People</a:t>
            </a:r>
          </a:p>
        </p:txBody>
      </p:sp>
      <p:sp>
        <p:nvSpPr>
          <p:cNvPr id="24583" name="TextBox 7"/>
          <p:cNvSpPr txBox="1">
            <a:spLocks noChangeArrowheads="1"/>
          </p:cNvSpPr>
          <p:nvPr/>
        </p:nvSpPr>
        <p:spPr bwMode="auto">
          <a:xfrm>
            <a:off x="3200400" y="5497512"/>
            <a:ext cx="1828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dirty="0">
                <a:solidFill>
                  <a:schemeClr val="bg2"/>
                </a:solidFill>
              </a:rPr>
              <a:t>Babies</a:t>
            </a:r>
          </a:p>
        </p:txBody>
      </p:sp>
      <p:sp>
        <p:nvSpPr>
          <p:cNvPr id="24584" name="TextBox 8"/>
          <p:cNvSpPr txBox="1">
            <a:spLocks noChangeArrowheads="1"/>
          </p:cNvSpPr>
          <p:nvPr/>
        </p:nvSpPr>
        <p:spPr bwMode="auto">
          <a:xfrm>
            <a:off x="6248400" y="6248401"/>
            <a:ext cx="2057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 dirty="0">
                <a:solidFill>
                  <a:schemeClr val="bg2"/>
                </a:solidFill>
              </a:rPr>
              <a:t>Pregnant Women</a:t>
            </a:r>
          </a:p>
        </p:txBody>
      </p:sp>
      <p:sp>
        <p:nvSpPr>
          <p:cNvPr id="24585" name="TextBox 11"/>
          <p:cNvSpPr txBox="1">
            <a:spLocks noChangeArrowheads="1"/>
          </p:cNvSpPr>
          <p:nvPr/>
        </p:nvSpPr>
        <p:spPr bwMode="auto">
          <a:xfrm>
            <a:off x="381000" y="6248400"/>
            <a:ext cx="4343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People with Chronic diseases</a:t>
            </a:r>
          </a:p>
        </p:txBody>
      </p:sp>
      <p:sp>
        <p:nvSpPr>
          <p:cNvPr id="24586" name="AutoShape 2" descr="https://encrypted-tbn1.gstatic.com/images?q=tbn:ANd9GcSk1utoKR4AYobB4F-vm2nOdvR8JLZ-ZtSlUojpTE33EyoodbJNIQ"/>
          <p:cNvSpPr>
            <a:spLocks noChangeAspect="1" noChangeArrowheads="1"/>
          </p:cNvSpPr>
          <p:nvPr/>
        </p:nvSpPr>
        <p:spPr bwMode="auto">
          <a:xfrm>
            <a:off x="173039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87" name="AutoShape 4" descr="https://encrypted-tbn1.gstatic.com/images?q=tbn:ANd9GcSk1utoKR4AYobB4F-vm2nOdvR8JLZ-ZtSlUojpTE33EyoodbJNIQ"/>
          <p:cNvSpPr>
            <a:spLocks noChangeAspect="1" noChangeArrowheads="1"/>
          </p:cNvSpPr>
          <p:nvPr/>
        </p:nvSpPr>
        <p:spPr bwMode="auto">
          <a:xfrm>
            <a:off x="173037" y="-1143000"/>
            <a:ext cx="4286251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5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5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90600"/>
          </a:xfrm>
        </p:spPr>
        <p:txBody>
          <a:bodyPr>
            <a:normAutofit/>
          </a:bodyPr>
          <a:lstStyle/>
          <a:p>
            <a:r>
              <a:rPr lang="en-US" sz="3800" b="1" dirty="0" smtClean="0">
                <a:solidFill>
                  <a:srgbClr val="00206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Laboratory diagnosis</a:t>
            </a:r>
            <a:endParaRPr lang="en-US" sz="38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smtClean="0"/>
              <a:t>Meticulous </a:t>
            </a:r>
            <a:r>
              <a:rPr lang="en-US" sz="2400" b="1" dirty="0" smtClean="0">
                <a:solidFill>
                  <a:srgbClr val="C00000"/>
                </a:solidFill>
              </a:rPr>
              <a:t>history taking </a:t>
            </a:r>
            <a:r>
              <a:rPr lang="en-US" sz="2400" dirty="0" smtClean="0"/>
              <a:t>regarding  ingestion of specific foods &amp; time of onset of diarrhea after a meal can provide clues to the bacterial cause of the illness</a:t>
            </a:r>
          </a:p>
          <a:p>
            <a:pPr algn="just">
              <a:lnSpc>
                <a:spcPct val="150000"/>
              </a:lnSpc>
            </a:pPr>
            <a:endParaRPr lang="en-US" sz="2400" dirty="0" smtClean="0"/>
          </a:p>
          <a:p>
            <a:pPr algn="just">
              <a:lnSpc>
                <a:spcPct val="150000"/>
              </a:lnSpc>
            </a:pPr>
            <a:r>
              <a:rPr lang="en-US" sz="2400" b="1" dirty="0" err="1" smtClean="0">
                <a:solidFill>
                  <a:srgbClr val="C00000"/>
                </a:solidFill>
              </a:rPr>
              <a:t>Vomitus</a:t>
            </a:r>
            <a:r>
              <a:rPr lang="en-US" sz="2400" b="1" dirty="0" smtClean="0">
                <a:solidFill>
                  <a:srgbClr val="C00000"/>
                </a:solidFill>
              </a:rPr>
              <a:t>, stool or the suspected food materials </a:t>
            </a:r>
            <a:r>
              <a:rPr lang="en-US" sz="2400" dirty="0" smtClean="0"/>
              <a:t>are the ideal specimens</a:t>
            </a:r>
          </a:p>
          <a:p>
            <a:pPr algn="just"/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1"/>
            <a:ext cx="8229600" cy="5287964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600" b="1" dirty="0" smtClean="0">
                <a:solidFill>
                  <a:srgbClr val="C00000"/>
                </a:solidFill>
              </a:rPr>
              <a:t>Processing of Food Specimens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sz="2600" i="1" dirty="0" smtClean="0"/>
              <a:t>Viable Plate Count (Direct Quantification)</a:t>
            </a:r>
            <a:r>
              <a:rPr lang="en-US" sz="2600" b="1" dirty="0" smtClean="0"/>
              <a:t> </a:t>
            </a:r>
          </a:p>
          <a:p>
            <a:pPr lvl="1" algn="just">
              <a:lnSpc>
                <a:spcPct val="150000"/>
              </a:lnSpc>
              <a:buNone/>
            </a:pPr>
            <a:r>
              <a:rPr lang="en-US" sz="2600" b="1" dirty="0" smtClean="0"/>
              <a:t>Identify &amp; report no. of colonies as such or /g sample</a:t>
            </a:r>
            <a:endParaRPr lang="fr-FR" sz="2600" i="1" dirty="0" smtClean="0"/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600" i="1" dirty="0" smtClean="0"/>
              <a:t>Pre-enrichment Culture </a:t>
            </a:r>
            <a:r>
              <a:rPr lang="en-US" sz="2600" dirty="0" smtClean="0"/>
              <a:t>(helps in recovery of damaged pathogen)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600" i="1" dirty="0" smtClean="0"/>
          </a:p>
          <a:p>
            <a:pPr algn="just">
              <a:lnSpc>
                <a:spcPct val="150000"/>
              </a:lnSpc>
            </a:pPr>
            <a:r>
              <a:rPr lang="en-US" sz="2600" b="1" dirty="0" smtClean="0">
                <a:solidFill>
                  <a:srgbClr val="C00000"/>
                </a:solidFill>
              </a:rPr>
              <a:t>Toxin Detection- </a:t>
            </a:r>
            <a:r>
              <a:rPr lang="en-US" sz="2600" dirty="0" smtClean="0"/>
              <a:t>ELISA, LAT, PCR </a:t>
            </a:r>
          </a:p>
          <a:p>
            <a:pPr algn="just"/>
            <a:endParaRPr lang="en-US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MYCOTOXICOSES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sz="2200" dirty="0" err="1" smtClean="0"/>
              <a:t>Mycotic</a:t>
            </a:r>
            <a:r>
              <a:rPr lang="en-US" sz="2200" dirty="0" smtClean="0"/>
              <a:t> poisoning is a rare cause of food poisoning, caused by fungi. </a:t>
            </a:r>
          </a:p>
          <a:p>
            <a:pPr>
              <a:lnSpc>
                <a:spcPct val="150000"/>
              </a:lnSpc>
            </a:pPr>
            <a:r>
              <a:rPr lang="en-US" sz="2200" dirty="0" smtClean="0"/>
              <a:t>The disease can be classified into two varieties: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 smtClean="0"/>
              <a:t>1. </a:t>
            </a:r>
            <a:r>
              <a:rPr lang="en-US" sz="2200" b="1" dirty="0" err="1" smtClean="0"/>
              <a:t>Mycotoxicosis</a:t>
            </a:r>
            <a:r>
              <a:rPr lang="en-US" sz="2200" b="1" dirty="0" smtClean="0"/>
              <a:t>: </a:t>
            </a:r>
            <a:r>
              <a:rPr lang="en-US" sz="2200" dirty="0" smtClean="0"/>
              <a:t>Disease produced by consumption of food contaminated with toxins liberated by certain fungi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 smtClean="0"/>
              <a:t>2. </a:t>
            </a:r>
            <a:r>
              <a:rPr lang="en-US" sz="2200" b="1" dirty="0" err="1" smtClean="0"/>
              <a:t>Mycetism</a:t>
            </a:r>
            <a:r>
              <a:rPr lang="en-US" sz="2200" b="1" dirty="0" smtClean="0"/>
              <a:t>: </a:t>
            </a:r>
            <a:r>
              <a:rPr lang="en-US" sz="2200" dirty="0" smtClean="0"/>
              <a:t>Toxic effects produced by eating poisonous fleshy fungi; usually different types of mushrooms.</a:t>
            </a:r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 smtClean="0">
                <a:latin typeface="Roboto Condensed Light" panose="020B0604020202020204" charset="0"/>
                <a:ea typeface="Roboto Condensed Light" panose="020B0604020202020204" charset="0"/>
              </a:rPr>
              <a:t>Features of common </a:t>
            </a:r>
            <a:r>
              <a:rPr lang="en-US" i="1" dirty="0" err="1" smtClean="0">
                <a:latin typeface="Roboto Condensed Light" panose="020B0604020202020204" charset="0"/>
                <a:ea typeface="Roboto Condensed Light" panose="020B0604020202020204" charset="0"/>
              </a:rPr>
              <a:t>mycotoxicosis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758552243"/>
              </p:ext>
            </p:extLst>
          </p:nvPr>
        </p:nvGraphicFramePr>
        <p:xfrm>
          <a:off x="213360" y="1390759"/>
          <a:ext cx="8717280" cy="391160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15748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81432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70688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62128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Mycotoxin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Produced by fungal species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180" marR="0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Source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2545" marR="0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Clinical condition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Aflatoxin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400" i="1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Aspergillus </a:t>
                      </a:r>
                      <a:r>
                        <a:rPr lang="en-US" sz="1400" i="1" dirty="0" err="1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flavus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  <a:p>
                      <a:pPr marL="43815" marR="381635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1400" i="1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Aspergillus </a:t>
                      </a:r>
                      <a:r>
                        <a:rPr lang="en-US" sz="1400" i="1" dirty="0" err="1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parasiticus</a:t>
                      </a:r>
                      <a:r>
                        <a:rPr lang="en-US" sz="1400" i="1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, A. </a:t>
                      </a:r>
                      <a:r>
                        <a:rPr lang="en-US" sz="1400" i="1" dirty="0" err="1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nomius</a:t>
                      </a:r>
                      <a:r>
                        <a:rPr lang="en-US" sz="1400" i="1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i="1" dirty="0" err="1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Penicillium</a:t>
                      </a:r>
                      <a:r>
                        <a:rPr lang="en-US" sz="1400" i="1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i="1" dirty="0" err="1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puberulum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180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Nuts, maize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28295" marR="910590" indent="-285750">
                        <a:lnSpc>
                          <a:spcPct val="100000"/>
                        </a:lnSpc>
                        <a:spcBef>
                          <a:spcPts val="205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Hepatoma,hepatitis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  <a:p>
                      <a:pPr marL="328295" marR="910590" indent="-285750">
                        <a:lnSpc>
                          <a:spcPct val="100000"/>
                        </a:lnSpc>
                        <a:spcBef>
                          <a:spcPts val="205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Indian childhood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cirrhosis </a:t>
                      </a:r>
                    </a:p>
                    <a:p>
                      <a:pPr marL="328295" marR="910590" indent="-285750">
                        <a:lnSpc>
                          <a:spcPct val="100000"/>
                        </a:lnSpc>
                        <a:spcBef>
                          <a:spcPts val="205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Reye’s syndrome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Fumonisins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400" i="1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Fusarium moniliforme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180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Maize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28295" marR="615315" indent="-285750">
                        <a:lnSpc>
                          <a:spcPct val="100000"/>
                        </a:lnSpc>
                        <a:spcBef>
                          <a:spcPts val="205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Equine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leukoencephalomalacia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  <a:p>
                      <a:pPr marL="328295" marR="615315" indent="-285750">
                        <a:lnSpc>
                          <a:spcPct val="100000"/>
                        </a:lnSpc>
                        <a:spcBef>
                          <a:spcPts val="205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Porcine pulmonary edema </a:t>
                      </a:r>
                    </a:p>
                    <a:p>
                      <a:pPr marL="328295" marR="615315" indent="-285750">
                        <a:lnSpc>
                          <a:spcPct val="100000"/>
                        </a:lnSpc>
                        <a:spcBef>
                          <a:spcPts val="205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Carcinoma esophagus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Trichothecenes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400" i="1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Fusarium graminearum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180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Maize, wheat, sorghum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28295" marR="615315" indent="-285750">
                        <a:lnSpc>
                          <a:spcPct val="100000"/>
                        </a:lnSpc>
                        <a:spcBef>
                          <a:spcPts val="205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Alimentary toxic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aleukia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  <a:p>
                      <a:pPr marL="328295" marR="615315" indent="-285750">
                        <a:lnSpc>
                          <a:spcPct val="100000"/>
                        </a:lnSpc>
                        <a:spcBef>
                          <a:spcPts val="205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Biological warfare (yellow rain)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79733683"/>
              </p:ext>
            </p:extLst>
          </p:nvPr>
        </p:nvGraphicFramePr>
        <p:xfrm>
          <a:off x="213360" y="1479659"/>
          <a:ext cx="8717280" cy="268732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15748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78384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17932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17932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43815" marR="0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Mycotoxin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Produced by fungal species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180" marR="0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Source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2545" marR="0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Clinical condition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3815" marR="0">
                        <a:lnSpc>
                          <a:spcPct val="15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rgbClr val="231F20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Ochratoxin</a:t>
                      </a:r>
                      <a:endParaRPr lang="en-US" sz="1400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 marR="506730">
                        <a:lnSpc>
                          <a:spcPct val="150000"/>
                        </a:lnSpc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en-US" sz="1400" i="1" dirty="0">
                          <a:solidFill>
                            <a:srgbClr val="231F20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Aspergillus </a:t>
                      </a:r>
                      <a:r>
                        <a:rPr lang="en-US" sz="1400" i="1" dirty="0" err="1">
                          <a:solidFill>
                            <a:srgbClr val="231F20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ochraceus</a:t>
                      </a:r>
                      <a:r>
                        <a:rPr lang="en-US" sz="1400" i="1" dirty="0">
                          <a:solidFill>
                            <a:srgbClr val="231F20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, A. </a:t>
                      </a:r>
                      <a:r>
                        <a:rPr lang="en-US" sz="1400" i="1" dirty="0" err="1">
                          <a:solidFill>
                            <a:srgbClr val="231F20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niger</a:t>
                      </a:r>
                      <a:r>
                        <a:rPr lang="en-US" sz="1400" i="1" dirty="0">
                          <a:solidFill>
                            <a:srgbClr val="231F20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i="1" dirty="0" err="1">
                          <a:solidFill>
                            <a:srgbClr val="231F20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Penicillium</a:t>
                      </a:r>
                      <a:r>
                        <a:rPr lang="en-US" sz="1400" i="1" dirty="0">
                          <a:solidFill>
                            <a:srgbClr val="231F20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i="1" dirty="0" err="1">
                          <a:solidFill>
                            <a:srgbClr val="231F20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verrucosum</a:t>
                      </a:r>
                      <a:endParaRPr lang="en-US" sz="1400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180" marR="0">
                        <a:lnSpc>
                          <a:spcPct val="15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231F20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Cereals, bread</a:t>
                      </a:r>
                      <a:endParaRPr lang="en-US" sz="140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2545" marR="0">
                        <a:lnSpc>
                          <a:spcPct val="15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231F20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Nephropathies</a:t>
                      </a:r>
                      <a:endParaRPr lang="en-US" sz="140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  <a:p>
                      <a:pPr marL="42545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231F20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(Balkan endemic nephropathy)</a:t>
                      </a:r>
                      <a:endParaRPr lang="en-US" sz="140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3815" marR="0">
                        <a:lnSpc>
                          <a:spcPct val="15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231F20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Cyclopiazonic acid</a:t>
                      </a:r>
                      <a:endParaRPr lang="en-US" sz="140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 marR="105410">
                        <a:lnSpc>
                          <a:spcPct val="150000"/>
                        </a:lnSpc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en-US" sz="1400" i="1" dirty="0">
                          <a:solidFill>
                            <a:srgbClr val="231F20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Aspergillus</a:t>
                      </a:r>
                      <a:r>
                        <a:rPr lang="en-US" sz="1400" i="1" spc="-110" dirty="0">
                          <a:solidFill>
                            <a:srgbClr val="231F20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i="1" dirty="0" err="1">
                          <a:solidFill>
                            <a:srgbClr val="231F20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flavus</a:t>
                      </a:r>
                      <a:r>
                        <a:rPr lang="en-US" sz="1400" i="1" dirty="0">
                          <a:solidFill>
                            <a:srgbClr val="231F20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400" i="1" spc="-105" dirty="0">
                          <a:solidFill>
                            <a:srgbClr val="231F20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i="1" dirty="0">
                          <a:solidFill>
                            <a:srgbClr val="231F20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A.</a:t>
                      </a:r>
                      <a:r>
                        <a:rPr lang="en-US" sz="1400" i="1" spc="-105" dirty="0">
                          <a:solidFill>
                            <a:srgbClr val="231F20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i="1" dirty="0">
                          <a:solidFill>
                            <a:srgbClr val="231F20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versicolor,</a:t>
                      </a:r>
                      <a:r>
                        <a:rPr lang="en-US" sz="1400" i="1" spc="-105" dirty="0">
                          <a:solidFill>
                            <a:srgbClr val="231F20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i="1" dirty="0">
                          <a:solidFill>
                            <a:srgbClr val="231F20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A.</a:t>
                      </a:r>
                      <a:r>
                        <a:rPr lang="en-US" sz="1400" i="1" spc="-105" dirty="0">
                          <a:solidFill>
                            <a:srgbClr val="231F20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i="1" dirty="0" err="1">
                          <a:solidFill>
                            <a:srgbClr val="231F20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oryzae</a:t>
                      </a:r>
                      <a:r>
                        <a:rPr lang="en-US" sz="1400" i="1" dirty="0">
                          <a:solidFill>
                            <a:srgbClr val="231F20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i="1" dirty="0" err="1">
                          <a:solidFill>
                            <a:srgbClr val="231F20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Penicillium</a:t>
                      </a:r>
                      <a:r>
                        <a:rPr lang="en-US" sz="1400" i="1" spc="-40" dirty="0">
                          <a:solidFill>
                            <a:srgbClr val="231F20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i="1" dirty="0" err="1">
                          <a:solidFill>
                            <a:srgbClr val="231F20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cyclopium</a:t>
                      </a:r>
                      <a:endParaRPr lang="en-US" sz="1400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180" marR="0">
                        <a:lnSpc>
                          <a:spcPct val="15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231F20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Groundnut, corn</a:t>
                      </a:r>
                      <a:endParaRPr lang="en-US" sz="140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28295" marR="0" indent="-285750">
                        <a:lnSpc>
                          <a:spcPct val="15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sz="1400" dirty="0" err="1">
                          <a:solidFill>
                            <a:srgbClr val="231F20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Kodua</a:t>
                      </a:r>
                      <a:r>
                        <a:rPr lang="en-US" sz="1400" dirty="0">
                          <a:solidFill>
                            <a:srgbClr val="231F20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 poisoning</a:t>
                      </a:r>
                      <a:endParaRPr lang="en-US" sz="1400" dirty="0">
                        <a:solidFill>
                          <a:schemeClr val="dk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  <a:p>
                      <a:pPr marL="328295" marR="0" indent="-285750">
                        <a:lnSpc>
                          <a:spcPct val="15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sz="1400" dirty="0">
                          <a:solidFill>
                            <a:srgbClr val="231F20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Co-contaminant with aflatoxin</a:t>
                      </a:r>
                      <a:endParaRPr lang="en-US" sz="1400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3815" marR="0">
                        <a:lnSpc>
                          <a:spcPct val="15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231F20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Zearalenones</a:t>
                      </a:r>
                      <a:endParaRPr lang="en-US" sz="140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5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400" i="1">
                          <a:solidFill>
                            <a:srgbClr val="231F20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Fusarium graminearum</a:t>
                      </a:r>
                      <a:endParaRPr lang="en-US" sz="140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180" marR="0">
                        <a:lnSpc>
                          <a:spcPct val="15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231F20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Wheat, maize</a:t>
                      </a:r>
                      <a:endParaRPr lang="en-US" sz="140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2545" marR="0">
                        <a:lnSpc>
                          <a:spcPct val="15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231F20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Genital disorder in pigs</a:t>
                      </a:r>
                      <a:endParaRPr lang="en-US" sz="1400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>
                <a:latin typeface="Roboto Condensed Light" panose="020B0604020202020204" charset="0"/>
                <a:ea typeface="Roboto Condensed Light" panose="020B0604020202020204" charset="0"/>
              </a:rPr>
              <a:t>Features of common </a:t>
            </a:r>
            <a:r>
              <a:rPr lang="en-US" i="1" dirty="0" err="1" smtClean="0">
                <a:latin typeface="Roboto Condensed Light" panose="020B0604020202020204" charset="0"/>
                <a:ea typeface="Roboto Condensed Light" panose="020B0604020202020204" charset="0"/>
              </a:rPr>
              <a:t>mycetism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46318916"/>
              </p:ext>
            </p:extLst>
          </p:nvPr>
        </p:nvGraphicFramePr>
        <p:xfrm>
          <a:off x="243840" y="1484630"/>
          <a:ext cx="8656320" cy="303276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216408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6408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7272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60096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43815" marR="0">
                        <a:lnSpc>
                          <a:spcPct val="150000"/>
                        </a:lnSpc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Mushroom poisoning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50000"/>
                        </a:lnSpc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Produced by fungal species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50000"/>
                        </a:lnSpc>
                        <a:spcBef>
                          <a:spcPts val="15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Source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240" marR="37465" algn="ctr">
                        <a:lnSpc>
                          <a:spcPct val="150000"/>
                        </a:lnSpc>
                        <a:spcBef>
                          <a:spcPts val="15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Clinical condition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3815" marR="0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Ergot alkaloid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 marR="359410">
                        <a:lnSpc>
                          <a:spcPct val="150000"/>
                        </a:lnSpc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1400" i="1" dirty="0" err="1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Claviceps</a:t>
                      </a:r>
                      <a:r>
                        <a:rPr lang="en-US" sz="1400" i="1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i="1" dirty="0" err="1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purpurea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Rye flour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05" marR="108585" algn="ctr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St. Anthony’s fire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3815" marR="213995">
                        <a:lnSpc>
                          <a:spcPct val="150000"/>
                        </a:lnSpc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Coprine poisoning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50000"/>
                        </a:lnSpc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1400" i="1" dirty="0" err="1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Coprine</a:t>
                      </a:r>
                      <a:r>
                        <a:rPr lang="en-US" sz="1400" i="1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i="1" dirty="0" err="1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atramentarius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Butter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2545" marR="0" algn="ctr">
                        <a:lnSpc>
                          <a:spcPct val="150000"/>
                        </a:lnSpc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Antabuse like reaction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3815" marR="0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Muscarine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 marR="359410">
                        <a:lnSpc>
                          <a:spcPct val="150000"/>
                        </a:lnSpc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1400" i="1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Inocybe fastigiata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180" marR="0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Food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240" marR="81280" algn="ctr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Cholinergic effect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3815" marR="0">
                        <a:lnSpc>
                          <a:spcPct val="150000"/>
                        </a:lnSpc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Ibotenic acid, muscimol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 marR="280670">
                        <a:lnSpc>
                          <a:spcPct val="150000"/>
                        </a:lnSpc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1400" i="1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Amanita pantherina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180" marR="0">
                        <a:lnSpc>
                          <a:spcPct val="150000"/>
                        </a:lnSpc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Edible mushroom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2545" marR="0" algn="ctr">
                        <a:lnSpc>
                          <a:spcPct val="150000"/>
                        </a:lnSpc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Abdominal pain, vomiting, diarrhea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3815" marR="0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Cyclopeptide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 marR="317500">
                        <a:lnSpc>
                          <a:spcPct val="150000"/>
                        </a:lnSpc>
                        <a:spcBef>
                          <a:spcPts val="155"/>
                        </a:spcBef>
                        <a:spcAft>
                          <a:spcPts val="0"/>
                        </a:spcAft>
                      </a:pPr>
                      <a:r>
                        <a:rPr lang="en-US" sz="1400" i="1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Amanita phalloides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180" marR="0">
                        <a:lnSpc>
                          <a:spcPct val="150000"/>
                        </a:lnSpc>
                        <a:spcBef>
                          <a:spcPts val="155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Edible mushroom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2545" marR="74930" algn="ctr">
                        <a:lnSpc>
                          <a:spcPct val="150000"/>
                        </a:lnSpc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Hepatocellular failure, green death cap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20" y="214298"/>
            <a:ext cx="8229600" cy="857248"/>
          </a:xfrm>
        </p:spPr>
        <p:txBody>
          <a:bodyPr>
            <a:normAutofit/>
          </a:bodyPr>
          <a:lstStyle/>
          <a:p>
            <a:r>
              <a:rPr lang="en-US" sz="3800" b="1" dirty="0" smtClean="0">
                <a:solidFill>
                  <a:srgbClr val="00206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Treatment of food poisoning</a:t>
            </a:r>
            <a:endParaRPr lang="en-US" sz="38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42928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/>
              <a:t>A</a:t>
            </a:r>
            <a:r>
              <a:rPr lang="en-US" sz="2400" dirty="0" smtClean="0"/>
              <a:t>dequate rehydration &amp; electrolyte supplementation ORS or IV solutions (e.g. isotonic sodium chloride solution, Ringer lactate solution)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/>
              <a:t>Other symptomatic t/t- absorbents (e.g. Aluminum hydroxide) &amp; </a:t>
            </a:r>
            <a:r>
              <a:rPr lang="en-US" sz="2400" dirty="0" err="1" smtClean="0"/>
              <a:t>antisecretory</a:t>
            </a:r>
            <a:r>
              <a:rPr lang="en-US" sz="2400" dirty="0" smtClean="0"/>
              <a:t> agents (e.g. bismuth subsalicylate)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sz="2400" dirty="0" smtClean="0"/>
              <a:t>Antitoxin such as heptavalent botulism equine serum antitoxin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sz="2400" dirty="0" smtClean="0"/>
              <a:t>Antibiotics- penicillin or </a:t>
            </a:r>
            <a:r>
              <a:rPr lang="en-US" sz="2400" dirty="0" err="1" smtClean="0"/>
              <a:t>metronidazole</a:t>
            </a:r>
            <a:endParaRPr lang="en-US" sz="2400" dirty="0" smtClean="0"/>
          </a:p>
          <a:p>
            <a:pPr algn="just"/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4500594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600" b="1" dirty="0" smtClean="0"/>
              <a:t>Antibiotics: </a:t>
            </a:r>
            <a:r>
              <a:rPr lang="en-US" sz="2600" dirty="0" smtClean="0"/>
              <a:t>Usually antibiotics do not play much role</a:t>
            </a:r>
          </a:p>
          <a:p>
            <a:pPr algn="just">
              <a:lnSpc>
                <a:spcPct val="150000"/>
              </a:lnSpc>
            </a:pPr>
            <a:r>
              <a:rPr lang="en-US" sz="2600" dirty="0"/>
              <a:t>I</a:t>
            </a:r>
            <a:r>
              <a:rPr lang="en-US" sz="2600" dirty="0" smtClean="0"/>
              <a:t>ndicated for shigellosis, where </a:t>
            </a:r>
            <a:r>
              <a:rPr lang="en-US" sz="2600" dirty="0" err="1" smtClean="0"/>
              <a:t>fluoroquinolone</a:t>
            </a:r>
            <a:r>
              <a:rPr lang="en-US" sz="2600" dirty="0" smtClean="0"/>
              <a:t> (e.g. ciprofloxacin) is first-line agent</a:t>
            </a:r>
          </a:p>
          <a:p>
            <a:pPr algn="just">
              <a:lnSpc>
                <a:spcPct val="150000"/>
              </a:lnSpc>
            </a:pPr>
            <a:r>
              <a:rPr lang="en-US" sz="2600" dirty="0" smtClean="0"/>
              <a:t>In suspected cholera, </a:t>
            </a:r>
            <a:r>
              <a:rPr lang="en-US" sz="2600" dirty="0" err="1" smtClean="0"/>
              <a:t>azithromycin</a:t>
            </a:r>
            <a:r>
              <a:rPr lang="en-US" sz="2600" dirty="0" smtClean="0"/>
              <a:t> is drug of choice</a:t>
            </a:r>
            <a:endParaRPr lang="en-US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300" b="1" i="1" dirty="0" smtClean="0">
                <a:solidFill>
                  <a:srgbClr val="FF0000"/>
                </a:solidFill>
              </a:rPr>
              <a:t>Case history : 1</a:t>
            </a:r>
            <a:endParaRPr lang="en-US" sz="3300" b="1" i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600" dirty="0" smtClean="0"/>
              <a:t>A kid returned from a birthday party and </a:t>
            </a:r>
            <a:r>
              <a:rPr lang="en-US" sz="2600" b="1" i="1" u="sng" dirty="0" smtClean="0">
                <a:solidFill>
                  <a:srgbClr val="FF0000"/>
                </a:solidFill>
              </a:rPr>
              <a:t>began vomiting 6-7 hrs later. </a:t>
            </a:r>
            <a:r>
              <a:rPr lang="en-US" sz="2600" dirty="0" smtClean="0"/>
              <a:t>There was </a:t>
            </a:r>
            <a:r>
              <a:rPr lang="en-US" sz="2600" b="1" u="sng" dirty="0" smtClean="0">
                <a:solidFill>
                  <a:srgbClr val="FF0000"/>
                </a:solidFill>
              </a:rPr>
              <a:t>no fever or loose stools</a:t>
            </a:r>
            <a:r>
              <a:rPr lang="en-US" sz="2600" dirty="0" smtClean="0"/>
              <a:t>. Next morning, parents rang up the school to inform when teachers let them know that </a:t>
            </a:r>
            <a:r>
              <a:rPr lang="en-US" sz="2600" b="1" i="1" u="sng" dirty="0" smtClean="0">
                <a:solidFill>
                  <a:srgbClr val="FF0000"/>
                </a:solidFill>
              </a:rPr>
              <a:t>6 other children</a:t>
            </a:r>
            <a:r>
              <a:rPr lang="en-US" sz="26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600" dirty="0" smtClean="0"/>
              <a:t>who had attended party reported with similar illness. The common dish children ate was </a:t>
            </a:r>
            <a:r>
              <a:rPr lang="en-US" sz="2600" b="1" i="1" u="sng" dirty="0" smtClean="0">
                <a:solidFill>
                  <a:srgbClr val="FF0000"/>
                </a:solidFill>
              </a:rPr>
              <a:t>pineapple pastry</a:t>
            </a:r>
            <a:r>
              <a:rPr lang="en-US" sz="2600" i="1" dirty="0" smtClean="0">
                <a:solidFill>
                  <a:schemeClr val="accent5">
                    <a:lumMod val="50000"/>
                  </a:schemeClr>
                </a:solidFill>
              </a:rPr>
              <a:t>. </a:t>
            </a:r>
            <a:endParaRPr lang="en-US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6324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IN" sz="2200" b="1" dirty="0" smtClean="0">
                <a:solidFill>
                  <a:srgbClr val="C00000"/>
                </a:solidFill>
              </a:rPr>
              <a:t>Q. Choose the appropriate sample</a:t>
            </a:r>
          </a:p>
          <a:p>
            <a:endParaRPr lang="en-IN" sz="2200" dirty="0" smtClean="0"/>
          </a:p>
          <a:p>
            <a:pPr marL="0" indent="0">
              <a:buNone/>
            </a:pPr>
            <a:r>
              <a:rPr lang="en-US" sz="2200" b="1" dirty="0" smtClean="0">
                <a:solidFill>
                  <a:srgbClr val="0070C0"/>
                </a:solidFill>
              </a:rPr>
              <a:t>Samples-</a:t>
            </a:r>
            <a:r>
              <a:rPr lang="en-US" sz="2200" b="1" dirty="0" smtClean="0"/>
              <a:t> </a:t>
            </a:r>
            <a:r>
              <a:rPr lang="en-US" sz="2200" dirty="0" smtClean="0"/>
              <a:t>food particles, </a:t>
            </a:r>
            <a:r>
              <a:rPr lang="en-US" sz="2200" dirty="0" err="1" smtClean="0"/>
              <a:t>vomitus</a:t>
            </a:r>
            <a:r>
              <a:rPr lang="en-US" sz="2200" dirty="0" smtClean="0"/>
              <a:t> , stool, swabs from nostrils or skin lesions of food-handlers</a:t>
            </a:r>
          </a:p>
          <a:p>
            <a:pPr marL="0" indent="0">
              <a:buNone/>
            </a:pPr>
            <a:endParaRPr lang="en-IN" sz="2200" dirty="0" smtClean="0"/>
          </a:p>
          <a:p>
            <a:pPr>
              <a:buNone/>
            </a:pPr>
            <a:r>
              <a:rPr lang="en-IN" sz="2200" b="1" dirty="0" smtClean="0">
                <a:solidFill>
                  <a:srgbClr val="C00000"/>
                </a:solidFill>
              </a:rPr>
              <a:t>Q. Choose the test to be performed</a:t>
            </a:r>
          </a:p>
          <a:p>
            <a:pPr>
              <a:buNone/>
            </a:pPr>
            <a:endParaRPr lang="en-IN" sz="2400" dirty="0" smtClean="0"/>
          </a:p>
          <a:p>
            <a:endParaRPr lang="en-IN" sz="2400" dirty="0" smtClean="0"/>
          </a:p>
          <a:p>
            <a:endParaRPr lang="en-IN" sz="2400" dirty="0" smtClean="0"/>
          </a:p>
          <a:p>
            <a:endParaRPr lang="en-US" sz="2400" dirty="0" smtClean="0"/>
          </a:p>
          <a:p>
            <a:pPr marL="457200" indent="-457200">
              <a:buAutoNum type="arabicPeriod"/>
            </a:pPr>
            <a:endParaRPr lang="en-IN" sz="2400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04800" y="2804160"/>
          <a:ext cx="8610600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2650"/>
                <a:gridCol w="2152650"/>
                <a:gridCol w="2152650"/>
                <a:gridCol w="215265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/>
                        <a:t>1–6 h incubation period</a:t>
                      </a:r>
                    </a:p>
                    <a:p>
                      <a:endParaRPr lang="en-US" dirty="0"/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1" dirty="0" smtClean="0"/>
                        <a:t>Staphylococcus </a:t>
                      </a:r>
                      <a:r>
                        <a:rPr lang="en-US" sz="1800" i="1" dirty="0" err="1" smtClean="0"/>
                        <a:t>aureus</a:t>
                      </a:r>
                      <a:endParaRPr lang="en-US" sz="1800" dirty="0" smtClean="0"/>
                    </a:p>
                    <a:p>
                      <a:endParaRPr lang="en-US" dirty="0"/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Vomiting, diarrhea, abdominal cramps</a:t>
                      </a:r>
                    </a:p>
                    <a:p>
                      <a:endParaRPr lang="en-US" dirty="0"/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Ham, poultry, salad, mayonnaise, pastries, dairy products</a:t>
                      </a:r>
                    </a:p>
                    <a:p>
                      <a:endParaRPr lang="en-US" dirty="0"/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04800" y="4429542"/>
            <a:ext cx="8610600" cy="212365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457200" indent="-457200" algn="just">
              <a:buAutoNum type="arabicPeriod"/>
            </a:pPr>
            <a:r>
              <a:rPr lang="en-IN" sz="2200" dirty="0" smtClean="0"/>
              <a:t>Food sample plated on Blood agar &amp; selective media</a:t>
            </a:r>
          </a:p>
          <a:p>
            <a:pPr marL="457200" indent="-457200" algn="just">
              <a:buAutoNum type="arabicPeriod"/>
            </a:pPr>
            <a:r>
              <a:rPr lang="en-IN" sz="2200" dirty="0" smtClean="0"/>
              <a:t>Send sample to reference lab for </a:t>
            </a:r>
            <a:r>
              <a:rPr lang="en-IN" sz="2200" dirty="0" err="1" smtClean="0"/>
              <a:t>enterotoxin</a:t>
            </a:r>
            <a:r>
              <a:rPr lang="en-IN" sz="2200" dirty="0" smtClean="0"/>
              <a:t> detection &amp; phage typing</a:t>
            </a:r>
          </a:p>
          <a:p>
            <a:pPr marL="457200" indent="-457200" algn="just">
              <a:buAutoNum type="arabicPeriod"/>
            </a:pPr>
            <a:r>
              <a:rPr lang="en-IN" sz="2200" dirty="0" smtClean="0"/>
              <a:t>Stool sample plated on blood agar, MAC, selective media</a:t>
            </a:r>
          </a:p>
          <a:p>
            <a:pPr marL="457200" indent="-457200" algn="just">
              <a:buFont typeface="Arial" pitchFamily="34" charset="0"/>
              <a:buAutoNum type="arabicPeriod"/>
            </a:pPr>
            <a:r>
              <a:rPr lang="en-IN" sz="2200" dirty="0" smtClean="0"/>
              <a:t>Send sample to reference lab for </a:t>
            </a:r>
            <a:r>
              <a:rPr lang="en-IN" sz="2200" dirty="0" err="1" smtClean="0"/>
              <a:t>enterotoxin</a:t>
            </a:r>
            <a:r>
              <a:rPr lang="en-IN" sz="2200" dirty="0" smtClean="0"/>
              <a:t> detection &amp; phage typing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dirty="0" smtClean="0"/>
              <a:t>The pastry was recovered and cream tested positive for </a:t>
            </a:r>
            <a:r>
              <a:rPr lang="en-US" sz="2600" b="1" i="1" dirty="0" smtClean="0">
                <a:solidFill>
                  <a:srgbClr val="0070C0"/>
                </a:solidFill>
              </a:rPr>
              <a:t>Staphylococcus </a:t>
            </a:r>
            <a:r>
              <a:rPr lang="en-US" sz="2600" b="1" i="1" dirty="0" err="1" smtClean="0">
                <a:solidFill>
                  <a:srgbClr val="0070C0"/>
                </a:solidFill>
              </a:rPr>
              <a:t>aureus</a:t>
            </a:r>
            <a:r>
              <a:rPr lang="en-US" sz="2600" dirty="0" smtClean="0"/>
              <a:t>. Further investigations found that a </a:t>
            </a:r>
            <a:r>
              <a:rPr lang="en-US" sz="2600" b="1" i="1" u="sng" dirty="0" smtClean="0">
                <a:solidFill>
                  <a:srgbClr val="FF0000"/>
                </a:solidFill>
              </a:rPr>
              <a:t>nasal swab </a:t>
            </a:r>
            <a:r>
              <a:rPr lang="en-US" sz="2600" dirty="0" smtClean="0"/>
              <a:t>taken from the cook was positive for </a:t>
            </a:r>
            <a:r>
              <a:rPr lang="en-US" sz="2600" i="1" dirty="0" smtClean="0"/>
              <a:t>S. </a:t>
            </a:r>
            <a:r>
              <a:rPr lang="en-US" sz="2600" i="1" dirty="0" err="1" smtClean="0"/>
              <a:t>aureus</a:t>
            </a:r>
            <a:r>
              <a:rPr lang="en-US" sz="2600" dirty="0" smtClean="0"/>
              <a:t>.</a:t>
            </a:r>
          </a:p>
          <a:p>
            <a:endParaRPr lang="en-US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300" b="1" i="1" dirty="0" smtClean="0">
                <a:solidFill>
                  <a:srgbClr val="FF0000"/>
                </a:solidFill>
              </a:rPr>
              <a:t>Case history : 2</a:t>
            </a:r>
            <a:endParaRPr lang="en-US" sz="3300" b="1" i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dirty="0" smtClean="0"/>
              <a:t>A regional public health facility received reports of </a:t>
            </a:r>
            <a:r>
              <a:rPr lang="en-US" sz="2600" b="1" i="1" u="sng" dirty="0" smtClean="0">
                <a:solidFill>
                  <a:srgbClr val="FF0000"/>
                </a:solidFill>
              </a:rPr>
              <a:t>acute Gastrointestinal illness </a:t>
            </a:r>
            <a:r>
              <a:rPr lang="en-US" sz="2600" dirty="0" smtClean="0"/>
              <a:t>among children &amp; staff of a child day care centre who ate </a:t>
            </a:r>
            <a:r>
              <a:rPr lang="en-US" sz="2600" b="1" i="1" dirty="0" smtClean="0">
                <a:solidFill>
                  <a:srgbClr val="FF0000"/>
                </a:solidFill>
              </a:rPr>
              <a:t> </a:t>
            </a:r>
            <a:r>
              <a:rPr lang="en-US" sz="2600" b="1" i="1" u="sng" dirty="0" smtClean="0">
                <a:solidFill>
                  <a:srgbClr val="FF0000"/>
                </a:solidFill>
              </a:rPr>
              <a:t>oriental fried rice </a:t>
            </a:r>
            <a:r>
              <a:rPr lang="en-US" sz="2600" dirty="0" smtClean="0"/>
              <a:t>kept at ambient temperature ,in dinner became ill subsequently. </a:t>
            </a:r>
            <a:r>
              <a:rPr lang="en-US" sz="2600" b="1" i="1" u="sng" dirty="0" smtClean="0">
                <a:solidFill>
                  <a:srgbClr val="FF0000"/>
                </a:solidFill>
              </a:rPr>
              <a:t>Earliest symptom included nausea &amp; later on</a:t>
            </a:r>
            <a:r>
              <a:rPr lang="en-US" sz="2600" dirty="0" smtClean="0"/>
              <a:t> abdominal </a:t>
            </a:r>
            <a:r>
              <a:rPr lang="en-US" sz="2600" b="1" i="1" u="sng" dirty="0" smtClean="0">
                <a:solidFill>
                  <a:srgbClr val="FF0000"/>
                </a:solidFill>
              </a:rPr>
              <a:t>cramps</a:t>
            </a:r>
            <a:r>
              <a:rPr lang="en-US" sz="2600" dirty="0" smtClean="0"/>
              <a:t> </a:t>
            </a:r>
            <a:r>
              <a:rPr lang="en-US" sz="2600" b="1" i="1" u="sng" dirty="0" smtClean="0">
                <a:solidFill>
                  <a:srgbClr val="FF0000"/>
                </a:solidFill>
              </a:rPr>
              <a:t>&amp; </a:t>
            </a:r>
            <a:r>
              <a:rPr lang="en-US" sz="2600" b="1" i="1" u="sng" dirty="0" err="1" smtClean="0">
                <a:solidFill>
                  <a:srgbClr val="FF0000"/>
                </a:solidFill>
              </a:rPr>
              <a:t>diarrhoea</a:t>
            </a:r>
            <a:r>
              <a:rPr lang="en-US" sz="2600" b="1" i="1" dirty="0" smtClean="0"/>
              <a:t> .</a:t>
            </a:r>
            <a:r>
              <a:rPr lang="en-US" sz="2600" dirty="0" smtClean="0"/>
              <a:t>Food particles, stool samples &amp; </a:t>
            </a:r>
            <a:r>
              <a:rPr lang="en-US" sz="2600" dirty="0" err="1" smtClean="0"/>
              <a:t>vomitus</a:t>
            </a:r>
            <a:r>
              <a:rPr lang="en-US" sz="2600" dirty="0" smtClean="0"/>
              <a:t> from suspected cases were found to be positive for </a:t>
            </a:r>
            <a:r>
              <a:rPr lang="en-US" sz="2600" i="1" dirty="0" smtClean="0"/>
              <a:t>Bacillus cereus</a:t>
            </a:r>
            <a:r>
              <a:rPr lang="en-US" sz="2600" dirty="0" smtClean="0"/>
              <a:t>.</a:t>
            </a:r>
            <a:endParaRPr lang="en-US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1"/>
            <a:ext cx="8229600" cy="566896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IN" sz="2200" b="1" dirty="0" smtClean="0">
                <a:solidFill>
                  <a:srgbClr val="C00000"/>
                </a:solidFill>
              </a:rPr>
              <a:t>Q. Choose the appropriate sample</a:t>
            </a:r>
          </a:p>
          <a:p>
            <a:endParaRPr lang="en-IN" sz="2200" dirty="0" smtClean="0"/>
          </a:p>
          <a:p>
            <a:pPr marL="0" indent="0">
              <a:buNone/>
            </a:pPr>
            <a:r>
              <a:rPr lang="en-US" sz="2200" b="1" dirty="0" smtClean="0">
                <a:solidFill>
                  <a:srgbClr val="0070C0"/>
                </a:solidFill>
              </a:rPr>
              <a:t>Samples-</a:t>
            </a:r>
            <a:r>
              <a:rPr lang="en-US" sz="2200" b="1" dirty="0" smtClean="0"/>
              <a:t> </a:t>
            </a:r>
            <a:r>
              <a:rPr lang="en-US" sz="2200" dirty="0" smtClean="0"/>
              <a:t>food particles, </a:t>
            </a:r>
            <a:r>
              <a:rPr lang="en-US" sz="2200" dirty="0" err="1" smtClean="0"/>
              <a:t>vomitus</a:t>
            </a:r>
            <a:r>
              <a:rPr lang="en-US" sz="2200" dirty="0" smtClean="0"/>
              <a:t> , stool</a:t>
            </a:r>
          </a:p>
          <a:p>
            <a:pPr marL="0" indent="0">
              <a:buNone/>
            </a:pPr>
            <a:endParaRPr lang="en-IN" sz="2200" dirty="0" smtClean="0"/>
          </a:p>
          <a:p>
            <a:pPr>
              <a:buNone/>
            </a:pPr>
            <a:r>
              <a:rPr lang="en-IN" sz="2200" b="1" dirty="0" smtClean="0">
                <a:solidFill>
                  <a:srgbClr val="C00000"/>
                </a:solidFill>
              </a:rPr>
              <a:t>Q. Choose the test to be performed</a:t>
            </a:r>
          </a:p>
          <a:p>
            <a:pPr>
              <a:buNone/>
            </a:pPr>
            <a:endParaRPr lang="en-IN" sz="2200" dirty="0" smtClean="0"/>
          </a:p>
          <a:p>
            <a:endParaRPr lang="en-IN" sz="2200" dirty="0" smtClean="0"/>
          </a:p>
          <a:p>
            <a:endParaRPr lang="en-IN" sz="2200" dirty="0" smtClean="0"/>
          </a:p>
          <a:p>
            <a:endParaRPr lang="en-US" sz="22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04800" y="2804160"/>
          <a:ext cx="861060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2650"/>
                <a:gridCol w="2152650"/>
                <a:gridCol w="2552700"/>
                <a:gridCol w="175260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dirty="0" smtClean="0"/>
                        <a:t>1–6 h incubation period</a:t>
                      </a:r>
                    </a:p>
                    <a:p>
                      <a:endParaRPr lang="en-US" b="1" i="0" dirty="0"/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4450" marR="0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Bacillus cereus</a:t>
                      </a:r>
                    </a:p>
                  </a:txBody>
                  <a:tcPr marL="0" marR="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000" b="1" i="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Vomiting, diarrhea, abdominal cramps</a:t>
                      </a:r>
                    </a:p>
                  </a:txBody>
                  <a:tcPr marL="0" marR="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000" b="1" i="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Fried rice</a:t>
                      </a:r>
                    </a:p>
                  </a:txBody>
                  <a:tcPr marL="0" marR="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04800" y="4038600"/>
            <a:ext cx="8610600" cy="144655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457200" indent="-457200" algn="just">
              <a:buAutoNum type="arabicPeriod"/>
            </a:pPr>
            <a:r>
              <a:rPr lang="en-IN" sz="2200" dirty="0" smtClean="0"/>
              <a:t>Food, stool sample plated on Blood agar &amp; selective media (</a:t>
            </a:r>
            <a:r>
              <a:rPr lang="en-IN" sz="2200" dirty="0" err="1" smtClean="0"/>
              <a:t>polymyxin</a:t>
            </a:r>
            <a:r>
              <a:rPr lang="en-IN" sz="2200" dirty="0" smtClean="0"/>
              <a:t> agar)</a:t>
            </a:r>
          </a:p>
          <a:p>
            <a:pPr marL="457200" indent="-457200" algn="just">
              <a:buAutoNum type="arabicPeriod"/>
            </a:pPr>
            <a:endParaRPr lang="en-IN" sz="2200" dirty="0" smtClean="0"/>
          </a:p>
          <a:p>
            <a:pPr marL="457200" indent="-457200" algn="just">
              <a:buAutoNum type="arabicPeriod"/>
            </a:pPr>
            <a:r>
              <a:rPr lang="en-IN" sz="2200" dirty="0" smtClean="0"/>
              <a:t>Send sample to reference lab for toxin detection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600" dirty="0" smtClean="0"/>
              <a:t>Food particles, stool samples &amp; </a:t>
            </a:r>
            <a:r>
              <a:rPr lang="en-US" sz="2600" dirty="0" err="1" smtClean="0"/>
              <a:t>vomitus</a:t>
            </a:r>
            <a:r>
              <a:rPr lang="en-US" sz="2600" dirty="0" smtClean="0"/>
              <a:t> from suspected cases were found to be positive for </a:t>
            </a:r>
            <a:r>
              <a:rPr lang="en-US" sz="2600" b="1" i="1" dirty="0" smtClean="0">
                <a:solidFill>
                  <a:srgbClr val="0070C0"/>
                </a:solidFill>
              </a:rPr>
              <a:t>Bacillus cereus</a:t>
            </a:r>
            <a:endParaRPr lang="en-US" sz="26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3300" b="1" i="1" dirty="0" smtClean="0">
                <a:solidFill>
                  <a:srgbClr val="FF0000"/>
                </a:solidFill>
              </a:rPr>
              <a:t>Case history : 3</a:t>
            </a:r>
            <a:endParaRPr lang="en-US" sz="3300" b="1" i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dirty="0" smtClean="0"/>
              <a:t>Mrs. </a:t>
            </a:r>
            <a:r>
              <a:rPr lang="en-US" sz="2600" dirty="0" err="1" smtClean="0"/>
              <a:t>Smitha</a:t>
            </a:r>
            <a:r>
              <a:rPr lang="en-US" sz="2600" dirty="0" smtClean="0"/>
              <a:t> was admitted to hospital with c/c of nausea, vomiting &amp; cramps. Her daughter stated that she is also complaining of </a:t>
            </a:r>
            <a:r>
              <a:rPr lang="en-US" sz="2600" b="1" i="1" u="sng" dirty="0" smtClean="0">
                <a:solidFill>
                  <a:srgbClr val="FF0000"/>
                </a:solidFill>
              </a:rPr>
              <a:t>blurred vision</a:t>
            </a:r>
            <a:r>
              <a:rPr lang="en-US" sz="2600" dirty="0" smtClean="0"/>
              <a:t>. Nurse noticed </a:t>
            </a:r>
            <a:r>
              <a:rPr lang="en-US" sz="2600" b="1" i="1" u="sng" dirty="0" smtClean="0">
                <a:solidFill>
                  <a:srgbClr val="FF0000"/>
                </a:solidFill>
              </a:rPr>
              <a:t>drooping of eyelids &amp; facial muscles</a:t>
            </a:r>
            <a:r>
              <a:rPr lang="en-US" sz="2600" dirty="0" smtClean="0"/>
              <a:t> of both sides . Her daughter said that she </a:t>
            </a:r>
            <a:r>
              <a:rPr lang="en-US" sz="2600" b="1" i="1" u="sng" dirty="0" smtClean="0">
                <a:solidFill>
                  <a:srgbClr val="FF0000"/>
                </a:solidFill>
              </a:rPr>
              <a:t>cans  her own vegetables</a:t>
            </a:r>
            <a:r>
              <a:rPr lang="en-US" sz="2600" dirty="0" smtClean="0"/>
              <a:t> &amp; had eaten from those jars yesterday. </a:t>
            </a:r>
            <a:r>
              <a:rPr lang="en-US" sz="2600" b="1" i="1" u="sng" dirty="0" smtClean="0">
                <a:solidFill>
                  <a:srgbClr val="FF0000"/>
                </a:solidFill>
              </a:rPr>
              <a:t>Paralysis</a:t>
            </a:r>
            <a:r>
              <a:rPr lang="en-US" sz="2600" dirty="0" smtClean="0"/>
              <a:t> starts developing &amp; soon after her </a:t>
            </a:r>
            <a:r>
              <a:rPr lang="en-US" sz="2600" b="1" i="1" u="sng" dirty="0" smtClean="0">
                <a:solidFill>
                  <a:srgbClr val="FF0000"/>
                </a:solidFill>
              </a:rPr>
              <a:t>breathing ceases</a:t>
            </a:r>
            <a:r>
              <a:rPr lang="en-US" sz="2600" dirty="0" smtClean="0"/>
              <a:t>. She was placed on ventilator.</a:t>
            </a:r>
            <a:endParaRPr lang="en-US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1"/>
            <a:ext cx="8229600" cy="582136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IN" sz="2200" b="1" dirty="0" smtClean="0">
                <a:solidFill>
                  <a:srgbClr val="C00000"/>
                </a:solidFill>
              </a:rPr>
              <a:t>Q. Choose the appropriate sample</a:t>
            </a:r>
          </a:p>
          <a:p>
            <a:endParaRPr lang="en-IN" sz="2200" dirty="0" smtClean="0"/>
          </a:p>
          <a:p>
            <a:pPr marL="0" indent="0">
              <a:buNone/>
            </a:pPr>
            <a:r>
              <a:rPr lang="en-US" sz="2200" b="1" dirty="0" smtClean="0">
                <a:solidFill>
                  <a:srgbClr val="0070C0"/>
                </a:solidFill>
              </a:rPr>
              <a:t>Samples-</a:t>
            </a:r>
            <a:r>
              <a:rPr lang="en-US" sz="2200" b="1" dirty="0" smtClean="0"/>
              <a:t> </a:t>
            </a:r>
            <a:r>
              <a:rPr lang="en-US" sz="2200" dirty="0" smtClean="0"/>
              <a:t>food particles, stool</a:t>
            </a:r>
          </a:p>
          <a:p>
            <a:pPr marL="0" indent="0">
              <a:buNone/>
            </a:pPr>
            <a:endParaRPr lang="en-IN" sz="2200" dirty="0" smtClean="0"/>
          </a:p>
          <a:p>
            <a:pPr>
              <a:buNone/>
            </a:pPr>
            <a:r>
              <a:rPr lang="en-IN" sz="2200" b="1" dirty="0" smtClean="0">
                <a:solidFill>
                  <a:srgbClr val="C00000"/>
                </a:solidFill>
              </a:rPr>
              <a:t>Q. Choose the test to be performed</a:t>
            </a:r>
            <a:endParaRPr lang="en-US" sz="22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04800" y="2804160"/>
          <a:ext cx="8610600" cy="1231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2650"/>
                <a:gridCol w="1428750"/>
                <a:gridCol w="2362200"/>
                <a:gridCol w="266700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dirty="0" smtClean="0">
                          <a:solidFill>
                            <a:schemeClr val="bg1"/>
                          </a:solidFill>
                        </a:rPr>
                        <a:t>18-36 h incubation period</a:t>
                      </a:r>
                    </a:p>
                    <a:p>
                      <a:endParaRPr lang="en-US" b="1" i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marR="0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000" i="1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Clostridium </a:t>
                      </a:r>
                      <a:r>
                        <a:rPr lang="en-US" sz="2000" i="1" dirty="0" err="1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botulinum</a:t>
                      </a:r>
                      <a:endParaRPr lang="en-US" sz="2000" i="1" dirty="0" smtClean="0">
                        <a:solidFill>
                          <a:schemeClr val="bg1"/>
                        </a:solidFill>
                        <a:effectLst/>
                        <a:latin typeface="+mj-lt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  <a:p>
                      <a:pPr marL="45720" marR="0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IN" sz="2000" i="1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IN" sz="2000" i="1" dirty="0" err="1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kerner’s</a:t>
                      </a:r>
                      <a:r>
                        <a:rPr lang="en-IN" sz="2000" i="1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 disease)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+mj-lt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085" marR="0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Flaccid paralysis, </a:t>
                      </a:r>
                      <a:r>
                        <a:rPr lang="en-US" sz="2000" dirty="0" err="1">
                          <a:solidFill>
                            <a:schemeClr val="bg1"/>
                          </a:solidFill>
                          <a:effectLst/>
                          <a:latin typeface="+mj-lt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diplopia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000" dirty="0" err="1">
                          <a:solidFill>
                            <a:schemeClr val="bg1"/>
                          </a:solidFill>
                          <a:effectLst/>
                          <a:latin typeface="+mj-lt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dysphagia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+mj-lt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085" marR="0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Homemade</a:t>
                      </a:r>
                      <a:r>
                        <a:rPr lang="en-US" sz="2000" spc="-75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improperly</a:t>
                      </a:r>
                      <a:r>
                        <a:rPr lang="en-US" sz="2000" spc="-7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canned</a:t>
                      </a:r>
                      <a:r>
                        <a:rPr lang="en-US" sz="2000" spc="-7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food,</a:t>
                      </a:r>
                      <a:r>
                        <a:rPr lang="en-US" sz="2000" spc="-7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honey</a:t>
                      </a:r>
                      <a:r>
                        <a:rPr lang="en-US" sz="2000" spc="-7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(infants)</a:t>
                      </a:r>
                    </a:p>
                  </a:txBody>
                  <a:tcPr marL="0" marR="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04800" y="4226004"/>
            <a:ext cx="8610600" cy="144655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457200" indent="-457200" algn="just">
              <a:buAutoNum type="arabicPeriod"/>
            </a:pPr>
            <a:r>
              <a:rPr lang="en-IN" sz="2200" dirty="0" smtClean="0"/>
              <a:t>Food, stool sample inoculated in Robertson’s cooked broth &amp; plated on Blood agar &amp; selective media (egg yolk agar) in anaerobic condition</a:t>
            </a:r>
          </a:p>
          <a:p>
            <a:pPr marL="457200" indent="-457200" algn="just">
              <a:buAutoNum type="arabicPeriod"/>
            </a:pPr>
            <a:endParaRPr lang="en-IN" sz="2200" dirty="0" smtClean="0"/>
          </a:p>
          <a:p>
            <a:pPr marL="457200" indent="-457200" algn="just">
              <a:buAutoNum type="arabicPeriod"/>
            </a:pPr>
            <a:r>
              <a:rPr lang="en-IN" sz="2200" dirty="0" smtClean="0"/>
              <a:t>Send sample to reference lab for toxin neutralization assay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199"/>
            <a:ext cx="8229600" cy="5287965"/>
          </a:xfrm>
        </p:spPr>
        <p:txBody>
          <a:bodyPr>
            <a:normAutofit/>
          </a:bodyPr>
          <a:lstStyle/>
          <a:p>
            <a:pPr algn="just"/>
            <a:r>
              <a:rPr lang="en-US" sz="2600" dirty="0" smtClean="0"/>
              <a:t>Food, stool samples were found to be positive for </a:t>
            </a:r>
            <a:r>
              <a:rPr lang="en-US" sz="2800" b="1" i="1" dirty="0" smtClean="0">
                <a:solidFill>
                  <a:srgbClr val="FF0000"/>
                </a:solidFill>
                <a:ea typeface="Roboto Condensed Light" panose="020B0604020202020204" charset="0"/>
                <a:cs typeface="Times New Roman" panose="02020603050405020304" pitchFamily="18" charset="0"/>
              </a:rPr>
              <a:t>Clostridium </a:t>
            </a:r>
            <a:r>
              <a:rPr lang="en-US" sz="2800" b="1" i="1" dirty="0" err="1" smtClean="0">
                <a:solidFill>
                  <a:srgbClr val="FF0000"/>
                </a:solidFill>
                <a:ea typeface="Roboto Condensed Light" panose="020B0604020202020204" charset="0"/>
                <a:cs typeface="Times New Roman" panose="02020603050405020304" pitchFamily="18" charset="0"/>
              </a:rPr>
              <a:t>botulinum</a:t>
            </a:r>
            <a:endParaRPr lang="en-US" sz="2800" b="1" i="1" dirty="0" smtClean="0">
              <a:solidFill>
                <a:srgbClr val="FF0000"/>
              </a:solidFill>
              <a:ea typeface="Roboto Condensed Light" panose="020B0604020202020204" charset="0"/>
              <a:cs typeface="Times New Roman" panose="02020603050405020304" pitchFamily="18" charset="0"/>
            </a:endParaRPr>
          </a:p>
          <a:p>
            <a:pPr algn="just"/>
            <a:endParaRPr lang="en-US" sz="2600" b="1" dirty="0" smtClean="0">
              <a:solidFill>
                <a:srgbClr val="0070C0"/>
              </a:solidFill>
            </a:endParaRPr>
          </a:p>
          <a:p>
            <a:pPr algn="just"/>
            <a:endParaRPr lang="en-US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3238"/>
            <a:ext cx="8229600" cy="563562"/>
          </a:xfrm>
        </p:spPr>
        <p:txBody>
          <a:bodyPr>
            <a:noAutofit/>
          </a:bodyPr>
          <a:lstStyle/>
          <a:p>
            <a:r>
              <a:rPr lang="en-US" sz="3300" b="1" i="1" dirty="0" smtClean="0">
                <a:solidFill>
                  <a:srgbClr val="FF0000"/>
                </a:solidFill>
              </a:rPr>
              <a:t>Case history : 4</a:t>
            </a:r>
            <a:endParaRPr lang="en-US" sz="3300" b="1" i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600" dirty="0" smtClean="0"/>
              <a:t>A recent outbreak of </a:t>
            </a:r>
            <a:r>
              <a:rPr lang="en-US" sz="2600" dirty="0" err="1" smtClean="0"/>
              <a:t>foodborne</a:t>
            </a:r>
            <a:r>
              <a:rPr lang="en-US" sz="2600" dirty="0" smtClean="0"/>
              <a:t> illness  was reported after a mass staff luncheon at a school where </a:t>
            </a:r>
            <a:r>
              <a:rPr lang="en-US" sz="2600" b="1" u="sng" dirty="0" smtClean="0">
                <a:solidFill>
                  <a:srgbClr val="FF0000"/>
                </a:solidFill>
              </a:rPr>
              <a:t>beef</a:t>
            </a:r>
            <a:r>
              <a:rPr lang="en-US" sz="2600" dirty="0" smtClean="0"/>
              <a:t> was cooked. Beef was not refrigerated &amp; </a:t>
            </a:r>
            <a:r>
              <a:rPr lang="en-US" sz="2600" b="1" i="1" u="sng" dirty="0" smtClean="0">
                <a:solidFill>
                  <a:srgbClr val="FF0000"/>
                </a:solidFill>
              </a:rPr>
              <a:t>kept long in kitchen before </a:t>
            </a:r>
            <a:r>
              <a:rPr lang="en-US" sz="2600" dirty="0" smtClean="0"/>
              <a:t>serving. 103 people got sick with </a:t>
            </a:r>
            <a:r>
              <a:rPr lang="en-US" sz="2600" b="1" i="1" u="sng" dirty="0" smtClean="0">
                <a:solidFill>
                  <a:srgbClr val="FF0000"/>
                </a:solidFill>
              </a:rPr>
              <a:t>cramps , </a:t>
            </a:r>
            <a:r>
              <a:rPr lang="en-US" sz="2600" b="1" i="1" u="sng" dirty="0" err="1" smtClean="0">
                <a:solidFill>
                  <a:srgbClr val="FF0000"/>
                </a:solidFill>
              </a:rPr>
              <a:t>diarrhoea</a:t>
            </a:r>
            <a:r>
              <a:rPr lang="en-US" sz="2600" b="1" i="1" u="sng" dirty="0" smtClean="0">
                <a:solidFill>
                  <a:srgbClr val="FF0000"/>
                </a:solidFill>
              </a:rPr>
              <a:t> &amp; dehydration</a:t>
            </a:r>
            <a:r>
              <a:rPr lang="en-US" sz="2600" dirty="0" smtClean="0"/>
              <a:t>.  </a:t>
            </a:r>
            <a:endParaRPr lang="en-US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1"/>
            <a:ext cx="8229600" cy="574516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IN" sz="2200" b="1" dirty="0" smtClean="0">
                <a:solidFill>
                  <a:srgbClr val="C00000"/>
                </a:solidFill>
              </a:rPr>
              <a:t>. Choose the appropriate sample</a:t>
            </a:r>
          </a:p>
          <a:p>
            <a:endParaRPr lang="en-IN" sz="2200" dirty="0" smtClean="0"/>
          </a:p>
          <a:p>
            <a:pPr marL="0" indent="0">
              <a:buNone/>
            </a:pPr>
            <a:r>
              <a:rPr lang="en-US" sz="2200" b="1" dirty="0" smtClean="0">
                <a:solidFill>
                  <a:srgbClr val="0070C0"/>
                </a:solidFill>
              </a:rPr>
              <a:t>Samples-</a:t>
            </a:r>
            <a:r>
              <a:rPr lang="en-US" sz="2200" b="1" dirty="0" smtClean="0"/>
              <a:t> </a:t>
            </a:r>
            <a:r>
              <a:rPr lang="en-US" sz="2200" dirty="0" smtClean="0"/>
              <a:t>food particles, stool</a:t>
            </a:r>
          </a:p>
          <a:p>
            <a:pPr marL="0" indent="0">
              <a:buNone/>
            </a:pPr>
            <a:endParaRPr lang="en-IN" sz="2200" dirty="0" smtClean="0"/>
          </a:p>
          <a:p>
            <a:pPr>
              <a:buNone/>
            </a:pPr>
            <a:r>
              <a:rPr lang="en-IN" sz="2200" b="1" dirty="0" smtClean="0">
                <a:solidFill>
                  <a:srgbClr val="C00000"/>
                </a:solidFill>
              </a:rPr>
              <a:t>Q. Choose the test to be performed</a:t>
            </a:r>
            <a:endParaRPr lang="en-US" sz="2200" dirty="0" smtClean="0"/>
          </a:p>
          <a:p>
            <a:endParaRPr lang="en-US" sz="22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04800" y="2804160"/>
          <a:ext cx="861060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2650"/>
                <a:gridCol w="1428750"/>
                <a:gridCol w="2362200"/>
                <a:gridCol w="266700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dirty="0" smtClean="0">
                          <a:solidFill>
                            <a:schemeClr val="bg1"/>
                          </a:solidFill>
                        </a:rPr>
                        <a:t>8-16 h incubation period</a:t>
                      </a:r>
                    </a:p>
                    <a:p>
                      <a:endParaRPr lang="en-US" b="1" i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4450" marR="0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000" i="1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Clostridium perfringens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+mj-lt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4450" marR="0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Abdominal cramps, diarrhea</a:t>
                      </a:r>
                    </a:p>
                  </a:txBody>
                  <a:tcPr marL="0" marR="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Beef, poultry, legumes, gravies</a:t>
                      </a:r>
                    </a:p>
                  </a:txBody>
                  <a:tcPr marL="0" marR="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04800" y="4226004"/>
            <a:ext cx="8610600" cy="144655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457200" indent="-457200" algn="just">
              <a:buAutoNum type="arabicPeriod"/>
            </a:pPr>
            <a:r>
              <a:rPr lang="en-IN" sz="2200" dirty="0" smtClean="0"/>
              <a:t>Food, stool sample inoculated in Robertson’s cooked broth &amp; plated on </a:t>
            </a:r>
            <a:r>
              <a:rPr lang="en-IN" sz="2200" dirty="0" err="1" smtClean="0"/>
              <a:t>gentamicin</a:t>
            </a:r>
            <a:r>
              <a:rPr lang="en-IN" sz="2200" dirty="0" smtClean="0"/>
              <a:t> Blood agar in anaerobic condition</a:t>
            </a:r>
          </a:p>
          <a:p>
            <a:pPr marL="457200" indent="-457200" algn="just">
              <a:buAutoNum type="arabicPeriod"/>
            </a:pPr>
            <a:endParaRPr lang="en-IN" sz="2200" dirty="0" smtClean="0"/>
          </a:p>
          <a:p>
            <a:pPr marL="457200" indent="-457200" algn="just">
              <a:buAutoNum type="arabicPeriod"/>
            </a:pPr>
            <a:r>
              <a:rPr lang="en-IN" sz="2200" dirty="0" smtClean="0"/>
              <a:t>Send sample to reference lab for </a:t>
            </a:r>
            <a:r>
              <a:rPr lang="en-IN" sz="2200" dirty="0" err="1" smtClean="0"/>
              <a:t>enterotoxin</a:t>
            </a:r>
            <a:r>
              <a:rPr lang="en-IN" sz="2200" dirty="0" smtClean="0"/>
              <a:t> detection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dirty="0" smtClean="0"/>
              <a:t>Food &amp; stool samples taken from cases tested positive for </a:t>
            </a:r>
            <a:r>
              <a:rPr lang="en-US" sz="2600" b="1" i="1" dirty="0" smtClean="0">
                <a:solidFill>
                  <a:srgbClr val="FF0000"/>
                </a:solidFill>
              </a:rPr>
              <a:t>Clostridium </a:t>
            </a:r>
            <a:r>
              <a:rPr lang="en-US" sz="2600" b="1" i="1" dirty="0" err="1" smtClean="0">
                <a:solidFill>
                  <a:srgbClr val="FF0000"/>
                </a:solidFill>
              </a:rPr>
              <a:t>perfringens</a:t>
            </a:r>
            <a:endParaRPr lang="en-US" sz="2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2758</TotalTime>
  <Words>2599</Words>
  <Application>Microsoft Office PowerPoint</Application>
  <PresentationFormat>On-screen Show (4:3)</PresentationFormat>
  <Paragraphs>449</Paragraphs>
  <Slides>48</Slides>
  <Notes>2</Notes>
  <HiddenSlides>4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49" baseType="lpstr">
      <vt:lpstr>Office Theme</vt:lpstr>
      <vt:lpstr>Food Poisoning</vt:lpstr>
      <vt:lpstr>Learning objectives</vt:lpstr>
      <vt:lpstr>Introduction</vt:lpstr>
      <vt:lpstr>Causative agents </vt:lpstr>
      <vt:lpstr>Slide 5</vt:lpstr>
      <vt:lpstr>Major pathogenic mechanisms of Bacterial food poisoning: Toxin mediated</vt:lpstr>
      <vt:lpstr>Microbial agents of food poisoning</vt:lpstr>
      <vt:lpstr>Slide 8</vt:lpstr>
      <vt:lpstr>Slide 9</vt:lpstr>
      <vt:lpstr>Staphylococcal Food Poisoning</vt:lpstr>
      <vt:lpstr>Slide 11</vt:lpstr>
      <vt:lpstr>Bacillus cereus Infections</vt:lpstr>
      <vt:lpstr>Slide 13</vt:lpstr>
      <vt:lpstr>Slide 14</vt:lpstr>
      <vt:lpstr>Slide 15</vt:lpstr>
      <vt:lpstr>Clostridium perfringens food poisoning</vt:lpstr>
      <vt:lpstr>Slide 17</vt:lpstr>
      <vt:lpstr>Clostridium botulinum- Botulism</vt:lpstr>
      <vt:lpstr>Slide 19</vt:lpstr>
      <vt:lpstr>Slide 20</vt:lpstr>
      <vt:lpstr>Clinical Manifestations</vt:lpstr>
      <vt:lpstr>Slide 22</vt:lpstr>
      <vt:lpstr>Slide 23</vt:lpstr>
      <vt:lpstr>Slide 24</vt:lpstr>
      <vt:lpstr>Slide 25</vt:lpstr>
      <vt:lpstr>Slide 26</vt:lpstr>
      <vt:lpstr>Facts to note</vt:lpstr>
      <vt:lpstr>Vulnerable population</vt:lpstr>
      <vt:lpstr>Laboratory diagnosis</vt:lpstr>
      <vt:lpstr>Slide 30</vt:lpstr>
      <vt:lpstr>MYCOTOXICOSES</vt:lpstr>
      <vt:lpstr>Features of common mycotoxicosis</vt:lpstr>
      <vt:lpstr>Slide 33</vt:lpstr>
      <vt:lpstr>Features of common mycetism</vt:lpstr>
      <vt:lpstr>Treatment of food poisoning</vt:lpstr>
      <vt:lpstr>Slide 36</vt:lpstr>
      <vt:lpstr>Case history : 1</vt:lpstr>
      <vt:lpstr>Slide 38</vt:lpstr>
      <vt:lpstr>Slide 39</vt:lpstr>
      <vt:lpstr>Case history : 2</vt:lpstr>
      <vt:lpstr>Slide 41</vt:lpstr>
      <vt:lpstr>Slide 42</vt:lpstr>
      <vt:lpstr>Case history : 3</vt:lpstr>
      <vt:lpstr>Slide 44</vt:lpstr>
      <vt:lpstr>Slide 45</vt:lpstr>
      <vt:lpstr>Case history : 4</vt:lpstr>
      <vt:lpstr>Slide 47</vt:lpstr>
      <vt:lpstr>Slide 48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Food Poisoning</dc:title>
  <dc:creator>HANIYA</dc:creator>
  <cp:lastModifiedBy>HANIYA</cp:lastModifiedBy>
  <cp:revision>19</cp:revision>
  <dcterms:created xsi:type="dcterms:W3CDTF">2023-08-31T09:26:04Z</dcterms:created>
  <dcterms:modified xsi:type="dcterms:W3CDTF">2023-09-04T04:12:37Z</dcterms:modified>
</cp:coreProperties>
</file>