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70" r:id="rId5"/>
    <p:sldId id="271" r:id="rId6"/>
    <p:sldId id="272" r:id="rId7"/>
    <p:sldId id="273" r:id="rId8"/>
    <p:sldId id="258" r:id="rId9"/>
    <p:sldId id="259" r:id="rId10"/>
    <p:sldId id="260" r:id="rId11"/>
    <p:sldId id="261" r:id="rId12"/>
    <p:sldId id="265" r:id="rId13"/>
    <p:sldId id="262" r:id="rId14"/>
    <p:sldId id="263" r:id="rId15"/>
    <p:sldId id="264" r:id="rId16"/>
    <p:sldId id="266" r:id="rId17"/>
    <p:sldId id="267"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2" d="100"/>
          <a:sy n="62" d="100"/>
        </p:scale>
        <p:origin x="-732" y="-6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5946A8-7EE0-4831-BCF7-9728172629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ABAD4C79-FE00-46A3-B3C9-F82757DFAE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93FF0E07-203B-4C3B-8C82-D60E772954E7}"/>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5" name="Footer Placeholder 4">
            <a:extLst>
              <a:ext uri="{FF2B5EF4-FFF2-40B4-BE49-F238E27FC236}">
                <a16:creationId xmlns:a16="http://schemas.microsoft.com/office/drawing/2014/main" xmlns="" id="{6A3AAB37-FD75-444F-A8C0-1E291FD55FC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C0980D28-F4FB-4B52-AFB7-858A7E8590A0}"/>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521280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E5C24E-FC2F-42C1-89F6-F2D0C73D579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90692220-4D47-41B7-8065-8EA8D60D8B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82229C12-BEBF-4543-85DC-398F01173C77}"/>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5" name="Footer Placeholder 4">
            <a:extLst>
              <a:ext uri="{FF2B5EF4-FFF2-40B4-BE49-F238E27FC236}">
                <a16:creationId xmlns:a16="http://schemas.microsoft.com/office/drawing/2014/main" xmlns="" id="{57922A46-2CBB-4865-A8C4-EF57F700ED0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A5B32045-77C7-4835-B73B-6736408513B5}"/>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2829911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4EF744-51BD-41E2-B033-D713988C36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0C9F6148-3C68-460E-800D-128F9DECC2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3880387B-25F9-4A53-9777-10CB8F1B049B}"/>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5" name="Footer Placeholder 4">
            <a:extLst>
              <a:ext uri="{FF2B5EF4-FFF2-40B4-BE49-F238E27FC236}">
                <a16:creationId xmlns:a16="http://schemas.microsoft.com/office/drawing/2014/main" xmlns="" id="{CED2D3BC-C57D-4C75-8A85-879AB1C779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48A9015-019A-41AE-BFD9-C8E1ED6CE20A}"/>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1905642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4031FB-FFAB-4BFD-B947-93D43B6B596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371B2C56-FD79-4D09-BB13-7A9D10AD0A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3B7FBBBB-148B-47E0-A011-0C789AFABE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8D14AFEC-C182-47F5-AFF6-09DB85A09F41}"/>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6" name="Footer Placeholder 5">
            <a:extLst>
              <a:ext uri="{FF2B5EF4-FFF2-40B4-BE49-F238E27FC236}">
                <a16:creationId xmlns:a16="http://schemas.microsoft.com/office/drawing/2014/main" xmlns="" id="{8F99A66C-B6F4-4B7B-9583-2B780BAD15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8EBCD5B0-68F1-42D2-84A9-94BE4BF791F4}"/>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40760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C2A903-8A7D-4D83-9993-61A69508887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64FE3977-F2BA-4AF0-A913-927AAB11B3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EAF1414-50AD-4B31-AE65-E20C9DFC9D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89A962BA-4530-4D23-98FA-B929E37A80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28A9C90-8B60-43DB-9500-1F78FD594B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BCF37C06-F94A-48F6-8D24-20E3995F874D}"/>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8" name="Footer Placeholder 7">
            <a:extLst>
              <a:ext uri="{FF2B5EF4-FFF2-40B4-BE49-F238E27FC236}">
                <a16:creationId xmlns:a16="http://schemas.microsoft.com/office/drawing/2014/main" xmlns="" id="{6C6DD7A2-2317-4C96-95BA-21B2F57FC6D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B4352F1E-B149-4ECC-AF44-0923E372EF1A}"/>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2695488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68A5A1-3BBC-41A6-AF89-751741BCFB9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4EAE6957-1D0D-441C-AAC4-6B975ABE21DC}"/>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4" name="Footer Placeholder 3">
            <a:extLst>
              <a:ext uri="{FF2B5EF4-FFF2-40B4-BE49-F238E27FC236}">
                <a16:creationId xmlns:a16="http://schemas.microsoft.com/office/drawing/2014/main" xmlns="" id="{EB9C3A6B-8A3C-4E69-9588-D1F29A4754F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F93DE221-8D90-46E1-A551-38AA9763B373}"/>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1444748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923985C-18B8-4266-9F1A-560EA4548327}"/>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3" name="Footer Placeholder 2">
            <a:extLst>
              <a:ext uri="{FF2B5EF4-FFF2-40B4-BE49-F238E27FC236}">
                <a16:creationId xmlns:a16="http://schemas.microsoft.com/office/drawing/2014/main" xmlns="" id="{C63A8349-140A-4517-A08C-C0EF8DBB4D9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E7D2E0F8-18D8-478A-9805-816DED22305E}"/>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1930556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524EC8-890B-4221-B131-F81C31B49F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D0BD066-A130-4FFA-BBF0-FE8DDED96A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D72B502A-6926-42F6-B2CA-EA4E70362D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CD32E47-CE6A-4F39-BCC7-71A318F1B9D5}"/>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6" name="Footer Placeholder 5">
            <a:extLst>
              <a:ext uri="{FF2B5EF4-FFF2-40B4-BE49-F238E27FC236}">
                <a16:creationId xmlns:a16="http://schemas.microsoft.com/office/drawing/2014/main" xmlns="" id="{DCA0DBED-63E4-49B7-80E9-E8291CEB50B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70C9B70A-43AB-4471-8AD0-F99DE9551E96}"/>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613377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2EE95F-0282-45C8-AF28-CFE75B752A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1F838C7E-8098-4863-9D2A-8DEA8E562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5267F258-BEDE-4875-9E8F-2460BB0A8F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5DBE7C3-7B3F-44BE-9210-C814904BE10C}"/>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6" name="Footer Placeholder 5">
            <a:extLst>
              <a:ext uri="{FF2B5EF4-FFF2-40B4-BE49-F238E27FC236}">
                <a16:creationId xmlns:a16="http://schemas.microsoft.com/office/drawing/2014/main" xmlns="" id="{21DBF7F9-4050-4B13-8834-58B52E988E2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B17044F7-17F7-4D78-AE58-76D05F71021B}"/>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862916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DDB7CE-6B9C-474C-A5FC-C69CBD97656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79128ED4-C9E2-4E3E-84DE-ACE2F3FF09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6678E3C4-D0BC-43A7-B07D-1CAF525D9B41}"/>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5" name="Footer Placeholder 4">
            <a:extLst>
              <a:ext uri="{FF2B5EF4-FFF2-40B4-BE49-F238E27FC236}">
                <a16:creationId xmlns:a16="http://schemas.microsoft.com/office/drawing/2014/main" xmlns="" id="{09C81AA0-14E4-420B-BF39-113E906978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1AF840D-0969-49B4-BAC3-7B0E1FDFDA3A}"/>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3490077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3BBE605-3C71-4431-9366-3A349E5837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BEB7FBEB-7C00-418C-8F16-913CF53AAC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BC3EFB4-29AF-4155-8704-A8778B4B8BAA}"/>
              </a:ext>
            </a:extLst>
          </p:cNvPr>
          <p:cNvSpPr>
            <a:spLocks noGrp="1"/>
          </p:cNvSpPr>
          <p:nvPr>
            <p:ph type="dt" sz="half" idx="10"/>
          </p:nvPr>
        </p:nvSpPr>
        <p:spPr/>
        <p:txBody>
          <a:bodyPr/>
          <a:lstStyle/>
          <a:p>
            <a:fld id="{8F771F22-3E43-4200-BA90-2A7189A67DEC}" type="datetimeFigureOut">
              <a:rPr lang="en-IN" smtClean="0"/>
              <a:pPr/>
              <a:t>26-04-2023</a:t>
            </a:fld>
            <a:endParaRPr lang="en-IN"/>
          </a:p>
        </p:txBody>
      </p:sp>
      <p:sp>
        <p:nvSpPr>
          <p:cNvPr id="5" name="Footer Placeholder 4">
            <a:extLst>
              <a:ext uri="{FF2B5EF4-FFF2-40B4-BE49-F238E27FC236}">
                <a16:creationId xmlns:a16="http://schemas.microsoft.com/office/drawing/2014/main" xmlns="" id="{8E821241-494A-48C6-BDBB-2F5BECC8E79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941D9399-1835-4A55-AFE8-6BFA33D86ADB}"/>
              </a:ext>
            </a:extLst>
          </p:cNvPr>
          <p:cNvSpPr>
            <a:spLocks noGrp="1"/>
          </p:cNvSpPr>
          <p:nvPr>
            <p:ph type="sldNum" sz="quarter" idx="12"/>
          </p:nvPr>
        </p:nvSpPr>
        <p:spPr/>
        <p:txBody>
          <a:body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48234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528E285-B8F3-4F8A-9F3D-A7A2CD98FE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70811E35-6360-4991-9C38-C47EE024F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4899DC9-1833-4392-87EB-556F4A8A07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771F22-3E43-4200-BA90-2A7189A67DEC}" type="datetimeFigureOut">
              <a:rPr lang="en-IN" smtClean="0"/>
              <a:pPr/>
              <a:t>26-04-2023</a:t>
            </a:fld>
            <a:endParaRPr lang="en-IN"/>
          </a:p>
        </p:txBody>
      </p:sp>
      <p:sp>
        <p:nvSpPr>
          <p:cNvPr id="5" name="Footer Placeholder 4">
            <a:extLst>
              <a:ext uri="{FF2B5EF4-FFF2-40B4-BE49-F238E27FC236}">
                <a16:creationId xmlns:a16="http://schemas.microsoft.com/office/drawing/2014/main" xmlns="" id="{D4343309-6630-47C7-82FE-A463B3CF35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C52CC167-7CF9-405B-8F8D-C5D7D4BE08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C7BE3-8F68-4E37-AC2A-7A4BD1BF2997}" type="slidenum">
              <a:rPr lang="en-IN" smtClean="0"/>
              <a:pPr/>
              <a:t>‹#›</a:t>
            </a:fld>
            <a:endParaRPr lang="en-IN"/>
          </a:p>
        </p:txBody>
      </p:sp>
    </p:spTree>
    <p:extLst>
      <p:ext uri="{BB962C8B-B14F-4D97-AF65-F5344CB8AC3E}">
        <p14:creationId xmlns:p14="http://schemas.microsoft.com/office/powerpoint/2010/main" xmlns="" val="3900100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EACFAB-C60A-47AB-8B1B-10B29D9894EC}"/>
              </a:ext>
            </a:extLst>
          </p:cNvPr>
          <p:cNvSpPr>
            <a:spLocks noGrp="1"/>
          </p:cNvSpPr>
          <p:nvPr>
            <p:ph type="ctrTitle"/>
          </p:nvPr>
        </p:nvSpPr>
        <p:spPr/>
        <p:txBody>
          <a:bodyPr>
            <a:normAutofit/>
          </a:bodyPr>
          <a:lstStyle/>
          <a:p>
            <a:r>
              <a:rPr lang="en-US" b="1" dirty="0">
                <a:solidFill>
                  <a:srgbClr val="002060"/>
                </a:solidFill>
                <a:latin typeface="+mn-lt"/>
              </a:rPr>
              <a:t>Demonstration Of Respect For Patient Samples</a:t>
            </a:r>
            <a:endParaRPr lang="en-IN" b="1" dirty="0">
              <a:solidFill>
                <a:srgbClr val="002060"/>
              </a:solidFill>
              <a:latin typeface="+mn-lt"/>
            </a:endParaRPr>
          </a:p>
        </p:txBody>
      </p:sp>
      <p:sp>
        <p:nvSpPr>
          <p:cNvPr id="3" name="Subtitle 2">
            <a:extLst>
              <a:ext uri="{FF2B5EF4-FFF2-40B4-BE49-F238E27FC236}">
                <a16:creationId xmlns:a16="http://schemas.microsoft.com/office/drawing/2014/main" xmlns="" id="{36CE1D78-9DC4-4791-8F05-20508DB0B56E}"/>
              </a:ext>
            </a:extLst>
          </p:cNvPr>
          <p:cNvSpPr>
            <a:spLocks noGrp="1"/>
          </p:cNvSpPr>
          <p:nvPr>
            <p:ph type="subTitle" idx="1"/>
          </p:nvPr>
        </p:nvSpPr>
        <p:spPr/>
        <p:txBody>
          <a:bodyPr/>
          <a:lstStyle/>
          <a:p>
            <a:endParaRPr lang="en-US" dirty="0"/>
          </a:p>
          <a:p>
            <a:endParaRPr lang="en-IN" dirty="0"/>
          </a:p>
          <a:p>
            <a:endParaRPr lang="en-IN" dirty="0"/>
          </a:p>
        </p:txBody>
      </p:sp>
    </p:spTree>
    <p:extLst>
      <p:ext uri="{BB962C8B-B14F-4D97-AF65-F5344CB8AC3E}">
        <p14:creationId xmlns:p14="http://schemas.microsoft.com/office/powerpoint/2010/main" xmlns="" val="4121104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78C541-584F-463B-97D8-2F26E636DFE4}"/>
              </a:ext>
            </a:extLst>
          </p:cNvPr>
          <p:cNvSpPr>
            <a:spLocks noGrp="1"/>
          </p:cNvSpPr>
          <p:nvPr>
            <p:ph type="title"/>
          </p:nvPr>
        </p:nvSpPr>
        <p:spPr/>
        <p:txBody>
          <a:bodyPr/>
          <a:lstStyle/>
          <a:p>
            <a:r>
              <a:rPr lang="en-US" dirty="0"/>
              <a:t>Competency </a:t>
            </a:r>
            <a:endParaRPr lang="en-IN" dirty="0"/>
          </a:p>
        </p:txBody>
      </p:sp>
      <p:sp>
        <p:nvSpPr>
          <p:cNvPr id="3" name="Content Placeholder 2">
            <a:extLst>
              <a:ext uri="{FF2B5EF4-FFF2-40B4-BE49-F238E27FC236}">
                <a16:creationId xmlns:a16="http://schemas.microsoft.com/office/drawing/2014/main" xmlns="" id="{CDBA60C3-4DC9-4184-9210-E9CBC4AAA0A1}"/>
              </a:ext>
            </a:extLst>
          </p:cNvPr>
          <p:cNvSpPr>
            <a:spLocks noGrp="1"/>
          </p:cNvSpPr>
          <p:nvPr>
            <p:ph idx="1"/>
          </p:nvPr>
        </p:nvSpPr>
        <p:spPr/>
        <p:txBody>
          <a:bodyPr/>
          <a:lstStyle/>
          <a:p>
            <a:r>
              <a:rPr lang="en-US" dirty="0"/>
              <a:t>Demonstration of respect for patient samples sent to the laboratory for performance of laboratory tests in the detection of microbial agents causing infectious diseases</a:t>
            </a:r>
            <a:endParaRPr lang="en-IN" dirty="0"/>
          </a:p>
        </p:txBody>
      </p:sp>
    </p:spTree>
    <p:extLst>
      <p:ext uri="{BB962C8B-B14F-4D97-AF65-F5344CB8AC3E}">
        <p14:creationId xmlns:p14="http://schemas.microsoft.com/office/powerpoint/2010/main" xmlns="" val="3685462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BA36E68-3878-4ABB-A917-C50F08525CA5}"/>
              </a:ext>
            </a:extLst>
          </p:cNvPr>
          <p:cNvSpPr>
            <a:spLocks noGrp="1"/>
          </p:cNvSpPr>
          <p:nvPr>
            <p:ph type="title"/>
          </p:nvPr>
        </p:nvSpPr>
        <p:spPr>
          <a:xfrm>
            <a:off x="838200" y="2457878"/>
            <a:ext cx="10515600" cy="1275139"/>
          </a:xfrm>
        </p:spPr>
        <p:txBody>
          <a:bodyPr>
            <a:normAutofit/>
          </a:bodyPr>
          <a:lstStyle/>
          <a:p>
            <a:pPr algn="ctr"/>
            <a:r>
              <a:rPr lang="en-US" sz="6600" b="1" dirty="0">
                <a:solidFill>
                  <a:srgbClr val="C00000"/>
                </a:solidFill>
                <a:latin typeface="+mn-lt"/>
              </a:rPr>
              <a:t>Case scenarios</a:t>
            </a:r>
            <a:endParaRPr lang="en-IN" sz="6600" b="1" dirty="0">
              <a:solidFill>
                <a:srgbClr val="C00000"/>
              </a:solidFill>
              <a:latin typeface="+mn-lt"/>
            </a:endParaRPr>
          </a:p>
        </p:txBody>
      </p:sp>
    </p:spTree>
    <p:extLst>
      <p:ext uri="{BB962C8B-B14F-4D97-AF65-F5344CB8AC3E}">
        <p14:creationId xmlns:p14="http://schemas.microsoft.com/office/powerpoint/2010/main" xmlns="" val="3915507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375D0CDF-619A-4D49-B797-660E032B2C05}"/>
              </a:ext>
            </a:extLst>
          </p:cNvPr>
          <p:cNvSpPr>
            <a:spLocks noGrp="1"/>
          </p:cNvSpPr>
          <p:nvPr>
            <p:ph type="title"/>
          </p:nvPr>
        </p:nvSpPr>
        <p:spPr/>
        <p:txBody>
          <a:bodyPr/>
          <a:lstStyle/>
          <a:p>
            <a:r>
              <a:rPr lang="en-US" b="1" dirty="0">
                <a:solidFill>
                  <a:srgbClr val="002060"/>
                </a:solidFill>
                <a:latin typeface="+mn-lt"/>
              </a:rPr>
              <a:t>1. Rejection due to improper transport</a:t>
            </a:r>
            <a:endParaRPr lang="en-IN" b="1" dirty="0">
              <a:solidFill>
                <a:srgbClr val="002060"/>
              </a:solidFill>
              <a:latin typeface="+mn-lt"/>
            </a:endParaRPr>
          </a:p>
        </p:txBody>
      </p:sp>
      <p:sp>
        <p:nvSpPr>
          <p:cNvPr id="4" name="Content Placeholder 3">
            <a:extLst>
              <a:ext uri="{FF2B5EF4-FFF2-40B4-BE49-F238E27FC236}">
                <a16:creationId xmlns:a16="http://schemas.microsoft.com/office/drawing/2014/main" xmlns="" id="{A95F30D4-DE53-46CB-966E-9EB7EA5D7133}"/>
              </a:ext>
            </a:extLst>
          </p:cNvPr>
          <p:cNvSpPr>
            <a:spLocks noGrp="1"/>
          </p:cNvSpPr>
          <p:nvPr>
            <p:ph idx="1"/>
          </p:nvPr>
        </p:nvSpPr>
        <p:spPr/>
        <p:txBody>
          <a:bodyPr/>
          <a:lstStyle/>
          <a:p>
            <a:r>
              <a:rPr lang="en-US" dirty="0"/>
              <a:t>Sequestrum from a chronic osteomyelitis case was debrided and sent for culture and sensitivity</a:t>
            </a:r>
          </a:p>
          <a:p>
            <a:endParaRPr lang="en-US" dirty="0"/>
          </a:p>
          <a:p>
            <a:r>
              <a:rPr lang="en-US" dirty="0"/>
              <a:t>The sample was rejected by the laboratory mentioning that it was received in formalin, hence unsuitable for culture</a:t>
            </a:r>
          </a:p>
          <a:p>
            <a:endParaRPr lang="en-US" dirty="0"/>
          </a:p>
          <a:p>
            <a:r>
              <a:rPr lang="en-US" dirty="0"/>
              <a:t>There is no more sample available for culture now</a:t>
            </a:r>
            <a:endParaRPr lang="en-IN" dirty="0"/>
          </a:p>
        </p:txBody>
      </p:sp>
    </p:spTree>
    <p:extLst>
      <p:ext uri="{BB962C8B-B14F-4D97-AF65-F5344CB8AC3E}">
        <p14:creationId xmlns:p14="http://schemas.microsoft.com/office/powerpoint/2010/main" xmlns="" val="14488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AB9931-ED48-4159-AC26-6029F1A7915E}"/>
              </a:ext>
            </a:extLst>
          </p:cNvPr>
          <p:cNvSpPr>
            <a:spLocks noGrp="1"/>
          </p:cNvSpPr>
          <p:nvPr>
            <p:ph type="title"/>
          </p:nvPr>
        </p:nvSpPr>
        <p:spPr/>
        <p:txBody>
          <a:bodyPr/>
          <a:lstStyle/>
          <a:p>
            <a:r>
              <a:rPr lang="en-US" b="1" dirty="0">
                <a:solidFill>
                  <a:srgbClr val="002060"/>
                </a:solidFill>
                <a:latin typeface="+mn-lt"/>
              </a:rPr>
              <a:t>2. Specimen did not reach the laboratory</a:t>
            </a:r>
            <a:endParaRPr lang="en-IN" b="1" dirty="0">
              <a:solidFill>
                <a:srgbClr val="002060"/>
              </a:solidFill>
              <a:latin typeface="+mn-lt"/>
            </a:endParaRPr>
          </a:p>
        </p:txBody>
      </p:sp>
      <p:sp>
        <p:nvSpPr>
          <p:cNvPr id="3" name="Content Placeholder 2">
            <a:extLst>
              <a:ext uri="{FF2B5EF4-FFF2-40B4-BE49-F238E27FC236}">
                <a16:creationId xmlns:a16="http://schemas.microsoft.com/office/drawing/2014/main" xmlns="" id="{B877B0AC-24F9-4FC1-97C6-343CFACFF63B}"/>
              </a:ext>
            </a:extLst>
          </p:cNvPr>
          <p:cNvSpPr>
            <a:spLocks noGrp="1"/>
          </p:cNvSpPr>
          <p:nvPr>
            <p:ph idx="1"/>
          </p:nvPr>
        </p:nvSpPr>
        <p:spPr/>
        <p:txBody>
          <a:bodyPr>
            <a:normAutofit/>
          </a:bodyPr>
          <a:lstStyle/>
          <a:p>
            <a:pPr algn="just"/>
            <a:r>
              <a:rPr lang="en-US" sz="2600" dirty="0"/>
              <a:t>A critically ill 5 year old child’s CSF report is awaited for 3 days </a:t>
            </a:r>
          </a:p>
          <a:p>
            <a:pPr algn="just"/>
            <a:r>
              <a:rPr lang="en-US" sz="2600" dirty="0"/>
              <a:t>On enquiry, laboratory says it did not receive the sample</a:t>
            </a:r>
          </a:p>
          <a:p>
            <a:pPr algn="just"/>
            <a:endParaRPr lang="en-US" sz="2600" dirty="0"/>
          </a:p>
          <a:p>
            <a:pPr algn="just"/>
            <a:r>
              <a:rPr lang="en-US" sz="2600" dirty="0"/>
              <a:t>On further probing, it was found that the nursing staff had kept the sample container in his pocket and mistakenly taken it outside the hospital and had dropped it somewhere, and did not submit it to the laboratory for testing</a:t>
            </a:r>
          </a:p>
          <a:p>
            <a:pPr algn="just"/>
            <a:endParaRPr lang="en-US" sz="2600" dirty="0"/>
          </a:p>
          <a:p>
            <a:pPr algn="just"/>
            <a:r>
              <a:rPr lang="en-US" sz="2600" dirty="0"/>
              <a:t>Now the baby needs to undergo lumbar puncture again, results may not be the same as antibiotics are give and need to wait for some more days for the culture report</a:t>
            </a:r>
            <a:endParaRPr lang="en-IN" sz="2600" dirty="0"/>
          </a:p>
        </p:txBody>
      </p:sp>
    </p:spTree>
    <p:extLst>
      <p:ext uri="{BB962C8B-B14F-4D97-AF65-F5344CB8AC3E}">
        <p14:creationId xmlns:p14="http://schemas.microsoft.com/office/powerpoint/2010/main" xmlns="" val="3165264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911EE7-5CF4-4DA9-8FE7-12930BC2CB77}"/>
              </a:ext>
            </a:extLst>
          </p:cNvPr>
          <p:cNvSpPr>
            <a:spLocks noGrp="1"/>
          </p:cNvSpPr>
          <p:nvPr>
            <p:ph type="title"/>
          </p:nvPr>
        </p:nvSpPr>
        <p:spPr/>
        <p:txBody>
          <a:bodyPr>
            <a:normAutofit/>
          </a:bodyPr>
          <a:lstStyle/>
          <a:p>
            <a:pPr algn="just"/>
            <a:r>
              <a:rPr lang="en-US" sz="4000" b="1" dirty="0">
                <a:solidFill>
                  <a:srgbClr val="002060"/>
                </a:solidFill>
                <a:latin typeface="+mn-lt"/>
              </a:rPr>
              <a:t>3. Misguided report due to inadequate information in requisition form</a:t>
            </a:r>
            <a:endParaRPr lang="en-IN" sz="4000" b="1" dirty="0">
              <a:solidFill>
                <a:srgbClr val="002060"/>
              </a:solidFill>
              <a:latin typeface="+mn-lt"/>
            </a:endParaRPr>
          </a:p>
        </p:txBody>
      </p:sp>
      <p:sp>
        <p:nvSpPr>
          <p:cNvPr id="3" name="Content Placeholder 2">
            <a:extLst>
              <a:ext uri="{FF2B5EF4-FFF2-40B4-BE49-F238E27FC236}">
                <a16:creationId xmlns:a16="http://schemas.microsoft.com/office/drawing/2014/main" xmlns="" id="{1AFF2F59-D2CF-4234-B8E1-39CA4EBBC563}"/>
              </a:ext>
            </a:extLst>
          </p:cNvPr>
          <p:cNvSpPr>
            <a:spLocks noGrp="1"/>
          </p:cNvSpPr>
          <p:nvPr>
            <p:ph idx="1"/>
          </p:nvPr>
        </p:nvSpPr>
        <p:spPr/>
        <p:txBody>
          <a:bodyPr>
            <a:normAutofit/>
          </a:bodyPr>
          <a:lstStyle/>
          <a:p>
            <a:pPr algn="just"/>
            <a:r>
              <a:rPr lang="en-US" sz="2600" dirty="0"/>
              <a:t>Urologist calls up the laboratory to discuss about ‘insignificant bacteriuria’ culture report of a pyelonephritis patient</a:t>
            </a:r>
          </a:p>
          <a:p>
            <a:pPr algn="just"/>
            <a:endParaRPr lang="en-US" sz="2600" dirty="0"/>
          </a:p>
          <a:p>
            <a:pPr algn="just"/>
            <a:r>
              <a:rPr lang="en-US" sz="2600" dirty="0"/>
              <a:t>He says it was a percutaneous nephrostomy sample and asks for the organism and antimicrobial sensitivity</a:t>
            </a:r>
          </a:p>
          <a:p>
            <a:pPr algn="just"/>
            <a:endParaRPr lang="en-US" sz="2600" dirty="0"/>
          </a:p>
          <a:p>
            <a:pPr algn="just"/>
            <a:r>
              <a:rPr lang="en-US" sz="2600" dirty="0"/>
              <a:t>Microbiologist says it was written as urine sample on the request form, some gram negative bacillus had grown and the count was less than 10,000 CFU/ml, so it was thought to be a periurethral commensal and the isolates was discarded and hence further testing can not be done</a:t>
            </a:r>
            <a:endParaRPr lang="en-IN" sz="2600" dirty="0"/>
          </a:p>
        </p:txBody>
      </p:sp>
    </p:spTree>
    <p:extLst>
      <p:ext uri="{BB962C8B-B14F-4D97-AF65-F5344CB8AC3E}">
        <p14:creationId xmlns:p14="http://schemas.microsoft.com/office/powerpoint/2010/main" xmlns="" val="1720449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89C9C-6B93-45D8-BD9A-C9D1FEBA109B}"/>
              </a:ext>
            </a:extLst>
          </p:cNvPr>
          <p:cNvSpPr>
            <a:spLocks noGrp="1"/>
          </p:cNvSpPr>
          <p:nvPr>
            <p:ph type="title"/>
          </p:nvPr>
        </p:nvSpPr>
        <p:spPr/>
        <p:txBody>
          <a:bodyPr/>
          <a:lstStyle/>
          <a:p>
            <a:r>
              <a:rPr lang="en-US" b="1" dirty="0">
                <a:solidFill>
                  <a:srgbClr val="002060"/>
                </a:solidFill>
                <a:latin typeface="+mn-lt"/>
              </a:rPr>
              <a:t>4. Rejection due to improper collection</a:t>
            </a:r>
            <a:endParaRPr lang="en-IN" b="1" dirty="0">
              <a:solidFill>
                <a:srgbClr val="002060"/>
              </a:solidFill>
              <a:latin typeface="+mn-lt"/>
            </a:endParaRPr>
          </a:p>
        </p:txBody>
      </p:sp>
      <p:sp>
        <p:nvSpPr>
          <p:cNvPr id="3" name="Content Placeholder 2">
            <a:extLst>
              <a:ext uri="{FF2B5EF4-FFF2-40B4-BE49-F238E27FC236}">
                <a16:creationId xmlns:a16="http://schemas.microsoft.com/office/drawing/2014/main" xmlns="" id="{4C1B06AE-83BE-46D2-B6DC-31720D8A4865}"/>
              </a:ext>
            </a:extLst>
          </p:cNvPr>
          <p:cNvSpPr>
            <a:spLocks noGrp="1"/>
          </p:cNvSpPr>
          <p:nvPr>
            <p:ph idx="1"/>
          </p:nvPr>
        </p:nvSpPr>
        <p:spPr/>
        <p:txBody>
          <a:bodyPr>
            <a:normAutofit/>
          </a:bodyPr>
          <a:lstStyle/>
          <a:p>
            <a:pPr algn="just"/>
            <a:r>
              <a:rPr lang="en-US" sz="2600" dirty="0"/>
              <a:t>A suspected pulmonary tuberculosis patient, who would travel 30 km from his village to the private hospital in the city, had submitted spot sputum sample the previous day and an early morning sample today for acid fast staining</a:t>
            </a:r>
          </a:p>
          <a:p>
            <a:pPr algn="just"/>
            <a:endParaRPr lang="en-US" sz="2600" dirty="0"/>
          </a:p>
          <a:p>
            <a:pPr algn="just"/>
            <a:r>
              <a:rPr lang="en-US" sz="2600" dirty="0"/>
              <a:t>Reports of both the samples mentioned “many epithelial cells s/o excessive salivary contamination</a:t>
            </a:r>
            <a:r>
              <a:rPr lang="en-IN" sz="2600" dirty="0"/>
              <a:t>”, repeat with the proper sample</a:t>
            </a:r>
          </a:p>
          <a:p>
            <a:pPr algn="just"/>
            <a:endParaRPr lang="en-IN" sz="2600" dirty="0"/>
          </a:p>
          <a:p>
            <a:pPr algn="just"/>
            <a:r>
              <a:rPr lang="en-IN" sz="2600" dirty="0"/>
              <a:t>The doctor found it very difficult to convince the patient to submit proper samples again and pay for them too</a:t>
            </a:r>
            <a:endParaRPr lang="en-US" sz="2600" dirty="0"/>
          </a:p>
        </p:txBody>
      </p:sp>
    </p:spTree>
    <p:extLst>
      <p:ext uri="{BB962C8B-B14F-4D97-AF65-F5344CB8AC3E}">
        <p14:creationId xmlns:p14="http://schemas.microsoft.com/office/powerpoint/2010/main" xmlns="" val="1546992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2B8DA4-6C66-43CB-AB30-7AF23132A1A4}"/>
              </a:ext>
            </a:extLst>
          </p:cNvPr>
          <p:cNvSpPr>
            <a:spLocks noGrp="1"/>
          </p:cNvSpPr>
          <p:nvPr>
            <p:ph type="title"/>
          </p:nvPr>
        </p:nvSpPr>
        <p:spPr>
          <a:xfrm>
            <a:off x="838200" y="25760"/>
            <a:ext cx="10515600" cy="1359980"/>
          </a:xfrm>
        </p:spPr>
        <p:txBody>
          <a:bodyPr/>
          <a:lstStyle/>
          <a:p>
            <a:r>
              <a:rPr lang="en-US" b="1" dirty="0">
                <a:solidFill>
                  <a:srgbClr val="C00000"/>
                </a:solidFill>
              </a:rPr>
              <a:t>Essential background knowledge</a:t>
            </a:r>
            <a:endParaRPr lang="en-IN" b="1" dirty="0">
              <a:solidFill>
                <a:srgbClr val="C00000"/>
              </a:solidFill>
            </a:endParaRPr>
          </a:p>
        </p:txBody>
      </p:sp>
      <p:sp>
        <p:nvSpPr>
          <p:cNvPr id="3" name="Content Placeholder 2">
            <a:extLst>
              <a:ext uri="{FF2B5EF4-FFF2-40B4-BE49-F238E27FC236}">
                <a16:creationId xmlns:a16="http://schemas.microsoft.com/office/drawing/2014/main" xmlns="" id="{905C9B9C-6535-4E86-BCCC-2B8227B6506C}"/>
              </a:ext>
            </a:extLst>
          </p:cNvPr>
          <p:cNvSpPr>
            <a:spLocks noGrp="1"/>
          </p:cNvSpPr>
          <p:nvPr>
            <p:ph idx="1"/>
          </p:nvPr>
        </p:nvSpPr>
        <p:spPr>
          <a:xfrm>
            <a:off x="838200" y="1395167"/>
            <a:ext cx="10515600" cy="4781796"/>
          </a:xfrm>
        </p:spPr>
        <p:txBody>
          <a:bodyPr>
            <a:normAutofit lnSpcReduction="10000"/>
          </a:bodyPr>
          <a:lstStyle/>
          <a:p>
            <a:pPr marL="514350" indent="-514350" algn="just">
              <a:buAutoNum type="arabicPeriod"/>
            </a:pPr>
            <a:r>
              <a:rPr lang="en-US" dirty="0"/>
              <a:t>Appropriate sample for test planned: sample type, amount, collection procedure, preservative if any, container type used and its transportation and storage</a:t>
            </a:r>
          </a:p>
          <a:p>
            <a:pPr marL="514350" indent="-514350" algn="just">
              <a:buAutoNum type="arabicPeriod"/>
            </a:pPr>
            <a:endParaRPr lang="en-US" dirty="0"/>
          </a:p>
          <a:p>
            <a:pPr marL="514350" indent="-514350" algn="just">
              <a:buAutoNum type="arabicPeriod"/>
            </a:pPr>
            <a:r>
              <a:rPr lang="en-IN" dirty="0"/>
              <a:t>Appropriate labelling for correct sample identification</a:t>
            </a:r>
          </a:p>
          <a:p>
            <a:pPr marL="514350" indent="-514350" algn="just">
              <a:buAutoNum type="arabicPeriod"/>
            </a:pPr>
            <a:endParaRPr lang="en-IN" dirty="0"/>
          </a:p>
          <a:p>
            <a:pPr marL="514350" indent="-514350" algn="just">
              <a:buAutoNum type="arabicPeriod"/>
            </a:pPr>
            <a:r>
              <a:rPr lang="en-IN" dirty="0"/>
              <a:t>Accompanying clinical information for correlation</a:t>
            </a:r>
          </a:p>
          <a:p>
            <a:pPr marL="514350" indent="-514350" algn="just">
              <a:buAutoNum type="arabicPeriod"/>
            </a:pPr>
            <a:endParaRPr lang="en-IN" dirty="0"/>
          </a:p>
          <a:p>
            <a:pPr marL="514350" indent="-514350" algn="just">
              <a:buAutoNum type="arabicPeriod"/>
            </a:pPr>
            <a:r>
              <a:rPr lang="en-IN" dirty="0"/>
              <a:t>Possible medicolegal/Sociocultural/Ethical issues following incomplete/incorrect sample identification, relevant clinical information for correlation, proper storage or transportation</a:t>
            </a:r>
          </a:p>
        </p:txBody>
      </p:sp>
    </p:spTree>
    <p:extLst>
      <p:ext uri="{BB962C8B-B14F-4D97-AF65-F5344CB8AC3E}">
        <p14:creationId xmlns:p14="http://schemas.microsoft.com/office/powerpoint/2010/main" xmlns="" val="1780380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2A1A1F-A4C4-40F4-B884-76A30D697364}"/>
              </a:ext>
            </a:extLst>
          </p:cNvPr>
          <p:cNvSpPr>
            <a:spLocks noGrp="1"/>
          </p:cNvSpPr>
          <p:nvPr>
            <p:ph type="title"/>
          </p:nvPr>
        </p:nvSpPr>
        <p:spPr>
          <a:xfrm>
            <a:off x="819346" y="84841"/>
            <a:ext cx="10515600" cy="1313616"/>
          </a:xfrm>
        </p:spPr>
        <p:txBody>
          <a:bodyPr/>
          <a:lstStyle/>
          <a:p>
            <a:r>
              <a:rPr lang="en-US" b="1" dirty="0">
                <a:solidFill>
                  <a:srgbClr val="C00000"/>
                </a:solidFill>
              </a:rPr>
              <a:t>Specific learning objectives</a:t>
            </a:r>
            <a:endParaRPr lang="en-IN" b="1" dirty="0">
              <a:solidFill>
                <a:srgbClr val="C00000"/>
              </a:solidFill>
            </a:endParaRPr>
          </a:p>
        </p:txBody>
      </p:sp>
      <p:sp>
        <p:nvSpPr>
          <p:cNvPr id="3" name="Content Placeholder 2">
            <a:extLst>
              <a:ext uri="{FF2B5EF4-FFF2-40B4-BE49-F238E27FC236}">
                <a16:creationId xmlns:a16="http://schemas.microsoft.com/office/drawing/2014/main" xmlns="" id="{9881F1BD-4CB4-49C7-9A72-15C45BF6E2F5}"/>
              </a:ext>
            </a:extLst>
          </p:cNvPr>
          <p:cNvSpPr>
            <a:spLocks noGrp="1"/>
          </p:cNvSpPr>
          <p:nvPr>
            <p:ph idx="1"/>
          </p:nvPr>
        </p:nvSpPr>
        <p:spPr>
          <a:xfrm>
            <a:off x="819346" y="1398457"/>
            <a:ext cx="10515600" cy="4678101"/>
          </a:xfrm>
        </p:spPr>
        <p:txBody>
          <a:bodyPr>
            <a:normAutofit lnSpcReduction="10000"/>
          </a:bodyPr>
          <a:lstStyle/>
          <a:p>
            <a:pPr marL="514350" indent="-514350">
              <a:buAutoNum type="arabicPeriod"/>
            </a:pPr>
            <a:r>
              <a:rPr lang="en-US" dirty="0"/>
              <a:t>Choose an appropriate container for sample collection </a:t>
            </a:r>
          </a:p>
          <a:p>
            <a:pPr marL="514350" indent="-514350">
              <a:buAutoNum type="arabicPeriod"/>
            </a:pPr>
            <a:r>
              <a:rPr lang="en-US" dirty="0"/>
              <a:t>Demonstrate an appropriate procedure for temporary storage and transportation of clinical sample</a:t>
            </a:r>
          </a:p>
          <a:p>
            <a:pPr marL="514350" indent="-514350">
              <a:buAutoNum type="arabicPeriod"/>
            </a:pPr>
            <a:r>
              <a:rPr lang="en-US" dirty="0"/>
              <a:t>Discuss the information that shall be written in the request form and the sample container, completely and legibly</a:t>
            </a:r>
          </a:p>
          <a:p>
            <a:pPr marL="514350" indent="-514350">
              <a:buAutoNum type="arabicPeriod"/>
            </a:pPr>
            <a:r>
              <a:rPr lang="en-US" dirty="0"/>
              <a:t>Discuss the judicious application of sample rejection criteria in the best interest of patient care</a:t>
            </a:r>
          </a:p>
          <a:p>
            <a:pPr marL="514350" indent="-514350">
              <a:buAutoNum type="arabicPeriod"/>
            </a:pPr>
            <a:r>
              <a:rPr lang="en-US" dirty="0"/>
              <a:t>Discuss the importance of prioritizing the specimen as relevant to the clinical situation</a:t>
            </a:r>
          </a:p>
          <a:p>
            <a:pPr marL="514350" indent="-514350">
              <a:buAutoNum type="arabicPeriod"/>
            </a:pPr>
            <a:r>
              <a:rPr lang="en-US" dirty="0"/>
              <a:t>Discuss medical, ethical and socio-economical consideration of errors in sample collection and submission issues</a:t>
            </a:r>
            <a:endParaRPr lang="en-IN" dirty="0"/>
          </a:p>
        </p:txBody>
      </p:sp>
    </p:spTree>
    <p:extLst>
      <p:ext uri="{BB962C8B-B14F-4D97-AF65-F5344CB8AC3E}">
        <p14:creationId xmlns:p14="http://schemas.microsoft.com/office/powerpoint/2010/main" xmlns="" val="870945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E72E4D-8302-4B28-8594-17C14FB1B391}"/>
              </a:ext>
            </a:extLst>
          </p:cNvPr>
          <p:cNvSpPr>
            <a:spLocks noGrp="1"/>
          </p:cNvSpPr>
          <p:nvPr>
            <p:ph type="title"/>
          </p:nvPr>
        </p:nvSpPr>
        <p:spPr>
          <a:xfrm>
            <a:off x="838200" y="-153350"/>
            <a:ext cx="10515600" cy="1388261"/>
          </a:xfrm>
        </p:spPr>
        <p:txBody>
          <a:bodyPr>
            <a:normAutofit/>
          </a:bodyPr>
          <a:lstStyle/>
          <a:p>
            <a:r>
              <a:rPr lang="en-US" sz="3200" b="1" dirty="0">
                <a:solidFill>
                  <a:srgbClr val="C00000"/>
                </a:solidFill>
                <a:latin typeface="+mn-lt"/>
              </a:rPr>
              <a:t>Types of infections and various specimens collected</a:t>
            </a:r>
            <a:endParaRPr lang="en-IN" sz="3200" b="1" dirty="0">
              <a:solidFill>
                <a:srgbClr val="C00000"/>
              </a:solidFill>
              <a:latin typeface="+mn-lt"/>
            </a:endParaRPr>
          </a:p>
        </p:txBody>
      </p:sp>
      <p:graphicFrame>
        <p:nvGraphicFramePr>
          <p:cNvPr id="4" name="Table 4">
            <a:extLst>
              <a:ext uri="{FF2B5EF4-FFF2-40B4-BE49-F238E27FC236}">
                <a16:creationId xmlns:a16="http://schemas.microsoft.com/office/drawing/2014/main" xmlns="" id="{9A649F05-CC0D-4711-9FAB-CB7F8829CE6E}"/>
              </a:ext>
            </a:extLst>
          </p:cNvPr>
          <p:cNvGraphicFramePr>
            <a:graphicFrameLocks noGrp="1"/>
          </p:cNvGraphicFramePr>
          <p:nvPr>
            <p:ph idx="1"/>
            <p:extLst>
              <p:ext uri="{D42A27DB-BD31-4B8C-83A1-F6EECF244321}">
                <p14:modId xmlns:p14="http://schemas.microsoft.com/office/powerpoint/2010/main" xmlns="" val="82889842"/>
              </p:ext>
            </p:extLst>
          </p:nvPr>
        </p:nvGraphicFramePr>
        <p:xfrm>
          <a:off x="857839" y="791853"/>
          <a:ext cx="10495959" cy="6065520"/>
        </p:xfrm>
        <a:graphic>
          <a:graphicData uri="http://schemas.openxmlformats.org/drawingml/2006/table">
            <a:tbl>
              <a:tblPr firstRow="1" bandRow="1">
                <a:tableStyleId>{D27102A9-8310-4765-A935-A1911B00CA55}</a:tableStyleId>
              </a:tblPr>
              <a:tblGrid>
                <a:gridCol w="3498653">
                  <a:extLst>
                    <a:ext uri="{9D8B030D-6E8A-4147-A177-3AD203B41FA5}">
                      <a16:colId xmlns:a16="http://schemas.microsoft.com/office/drawing/2014/main" xmlns="" val="681153711"/>
                    </a:ext>
                  </a:extLst>
                </a:gridCol>
                <a:gridCol w="3498653">
                  <a:extLst>
                    <a:ext uri="{9D8B030D-6E8A-4147-A177-3AD203B41FA5}">
                      <a16:colId xmlns:a16="http://schemas.microsoft.com/office/drawing/2014/main" xmlns="" val="3645891455"/>
                    </a:ext>
                  </a:extLst>
                </a:gridCol>
                <a:gridCol w="3498653">
                  <a:extLst>
                    <a:ext uri="{9D8B030D-6E8A-4147-A177-3AD203B41FA5}">
                      <a16:colId xmlns:a16="http://schemas.microsoft.com/office/drawing/2014/main" xmlns="" val="3249398020"/>
                    </a:ext>
                  </a:extLst>
                </a:gridCol>
              </a:tblGrid>
              <a:tr h="424622">
                <a:tc>
                  <a:txBody>
                    <a:bodyPr/>
                    <a:lstStyle/>
                    <a:p>
                      <a:pPr algn="ctr"/>
                      <a:r>
                        <a:rPr lang="en-US" sz="2800" dirty="0">
                          <a:solidFill>
                            <a:srgbClr val="002060"/>
                          </a:solidFill>
                        </a:rPr>
                        <a:t>Types of infections</a:t>
                      </a:r>
                      <a:endParaRPr lang="en-IN" sz="28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800" dirty="0">
                          <a:solidFill>
                            <a:srgbClr val="002060"/>
                          </a:solidFill>
                        </a:rPr>
                        <a:t>specimen</a:t>
                      </a:r>
                      <a:endParaRPr lang="en-IN" sz="28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800" dirty="0">
                          <a:solidFill>
                            <a:srgbClr val="002060"/>
                          </a:solidFill>
                        </a:rPr>
                        <a:t>Container</a:t>
                      </a:r>
                      <a:endParaRPr lang="en-IN" sz="28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xmlns="" val="1481775637"/>
                  </a:ext>
                </a:extLst>
              </a:tr>
              <a:tr h="764320">
                <a:tc>
                  <a:txBody>
                    <a:bodyPr/>
                    <a:lstStyle/>
                    <a:p>
                      <a:pPr algn="ctr"/>
                      <a:r>
                        <a:rPr lang="en-US" sz="2300" b="1" dirty="0">
                          <a:solidFill>
                            <a:srgbClr val="0070C0"/>
                          </a:solidFill>
                        </a:rPr>
                        <a:t>Bloodstream infections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Paired blood culture specimens</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t>Blood culture bottle</a:t>
                      </a:r>
                      <a:endParaRPr lang="en-IN" sz="2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78231332"/>
                  </a:ext>
                </a:extLst>
              </a:tr>
              <a:tr h="764320">
                <a:tc>
                  <a:txBody>
                    <a:bodyPr/>
                    <a:lstStyle/>
                    <a:p>
                      <a:pPr algn="ctr"/>
                      <a:r>
                        <a:rPr lang="en-US" sz="2300" b="1" dirty="0">
                          <a:solidFill>
                            <a:srgbClr val="0070C0"/>
                          </a:solidFill>
                        </a:rPr>
                        <a:t>Infectious diseases requiring serology</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blood</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t>Vacutainer</a:t>
                      </a:r>
                      <a:endParaRPr lang="en-IN" sz="2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579593258"/>
                  </a:ext>
                </a:extLst>
              </a:tr>
              <a:tr h="764320">
                <a:tc>
                  <a:txBody>
                    <a:bodyPr/>
                    <a:lstStyle/>
                    <a:p>
                      <a:pPr algn="ctr"/>
                      <a:r>
                        <a:rPr lang="en-US" sz="2300" b="1" dirty="0">
                          <a:solidFill>
                            <a:srgbClr val="0070C0"/>
                          </a:solidFill>
                        </a:rPr>
                        <a:t>Diarrheal diseases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Stool</a:t>
                      </a:r>
                    </a:p>
                    <a:p>
                      <a:pPr algn="ctr"/>
                      <a:r>
                        <a:rPr lang="en-US" sz="2300" b="1" dirty="0">
                          <a:solidFill>
                            <a:srgbClr val="FF0000"/>
                          </a:solidFill>
                        </a:rPr>
                        <a:t>Rectal swab</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t>Universal container</a:t>
                      </a:r>
                    </a:p>
                    <a:p>
                      <a:pPr algn="ctr"/>
                      <a:r>
                        <a:rPr lang="en-US" sz="2300" dirty="0"/>
                        <a:t>Swab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74789580"/>
                  </a:ext>
                </a:extLst>
              </a:tr>
              <a:tr h="424622">
                <a:tc>
                  <a:txBody>
                    <a:bodyPr/>
                    <a:lstStyle/>
                    <a:p>
                      <a:pPr algn="ctr"/>
                      <a:r>
                        <a:rPr lang="en-US" sz="2300" b="1" dirty="0">
                          <a:solidFill>
                            <a:srgbClr val="0070C0"/>
                          </a:solidFill>
                        </a:rPr>
                        <a:t>meningitis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CSF</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t>Universal container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54808976"/>
                  </a:ext>
                </a:extLst>
              </a:tr>
              <a:tr h="764320">
                <a:tc>
                  <a:txBody>
                    <a:bodyPr/>
                    <a:lstStyle/>
                    <a:p>
                      <a:pPr algn="ctr"/>
                      <a:r>
                        <a:rPr lang="en-US" sz="2300" b="1" dirty="0">
                          <a:solidFill>
                            <a:srgbClr val="0070C0"/>
                          </a:solidFill>
                        </a:rPr>
                        <a:t>Infections of sterile body area</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Sterile body fluids</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t>Universal container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572052538"/>
                  </a:ext>
                </a:extLst>
              </a:tr>
              <a:tr h="764320">
                <a:tc>
                  <a:txBody>
                    <a:bodyPr/>
                    <a:lstStyle/>
                    <a:p>
                      <a:pPr algn="ctr"/>
                      <a:r>
                        <a:rPr lang="en-US" sz="2300" b="1" dirty="0">
                          <a:solidFill>
                            <a:srgbClr val="0070C0"/>
                          </a:solidFill>
                        </a:rPr>
                        <a:t>Skin and soft tissue infections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Pus or exudate</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t>Universal container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882116483"/>
                  </a:ext>
                </a:extLst>
              </a:tr>
              <a:tr h="1104018">
                <a:tc>
                  <a:txBody>
                    <a:bodyPr/>
                    <a:lstStyle/>
                    <a:p>
                      <a:pPr algn="ctr"/>
                      <a:r>
                        <a:rPr lang="en-US" sz="2300" b="1" dirty="0">
                          <a:solidFill>
                            <a:srgbClr val="0070C0"/>
                          </a:solidFill>
                        </a:rPr>
                        <a:t>Upper respiratory tract infections </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Throat swab, nasopharyngeal swab, </a:t>
                      </a:r>
                      <a:r>
                        <a:rPr lang="en-US" sz="2300" b="1" dirty="0" err="1">
                          <a:solidFill>
                            <a:srgbClr val="FF0000"/>
                          </a:solidFill>
                        </a:rPr>
                        <a:t>pernasal</a:t>
                      </a:r>
                      <a:r>
                        <a:rPr lang="en-US" sz="2300" b="1" dirty="0">
                          <a:solidFill>
                            <a:srgbClr val="FF0000"/>
                          </a:solidFill>
                        </a:rPr>
                        <a:t> swab </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t>Swab stick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007909300"/>
                  </a:ext>
                </a:extLst>
              </a:tr>
            </a:tbl>
          </a:graphicData>
        </a:graphic>
      </p:graphicFrame>
    </p:spTree>
    <p:extLst>
      <p:ext uri="{BB962C8B-B14F-4D97-AF65-F5344CB8AC3E}">
        <p14:creationId xmlns:p14="http://schemas.microsoft.com/office/powerpoint/2010/main" xmlns="" val="2721475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0BD4E4-00DE-4BA3-A375-3E62D33CEB03}"/>
              </a:ext>
            </a:extLst>
          </p:cNvPr>
          <p:cNvSpPr>
            <a:spLocks noGrp="1"/>
          </p:cNvSpPr>
          <p:nvPr>
            <p:ph type="title"/>
          </p:nvPr>
        </p:nvSpPr>
        <p:spPr>
          <a:xfrm>
            <a:off x="838200" y="63467"/>
            <a:ext cx="10515600" cy="1388261"/>
          </a:xfrm>
        </p:spPr>
        <p:txBody>
          <a:bodyPr>
            <a:normAutofit/>
          </a:bodyPr>
          <a:lstStyle/>
          <a:p>
            <a:r>
              <a:rPr lang="en-US" sz="3200" b="1" dirty="0">
                <a:solidFill>
                  <a:srgbClr val="C00000"/>
                </a:solidFill>
                <a:latin typeface="+mn-lt"/>
              </a:rPr>
              <a:t>Types of infections and various specimens collected</a:t>
            </a:r>
            <a:endParaRPr lang="en-IN" sz="3200" dirty="0"/>
          </a:p>
        </p:txBody>
      </p:sp>
      <p:graphicFrame>
        <p:nvGraphicFramePr>
          <p:cNvPr id="4" name="Table 4">
            <a:extLst>
              <a:ext uri="{FF2B5EF4-FFF2-40B4-BE49-F238E27FC236}">
                <a16:creationId xmlns:a16="http://schemas.microsoft.com/office/drawing/2014/main" xmlns="" id="{72ACF2A8-524B-4285-8BE0-9845DD214200}"/>
              </a:ext>
            </a:extLst>
          </p:cNvPr>
          <p:cNvGraphicFramePr>
            <a:graphicFrameLocks noGrp="1"/>
          </p:cNvGraphicFramePr>
          <p:nvPr>
            <p:ph idx="1"/>
            <p:extLst>
              <p:ext uri="{D42A27DB-BD31-4B8C-83A1-F6EECF244321}">
                <p14:modId xmlns:p14="http://schemas.microsoft.com/office/powerpoint/2010/main" xmlns="" val="2073219054"/>
              </p:ext>
            </p:extLst>
          </p:nvPr>
        </p:nvGraphicFramePr>
        <p:xfrm>
          <a:off x="631596" y="1329179"/>
          <a:ext cx="11038787" cy="5273040"/>
        </p:xfrm>
        <a:graphic>
          <a:graphicData uri="http://schemas.openxmlformats.org/drawingml/2006/table">
            <a:tbl>
              <a:tblPr firstRow="1" bandRow="1">
                <a:tableStyleId>{D27102A9-8310-4765-A935-A1911B00CA55}</a:tableStyleId>
              </a:tblPr>
              <a:tblGrid>
                <a:gridCol w="3010197">
                  <a:extLst>
                    <a:ext uri="{9D8B030D-6E8A-4147-A177-3AD203B41FA5}">
                      <a16:colId xmlns:a16="http://schemas.microsoft.com/office/drawing/2014/main" xmlns="" val="3492462232"/>
                    </a:ext>
                  </a:extLst>
                </a:gridCol>
                <a:gridCol w="4014295">
                  <a:extLst>
                    <a:ext uri="{9D8B030D-6E8A-4147-A177-3AD203B41FA5}">
                      <a16:colId xmlns:a16="http://schemas.microsoft.com/office/drawing/2014/main" xmlns="" val="3350923034"/>
                    </a:ext>
                  </a:extLst>
                </a:gridCol>
                <a:gridCol w="4014295">
                  <a:extLst>
                    <a:ext uri="{9D8B030D-6E8A-4147-A177-3AD203B41FA5}">
                      <a16:colId xmlns:a16="http://schemas.microsoft.com/office/drawing/2014/main" xmlns="" val="3342417776"/>
                    </a:ext>
                  </a:extLst>
                </a:gridCol>
              </a:tblGrid>
              <a:tr h="420217">
                <a:tc>
                  <a:txBody>
                    <a:bodyPr/>
                    <a:lstStyle/>
                    <a:p>
                      <a:pPr algn="ctr"/>
                      <a:r>
                        <a:rPr lang="en-US" sz="2800" dirty="0">
                          <a:solidFill>
                            <a:srgbClr val="002060"/>
                          </a:solidFill>
                        </a:rPr>
                        <a:t>Types of infections</a:t>
                      </a:r>
                      <a:endParaRPr lang="en-IN" sz="28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800" dirty="0">
                          <a:solidFill>
                            <a:srgbClr val="002060"/>
                          </a:solidFill>
                        </a:rPr>
                        <a:t>specimen</a:t>
                      </a:r>
                      <a:endParaRPr lang="en-IN" sz="28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800" dirty="0">
                          <a:solidFill>
                            <a:srgbClr val="002060"/>
                          </a:solidFill>
                        </a:rPr>
                        <a:t>container</a:t>
                      </a:r>
                      <a:endParaRPr lang="en-IN" sz="28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xmlns="" val="1594155390"/>
                  </a:ext>
                </a:extLst>
              </a:tr>
              <a:tr h="420217">
                <a:tc>
                  <a:txBody>
                    <a:bodyPr/>
                    <a:lstStyle/>
                    <a:p>
                      <a:pPr algn="ctr"/>
                      <a:r>
                        <a:rPr lang="en-US" sz="2300" b="1" dirty="0">
                          <a:solidFill>
                            <a:srgbClr val="0070C0"/>
                          </a:solidFill>
                        </a:rPr>
                        <a:t>Lower respiratory tract infections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Sputum, endotracheal aspirate, BAL</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t>Universal container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86538525"/>
                  </a:ext>
                </a:extLst>
              </a:tr>
              <a:tr h="420217">
                <a:tc>
                  <a:txBody>
                    <a:bodyPr/>
                    <a:lstStyle/>
                    <a:p>
                      <a:pPr algn="ctr"/>
                      <a:r>
                        <a:rPr lang="en-US" sz="2300" b="1" dirty="0">
                          <a:solidFill>
                            <a:srgbClr val="0070C0"/>
                          </a:solidFill>
                        </a:rPr>
                        <a:t>Pulmonary tuberculosis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Sputum: early morning and spot</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t>Universal container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670921774"/>
                  </a:ext>
                </a:extLst>
              </a:tr>
              <a:tr h="728845">
                <a:tc>
                  <a:txBody>
                    <a:bodyPr/>
                    <a:lstStyle/>
                    <a:p>
                      <a:pPr algn="ctr"/>
                      <a:r>
                        <a:rPr lang="en-US" sz="2300" b="1" dirty="0">
                          <a:solidFill>
                            <a:srgbClr val="0070C0"/>
                          </a:solidFill>
                        </a:rPr>
                        <a:t>Urinary tract infections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Midstream urine</a:t>
                      </a:r>
                    </a:p>
                    <a:p>
                      <a:pPr algn="ctr"/>
                      <a:r>
                        <a:rPr lang="en-US" sz="2300" b="1" dirty="0">
                          <a:solidFill>
                            <a:srgbClr val="FF0000"/>
                          </a:solidFill>
                        </a:rPr>
                        <a:t>Suprapubic aspirate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t>Universal container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074727494"/>
                  </a:ext>
                </a:extLst>
              </a:tr>
              <a:tr h="7288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300" b="1" dirty="0">
                          <a:solidFill>
                            <a:srgbClr val="0070C0"/>
                          </a:solidFill>
                        </a:rPr>
                        <a:t>Genital infections</a:t>
                      </a:r>
                    </a:p>
                    <a:p>
                      <a:pPr algn="ct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Urethral swab, cervical swab, exudates from genital ulcers</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t>Swab stick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t>Universal container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30324387"/>
                  </a:ext>
                </a:extLst>
              </a:tr>
              <a:tr h="420217">
                <a:tc>
                  <a:txBody>
                    <a:bodyPr/>
                    <a:lstStyle/>
                    <a:p>
                      <a:pPr algn="ctr"/>
                      <a:r>
                        <a:rPr lang="en-US" sz="2300" b="1" dirty="0">
                          <a:solidFill>
                            <a:srgbClr val="0070C0"/>
                          </a:solidFill>
                        </a:rPr>
                        <a:t>Eye infections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Conjunctival swab</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t>Swab stick</a:t>
                      </a:r>
                      <a:endParaRPr lang="en-IN" sz="2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62019796"/>
                  </a:ext>
                </a:extLst>
              </a:tr>
              <a:tr h="1041207">
                <a:tc>
                  <a:txBody>
                    <a:bodyPr/>
                    <a:lstStyle/>
                    <a:p>
                      <a:pPr algn="ctr"/>
                      <a:r>
                        <a:rPr lang="en-US" sz="2300" b="1" dirty="0">
                          <a:solidFill>
                            <a:srgbClr val="0070C0"/>
                          </a:solidFill>
                        </a:rPr>
                        <a:t>Ear infections</a:t>
                      </a:r>
                      <a:endParaRPr lang="en-IN" sz="23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b="1" dirty="0">
                          <a:solidFill>
                            <a:srgbClr val="FF0000"/>
                          </a:solidFill>
                        </a:rPr>
                        <a:t>Swabs from outer ear</a:t>
                      </a:r>
                    </a:p>
                    <a:p>
                      <a:pPr algn="ctr"/>
                      <a:r>
                        <a:rPr lang="en-US" sz="2300" b="1" dirty="0">
                          <a:solidFill>
                            <a:srgbClr val="FF0000"/>
                          </a:solidFill>
                        </a:rPr>
                        <a:t>Aspirate from inner ear</a:t>
                      </a:r>
                      <a:endParaRPr lang="en-IN" sz="23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t>Swab stick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t>Universal container</a:t>
                      </a:r>
                    </a:p>
                    <a:p>
                      <a:pPr algn="ctr"/>
                      <a:endParaRPr lang="en-IN" sz="2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25573510"/>
                  </a:ext>
                </a:extLst>
              </a:tr>
            </a:tbl>
          </a:graphicData>
        </a:graphic>
      </p:graphicFrame>
    </p:spTree>
    <p:extLst>
      <p:ext uri="{BB962C8B-B14F-4D97-AF65-F5344CB8AC3E}">
        <p14:creationId xmlns:p14="http://schemas.microsoft.com/office/powerpoint/2010/main" xmlns="" val="1195087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DC83B8-C67F-4D2A-82B1-065AABF8B761}"/>
              </a:ext>
            </a:extLst>
          </p:cNvPr>
          <p:cNvSpPr>
            <a:spLocks noGrp="1"/>
          </p:cNvSpPr>
          <p:nvPr>
            <p:ph type="title"/>
          </p:nvPr>
        </p:nvSpPr>
        <p:spPr/>
        <p:txBody>
          <a:bodyPr/>
          <a:lstStyle/>
          <a:p>
            <a:r>
              <a:rPr lang="en-US" b="1" dirty="0">
                <a:solidFill>
                  <a:srgbClr val="C00000"/>
                </a:solidFill>
                <a:latin typeface="+mn-lt"/>
              </a:rPr>
              <a:t>Labelling</a:t>
            </a:r>
            <a:endParaRPr lang="en-IN" b="1" dirty="0">
              <a:solidFill>
                <a:srgbClr val="C00000"/>
              </a:solidFill>
              <a:latin typeface="+mn-lt"/>
            </a:endParaRPr>
          </a:p>
        </p:txBody>
      </p:sp>
      <p:sp>
        <p:nvSpPr>
          <p:cNvPr id="3" name="Content Placeholder 2">
            <a:extLst>
              <a:ext uri="{FF2B5EF4-FFF2-40B4-BE49-F238E27FC236}">
                <a16:creationId xmlns:a16="http://schemas.microsoft.com/office/drawing/2014/main" xmlns="" id="{C10543C9-3522-4762-A394-9B51F176291B}"/>
              </a:ext>
            </a:extLst>
          </p:cNvPr>
          <p:cNvSpPr>
            <a:spLocks noGrp="1"/>
          </p:cNvSpPr>
          <p:nvPr>
            <p:ph idx="1"/>
          </p:nvPr>
        </p:nvSpPr>
        <p:spPr>
          <a:xfrm>
            <a:off x="838200" y="1414023"/>
            <a:ext cx="10515600" cy="4866637"/>
          </a:xfrm>
        </p:spPr>
        <p:txBody>
          <a:bodyPr>
            <a:normAutofit fontScale="92500" lnSpcReduction="20000"/>
          </a:bodyPr>
          <a:lstStyle/>
          <a:p>
            <a:r>
              <a:rPr lang="en-US" dirty="0"/>
              <a:t>All specimens must be appropriately labeled with</a:t>
            </a:r>
          </a:p>
          <a:p>
            <a:endParaRPr lang="en-US" dirty="0"/>
          </a:p>
          <a:p>
            <a:pPr>
              <a:buFont typeface="Wingdings" panose="05000000000000000000" pitchFamily="2" charset="2"/>
              <a:buChar char="ü"/>
            </a:pPr>
            <a:r>
              <a:rPr lang="en-US" dirty="0">
                <a:solidFill>
                  <a:srgbClr val="0070C0"/>
                </a:solidFill>
              </a:rPr>
              <a:t>Name</a:t>
            </a:r>
          </a:p>
          <a:p>
            <a:pPr>
              <a:buFont typeface="Wingdings" panose="05000000000000000000" pitchFamily="2" charset="2"/>
              <a:buChar char="ü"/>
            </a:pPr>
            <a:r>
              <a:rPr lang="en-US" dirty="0">
                <a:solidFill>
                  <a:srgbClr val="0070C0"/>
                </a:solidFill>
              </a:rPr>
              <a:t>Age </a:t>
            </a:r>
          </a:p>
          <a:p>
            <a:pPr>
              <a:buFont typeface="Wingdings" panose="05000000000000000000" pitchFamily="2" charset="2"/>
              <a:buChar char="ü"/>
            </a:pPr>
            <a:r>
              <a:rPr lang="en-US" dirty="0">
                <a:solidFill>
                  <a:srgbClr val="0070C0"/>
                </a:solidFill>
              </a:rPr>
              <a:t>Gender</a:t>
            </a:r>
          </a:p>
          <a:p>
            <a:pPr>
              <a:buFont typeface="Wingdings" panose="05000000000000000000" pitchFamily="2" charset="2"/>
              <a:buChar char="ü"/>
            </a:pPr>
            <a:r>
              <a:rPr lang="en-US" dirty="0">
                <a:solidFill>
                  <a:srgbClr val="0070C0"/>
                </a:solidFill>
              </a:rPr>
              <a:t>Identification no./CR no./ward/bed</a:t>
            </a:r>
          </a:p>
          <a:p>
            <a:pPr>
              <a:buFont typeface="Wingdings" panose="05000000000000000000" pitchFamily="2" charset="2"/>
              <a:buChar char="ü"/>
            </a:pPr>
            <a:r>
              <a:rPr lang="en-US" dirty="0">
                <a:solidFill>
                  <a:srgbClr val="0070C0"/>
                </a:solidFill>
              </a:rPr>
              <a:t>Name of the treating physician</a:t>
            </a:r>
          </a:p>
          <a:p>
            <a:pPr>
              <a:buFont typeface="Wingdings" panose="05000000000000000000" pitchFamily="2" charset="2"/>
              <a:buChar char="ü"/>
            </a:pPr>
            <a:r>
              <a:rPr lang="en-US" dirty="0">
                <a:solidFill>
                  <a:srgbClr val="0070C0"/>
                </a:solidFill>
              </a:rPr>
              <a:t>Clinical diagnosis</a:t>
            </a:r>
          </a:p>
          <a:p>
            <a:pPr>
              <a:buFont typeface="Wingdings" panose="05000000000000000000" pitchFamily="2" charset="2"/>
              <a:buChar char="ü"/>
            </a:pPr>
            <a:r>
              <a:rPr lang="en-US" dirty="0">
                <a:solidFill>
                  <a:srgbClr val="0070C0"/>
                </a:solidFill>
              </a:rPr>
              <a:t>Antibiotic history</a:t>
            </a:r>
          </a:p>
          <a:p>
            <a:pPr>
              <a:buFont typeface="Wingdings" panose="05000000000000000000" pitchFamily="2" charset="2"/>
              <a:buChar char="ü"/>
            </a:pPr>
            <a:r>
              <a:rPr lang="en-US" dirty="0">
                <a:solidFill>
                  <a:srgbClr val="0070C0"/>
                </a:solidFill>
              </a:rPr>
              <a:t>Type of specimen </a:t>
            </a:r>
          </a:p>
          <a:p>
            <a:pPr>
              <a:buFont typeface="Wingdings" panose="05000000000000000000" pitchFamily="2" charset="2"/>
              <a:buChar char="ü"/>
            </a:pPr>
            <a:r>
              <a:rPr lang="en-US" dirty="0">
                <a:solidFill>
                  <a:srgbClr val="0070C0"/>
                </a:solidFill>
              </a:rPr>
              <a:t>Date and time of sample collection</a:t>
            </a:r>
          </a:p>
          <a:p>
            <a:pPr>
              <a:buFont typeface="Wingdings" panose="05000000000000000000" pitchFamily="2" charset="2"/>
              <a:buChar char="ü"/>
            </a:pPr>
            <a:r>
              <a:rPr lang="en-US" dirty="0">
                <a:solidFill>
                  <a:srgbClr val="0070C0"/>
                </a:solidFill>
              </a:rPr>
              <a:t>Desired investigation name</a:t>
            </a:r>
            <a:endParaRPr lang="en-IN" dirty="0">
              <a:solidFill>
                <a:srgbClr val="0070C0"/>
              </a:solidFill>
            </a:endParaRPr>
          </a:p>
        </p:txBody>
      </p:sp>
    </p:spTree>
    <p:extLst>
      <p:ext uri="{BB962C8B-B14F-4D97-AF65-F5344CB8AC3E}">
        <p14:creationId xmlns:p14="http://schemas.microsoft.com/office/powerpoint/2010/main" xmlns="" val="1654032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2A149D-D2FD-4BFA-81EA-23762C23E2F2}"/>
              </a:ext>
            </a:extLst>
          </p:cNvPr>
          <p:cNvSpPr>
            <a:spLocks noGrp="1"/>
          </p:cNvSpPr>
          <p:nvPr>
            <p:ph type="title"/>
          </p:nvPr>
        </p:nvSpPr>
        <p:spPr/>
        <p:txBody>
          <a:bodyPr/>
          <a:lstStyle/>
          <a:p>
            <a:r>
              <a:rPr lang="en-US" b="1" dirty="0">
                <a:solidFill>
                  <a:srgbClr val="C00000"/>
                </a:solidFill>
                <a:latin typeface="+mn-lt"/>
              </a:rPr>
              <a:t>Specimen transport</a:t>
            </a:r>
            <a:endParaRPr lang="en-IN" b="1" dirty="0">
              <a:solidFill>
                <a:srgbClr val="C00000"/>
              </a:solidFill>
              <a:latin typeface="+mn-lt"/>
            </a:endParaRPr>
          </a:p>
        </p:txBody>
      </p:sp>
      <p:sp>
        <p:nvSpPr>
          <p:cNvPr id="3" name="Content Placeholder 2">
            <a:extLst>
              <a:ext uri="{FF2B5EF4-FFF2-40B4-BE49-F238E27FC236}">
                <a16:creationId xmlns:a16="http://schemas.microsoft.com/office/drawing/2014/main" xmlns="" id="{4ED534B3-B114-4ED7-9A0E-B616836AD36A}"/>
              </a:ext>
            </a:extLst>
          </p:cNvPr>
          <p:cNvSpPr>
            <a:spLocks noGrp="1"/>
          </p:cNvSpPr>
          <p:nvPr>
            <p:ph idx="1"/>
          </p:nvPr>
        </p:nvSpPr>
        <p:spPr>
          <a:xfrm>
            <a:off x="838200" y="1690687"/>
            <a:ext cx="10515600" cy="4486275"/>
          </a:xfrm>
        </p:spPr>
        <p:txBody>
          <a:bodyPr>
            <a:normAutofit lnSpcReduction="10000"/>
          </a:bodyPr>
          <a:lstStyle/>
          <a:p>
            <a:pPr algn="just"/>
            <a:r>
              <a:rPr lang="en-US" sz="2600" dirty="0"/>
              <a:t>Specimen should reach the laboratory for further processing as soon as possible</a:t>
            </a:r>
            <a:r>
              <a:rPr lang="en-IN" sz="2600" dirty="0"/>
              <a:t> after the collection</a:t>
            </a:r>
          </a:p>
          <a:p>
            <a:pPr algn="just"/>
            <a:endParaRPr lang="en-IN" sz="2600" dirty="0"/>
          </a:p>
          <a:p>
            <a:pPr algn="just"/>
            <a:r>
              <a:rPr lang="en-IN" sz="2600" dirty="0"/>
              <a:t>Specimens such as CSF, ocular specimens, suprapubic aspirate and bone specimens should be transported immediately</a:t>
            </a:r>
          </a:p>
          <a:p>
            <a:pPr algn="just"/>
            <a:endParaRPr lang="en-IN" sz="2600" dirty="0"/>
          </a:p>
          <a:p>
            <a:pPr algn="just"/>
            <a:r>
              <a:rPr lang="en-IN" sz="2600" dirty="0"/>
              <a:t>Urine should be transported within 2 hours and urine with added preservative is acceptable up to 24 hours </a:t>
            </a:r>
          </a:p>
          <a:p>
            <a:pPr algn="just"/>
            <a:endParaRPr lang="en-IN" sz="2600" dirty="0"/>
          </a:p>
          <a:p>
            <a:pPr algn="just"/>
            <a:r>
              <a:rPr lang="en-IN" sz="2600" dirty="0"/>
              <a:t>Stool specimens should be transported within 1 hour, but with transport media it is acceptable up to 24 hours</a:t>
            </a:r>
          </a:p>
          <a:p>
            <a:pPr algn="just"/>
            <a:endParaRPr lang="en-IN" sz="2600" dirty="0"/>
          </a:p>
          <a:p>
            <a:pPr algn="just"/>
            <a:endParaRPr lang="en-IN" sz="2600" dirty="0"/>
          </a:p>
          <a:p>
            <a:pPr algn="just"/>
            <a:endParaRPr lang="en-US" sz="2600" dirty="0"/>
          </a:p>
        </p:txBody>
      </p:sp>
    </p:spTree>
    <p:extLst>
      <p:ext uri="{BB962C8B-B14F-4D97-AF65-F5344CB8AC3E}">
        <p14:creationId xmlns:p14="http://schemas.microsoft.com/office/powerpoint/2010/main" xmlns="" val="3710007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B79433-AE27-4704-BB62-1216B97A0D77}"/>
              </a:ext>
            </a:extLst>
          </p:cNvPr>
          <p:cNvSpPr>
            <a:spLocks noGrp="1"/>
          </p:cNvSpPr>
          <p:nvPr>
            <p:ph type="title"/>
          </p:nvPr>
        </p:nvSpPr>
        <p:spPr>
          <a:xfrm>
            <a:off x="838200" y="138879"/>
            <a:ext cx="10515600" cy="1388261"/>
          </a:xfrm>
        </p:spPr>
        <p:txBody>
          <a:bodyPr>
            <a:normAutofit/>
          </a:bodyPr>
          <a:lstStyle/>
          <a:p>
            <a:r>
              <a:rPr lang="en-US" b="1" dirty="0">
                <a:solidFill>
                  <a:srgbClr val="C00000"/>
                </a:solidFill>
                <a:latin typeface="+mn-lt"/>
              </a:rPr>
              <a:t>Specimens storage before processing</a:t>
            </a:r>
            <a:endParaRPr lang="en-IN" b="1" dirty="0">
              <a:solidFill>
                <a:srgbClr val="C00000"/>
              </a:solidFill>
              <a:latin typeface="+mn-lt"/>
            </a:endParaRPr>
          </a:p>
        </p:txBody>
      </p:sp>
      <p:sp>
        <p:nvSpPr>
          <p:cNvPr id="3" name="Content Placeholder 2">
            <a:extLst>
              <a:ext uri="{FF2B5EF4-FFF2-40B4-BE49-F238E27FC236}">
                <a16:creationId xmlns:a16="http://schemas.microsoft.com/office/drawing/2014/main" xmlns="" id="{39F9D7F2-B44B-46D3-A3D1-D0FBA76D574F}"/>
              </a:ext>
            </a:extLst>
          </p:cNvPr>
          <p:cNvSpPr>
            <a:spLocks noGrp="1"/>
          </p:cNvSpPr>
          <p:nvPr>
            <p:ph idx="1"/>
          </p:nvPr>
        </p:nvSpPr>
        <p:spPr>
          <a:xfrm>
            <a:off x="838200" y="1382560"/>
            <a:ext cx="10515600" cy="4763711"/>
          </a:xfrm>
        </p:spPr>
        <p:txBody>
          <a:bodyPr>
            <a:noAutofit/>
          </a:bodyPr>
          <a:lstStyle/>
          <a:p>
            <a:pPr algn="just"/>
            <a:r>
              <a:rPr lang="en-US" sz="2600" b="1" dirty="0">
                <a:solidFill>
                  <a:srgbClr val="002060"/>
                </a:solidFill>
              </a:rPr>
              <a:t>Blood cultures: </a:t>
            </a:r>
            <a:r>
              <a:rPr lang="en-US" sz="2600" dirty="0"/>
              <a:t>should be incubated at 37 </a:t>
            </a:r>
            <a:r>
              <a:rPr lang="en-US" sz="2600" dirty="0">
                <a:latin typeface="Walbaum Heading" panose="020B0604020202020204" pitchFamily="18" charset="0"/>
              </a:rPr>
              <a:t>°</a:t>
            </a:r>
            <a:r>
              <a:rPr lang="en-US" sz="2600" dirty="0"/>
              <a:t>C immediately upon receipt</a:t>
            </a:r>
          </a:p>
          <a:p>
            <a:pPr algn="just"/>
            <a:endParaRPr lang="en-US" sz="2600" dirty="0"/>
          </a:p>
          <a:p>
            <a:pPr algn="just"/>
            <a:r>
              <a:rPr lang="en-US" sz="2600" b="1" dirty="0">
                <a:solidFill>
                  <a:srgbClr val="002060"/>
                </a:solidFill>
              </a:rPr>
              <a:t>Sterile body fluids, bone, vitreous fluid, suprapubic aspirate </a:t>
            </a:r>
            <a:r>
              <a:rPr lang="en-US" sz="2600" dirty="0"/>
              <a:t>should be immediately plated upon and incubated at 37 </a:t>
            </a:r>
            <a:r>
              <a:rPr lang="en-US" sz="2600" dirty="0">
                <a:latin typeface="Walbaum Heading" panose="020B0604020202020204" pitchFamily="18" charset="0"/>
              </a:rPr>
              <a:t>°</a:t>
            </a:r>
            <a:r>
              <a:rPr lang="en-US" sz="2600" dirty="0"/>
              <a:t>C</a:t>
            </a:r>
          </a:p>
          <a:p>
            <a:pPr marL="0" indent="0" algn="just">
              <a:buNone/>
            </a:pPr>
            <a:endParaRPr lang="en-US" sz="2600" dirty="0"/>
          </a:p>
          <a:p>
            <a:pPr algn="just"/>
            <a:r>
              <a:rPr lang="en-US" sz="2600" b="1" dirty="0">
                <a:solidFill>
                  <a:srgbClr val="002060"/>
                </a:solidFill>
              </a:rPr>
              <a:t>Corneal scraping </a:t>
            </a:r>
            <a:r>
              <a:rPr lang="en-US" sz="2600" dirty="0"/>
              <a:t>should be immediately plated at bed side on to blood agar and chocolate agar </a:t>
            </a:r>
          </a:p>
          <a:p>
            <a:pPr algn="just"/>
            <a:endParaRPr lang="en-US" sz="2600" dirty="0"/>
          </a:p>
          <a:p>
            <a:pPr algn="just"/>
            <a:r>
              <a:rPr lang="en-US" sz="2600" b="1" dirty="0">
                <a:solidFill>
                  <a:srgbClr val="002060"/>
                </a:solidFill>
              </a:rPr>
              <a:t>Stool specimen </a:t>
            </a:r>
            <a:r>
              <a:rPr lang="en-US" sz="2600" dirty="0"/>
              <a:t>for culture can be stored up to 72 hours at 4 </a:t>
            </a:r>
            <a:r>
              <a:rPr lang="en-US" sz="2600" dirty="0">
                <a:latin typeface="Walbaum Heading" panose="020B0604020202020204" pitchFamily="18" charset="0"/>
              </a:rPr>
              <a:t>°</a:t>
            </a:r>
            <a:r>
              <a:rPr lang="en-US" sz="2600" dirty="0"/>
              <a:t>C</a:t>
            </a:r>
          </a:p>
          <a:p>
            <a:pPr algn="just"/>
            <a:endParaRPr lang="en-US" sz="2600" dirty="0"/>
          </a:p>
          <a:p>
            <a:pPr algn="just"/>
            <a:r>
              <a:rPr lang="en-US" sz="2600" b="1" dirty="0">
                <a:solidFill>
                  <a:srgbClr val="002060"/>
                </a:solidFill>
              </a:rPr>
              <a:t>Urine, lower respiratory tract specimen, gastric biopsy</a:t>
            </a:r>
            <a:r>
              <a:rPr lang="en-US" sz="2600" dirty="0"/>
              <a:t> can be stored up to 24 hours at 4 </a:t>
            </a:r>
            <a:r>
              <a:rPr lang="en-US" sz="2600" dirty="0">
                <a:latin typeface="Walbaum Heading" panose="020B0604020202020204" pitchFamily="18" charset="0"/>
              </a:rPr>
              <a:t>°</a:t>
            </a:r>
            <a:r>
              <a:rPr lang="en-US" sz="2600" dirty="0"/>
              <a:t>C</a:t>
            </a:r>
            <a:endParaRPr lang="en-IN" sz="2600" dirty="0"/>
          </a:p>
        </p:txBody>
      </p:sp>
    </p:spTree>
    <p:extLst>
      <p:ext uri="{BB962C8B-B14F-4D97-AF65-F5344CB8AC3E}">
        <p14:creationId xmlns:p14="http://schemas.microsoft.com/office/powerpoint/2010/main" xmlns="" val="1249539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CDEA11-88B5-4A45-A8DA-FE70CAE9FF6A}"/>
              </a:ext>
            </a:extLst>
          </p:cNvPr>
          <p:cNvSpPr>
            <a:spLocks noGrp="1"/>
          </p:cNvSpPr>
          <p:nvPr>
            <p:ph type="title"/>
          </p:nvPr>
        </p:nvSpPr>
        <p:spPr>
          <a:xfrm>
            <a:off x="838200" y="273375"/>
            <a:ext cx="10515600" cy="1294762"/>
          </a:xfrm>
        </p:spPr>
        <p:txBody>
          <a:bodyPr/>
          <a:lstStyle/>
          <a:p>
            <a:r>
              <a:rPr lang="en-US" b="1" dirty="0">
                <a:solidFill>
                  <a:srgbClr val="C00000"/>
                </a:solidFill>
                <a:latin typeface="+mn-lt"/>
              </a:rPr>
              <a:t>Prioritizing the specimens for processing</a:t>
            </a:r>
            <a:endParaRPr lang="en-IN" b="1" dirty="0">
              <a:solidFill>
                <a:srgbClr val="C00000"/>
              </a:solidFill>
              <a:latin typeface="+mn-lt"/>
            </a:endParaRPr>
          </a:p>
        </p:txBody>
      </p:sp>
      <p:sp>
        <p:nvSpPr>
          <p:cNvPr id="3" name="Content Placeholder 2">
            <a:extLst>
              <a:ext uri="{FF2B5EF4-FFF2-40B4-BE49-F238E27FC236}">
                <a16:creationId xmlns:a16="http://schemas.microsoft.com/office/drawing/2014/main" xmlns="" id="{CA3008A1-1546-44E9-8B7E-72E24726F109}"/>
              </a:ext>
            </a:extLst>
          </p:cNvPr>
          <p:cNvSpPr>
            <a:spLocks noGrp="1"/>
          </p:cNvSpPr>
          <p:nvPr>
            <p:ph idx="1"/>
          </p:nvPr>
        </p:nvSpPr>
        <p:spPr/>
        <p:txBody>
          <a:bodyPr>
            <a:normAutofit/>
          </a:bodyPr>
          <a:lstStyle/>
          <a:p>
            <a:pPr algn="just"/>
            <a:r>
              <a:rPr lang="en-US" sz="2600" dirty="0"/>
              <a:t>Certain precious specimens such as CSF, and sterile body fluids, ocular specimens, tissue, suprapubic aspirate and bone specimens should be processed immediately as soon as received, not more than 15 mins delay</a:t>
            </a:r>
          </a:p>
          <a:p>
            <a:pPr algn="just"/>
            <a:endParaRPr lang="en-US" sz="2600" dirty="0"/>
          </a:p>
          <a:p>
            <a:pPr algn="just"/>
            <a:r>
              <a:rPr lang="en-US" sz="2600" dirty="0"/>
              <a:t>Blood culture bottles should be immediately incubated upon receipt</a:t>
            </a:r>
            <a:endParaRPr lang="en-IN" sz="2600" dirty="0"/>
          </a:p>
        </p:txBody>
      </p:sp>
    </p:spTree>
    <p:extLst>
      <p:ext uri="{BB962C8B-B14F-4D97-AF65-F5344CB8AC3E}">
        <p14:creationId xmlns:p14="http://schemas.microsoft.com/office/powerpoint/2010/main" xmlns="" val="397819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49B110-13FF-42EA-84A0-BB3B97F195D9}"/>
              </a:ext>
            </a:extLst>
          </p:cNvPr>
          <p:cNvSpPr>
            <a:spLocks noGrp="1"/>
          </p:cNvSpPr>
          <p:nvPr>
            <p:ph type="title"/>
          </p:nvPr>
        </p:nvSpPr>
        <p:spPr/>
        <p:txBody>
          <a:bodyPr/>
          <a:lstStyle/>
          <a:p>
            <a:r>
              <a:rPr lang="en-US" b="1" dirty="0">
                <a:solidFill>
                  <a:srgbClr val="C00000"/>
                </a:solidFill>
                <a:latin typeface="+mn-lt"/>
              </a:rPr>
              <a:t>Specimen rejection criteria</a:t>
            </a:r>
            <a:endParaRPr lang="en-IN" b="1" dirty="0">
              <a:solidFill>
                <a:srgbClr val="C00000"/>
              </a:solidFill>
              <a:latin typeface="+mn-lt"/>
            </a:endParaRPr>
          </a:p>
        </p:txBody>
      </p:sp>
      <p:sp>
        <p:nvSpPr>
          <p:cNvPr id="3" name="Content Placeholder 2">
            <a:extLst>
              <a:ext uri="{FF2B5EF4-FFF2-40B4-BE49-F238E27FC236}">
                <a16:creationId xmlns:a16="http://schemas.microsoft.com/office/drawing/2014/main" xmlns="" id="{61DA359B-7420-474B-8F88-56EF3AF850F3}"/>
              </a:ext>
            </a:extLst>
          </p:cNvPr>
          <p:cNvSpPr>
            <a:spLocks noGrp="1"/>
          </p:cNvSpPr>
          <p:nvPr>
            <p:ph idx="1"/>
          </p:nvPr>
        </p:nvSpPr>
        <p:spPr/>
        <p:txBody>
          <a:bodyPr/>
          <a:lstStyle/>
          <a:p>
            <a:r>
              <a:rPr lang="en-US" dirty="0"/>
              <a:t>Microbiology specimens that don’t meet the appropriate sample and the test request requirements need to be rejected</a:t>
            </a:r>
          </a:p>
          <a:p>
            <a:endParaRPr lang="en-US" dirty="0"/>
          </a:p>
          <a:p>
            <a:r>
              <a:rPr lang="en-US" dirty="0"/>
              <a:t>To prevent inaccurate data and to ensure the safety of patients and laboratory personnel</a:t>
            </a:r>
          </a:p>
          <a:p>
            <a:endParaRPr lang="en-US" dirty="0"/>
          </a:p>
          <a:p>
            <a:r>
              <a:rPr lang="en-US" dirty="0"/>
              <a:t>Reasons for sample rejection may include:</a:t>
            </a:r>
            <a:endParaRPr lang="en-IN" dirty="0"/>
          </a:p>
        </p:txBody>
      </p:sp>
    </p:spTree>
    <p:extLst>
      <p:ext uri="{BB962C8B-B14F-4D97-AF65-F5344CB8AC3E}">
        <p14:creationId xmlns:p14="http://schemas.microsoft.com/office/powerpoint/2010/main" xmlns="" val="3982032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B87D58D-39ED-4E06-9E1A-D6E63FFB654E}"/>
              </a:ext>
            </a:extLst>
          </p:cNvPr>
          <p:cNvSpPr>
            <a:spLocks noGrp="1"/>
          </p:cNvSpPr>
          <p:nvPr>
            <p:ph idx="1"/>
          </p:nvPr>
        </p:nvSpPr>
        <p:spPr>
          <a:xfrm>
            <a:off x="838200" y="763571"/>
            <a:ext cx="10515600" cy="5413392"/>
          </a:xfrm>
        </p:spPr>
        <p:txBody>
          <a:bodyPr>
            <a:normAutofit/>
          </a:bodyPr>
          <a:lstStyle/>
          <a:p>
            <a:pPr algn="just">
              <a:buFont typeface="Wingdings" panose="05000000000000000000" pitchFamily="2" charset="2"/>
              <a:buChar char="ü"/>
            </a:pPr>
            <a:r>
              <a:rPr lang="en-US" sz="2600" dirty="0"/>
              <a:t>Improperly labeled and unlabeled sample</a:t>
            </a:r>
          </a:p>
          <a:p>
            <a:pPr algn="just">
              <a:buFont typeface="Wingdings" panose="05000000000000000000" pitchFamily="2" charset="2"/>
              <a:buChar char="ü"/>
            </a:pPr>
            <a:endParaRPr lang="en-US" sz="2600" dirty="0"/>
          </a:p>
          <a:p>
            <a:pPr algn="just">
              <a:buFont typeface="Wingdings" panose="05000000000000000000" pitchFamily="2" charset="2"/>
              <a:buChar char="ü"/>
            </a:pPr>
            <a:r>
              <a:rPr lang="en-US" altLang="en-US" sz="2600" dirty="0">
                <a:cs typeface="Calibri" panose="020F0502020204030204" pitchFamily="34" charset="0"/>
              </a:rPr>
              <a:t>Mismatch of information on the label and the  request</a:t>
            </a:r>
            <a:endParaRPr lang="en-IN" altLang="en-US" sz="2600" dirty="0">
              <a:cs typeface="Calibri" panose="020F0502020204030204" pitchFamily="34" charset="0"/>
            </a:endParaRPr>
          </a:p>
          <a:p>
            <a:pPr algn="just">
              <a:buFont typeface="Wingdings" panose="05000000000000000000" pitchFamily="2" charset="2"/>
              <a:buChar char="ü"/>
            </a:pPr>
            <a:endParaRPr lang="en-US" sz="2600" dirty="0"/>
          </a:p>
          <a:p>
            <a:pPr algn="just">
              <a:buFont typeface="Wingdings" panose="05000000000000000000" pitchFamily="2" charset="2"/>
              <a:buChar char="ü"/>
            </a:pPr>
            <a:r>
              <a:rPr lang="en-US" sz="2600" dirty="0"/>
              <a:t>Sub-optimal samples: leaky containers, insufficient quantity or inappropriate sample for the test requested</a:t>
            </a:r>
          </a:p>
          <a:p>
            <a:pPr algn="just">
              <a:buFont typeface="Wingdings" panose="05000000000000000000" pitchFamily="2" charset="2"/>
              <a:buChar char="ü"/>
            </a:pPr>
            <a:endParaRPr lang="en-US" altLang="en-US" sz="2600" dirty="0">
              <a:cs typeface="Calibri" panose="020F0502020204030204" pitchFamily="34" charset="0"/>
            </a:endParaRPr>
          </a:p>
          <a:p>
            <a:pPr algn="just">
              <a:buFont typeface="Wingdings" panose="05000000000000000000" pitchFamily="2" charset="2"/>
              <a:buChar char="ü"/>
            </a:pPr>
            <a:r>
              <a:rPr lang="en-US" altLang="en-US" sz="2600" dirty="0">
                <a:cs typeface="Calibri" panose="020F0502020204030204" pitchFamily="34" charset="0"/>
              </a:rPr>
              <a:t>sample with questionable relevance</a:t>
            </a:r>
            <a:endParaRPr lang="en-IN" altLang="en-US" sz="2600" dirty="0">
              <a:cs typeface="Calibri" panose="020F0502020204030204" pitchFamily="34" charset="0"/>
            </a:endParaRPr>
          </a:p>
          <a:p>
            <a:pPr algn="just">
              <a:buFont typeface="Wingdings" panose="05000000000000000000" pitchFamily="2" charset="2"/>
              <a:buChar char="ü"/>
            </a:pPr>
            <a:endParaRPr lang="en-US" sz="2600" dirty="0"/>
          </a:p>
          <a:p>
            <a:pPr algn="just">
              <a:buFont typeface="Wingdings" panose="05000000000000000000" pitchFamily="2" charset="2"/>
              <a:buChar char="ü"/>
            </a:pPr>
            <a:r>
              <a:rPr lang="en-US" sz="2600" dirty="0"/>
              <a:t>Duplicate microbiology samples received on the same day</a:t>
            </a:r>
          </a:p>
          <a:p>
            <a:pPr algn="just">
              <a:buFont typeface="Wingdings" panose="05000000000000000000" pitchFamily="2" charset="2"/>
              <a:buChar char="ü"/>
            </a:pPr>
            <a:endParaRPr lang="en-US" sz="2600" dirty="0"/>
          </a:p>
          <a:p>
            <a:pPr algn="just">
              <a:buFont typeface="Wingdings" panose="05000000000000000000" pitchFamily="2" charset="2"/>
              <a:buChar char="ü"/>
            </a:pPr>
            <a:endParaRPr lang="en-US" sz="2600" dirty="0"/>
          </a:p>
        </p:txBody>
      </p:sp>
    </p:spTree>
    <p:extLst>
      <p:ext uri="{BB962C8B-B14F-4D97-AF65-F5344CB8AC3E}">
        <p14:creationId xmlns:p14="http://schemas.microsoft.com/office/powerpoint/2010/main" xmlns="" val="4277179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E77A1AA-4A27-4462-BF05-E0D1BDFB22BD}"/>
              </a:ext>
            </a:extLst>
          </p:cNvPr>
          <p:cNvSpPr>
            <a:spLocks noGrp="1"/>
          </p:cNvSpPr>
          <p:nvPr>
            <p:ph idx="1"/>
          </p:nvPr>
        </p:nvSpPr>
        <p:spPr>
          <a:xfrm>
            <a:off x="838200" y="707010"/>
            <a:ext cx="10515600" cy="5469953"/>
          </a:xfrm>
        </p:spPr>
        <p:txBody>
          <a:bodyPr>
            <a:normAutofit/>
          </a:bodyPr>
          <a:lstStyle/>
          <a:p>
            <a:pPr algn="just">
              <a:buFont typeface="Wingdings" panose="05000000000000000000" pitchFamily="2" charset="2"/>
              <a:buChar char="ü"/>
            </a:pPr>
            <a:r>
              <a:rPr lang="en-US" sz="2600" dirty="0"/>
              <a:t>Sample delay in transit more than the accepted limit</a:t>
            </a:r>
          </a:p>
          <a:p>
            <a:pPr algn="just">
              <a:buFont typeface="Wingdings" panose="05000000000000000000" pitchFamily="2" charset="2"/>
              <a:buChar char="ü"/>
            </a:pPr>
            <a:endParaRPr lang="en-US" sz="2600" dirty="0"/>
          </a:p>
          <a:p>
            <a:pPr algn="just" eaLnBrk="1" hangingPunct="1">
              <a:lnSpc>
                <a:spcPct val="120000"/>
              </a:lnSpc>
              <a:buFont typeface="Wingdings" panose="05000000000000000000" pitchFamily="2" charset="2"/>
              <a:buChar char="ü"/>
            </a:pPr>
            <a:r>
              <a:rPr lang="en-US" altLang="en-US" sz="2600" dirty="0">
                <a:cs typeface="Calibri" panose="020F0502020204030204" pitchFamily="34" charset="0"/>
              </a:rPr>
              <a:t>Inappropriate transport temperature </a:t>
            </a:r>
            <a:endParaRPr lang="en-IN" altLang="en-US" sz="2600" dirty="0">
              <a:cs typeface="Calibri" panose="020F0502020204030204" pitchFamily="34" charset="0"/>
            </a:endParaRPr>
          </a:p>
          <a:p>
            <a:pPr algn="just" eaLnBrk="1" hangingPunct="1">
              <a:lnSpc>
                <a:spcPct val="120000"/>
              </a:lnSpc>
              <a:buFont typeface="Wingdings" panose="05000000000000000000" pitchFamily="2" charset="2"/>
              <a:buChar char="ü"/>
            </a:pPr>
            <a:endParaRPr lang="en-IN" altLang="en-US" sz="2600" dirty="0">
              <a:cs typeface="Calibri" panose="020F0502020204030204" pitchFamily="34" charset="0"/>
            </a:endParaRPr>
          </a:p>
          <a:p>
            <a:pPr algn="just" eaLnBrk="1" hangingPunct="1">
              <a:lnSpc>
                <a:spcPct val="120000"/>
              </a:lnSpc>
              <a:buFont typeface="Wingdings" panose="05000000000000000000" pitchFamily="2" charset="2"/>
              <a:buChar char="ü"/>
            </a:pPr>
            <a:r>
              <a:rPr lang="en-US" altLang="en-US" sz="2600" dirty="0">
                <a:cs typeface="Calibri" panose="020F0502020204030204" pitchFamily="34" charset="0"/>
              </a:rPr>
              <a:t>Inappropriate transport medium</a:t>
            </a:r>
            <a:endParaRPr lang="en-IN" altLang="en-US" sz="2600" dirty="0">
              <a:cs typeface="Calibri" panose="020F0502020204030204" pitchFamily="34" charset="0"/>
            </a:endParaRPr>
          </a:p>
          <a:p>
            <a:pPr algn="just" eaLnBrk="1" hangingPunct="1">
              <a:lnSpc>
                <a:spcPct val="120000"/>
              </a:lnSpc>
              <a:buFont typeface="Wingdings" panose="05000000000000000000" pitchFamily="2" charset="2"/>
              <a:buChar char="ü"/>
            </a:pPr>
            <a:endParaRPr lang="en-IN" altLang="en-US" sz="2600" dirty="0">
              <a:cs typeface="Calibri" panose="020F0502020204030204" pitchFamily="34" charset="0"/>
            </a:endParaRPr>
          </a:p>
          <a:p>
            <a:pPr algn="just" eaLnBrk="1" hangingPunct="1">
              <a:lnSpc>
                <a:spcPct val="120000"/>
              </a:lnSpc>
              <a:buFont typeface="Wingdings" panose="05000000000000000000" pitchFamily="2" charset="2"/>
              <a:buChar char="ü"/>
            </a:pPr>
            <a:r>
              <a:rPr lang="en-US" altLang="en-US" sz="2600" dirty="0">
                <a:cs typeface="Calibri" panose="020F0502020204030204" pitchFamily="34" charset="0"/>
              </a:rPr>
              <a:t>specimen received in a fixative</a:t>
            </a:r>
            <a:r>
              <a:rPr lang="en-IN" altLang="en-US" sz="2600" dirty="0">
                <a:cs typeface="Calibri" panose="020F0502020204030204" pitchFamily="34" charset="0"/>
              </a:rPr>
              <a:t> (formalin)</a:t>
            </a:r>
          </a:p>
          <a:p>
            <a:pPr algn="just">
              <a:buFont typeface="Wingdings" panose="05000000000000000000" pitchFamily="2" charset="2"/>
              <a:buChar char="ü"/>
            </a:pPr>
            <a:endParaRPr lang="en-IN" sz="2600" dirty="0"/>
          </a:p>
        </p:txBody>
      </p:sp>
    </p:spTree>
    <p:extLst>
      <p:ext uri="{BB962C8B-B14F-4D97-AF65-F5344CB8AC3E}">
        <p14:creationId xmlns:p14="http://schemas.microsoft.com/office/powerpoint/2010/main" xmlns="" val="2962649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1022</Words>
  <Application>Microsoft Office PowerPoint</Application>
  <PresentationFormat>Custom</PresentationFormat>
  <Paragraphs>156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Demonstration Of Respect For Patient Samples</vt:lpstr>
      <vt:lpstr>Competency </vt:lpstr>
      <vt:lpstr>Case scenarios</vt:lpstr>
      <vt:lpstr>1. Rejection due to improper transport</vt:lpstr>
      <vt:lpstr>2. Specimen did not reach the laboratory</vt:lpstr>
      <vt:lpstr>3. Misguided report due to inadequate information in requisition form</vt:lpstr>
      <vt:lpstr>4. Rejection due to improper collection</vt:lpstr>
      <vt:lpstr>Essential background knowledge</vt:lpstr>
      <vt:lpstr>Specific learning objectives</vt:lpstr>
      <vt:lpstr>Types of infections and various specimens collected</vt:lpstr>
      <vt:lpstr>Types of infections and various specimens collected</vt:lpstr>
      <vt:lpstr>Labelling</vt:lpstr>
      <vt:lpstr>Specimen transport</vt:lpstr>
      <vt:lpstr>Specimens storage before processing</vt:lpstr>
      <vt:lpstr>Prioritizing the specimens for processing</vt:lpstr>
      <vt:lpstr>Specimen rejection criteria</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Demonstration Of Respect For Patient Samples</dc:title>
  <dc:creator>acer</dc:creator>
  <cp:lastModifiedBy>HANIYA</cp:lastModifiedBy>
  <cp:revision>2</cp:revision>
  <dcterms:created xsi:type="dcterms:W3CDTF">2022-03-22T04:37:33Z</dcterms:created>
  <dcterms:modified xsi:type="dcterms:W3CDTF">2023-04-26T06:27:54Z</dcterms:modified>
</cp:coreProperties>
</file>