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72" r:id="rId14"/>
    <p:sldId id="273" r:id="rId15"/>
    <p:sldId id="274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723" autoAdjust="0"/>
  </p:normalViewPr>
  <p:slideViewPr>
    <p:cSldViewPr>
      <p:cViewPr varScale="1">
        <p:scale>
          <a:sx n="61" d="100"/>
          <a:sy n="61" d="100"/>
        </p:scale>
        <p:origin x="-780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C512A-DB12-491C-85E6-04C21FDA7B2A}" type="datetimeFigureOut">
              <a:rPr lang="en-US" smtClean="0"/>
              <a:pPr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E2888-5CB7-4FE6-A8FC-2E98B45E5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71678"/>
            <a:ext cx="8186766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7200" b="1" dirty="0" smtClean="0"/>
              <a:t>NEEDLE STICK INJURY</a:t>
            </a:r>
            <a:endParaRPr lang="en-US" sz="7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Case Scenario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 algn="just"/>
            <a:r>
              <a:rPr lang="en-US" dirty="0" smtClean="0"/>
              <a:t>An intern has got needle stick injury while taking the sample from a Hepatitis B positive patient. He has not received any Hepatitis B vaccination before. What are the measures you will take for post exposure prophylaxis of Hepatitis B?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Case Scenario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 algn="just"/>
            <a:r>
              <a:rPr lang="en-US" dirty="0" smtClean="0"/>
              <a:t>An intern has got needle stick injury while taking sample from a HIV positive patient in ward. What will be the post exposure regime for HIV?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Case Scenario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algn="just"/>
            <a:r>
              <a:rPr lang="en-US" dirty="0" smtClean="0"/>
              <a:t>An intern has got needle stick injury while taking sample in ward. He reported to ICTC. What laboratory parameters should be tested?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285860"/>
            <a:ext cx="8572560" cy="1870079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Sterilization and disinfection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29066"/>
            <a:ext cx="6400800" cy="1352544"/>
          </a:xfrm>
        </p:spPr>
        <p:txBody>
          <a:bodyPr>
            <a:normAutofit/>
          </a:bodyPr>
          <a:lstStyle/>
          <a:p>
            <a:r>
              <a:rPr lang="en-IN" sz="4800" b="1" dirty="0" smtClean="0"/>
              <a:t>MCQs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1. OT sharp instruments are sterilized most efficiently by</a:t>
            </a:r>
          </a:p>
          <a:p>
            <a:pPr algn="just">
              <a:buNone/>
            </a:pPr>
            <a:endParaRPr lang="en-US" dirty="0" smtClean="0"/>
          </a:p>
          <a:p>
            <a:pPr marL="514350" indent="-514350" algn="just">
              <a:buAutoNum type="alphaLcPeriod"/>
            </a:pPr>
            <a:r>
              <a:rPr lang="en-US" dirty="0" smtClean="0"/>
              <a:t>10 % sodium hypochlorite</a:t>
            </a:r>
          </a:p>
          <a:p>
            <a:pPr marL="514350" indent="-514350" algn="just">
              <a:buAutoNum type="alphaLcPeriod"/>
            </a:pPr>
            <a:r>
              <a:rPr lang="en-US" dirty="0" smtClean="0"/>
              <a:t>Hot air oven 120 C for 5 min</a:t>
            </a:r>
          </a:p>
          <a:p>
            <a:pPr marL="514350" indent="-514350" algn="just">
              <a:buAutoNum type="alphaLcPeriod"/>
            </a:pPr>
            <a:r>
              <a:rPr lang="en-US" dirty="0" smtClean="0"/>
              <a:t>Autoclave for 121 C for 15 min</a:t>
            </a:r>
          </a:p>
          <a:p>
            <a:pPr marL="514350" indent="-514350" algn="just">
              <a:buAutoNum type="alphaLcPeriod"/>
            </a:pPr>
            <a:r>
              <a:rPr lang="en-US" dirty="0" smtClean="0"/>
              <a:t>Wiping with 80% </a:t>
            </a:r>
            <a:r>
              <a:rPr lang="en-US" dirty="0" smtClean="0"/>
              <a:t>ethyl alcohol</a:t>
            </a:r>
            <a:endParaRPr lang="en-US" dirty="0" smtClean="0"/>
          </a:p>
          <a:p>
            <a:pPr marL="514350" indent="-514350" algn="just">
              <a:buAutoNum type="alphaLcPeriod"/>
            </a:pPr>
            <a:endParaRPr lang="en-US" dirty="0" smtClean="0"/>
          </a:p>
          <a:p>
            <a:pPr marL="514350" indent="-514350" algn="just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2. Which of the following are </a:t>
            </a:r>
            <a:r>
              <a:rPr lang="en-US" dirty="0" err="1" smtClean="0"/>
              <a:t>sporicidal</a:t>
            </a: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marL="514350" indent="-514350" algn="just">
              <a:buAutoNum type="alphaLcPeriod"/>
            </a:pPr>
            <a:r>
              <a:rPr lang="en-US" dirty="0" smtClean="0"/>
              <a:t>70% alcohol</a:t>
            </a:r>
          </a:p>
          <a:p>
            <a:pPr marL="514350" indent="-514350" algn="just">
              <a:buAutoNum type="alphaLcPeriod"/>
            </a:pPr>
            <a:r>
              <a:rPr lang="en-US" dirty="0" smtClean="0"/>
              <a:t>0.5 % sodium hypochlorite</a:t>
            </a:r>
          </a:p>
          <a:p>
            <a:pPr marL="514350" indent="-514350" algn="just">
              <a:buAutoNum type="alphaLcPeriod"/>
            </a:pPr>
            <a:r>
              <a:rPr lang="en-US" dirty="0" err="1" smtClean="0"/>
              <a:t>Iodophores</a:t>
            </a:r>
            <a:endParaRPr lang="en-US" dirty="0" smtClean="0"/>
          </a:p>
          <a:p>
            <a:pPr marL="514350" indent="-514350" algn="just">
              <a:buAutoNum type="alphaLcPeriod"/>
            </a:pPr>
            <a:r>
              <a:rPr lang="en-US" dirty="0" err="1" smtClean="0"/>
              <a:t>Quarternary</a:t>
            </a:r>
            <a:r>
              <a:rPr lang="en-US" dirty="0" smtClean="0"/>
              <a:t> ammonium compounds</a:t>
            </a:r>
          </a:p>
          <a:p>
            <a:pPr marL="514350" indent="-514350" algn="just">
              <a:buAutoNum type="alphaLcPeriod"/>
            </a:pPr>
            <a:endParaRPr lang="en-IN" dirty="0" smtClean="0"/>
          </a:p>
          <a:p>
            <a:pPr marL="514350" indent="-514350" algn="just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3. </a:t>
            </a:r>
            <a:r>
              <a:rPr lang="en-US" dirty="0" smtClean="0"/>
              <a:t>Which of the following methods is most effective method of sterilizing mattresses and plastic </a:t>
            </a:r>
            <a:r>
              <a:rPr lang="en-US" dirty="0" err="1" smtClean="0"/>
              <a:t>petri</a:t>
            </a:r>
            <a:r>
              <a:rPr lang="en-US" dirty="0" smtClean="0"/>
              <a:t> plates?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Chlorine</a:t>
            </a:r>
          </a:p>
          <a:p>
            <a:pPr marL="514350" indent="-514350">
              <a:buAutoNum type="alphaLcPeriod"/>
            </a:pPr>
            <a:r>
              <a:rPr lang="en-US" dirty="0" smtClean="0"/>
              <a:t>Ethylene oxide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Glutaraldehyde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Autoclave</a:t>
            </a:r>
            <a:endParaRPr lang="en-US" dirty="0" smtClean="0"/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b</a:t>
            </a:r>
            <a:endParaRPr lang="en-US" dirty="0" smtClean="0"/>
          </a:p>
          <a:p>
            <a:pPr marL="514350" indent="-514350">
              <a:buAutoNum type="alphaL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4. Disinfection of outer surfaces of ventilators in ICU is done by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2% </a:t>
            </a:r>
            <a:r>
              <a:rPr lang="en-US" dirty="0" err="1" smtClean="0"/>
              <a:t>glutaraldehyde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60% alcohol</a:t>
            </a:r>
          </a:p>
          <a:p>
            <a:pPr marL="514350" indent="-514350">
              <a:buAutoNum type="alphaLcPeriod"/>
            </a:pPr>
            <a:r>
              <a:rPr lang="en-US" dirty="0" smtClean="0"/>
              <a:t>70% alcohol</a:t>
            </a:r>
          </a:p>
          <a:p>
            <a:pPr marL="514350" indent="-514350">
              <a:buAutoNum type="alphaLcPeriod"/>
            </a:pPr>
            <a:r>
              <a:rPr lang="en-US" dirty="0" smtClean="0"/>
              <a:t>1% sodium hypochlorite</a:t>
            </a:r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8579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dirty="0" smtClean="0"/>
              <a:t>Which of the following best describes process of Disinfection?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A process by which an article, surface or medium is freed of all microorganisms (pathogenic/ nonpathogenic) either in their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vegetative</a:t>
            </a: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 or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spore </a:t>
            </a: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state</a:t>
            </a:r>
          </a:p>
          <a:p>
            <a:pPr marL="514350" indent="-514350">
              <a:buAutoNum type="alphaLcPeriod"/>
            </a:pP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destruction/ removal of all disease causing organisms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except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spores</a:t>
            </a:r>
          </a:p>
          <a:p>
            <a:pPr marL="514350" indent="-514350">
              <a:buAutoNum type="alphaLcPeriod"/>
            </a:pP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process by which an area or article is rendered free of contamination (microbial, chemical or radioactive) to a level at which items are considered as safe without protective </a:t>
            </a: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attire</a:t>
            </a:r>
          </a:p>
          <a:p>
            <a:pPr marL="514350" indent="-514350">
              <a:buAutoNum type="alphaLcPeriod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The elimination of all forms of bacterial spores</a:t>
            </a:r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</a:t>
            </a:r>
            <a:r>
              <a:rPr lang="en-IN" dirty="0" smtClean="0"/>
              <a:t>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6. Cleaning of endoscopes after each use is best done by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2% </a:t>
            </a:r>
            <a:r>
              <a:rPr lang="en-US" dirty="0" err="1" smtClean="0"/>
              <a:t>glutaraldehyde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70% alcohol </a:t>
            </a:r>
          </a:p>
          <a:p>
            <a:pPr marL="514350" indent="-514350">
              <a:buAutoNum type="alphaLcPeriod"/>
            </a:pPr>
            <a:r>
              <a:rPr lang="en-US" dirty="0" smtClean="0"/>
              <a:t>ETO</a:t>
            </a:r>
          </a:p>
          <a:p>
            <a:pPr marL="514350" indent="-514350">
              <a:buAutoNum type="alphaLcPeriod"/>
            </a:pPr>
            <a:r>
              <a:rPr lang="en-US" dirty="0" smtClean="0"/>
              <a:t>1% sodium hypochlorite</a:t>
            </a:r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7. Which is the best method to disinfect bed rails, light switch in the patient ward 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Quaternary ammonium compounds</a:t>
            </a:r>
          </a:p>
          <a:p>
            <a:pPr marL="514350" indent="-514350">
              <a:buAutoNum type="alphaLcPeriod"/>
            </a:pPr>
            <a:r>
              <a:rPr lang="en-US" dirty="0" smtClean="0"/>
              <a:t>2% </a:t>
            </a:r>
            <a:r>
              <a:rPr lang="en-US" dirty="0" err="1" smtClean="0"/>
              <a:t>glutaraldehyde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 </a:t>
            </a:r>
            <a:r>
              <a:rPr lang="en-US" dirty="0" err="1" smtClean="0"/>
              <a:t>iodophores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Formaldehyde</a:t>
            </a:r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IN" dirty="0" err="1" smtClean="0"/>
              <a:t>Ans</a:t>
            </a:r>
            <a:r>
              <a:rPr lang="en-IN" dirty="0" smtClean="0"/>
              <a:t>: a</a:t>
            </a: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8</a:t>
            </a:r>
            <a:r>
              <a:rPr lang="en-US" dirty="0" smtClean="0"/>
              <a:t>. Name the sterilization method used in hospital &amp; clinical labs for heat labile liquid substances or antibiotics.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Dry heat</a:t>
            </a:r>
          </a:p>
          <a:p>
            <a:pPr marL="514350" indent="-514350">
              <a:buAutoNum type="alphaLcPeriod"/>
            </a:pPr>
            <a:r>
              <a:rPr lang="en-US" dirty="0" smtClean="0"/>
              <a:t>Radiation</a:t>
            </a:r>
          </a:p>
          <a:p>
            <a:pPr marL="514350" indent="-514350">
              <a:buAutoNum type="alphaLcPeriod"/>
            </a:pPr>
            <a:r>
              <a:rPr lang="en-US" dirty="0" smtClean="0"/>
              <a:t>Filtration</a:t>
            </a:r>
          </a:p>
          <a:p>
            <a:pPr marL="514350" indent="-514350">
              <a:buAutoNum type="alphaLcPeriod"/>
            </a:pPr>
            <a:r>
              <a:rPr lang="en-US" dirty="0" smtClean="0"/>
              <a:t>Formaldehyde</a:t>
            </a:r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err="1" smtClean="0"/>
              <a:t>Ans</a:t>
            </a:r>
            <a:r>
              <a:rPr lang="en-US" dirty="0" smtClean="0"/>
              <a:t>: 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9. Name the spore forming pathogen which shows resistance to heat (100C)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i="1" dirty="0" smtClean="0"/>
              <a:t>E. coli</a:t>
            </a:r>
          </a:p>
          <a:p>
            <a:pPr marL="514350" indent="-514350">
              <a:buAutoNum type="alphaLcPeriod"/>
            </a:pPr>
            <a:r>
              <a:rPr lang="en-US" i="1" dirty="0" smtClean="0"/>
              <a:t>Candida </a:t>
            </a:r>
            <a:r>
              <a:rPr lang="en-US" i="1" dirty="0" err="1" smtClean="0"/>
              <a:t>albicans</a:t>
            </a:r>
            <a:endParaRPr lang="en-US" i="1" dirty="0" smtClean="0"/>
          </a:p>
          <a:p>
            <a:pPr marL="514350" indent="-514350">
              <a:buAutoNum type="alphaLcPeriod"/>
            </a:pPr>
            <a:r>
              <a:rPr lang="en-US" i="1" dirty="0" err="1" smtClean="0"/>
              <a:t>Vibrio</a:t>
            </a:r>
            <a:r>
              <a:rPr lang="en-US" i="1" dirty="0" smtClean="0"/>
              <a:t> </a:t>
            </a:r>
            <a:r>
              <a:rPr lang="en-US" i="1" dirty="0" err="1" smtClean="0"/>
              <a:t>cholerae</a:t>
            </a:r>
            <a:endParaRPr lang="en-US" i="1" dirty="0" smtClean="0"/>
          </a:p>
          <a:p>
            <a:pPr marL="514350" indent="-514350">
              <a:buAutoNum type="alphaLcPeriod"/>
            </a:pPr>
            <a:r>
              <a:rPr lang="en-US" i="1" dirty="0" smtClean="0"/>
              <a:t>Clostridium </a:t>
            </a:r>
            <a:r>
              <a:rPr lang="en-US" i="1" dirty="0" err="1" smtClean="0"/>
              <a:t>perfringes</a:t>
            </a:r>
            <a:endParaRPr lang="en-US" i="1" dirty="0" smtClean="0"/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err="1" smtClean="0"/>
              <a:t>Ans</a:t>
            </a:r>
            <a:r>
              <a:rPr lang="en-US" dirty="0" smtClean="0"/>
              <a:t>: 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10. Which of the following disinfectants acts by disrupting microbial membranes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Sterilizing gases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Aldehydes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Halogens</a:t>
            </a:r>
          </a:p>
          <a:p>
            <a:pPr marL="514350" indent="-514350">
              <a:buAutoNum type="alphaLcPeriod"/>
            </a:pPr>
            <a:r>
              <a:rPr lang="en-US" dirty="0" smtClean="0"/>
              <a:t>Cationic detergents</a:t>
            </a:r>
          </a:p>
          <a:p>
            <a:pPr marL="514350" indent="-514350">
              <a:buAutoNum type="alphaLcPeriod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Ans. </a:t>
            </a:r>
            <a:r>
              <a:rPr lang="en-US" dirty="0" smtClean="0"/>
              <a:t>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i="1" dirty="0">
                <a:latin typeface="Roboto Condensed Light" panose="020B0604020202020204" charset="0"/>
                <a:ea typeface="Roboto Condensed Light" panose="020B0604020202020204" charset="0"/>
              </a:rPr>
              <a:t>Agents used in the hospital for achieving sterilization, disinfection and cleaning</a:t>
            </a:r>
            <a:endParaRPr lang="en-US" sz="2800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2580403"/>
              </p:ext>
            </p:extLst>
          </p:nvPr>
        </p:nvGraphicFramePr>
        <p:xfrm>
          <a:off x="243840" y="1443990"/>
          <a:ext cx="8737599" cy="30276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9125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125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125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Agents 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Physical methods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Chemical methods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sz="16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Sterilant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Agents of sterilization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Steam sterilizer (autoclave)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Dry heat sterilizer (hot air oven)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Filtration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Radiation: Ionizing and non-ionizing (infrared)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Others: Incineration, microwave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Ethylene oxide sterilizer 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Plasma sterilizer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5097525"/>
              </p:ext>
            </p:extLst>
          </p:nvPr>
        </p:nvGraphicFramePr>
        <p:xfrm>
          <a:off x="166461" y="1401445"/>
          <a:ext cx="8737599" cy="34721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336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4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543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Agents 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Physical methods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Chemical methods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2740">
                <a:tc gridSpan="3"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Disinfectants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High-level disinfectants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No physical methods in this category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Aldehydes- glutaraldehyde,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orthophthaldehyde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, formaldehyde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Peracetic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acid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Hydrogen peroxide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Intermediate–level 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disinfectants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Heat-based methods: Pasteurization, boiling and steaming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Ultraviolet (non-ionizing) radiation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Alcohols–ethyl alcohol and isopropyl alcohol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Phenolics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–phenol, cresol,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lysol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Halogens–iodine and chlorine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Low-level disinfectants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No physical methods in this category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Quaternary ammonium compound (QAC)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Chlorhexidine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5954087"/>
              </p:ext>
            </p:extLst>
          </p:nvPr>
        </p:nvGraphicFramePr>
        <p:xfrm>
          <a:off x="203200" y="1536174"/>
          <a:ext cx="8737599" cy="1737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336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4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543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Agents 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Physical methods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Chemical methods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2740">
                <a:tc gridSpan="3"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Cleaning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Agents of cleaning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Automated washers such as ultrasonic washers, washer-disinfector and automated cart washers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Enzymatic solution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Detergent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Soap (antimicrobial or plain soap)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603</Words>
  <Application>Microsoft Office PowerPoint</Application>
  <PresentationFormat>On-screen Show (4:3)</PresentationFormat>
  <Paragraphs>131</Paragraphs>
  <Slides>18</Slides>
  <Notes>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Case Scenario 1</vt:lpstr>
      <vt:lpstr>Case Scenario 2</vt:lpstr>
      <vt:lpstr>Case Scenario 3</vt:lpstr>
      <vt:lpstr>Sterilization and disinfection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Agents used in the hospital for achieving sterilization, disinfection and cleaning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Sterilization and disinfection</dc:title>
  <dc:creator>HANIYA</dc:creator>
  <cp:lastModifiedBy>HANIYA</cp:lastModifiedBy>
  <cp:revision>21</cp:revision>
  <dcterms:created xsi:type="dcterms:W3CDTF">2021-02-08T14:44:30Z</dcterms:created>
  <dcterms:modified xsi:type="dcterms:W3CDTF">2023-07-24T08:29:24Z</dcterms:modified>
</cp:coreProperties>
</file>