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4"/>
  </p:notesMasterIdLst>
  <p:sldIdLst>
    <p:sldId id="256" r:id="rId2"/>
    <p:sldId id="362" r:id="rId3"/>
    <p:sldId id="257" r:id="rId4"/>
    <p:sldId id="258" r:id="rId5"/>
    <p:sldId id="259" r:id="rId6"/>
    <p:sldId id="302" r:id="rId7"/>
    <p:sldId id="303" r:id="rId8"/>
    <p:sldId id="315" r:id="rId9"/>
    <p:sldId id="304" r:id="rId10"/>
    <p:sldId id="316" r:id="rId11"/>
    <p:sldId id="305" r:id="rId12"/>
    <p:sldId id="359" r:id="rId13"/>
    <p:sldId id="260" r:id="rId14"/>
    <p:sldId id="261" r:id="rId15"/>
    <p:sldId id="262" r:id="rId16"/>
    <p:sldId id="263" r:id="rId17"/>
    <p:sldId id="317" r:id="rId18"/>
    <p:sldId id="306" r:id="rId19"/>
    <p:sldId id="355" r:id="rId20"/>
    <p:sldId id="272" r:id="rId21"/>
    <p:sldId id="273" r:id="rId22"/>
    <p:sldId id="264" r:id="rId23"/>
    <p:sldId id="265" r:id="rId24"/>
    <p:sldId id="300" r:id="rId25"/>
    <p:sldId id="266" r:id="rId26"/>
    <p:sldId id="320" r:id="rId27"/>
    <p:sldId id="267" r:id="rId28"/>
    <p:sldId id="268" r:id="rId29"/>
    <p:sldId id="321" r:id="rId30"/>
    <p:sldId id="324" r:id="rId31"/>
    <p:sldId id="269" r:id="rId32"/>
    <p:sldId id="270" r:id="rId33"/>
    <p:sldId id="271" r:id="rId34"/>
    <p:sldId id="357" r:id="rId35"/>
    <p:sldId id="361" r:id="rId36"/>
    <p:sldId id="360" r:id="rId37"/>
    <p:sldId id="276" r:id="rId38"/>
    <p:sldId id="277" r:id="rId39"/>
    <p:sldId id="278" r:id="rId40"/>
    <p:sldId id="318" r:id="rId41"/>
    <p:sldId id="319" r:id="rId42"/>
    <p:sldId id="279" r:id="rId43"/>
    <p:sldId id="280" r:id="rId44"/>
    <p:sldId id="281" r:id="rId45"/>
    <p:sldId id="285" r:id="rId46"/>
    <p:sldId id="284" r:id="rId47"/>
    <p:sldId id="283" r:id="rId48"/>
    <p:sldId id="288" r:id="rId49"/>
    <p:sldId id="289" r:id="rId50"/>
    <p:sldId id="290" r:id="rId51"/>
    <p:sldId id="291" r:id="rId52"/>
    <p:sldId id="292" r:id="rId53"/>
    <p:sldId id="352" r:id="rId54"/>
    <p:sldId id="333" r:id="rId55"/>
    <p:sldId id="335" r:id="rId56"/>
    <p:sldId id="337" r:id="rId57"/>
    <p:sldId id="296" r:id="rId58"/>
    <p:sldId id="297" r:id="rId59"/>
    <p:sldId id="298" r:id="rId60"/>
    <p:sldId id="356" r:id="rId61"/>
    <p:sldId id="308" r:id="rId62"/>
    <p:sldId id="309" r:id="rId63"/>
    <p:sldId id="311" r:id="rId64"/>
    <p:sldId id="312" r:id="rId65"/>
    <p:sldId id="314" r:id="rId66"/>
    <p:sldId id="350" r:id="rId67"/>
    <p:sldId id="301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8" r:id="rId76"/>
    <p:sldId id="339" r:id="rId77"/>
    <p:sldId id="340" r:id="rId78"/>
    <p:sldId id="341" r:id="rId79"/>
    <p:sldId id="342" r:id="rId80"/>
    <p:sldId id="347" r:id="rId81"/>
    <p:sldId id="348" r:id="rId82"/>
    <p:sldId id="349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232501"/>
    <a:srgbClr val="F6FC84"/>
    <a:srgbClr val="C2CDE0"/>
    <a:srgbClr val="C9D2E5"/>
    <a:srgbClr val="F2F4F8"/>
    <a:srgbClr val="B4C1DA"/>
    <a:srgbClr val="B7C4DB"/>
    <a:srgbClr val="C4CEE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8D4F0D-1665-4E6C-965D-224E76ED4423}" type="datetimeFigureOut">
              <a:rPr lang="en-US" smtClean="0"/>
              <a:pPr/>
              <a:t>12/19/2023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9468F-94C6-41CE-8FDB-83FB04B856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60ECED3-8D64-4CBA-9F91-BE228893E3F2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47B9978-9219-488E-8BA1-7892E47D47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4678" y="2143117"/>
            <a:ext cx="5167322" cy="1857388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6600" b="1" dirty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Bacterial genetics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08630"/>
          </a:xfrm>
        </p:spPr>
        <p:txBody>
          <a:bodyPr/>
          <a:lstStyle/>
          <a:p>
            <a:r>
              <a:rPr lang="en-IN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objectives</a:t>
            </a:r>
            <a:endParaRPr lang="en-US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7239000" cy="51698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At the end of the session, the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phase II MBBS students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will be able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to:</a:t>
            </a:r>
            <a:endParaRPr lang="en-US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Describe the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principles of bacterial genetics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Discuss the concept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of transformation, transduction, </a:t>
            </a:r>
            <a:r>
              <a:rPr lang="en-US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lysogenic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conversion</a:t>
            </a:r>
            <a:endParaRPr lang="en-US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7239000" cy="608630"/>
          </a:xfrm>
        </p:spPr>
        <p:txBody>
          <a:bodyPr>
            <a:normAutofit/>
          </a:bodyPr>
          <a:lstStyle/>
          <a:p>
            <a:r>
              <a:rPr lang="en-US" sz="3000" b="1" u="sng" dirty="0" smtClean="0">
                <a:solidFill>
                  <a:schemeClr val="tx2"/>
                </a:solidFill>
              </a:rPr>
              <a:t>Principles</a:t>
            </a:r>
            <a:endParaRPr lang="en-US" sz="30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473834"/>
            <a:ext cx="7786742" cy="50984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Deals with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study of hereditary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genetic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variation in bacteria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All hereditary characteristics are encoded in their DNA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Bacterial DNA is present in chromosomes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plasmids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1910"/>
            <a:ext cx="7239000" cy="746760"/>
          </a:xfrm>
        </p:spPr>
        <p:txBody>
          <a:bodyPr>
            <a:normAutofit/>
          </a:bodyPr>
          <a:lstStyle/>
          <a:p>
            <a:r>
              <a:rPr lang="en-US" sz="3000" b="1" u="sng" dirty="0" smtClean="0">
                <a:solidFill>
                  <a:schemeClr val="tx2"/>
                </a:solidFill>
              </a:rPr>
              <a:t>Bacterial </a:t>
            </a:r>
            <a:r>
              <a:rPr lang="en-US" sz="3000" b="1" u="sng" dirty="0">
                <a:solidFill>
                  <a:schemeClr val="tx2"/>
                </a:solidFill>
              </a:rPr>
              <a:t>DNA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686700" cy="5160336"/>
          </a:xfrm>
        </p:spPr>
        <p:txBody>
          <a:bodyPr>
            <a:no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Single haploid chromosome</a:t>
            </a: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Super coiled double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stranded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DNA</a:t>
            </a:r>
          </a:p>
          <a:p>
            <a:pPr>
              <a:buFont typeface="Wingdings" pitchFamily="2" charset="2"/>
              <a:buChar char="Ø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Structure of DNA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Each 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strand has three </a:t>
            </a: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elements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Nucleoside = Sugar+ nitrogenous base</a:t>
            </a:r>
            <a:endParaRPr lang="en-US" sz="2400" b="1" i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Nucleotide = sugar+ </a:t>
            </a:r>
            <a:r>
              <a:rPr lang="en-US" sz="2400" b="1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nitrogeneous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base + phosphate</a:t>
            </a:r>
          </a:p>
          <a:p>
            <a:pPr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Four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nitrogeneous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bases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</a:t>
            </a:r>
            <a:endParaRPr lang="en-US" sz="2400" b="1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   Two </a:t>
            </a:r>
            <a:r>
              <a:rPr lang="en-US" sz="2400" b="1" dirty="0" err="1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purines</a:t>
            </a:r>
            <a:r>
              <a:rPr lang="en-US" sz="24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Adenine (A)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guanine (G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sz="2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   Two </a:t>
            </a:r>
            <a:r>
              <a:rPr lang="en-US" sz="2400" b="1" dirty="0" err="1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pyrimidines</a:t>
            </a:r>
            <a:r>
              <a:rPr lang="en-US" sz="2400" b="1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 : </a:t>
            </a: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Thymine (T)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Cytosine(C)</a:t>
            </a: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28604"/>
            <a:ext cx="3520440" cy="607223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Pairing</a:t>
            </a: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Two DNA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strands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held together by hydrogen bonds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b/w nitrogenous bases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A-T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G-C</a:t>
            </a: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The ratio of A+T to G+C is constant for each species but varies from species to species </a:t>
            </a:r>
            <a:endParaRPr lang="en-US" sz="2400" b="1" i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2400" b="1" i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2" descr="C:\Users\RPS\Desktop\Dr Lautika stuff\New Doc 6_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10416" r="19196" b="16709"/>
          <a:stretch>
            <a:fillRect/>
          </a:stretch>
        </p:blipFill>
        <p:spPr bwMode="auto">
          <a:xfrm>
            <a:off x="4286248" y="136585"/>
            <a:ext cx="4429156" cy="6507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n-US" sz="3000" u="sng" dirty="0" smtClean="0">
                <a:solidFill>
                  <a:schemeClr val="tx2"/>
                </a:solidFill>
              </a:rPr>
              <a:t>DNA </a:t>
            </a:r>
            <a:r>
              <a:rPr lang="en-US" sz="3000" u="sng" dirty="0">
                <a:solidFill>
                  <a:schemeClr val="tx2"/>
                </a:solidFill>
              </a:rPr>
              <a:t>replication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543824" cy="504827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In eukaryotes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during RNA replication, two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strands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double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helix unwind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from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one another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separate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Each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strand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acts as a template for a new DNA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strand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Synthesized through complementary base pairing A with T, G with C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602"/>
            <a:ext cx="7242048" cy="680068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C00000"/>
                </a:solidFill>
              </a:rPr>
              <a:t>a. Bi-directional </a:t>
            </a:r>
            <a:r>
              <a:rPr lang="en-US" sz="3000" dirty="0">
                <a:solidFill>
                  <a:srgbClr val="C00000"/>
                </a:solidFill>
              </a:rPr>
              <a:t>replication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95268" y="1214422"/>
            <a:ext cx="8134384" cy="4900634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Replication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begins at a single point,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origin</a:t>
            </a:r>
          </a:p>
          <a:p>
            <a:pPr algn="just"/>
            <a:endParaRPr lang="en-US" sz="24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DNA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helix is unwound at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replication fork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Here DNA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synthesis occurs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individual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strands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are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eplicated</a:t>
            </a:r>
          </a:p>
          <a:p>
            <a:pPr algn="just"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Eg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. In </a:t>
            </a: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E. coli</a:t>
            </a:r>
            <a:endParaRPr lang="en-US" sz="2400" i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86116" y="3357562"/>
            <a:ext cx="5191156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7158" y="357166"/>
            <a:ext cx="7786742" cy="6286544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Two replication forks move outwards from the origin until they have copied 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The whole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replicon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 structure shaped like the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Greek theta (</a:t>
            </a:r>
            <a:r>
              <a:rPr lang="el-GR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θ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)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is formed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Finally two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chromosomes are separated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386126"/>
            <a:ext cx="5163300" cy="3471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7242048" cy="822960"/>
          </a:xfrm>
        </p:spPr>
        <p:txBody>
          <a:bodyPr>
            <a:normAutofit/>
          </a:bodyPr>
          <a:lstStyle/>
          <a:p>
            <a:r>
              <a:rPr lang="en-US" sz="3000" u="sng" dirty="0" smtClean="0">
                <a:solidFill>
                  <a:srgbClr val="C00000"/>
                </a:solidFill>
              </a:rPr>
              <a:t>b. Rolling- </a:t>
            </a:r>
            <a:r>
              <a:rPr lang="en-US" sz="3000" u="sng" dirty="0">
                <a:solidFill>
                  <a:srgbClr val="C00000"/>
                </a:solidFill>
              </a:rPr>
              <a:t>circle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7686700" cy="5334016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Occurs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during bacterial conjugation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during reproduction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viruses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bacteriophages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Outer strand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nicked,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free 3' end is extended by replication enzymes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growing point rolls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around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the circular inner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strand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57620" y="3071810"/>
            <a:ext cx="5286380" cy="371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20" y="688987"/>
            <a:ext cx="7715304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5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' end of the outer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strand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is displaced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forms a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single-stranded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tail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Which later may be converted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ds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DNA by complementary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strand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synthesis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99374" y="3143248"/>
            <a:ext cx="615870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/>
              <a:t>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7848600" cy="135732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DNA replication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is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catalysed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>
                <a:latin typeface="Calibri" pitchFamily="34" charset="0"/>
                <a:cs typeface="Calibri" pitchFamily="34" charset="0"/>
              </a:rPr>
              <a:t>by several replication enzymes:</a:t>
            </a:r>
          </a:p>
          <a:p>
            <a:pPr algn="just">
              <a:buNone/>
            </a:pPr>
            <a:endParaRPr lang="en-US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85720" y="1869750"/>
          <a:ext cx="7643866" cy="45472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325470"/>
                <a:gridCol w="5318396"/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200" dirty="0" smtClean="0">
                          <a:latin typeface="Calibri" pitchFamily="34" charset="0"/>
                          <a:cs typeface="Calibri" pitchFamily="34" charset="0"/>
                        </a:rPr>
                        <a:t>Enzyme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200" dirty="0" smtClean="0">
                          <a:latin typeface="Calibri" pitchFamily="34" charset="0"/>
                          <a:cs typeface="Calibri" pitchFamily="34" charset="0"/>
                        </a:rPr>
                        <a:t>Function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614370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Helicase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DNA unwinding</a:t>
                      </a:r>
                    </a:p>
                  </a:txBody>
                  <a:tcPr/>
                </a:tc>
              </a:tr>
              <a:tr h="9467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Topoisomerase</a:t>
                      </a:r>
                      <a:endParaRPr lang="en-US" sz="2400" b="1" dirty="0" smtClean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Relieves tension generated by rapid unwinding by removing super twists</a:t>
                      </a:r>
                      <a:endParaRPr lang="en-US" sz="2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2102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DNA polymerase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Catalyses synthesis of DNA in the 5’ to 3’ direction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Reading  the DNA template in the 3’ to 5’ direction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DNA polymerase III has role in replication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DNA </a:t>
                      </a:r>
                      <a:r>
                        <a:rPr lang="en-US" sz="2400" b="1" dirty="0" err="1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ligase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Helps in joining</a:t>
                      </a:r>
                      <a:r>
                        <a:rPr lang="en-US" sz="22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200" dirty="0" smtClean="0">
                          <a:latin typeface="Calibri" pitchFamily="34" charset="0"/>
                          <a:cs typeface="Calibri" pitchFamily="34" charset="0"/>
                        </a:rPr>
                        <a:t>fragments 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ANIYA\Desktop\319e71fef87236a01bb797379e3e15745790ff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9" y="1143366"/>
            <a:ext cx="8997487" cy="4643088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5715008" y="3000372"/>
            <a:ext cx="1357322" cy="1000132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215206" y="4071942"/>
            <a:ext cx="1928794" cy="928694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57686" y="4929198"/>
            <a:ext cx="2214578" cy="1143008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85720" y="1500174"/>
            <a:ext cx="1357322" cy="1071570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96" y="285728"/>
            <a:ext cx="7239000" cy="680068"/>
          </a:xfrm>
        </p:spPr>
        <p:txBody>
          <a:bodyPr>
            <a:normAutofit/>
          </a:bodyPr>
          <a:lstStyle/>
          <a:p>
            <a:r>
              <a:rPr lang="en-US" sz="3000" b="1" u="sng" dirty="0" smtClean="0">
                <a:solidFill>
                  <a:schemeClr val="tx2"/>
                </a:solidFill>
              </a:rPr>
              <a:t>Bacterial </a:t>
            </a:r>
            <a:r>
              <a:rPr lang="en-US" sz="3000" b="1" u="sng" dirty="0">
                <a:solidFill>
                  <a:schemeClr val="tx2"/>
                </a:solidFill>
              </a:rPr>
              <a:t>RNA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00174"/>
            <a:ext cx="7500990" cy="528641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Two differences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1. In sugars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Ribose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is present instead of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deoxyribose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2. In </a:t>
            </a:r>
            <a:r>
              <a:rPr lang="en-US" sz="240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nitrogeneous</a:t>
            </a:r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base</a:t>
            </a: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uracil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replaces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thymine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Three different types of RNA are there in a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cell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m-RNA</a:t>
            </a: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, r-RNA, t-RNA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The main function of these is protein synthesis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05710"/>
            <a:ext cx="7239000" cy="822960"/>
          </a:xfrm>
        </p:spPr>
        <p:txBody>
          <a:bodyPr>
            <a:normAutofit/>
          </a:bodyPr>
          <a:lstStyle/>
          <a:p>
            <a:r>
              <a:rPr lang="en-US" sz="3000" b="1" u="sng" dirty="0" smtClean="0">
                <a:solidFill>
                  <a:schemeClr val="tx2"/>
                </a:solidFill>
              </a:rPr>
              <a:t>Polypeptide </a:t>
            </a:r>
            <a:r>
              <a:rPr lang="en-US" sz="3000" b="1" u="sng" dirty="0">
                <a:solidFill>
                  <a:schemeClr val="tx2"/>
                </a:solidFill>
              </a:rPr>
              <a:t>synthesis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85860"/>
            <a:ext cx="7410480" cy="5286412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Gene-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segment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DNA that stores information for a particular polypeptide synthesis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DNA is transcribed into RNA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then translated to form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particular polypeptide</a:t>
            </a:r>
          </a:p>
          <a:p>
            <a:pPr algn="just">
              <a:buFont typeface="Wingdings" pitchFamily="2" charset="2"/>
              <a:buChar char="Ø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Genetic code:</a:t>
            </a:r>
          </a:p>
          <a:p>
            <a:pPr algn="just">
              <a:buFont typeface="Wingdings" pitchFamily="2" charset="2"/>
              <a:buChar char="ü"/>
            </a:pPr>
            <a:endParaRPr lang="en-US" sz="24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2400" b="1" dirty="0" err="1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Codons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-  64</a:t>
            </a:r>
            <a:endParaRPr lang="en-US" sz="24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sequence of three nucleotide bases present on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mRNA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Discovered by Nirenberg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Khorana (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1968)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00042"/>
            <a:ext cx="7239000" cy="585791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Sense </a:t>
            </a: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codon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61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are sense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codons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- direct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production of a single amino acid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Non sense </a:t>
            </a: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codon</a:t>
            </a: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Three </a:t>
            </a:r>
            <a:r>
              <a:rPr lang="en-US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codons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(UAG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, UGA, UAA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)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do not code for any amino acids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are involved in termination 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translation; called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stop </a:t>
            </a:r>
            <a:r>
              <a:rPr lang="en-US" sz="2400" b="1" dirty="0" err="1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codons</a:t>
            </a:r>
            <a:endParaRPr lang="en-US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642918"/>
            <a:ext cx="7791480" cy="5483245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Start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codon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First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codon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mRNA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from which the translation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begins;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eg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AUG</a:t>
            </a:r>
            <a:endParaRPr lang="en-US" sz="2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en-IN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en-IN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en-IN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en-IN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en-IN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en-IN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en-IN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Anticodon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set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three nucleotide bases present on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tRNA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that is complementary to nucleotide bases of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codon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on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mRNA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8610" name="AutoShape 2" descr="data:image/png;base64,iVBORw0KGgoAAAANSUhEUgAAAVwAAACRCAMAAAC4yfDAAAABO1BMVEX///8AAADuqsLz8/P4+PiPj4/Y2NjwrcVaWlqIiIj6+vpqampzc3O7u7uDg4P8/Pzu7u7IyMjR0dHp6enf39+1tbXq6urX19etra18fHzBwcGfoKC5ubmoqKi/m8vDTGRubm41NjYsLS2WlpbJq9Nru0FPUFA9Pj5eX18hIiLdy+PFpNDanKfVd47fjaNKSkoVFxcmJyf1+vPc7dUyvdvz7fWu15yd0Ifm8uGUzHt1v1Hvi6Z9wlz15ejLYnjFUWjnv8al3ezxmrHOtNfYw9/t4/DC4bb52ODL6/TF4rnhsLjSgZDnnbTcyeL51N3k9PlhyOGq1piC0eb1uMfwk6zVjZrow8rbobarf49qU1y95fFjuDTufJzyprqJx23R58e5kMa9ipw3KS6TaXhRQUgAFhPDkaNeSFHOa4C2oQvFAAAWrklEQVR4nO1dCV8aydPucob7mAEGOcZBDsOhIhA1hwdootGYbGKSTdR9k7iJbuL3/wRvVfWAoAj7X0FReX4JjNPNHE9XP119CzHGGGOMMcYYY4wxxhhjjPFAoTjV236EO4+YL5sP0MFkLJrzZXxCTRpC6KYbAMzbfrhhQsml/WQ+kZDpDlaidCrur+SjIpbPZNxFv79y7dePg89KQLRYQi6hkjDDITqIRsAdEiFwXvsVRhZOqAUTepXeNhv0sSElIGj5QY94rHjG7QnmQte9B8TxQ/fmrFDEkecTuXDYhCRE6Dh53cuPLgpZ+gwlwwk3MY2vLHIgRJBPi4R/ALfQINo6zlXwIwx0mC5m40JJgDKAW4wo8oBWG8YDh5vfGk1WB92EGIeahUHcIwdQLXiYxGgJP0L0IZLZAuWX2CDuMKLwxq2kB3RkIE/imK9BRVRRHOMcmoSB3CQSsDxQ0gQlnxfLNyCRD1cdGcMYyPVHFmS1NQuNNCOEv5oLJMHyV5IOqCLhwoCBuEoG6qoKpN0q5xJOumiNmb7P0OmdS0huFI20iNKA5usge3XThzKYsjyKwqoxuaIQxA8TL6tVPfe6MGN4wJ2FScy6aSy/HHTGXSHz0tgDrU4N5CYFMAtVPnJyaqUBtV4VxeJArj7CCAUdkY4TmjpJXyTCohDt9pP/HabP0+EVhHJxlARjQFe/wzC0236COwsjQHarsl2pgaizyeR5WQPDs69zP0wp3L9WBq0I5OZGAfymVyO/E4qkigGAdATdXC+J7zVd0XC4/S896vcFZUEWKEARvT0O9kK4y0/vNrKZiPDndfBUqzVwFopCDRUhJyxwxPPgzIOP/IlI/+tcjSSArKUoCbcD3bsS+HNFyOKRA4LRmjsHeXL6RObeteD4q6QCmlUVSkQUCzGgP6MQZkc0UUODdiC5k9e4gxMsr+LH64aR4yoYmCdQgfRCVYuQb6ag3wesO75B1LRHCRE7L3KNH2sMuvRF3SWumOkQBRNy3mtZrp+9LXToICiSoog1lUxCsKMX4EqwO1crWOBWBlTTHiHE7dqtrOXiZ55cfOEvcWuKAZOQDIH/WmqYz8lvKS6YfiLEF/f4YvwNU0EQkQyEBlTTHh3YLxSOVH2Ub4PCJE8/AMkS5dFKQbjTmK/BusYtEhX7gJOIia2SuhYSIpONRXyghVArRA4K941cUSqGQ7kaWBEqdfxkWY4ENdo4IYvfEeRZE5r/Oq5YWDpycYcvo4pINY3HmIJGBS+uoqdSMuwWSaM2mGaMEYJC7+fBDKslp1hZPQV/lAo13eEzydO9fuXfhHzOUwJLy0IGuKmcvL88303hT7+sYt/Ddgbv0O3F8BR9JnlbSUuKt+mJ3/OWxjFuAJraG7f9fHcZBvRBdhB3ybl7w3c/0zDtM5w9YJiDcJCi4PD0QuJ6FeyRhT/YOzwwEHIzvcMnB03uVM+q9OS/7FzSr1PtJ/gTvcOnboLcyKDJ7VXbUwvN3tcWjMxFGpUQRqlct7XD4+gdLnvBr4lorXf4IMl1FioRzApXG50JEZOCnVUyYKPCpzq7CkNZgIKmwLVHw9wE1H5u7QDdXqjlS5haesdJp+f82CoJnSrcU0AtRRyzEkxD+yOEuaoeaVbclbsN9fqXsHVU86lOELq7k/EYKCEaBudIG8KqGRmiNQDViuze1pBLX3vlG1VFO+/a0j2Oh45WU7vqvsAs23MO696hBLqWIk4OZolGACpQ4aFqSUigDsB5P7cFJYBzY+9ZD/D2qSf0hffaVxg+mpYWAUhfJreI/jpSO6VANAmT3kgCojroCp6tWRiQN5OBtrGsWihsRP9l59byv4rVA9t/XPcK/xu069QpQkm4PBrCQkN0ksjmcxFuRsZiDQJCzULNISStOThXAk8Cy8QurdiPH8vv3c2/7Mjq31tt4cfPmkfr6/bBH7Pye5HDX9lnN5eWNu3DudR2+x1WFu2jd98+yQO+5uNWjNaVtd33l58QMds6Uls+p7q52Yy8lWrzRB8f29eaazeSx+Iq6FhnueTIGmChvAZQXi0BPAy7ZhXJUfJjSkTliIq2ZusYtdt1XGDxO31+eM5/fFz6uPSXPP9HKrV8/kRPViS73m9fv0pqVDv88f9R+OIj+dybS7u7NrnbqZk5+x6vn/ElZJRvq9++Mo2L/MvvT2Qc9cXXr+/4aHdpacn+4dPjtiedTTWTe7n1bO+X9vftyN5U6qU8IvN49uiJ/aOZtkus2TcT7168WBftAH+li1sNUZRWlce+OWRvs11kxVuUhts9DOeFYVzPmBb5ubt0bjJzL7ckN0+Yd5v9Fy+UdzvNp5aP/f01PzbToC3tti7wMqXNzdq3YKN9/oE+N1aXbcV5zm+6KDnX/vymfuL3fb+0+b55lRW+6lOZsKmtZlbYmpuzedz/KLnkB5qV4Y8fPeOb8q/mZuyHOH7NJ/lhxafVT6tfOmiIVdxdnFy0Ze+1HL41up/GlvnxI73ce3rabXzQFD+WZOYxs7+x2lKYuRkh3+XJU/r8zjTsLlFG/Ui2q6Gdbac4+iuZMMdr9Lhfd1o3ljohSfj0Z/M0PwQ+BimoJFdeGy82m5JRZlLL0nTfkzVo79kkMK1n2RxecV4UTz/I19iWarHCtL6mZxA7XzvNdnj4QOQ8ZnL3N8X7/SUWhi00zBRx82xF8slUrL5r/mo5tbX8MkUELK4IShxm6q99fF95AUodMbdFHLxikxWL9GIbLRJtY5eppq62OEfj3/yImX2zFUWSSxlJJqeG+f8lSwQlJqr8Pl0hNfdyjs3hqdT/18/5NWa3WS34KZt3+/PTgLjri+OV5geRi+/FljMzsz3L/MjHkXlt59xwZ1Op1Ay/K6fLa/nsu0ua9hebE1rRS4zCb8sma+vLt/P3kkojbendauv00q728eOS1JfnzJMkd+bl8vYMX285ta3JTIHkvsdigu63ndqa3d4ipfoghZVz1MwcKgiZbju5O6s3NsCXaNOk0m/uywcm46C32KI0lyXOE+LgHZsdl+osyH+w6n5/heWZ1DJB9qbyy758Kba3l6WprZHpHrO+fHqBL7bDpcljKnMWHzFzGy9aV5ayIH0OJkhj4dAwpeZkcm6lUn+n+MjLabBPOYUlg9XimFX8MUmKl1+DVFcKsUzKTy+GwWN3fH96vCZlSl36+H6XLXf572X+9FIh8HRx8Skz41399u7dN3YX5rZasV4/+v6oWQrvLu2jxyHsN0KK+fPZytrT74/YCtU/V/9c/fqJTWdxZWVNnhXrdOUXXzcEOwB//bW/z3mEy9lXbNvIkya2+YZzM9vLGic8uje77zebiYmYId/6+drxs+M1yhdSmmfZnteeCdsIdlCDtJ0XN6INz9ZWmtyQ4jI1y9LrYbt79nxlxS6w1U9/vpBlujTJl/z5+knLCxbvNzelL7fcPoJUe/3kddPH3Hl3XposHjfPrn/DK0svQt3c32/6yk/XXn2Qtq2ywHOMrdnzJyTFZQX5gx9lmSM8wVTjRNvmEnCZeX/6aG3FTspPX79+Xf108/0YXQfVdjl57frbv8Sr508Xe0bQulY4mmnWTuCz41ZSLq/flLswxj1E7yLbK/R+g83u4XgQgtlnHFjMJ/R8r2H7YT/WLXs1IEWAJwr1ggH3c5BIv1GxyIvRcwIpEddzGCSS268jbuB9aCOCdJ8Oyv7kVvtY7mR/yx147++IwOf39ux/iRO5kR4RLCI3lwxcCQtEEtK+DqQ7/y7eU1lI9htxA8Jb6Blepb6+ntCElfZ3IFNKdPwdvKfTVI1YxxAbCzqH3MQww6odUQyf27gQ4QL6SY0Qni7dXA8Aof6DQBK+PhH6Tx0Jjsm9AmNy/yvG5A4RY3KHiDG5Q8SY3CFiTO4QMSZ3iBiTO0SMyR0ixuQOEWNyh4XImNyhwYB4P3KV+Jjc/wgTQrRAqHF1v4AB4d7khisxm1yjx1p6D5FcEYSpqpaAHtOn/FUmVzOv6LCN5MH0I7mBLHQnMOxWHyi5IlutQu8FFkuJRNobvDRP7hxRgKCShcQVPTeRGhhErhYsPrS14MIAud4xdIASZHutHWKBCZUeMzvdEHMUFUzEe7wqcXdYer8YqrvYZ4xHDXqXaAmoFCD74KgdDJL9+tAccIUgjzEAmH20Z4wxxhgdrH/Zm5//PD+/92W9a4GzvLOxx+EbO13HxSpt4Q/N0+oJ7cub6Ub9rIw4qzemp+t7F+hZn693RHiz3id8R4whsddolN9OuJqYeLvQqLezt/5m+mzhbXv42fR8Z3i9M7w8/fmmX2I0sX7WWJhwTbTDNVGePmd3b/oMmesId71tfO4T/uY23mXUsD59doFapqdcbyrD5+mFLuFvp/d6hk809lq30BRdV9QHKMTrjfJlaoidJjnzjbfdIrgWGnIiyPz0FeHTMtwbipstWIR4B+7nEFKJs7MWNZ05e6HB4TvduSP2N2R4F7vl8LpMnbgZDRsRhI6g74jB4GGTk4Z1VVtRONC3Oj7q2GgwEcSP67CT5QaX+HU27ANZ3LXz7yqXz8Mp+JLpnlG41+zdHBHq3hCk0Mjg/7pE0sVFhG4L9TdIiuvHIfJ2Agc2L4fnlvdlmg6PALI/S/8UJg7bKHzb0MhwJZM/Tg4vkDvxdppVdor35bk8GU8LWRYGGd0bMCEzKfKyFSLZvzFC62zjN2Awm7NcE+vTbyV5LtchVG1WDphlV5m8rc/SMA8O4eTw8OAHtNsnORSfWVVcp5CB03azdtnhtDYK/jfNuFMYsXAyGjdVEZ4KKSqqrYHsRrqTW/HwUueEXP8VzeOdPVR62xJAt4iNhhQEqP4DP/9hQcB/8IO+y+RM1RfsXA+HmPOJXFdLAYg8Dkej/yVPuux/v36RrjC54YAQVliNWUkrHrVQfsWUFQ6YYVNhs72C3IRPuO0lqXKVrjEkDC4ReY+qwLkYQL++vhvBnjS8w38OT379AmIJjlyunyeS3PWNjcZb2xRP8ZyLohxW/zmxRXnvy06dijs0XPjn6MDF+oG/P6ji3y6b3BiKashKhsNIlULr9ehEaygaSCp6dOoqcs1sBgzND5AQ8c5F9cJREvFJR4K+PFCqopkqNG0leG6ublpHKJa75e1/5iW5aJFICUycwA9UXmQIhcF11piu11vkHv12sWD8gMMjKc5vG43pcl2GHxz8OEXrPYHD0s+Do9OfeMZly4KT2DPCoXiU+t90+4RihSzTDKhXaG4awKeKUikZAH8YNCnchCTtFFrQdCj5IYYlV5AmziSCUEwE7BjKlBkqAp2u3bIB79WZXKmy8Ct7egQnv6tHpR9UoH3GvNZ0tFwnGTJRZPb0BI1zgqsRok02XK7TU9fpT/g58QtYVrBA42xNWX8qFDacZLAWljwRVF0RtoTFfcSG1a1yEU8AdRpplONpkmWOp6t5IQH4R6Tq4PmFObRckoxirZituuMiTiWfB8teoF0CCgnk91YrLl8a0jCJDlf25BR+/3Ad/DrkcotdsbNyk9wCEfj7dxV+kmuB/8pnrXDX7wOX6wRzKJBinAI5Fa6FOt8C870SCk2hu4t/xGlOYDSOmmuIENtsxOzaBkf9/Im04EUBs8hinvZjSYLhpFmFwaInI6LUm8pjLWqmMEk6HBXqRwrQolYAopDJdlll7CahSMuUinpSO8SsjdpAThnWsCjZ5+uSXMz1v38fodNwAEdo6SeorHXyJmzT/3mKenz04wDFF35P/KTEkeEose1TjA3uvQxPJXUSYLJsxew6VILmbvLqyCFQaEtXjZZdS7tpm0WvBRbNccsJo+IGQ/dh1DB1eaJbQfvSKH4I6Vl3DvyUevFb7Pl4c+ZquU4HR1QgAdrdCasCha9zBc0FcHp0cvT710Rm4hdvFHyCqrDeCp84wKyYIXE4OPyBXwesCrLp5wr2WjC71n+piNKqVctC3dTJbVWqWVrITtBO13GeXFisgptYrhkkGG4vqYCBf3LlYxLiFdRiN/QaiTFsrLfXbtF6D34dcEUMDVdy86beVkPjENevH+h4uepv2sLxhwedNTXXmd0spppWIOyk+m4MgQdcEW4uHSomu5MrorQcWLBaJW4siqJkgCzZUZNd93o8F4+QXyB/7iB/AVmdnIrLsk/XRNTnDiZvVXU/NzrrVU1yGnaD7fr0m0sVWxeTL7VyuXvDTytx0DuIhcOhUCiQnIpG43FqubEbceJTAZRi61/PT+VVby+MaDPbV1AeuZmu2lm9CzcT9bNmhI2uLYoL083F6L5cEb7R46Zer6oo1IxjOI1/vUpNnCsJF9oNwqO9rY/SqF9sz3VN1Ovn77x3mT3kbq9P+Hy3e10LtnpCR21YGfFdANVyY6G9TcvlWmiU2+1p40JPg2virMMuv1wKL7dxPygEbRu1Opsa/CPbHqwkPST4e+1dYBML9YvUrJen2/rY3panzzr7J6mP7XJ4MjZIDVTu1i7MFq8ozX6SulefbpyVFxbKZTzYuyyDO9Q7XC4vvCljpbhL124zvEzhZSnH6LIVBugH3a2dUHw+MwctyVrfmH9TLr+Z37tisS5tZ+8zRvg8/6X7W56HN2tcWSg5RqLp75YAOXd6WNdWIQl9l7a4x0iU0JUJ9I/3nxAB1Xn1OOl7D5rlIHLDchS9fk1YI9KZdQvw8cLnQy0oCiPRJXAL6Lpi/4ARvqcrW/VFrs+eRANBps++YPcVpZvY4Tw+2nX/YWHyRnKs/jB1od8qiwNC6UF6Yzc0ldH9IEW3cjOdS8EH6YzdUO3J8SCnnd1QE97DXBjzhprw/ekbuc2Iwd3R460MqxHAc8sDtoYOtX/LV/RBekzXhUen3ensP7JXLrDv/e/9+3qgYwS40cd/vkfzTiLUWWo0Nw/0dwye0kkYArnz9RH0Cy1kupXrsaCKDZOGHbb1lvWpk3mhawLrkbvVjcNQAIrnuzjz9umRihxa6QPwe2jh8kmRBpOWt8k71AyEkB4vjapHg89W+tZeY+h1KNV22y2RyirRuOzuCZiKwCOFr6M6NeFUlVY7p856pQqVBikNq9V+iAALPF6IeKcCU8mICX5fHBIW6NFCEMLGpLsKkWw6CCVwBjMiHXRX3bRtq1wIKw+JnK/fpA9HazdMp3MKjVJPFgpu8EOtCjGRN5C1QhJEjtKYV4+fonq3mRXRUi0gaL1+kciLBLouuZtoRxowIBkGk4ZeAtQ8JSgkcvjmaeGU69lYkKXDqHDnDVBNsuKqX8geCl2xgol8v7VZWjMWdLyDnwZtZcARzVb9kMWskMV0imjgA18akjr4LQBvBPQwTEHOAU4rSzpRwZtloVa8E/ubd6AaRwZbW2UkfKgRecqARZ6IZJAkV0t0EIFwiMwLpSObIzkxeeMcs+/+L+wva5HWNto0QBFKRUq7JPBuph7qqfTlHUgldathWvKu0IlissqabYhwKBRN3K2RCYRqTnCukwiAhlobDQXBWWLhpXHvNTLOklmyvGSmGiQdaOvuOBgaoM31W4bNAblwKAdts0IqBeGmi2u6UuBJI4Ycp8yqWgGRpskkuhw07sSwIgpUOhqKw50ThhCVJIlmhUFJo3k5qlBJCpWrDTF8eYOKHudkbFIUqSQPKWqF+C6CIgLBPrsjCdpFBiBrtnlYFmV9yGdQJ5xyoh57CMBExyASBdmGrgCWn2TUfiimUbHuHLfXwX/VQHQ0hBrNRWO6IsLsMzgpIe0pT04UJq/glEU/wuSbKHfQDxtjjDHGGGOMMcYYY4wxxhhjjLuI/wdTZ44sjWTIIA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8611" name="Picture 3" descr="C:\Users\HANIYA\Desktop\star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6686597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NIYA\Desktop\protein-transl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755379"/>
            <a:ext cx="6357982" cy="388833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1478"/>
            <a:ext cx="7239000" cy="465754"/>
          </a:xfrm>
        </p:spPr>
        <p:txBody>
          <a:bodyPr>
            <a:normAutofit/>
          </a:bodyPr>
          <a:lstStyle/>
          <a:p>
            <a:r>
              <a:rPr lang="en-US" sz="3000" cap="none" dirty="0" smtClean="0">
                <a:solidFill>
                  <a:srgbClr val="FF0000"/>
                </a:solidFill>
              </a:rPr>
              <a:t>Transcription</a:t>
            </a:r>
            <a:endParaRPr lang="en-US" sz="3000" cap="none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85860"/>
            <a:ext cx="7715304" cy="5286412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Particular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segment of DNA is copied into RNA by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enzyme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RNA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polymerase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err="1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Bases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 mRNA are complementary to that 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DNA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92162"/>
          </a:xfrm>
        </p:spPr>
        <p:txBody>
          <a:bodyPr>
            <a:normAutofit/>
          </a:bodyPr>
          <a:lstStyle/>
          <a:p>
            <a:r>
              <a:rPr lang="en-US" sz="3000" b="1" cap="none" dirty="0" smtClean="0">
                <a:solidFill>
                  <a:srgbClr val="FF0000"/>
                </a:solidFill>
              </a:rPr>
              <a:t>Translation</a:t>
            </a:r>
            <a:r>
              <a:rPr lang="en-US" sz="3000" b="1" u="sng" dirty="0" smtClean="0">
                <a:solidFill>
                  <a:schemeClr val="tx2"/>
                </a:solidFill>
              </a:rPr>
              <a:t> </a:t>
            </a:r>
            <a:endParaRPr lang="en-US" sz="30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9200"/>
            <a:ext cx="7858180" cy="5353072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Transcribed mRNA is decoded by a ribosome to form specific amino acid chain. Occurs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bacterial cytoplasm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Initiation:</a:t>
            </a: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Ribosome assembles around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target mRNA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First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tRNA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is attached at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start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codon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mRNA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Elongation:</a:t>
            </a:r>
          </a:p>
          <a:p>
            <a:pPr algn="just"/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tRNA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transfers an amino acid to the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adjacent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tRNA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corresponding to the next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codon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sz="24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Translocation: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ribosome then moves to next mRNA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codon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to continue the process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Termination: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When a stop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codon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is reached, the ribosome releases the polypeptide 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RPS\Desktop\Dr Lautika stuff\Transcription-Transla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400"/>
            <a:ext cx="79248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RPS\Desktop\Dr Lautika stuff\main-qimg-9beec17b145d2d615ab5f45d0a652181-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62000"/>
            <a:ext cx="8172480" cy="58024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-142900"/>
            <a:ext cx="7242048" cy="899160"/>
          </a:xfrm>
        </p:spPr>
        <p:txBody>
          <a:bodyPr>
            <a:normAutofit/>
          </a:bodyPr>
          <a:lstStyle/>
          <a:p>
            <a:r>
              <a:rPr lang="en-US" sz="3000" b="1" u="sng" dirty="0" smtClean="0">
                <a:solidFill>
                  <a:schemeClr val="tx2"/>
                </a:solidFill>
              </a:rPr>
              <a:t>Plasmids</a:t>
            </a:r>
            <a:endParaRPr lang="en-US" sz="30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20" y="1142984"/>
            <a:ext cx="3691920" cy="5500726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Extrachromosomal</a:t>
            </a: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ds</a:t>
            </a: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circular DNA molecules that exist in free state 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in </a:t>
            </a: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cytoplasm of bacteria 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in some 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yeasts</a:t>
            </a:r>
            <a:endParaRPr lang="en-US" sz="24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Not essential</a:t>
            </a: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Numbers: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single/ multiple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Independent replication</a:t>
            </a:r>
          </a:p>
          <a:p>
            <a:endParaRPr lang="en-US" sz="2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362200"/>
            <a:ext cx="5105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3"/>
            <a:ext cx="7391400" cy="605315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Episome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Plasmid may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integrate with chromosomal DNA of bacteria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They replicate with bacterial chromosome </a:t>
            </a:r>
          </a:p>
          <a:p>
            <a:pPr>
              <a:lnSpc>
                <a:spcPct val="150000"/>
              </a:lnSpc>
              <a:buNone/>
            </a:pPr>
            <a:endParaRPr lang="en-US" sz="2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738586"/>
            <a:ext cx="5949457" cy="276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000108"/>
            <a:ext cx="7239000" cy="564360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Curing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Eliminating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the plasmid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from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bacteria 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Spontaneously or induced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by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t/t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host cell with substances that inhibit plasmid replication without affecting the host cell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acridine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radiations, thymine, starvation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higher temperatures)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96" y="105710"/>
            <a:ext cx="7239000" cy="822960"/>
          </a:xfrm>
        </p:spPr>
        <p:txBody>
          <a:bodyPr>
            <a:normAutofit/>
          </a:bodyPr>
          <a:lstStyle/>
          <a:p>
            <a:r>
              <a:rPr lang="en-US" sz="3000" b="1" u="sng" dirty="0" smtClean="0">
                <a:solidFill>
                  <a:schemeClr val="tx2"/>
                </a:solidFill>
              </a:rPr>
              <a:t>Classification </a:t>
            </a:r>
            <a:r>
              <a:rPr lang="en-US" sz="3000" b="1" u="sng" dirty="0">
                <a:solidFill>
                  <a:schemeClr val="tx2"/>
                </a:solidFill>
              </a:rPr>
              <a:t>of plasmids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428736"/>
            <a:ext cx="7472386" cy="514353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1. Based 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on conjugation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 algn="just">
              <a:lnSpc>
                <a:spcPct val="150000"/>
              </a:lnSpc>
              <a:buNone/>
            </a:pPr>
            <a:endParaRPr lang="en-US" sz="2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Conjugative plasmids: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Ability to transfer themselves to other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bacteria-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self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conjugative plasmid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Non conjugative plasmid: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Can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not transfer themselves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7239000" cy="595569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2. Based 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on compatibility between plasmid: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Compatible plasmid: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Different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plasmids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can exist in a single bacterial cell only if they are compatible with each other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Incompatible plasmid: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They will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be rapidly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lost from the cell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Share the same replication mechanism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hence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compete with each other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7620000" cy="600079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3. Based 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on function: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Fertility plasmids/ F-plasmids: </a:t>
            </a:r>
            <a:endParaRPr lang="en-US" sz="2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They contain </a:t>
            </a:r>
            <a:r>
              <a:rPr lang="en-US" sz="2400" i="1" dirty="0" err="1">
                <a:latin typeface="Calibri" pitchFamily="34" charset="0"/>
                <a:cs typeface="Calibri" pitchFamily="34" charset="0"/>
              </a:rPr>
              <a:t>tro</a:t>
            </a:r>
            <a:r>
              <a:rPr lang="en-US" sz="2400" i="1" dirty="0">
                <a:latin typeface="Calibri" pitchFamily="34" charset="0"/>
                <a:cs typeface="Calibri" pitchFamily="34" charset="0"/>
              </a:rPr>
              <a:t>-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gene which code for expression of sex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pili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that help in bacterial </a:t>
            </a:r>
            <a:r>
              <a:rPr lang="en-US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conjugation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R plasmids: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Code </a:t>
            </a:r>
            <a:r>
              <a:rPr lang="en-US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resistance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to various antibiotics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Col plasmids: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Code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for </a:t>
            </a:r>
            <a:r>
              <a:rPr lang="en-US" sz="2400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bacteriocins</a:t>
            </a:r>
            <a:endParaRPr 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642918"/>
            <a:ext cx="7572404" cy="548324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Virulence plasmids: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Code for certain </a:t>
            </a:r>
            <a:r>
              <a:rPr lang="en-US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virulence factors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like heat labile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heat stable toxins of </a:t>
            </a:r>
            <a:r>
              <a:rPr lang="en-US" sz="2400" i="1" dirty="0">
                <a:latin typeface="Calibri" pitchFamily="34" charset="0"/>
                <a:cs typeface="Calibri" pitchFamily="34" charset="0"/>
              </a:rPr>
              <a:t>E. coli 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Metabolic plasmids: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Enable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host’s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metablolic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processes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Digestion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toluene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salicylate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camphor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urease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synthesis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nitrogen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fixation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7239000" cy="59223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Plasmid as vector: </a:t>
            </a:r>
          </a:p>
          <a:p>
            <a:pPr algn="just"/>
            <a:endParaRPr lang="en-US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dirty="0">
                <a:latin typeface="Calibri" pitchFamily="34" charset="0"/>
                <a:cs typeface="Calibri" pitchFamily="34" charset="0"/>
              </a:rPr>
              <a:t>Ability to transfer DNA from one cell to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another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(used in genetic engineering)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  <a:cs typeface="Calibri" pitchFamily="34" charset="0"/>
              </a:rPr>
              <a:t>Contain sites </a:t>
            </a:r>
            <a:r>
              <a:rPr lang="en-US" dirty="0">
                <a:latin typeface="Calibri" pitchFamily="34" charset="0"/>
                <a:cs typeface="Calibri" pitchFamily="34" charset="0"/>
              </a:rPr>
              <a:t>where gene can be inserted artificially by recombinant DNA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technology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  <a:cs typeface="Calibri" pitchFamily="34" charset="0"/>
              </a:rPr>
              <a:t>Can </a:t>
            </a:r>
            <a:r>
              <a:rPr lang="en-US" dirty="0">
                <a:latin typeface="Calibri" pitchFamily="34" charset="0"/>
                <a:cs typeface="Calibri" pitchFamily="34" charset="0"/>
              </a:rPr>
              <a:t>be used for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protein synthesis, gene </a:t>
            </a:r>
            <a:r>
              <a:rPr lang="en-US" dirty="0">
                <a:latin typeface="Calibri" pitchFamily="34" charset="0"/>
                <a:cs typeface="Calibri" pitchFamily="34" charset="0"/>
              </a:rPr>
              <a:t>therapy</a:t>
            </a:r>
          </a:p>
          <a:p>
            <a:pPr algn="just"/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>
            <a:normAutofit/>
          </a:bodyPr>
          <a:lstStyle/>
          <a:p>
            <a:r>
              <a:rPr lang="en-US" sz="3000" u="sng" dirty="0" smtClean="0">
                <a:solidFill>
                  <a:schemeClr val="tx2"/>
                </a:solidFill>
              </a:rPr>
              <a:t>Functions </a:t>
            </a:r>
            <a:r>
              <a:rPr lang="en-US" sz="3000" u="sng" dirty="0">
                <a:solidFill>
                  <a:schemeClr val="tx2"/>
                </a:solidFill>
              </a:rPr>
              <a:t>of plasmids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Resistance </a:t>
            </a:r>
            <a:r>
              <a:rPr lang="en-US" dirty="0">
                <a:latin typeface="Calibri" pitchFamily="34" charset="0"/>
                <a:cs typeface="Calibri" pitchFamily="34" charset="0"/>
              </a:rPr>
              <a:t>to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antibiotics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production </a:t>
            </a:r>
            <a:r>
              <a:rPr lang="en-US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toxins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synthesis </a:t>
            </a:r>
            <a:r>
              <a:rPr lang="en-US" dirty="0">
                <a:latin typeface="Calibri" pitchFamily="34" charset="0"/>
                <a:cs typeface="Calibri" pitchFamily="34" charset="0"/>
              </a:rPr>
              <a:t>of cell surface structures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required </a:t>
            </a:r>
            <a:r>
              <a:rPr lang="en-US" dirty="0">
                <a:latin typeface="Calibri" pitchFamily="34" charset="0"/>
                <a:cs typeface="Calibri" pitchFamily="34" charset="0"/>
              </a:rPr>
              <a:t>for adherence or colonization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10472"/>
            <a:ext cx="7239000" cy="746760"/>
          </a:xfrm>
        </p:spPr>
        <p:txBody>
          <a:bodyPr>
            <a:normAutofit/>
          </a:bodyPr>
          <a:lstStyle/>
          <a:p>
            <a:r>
              <a:rPr lang="en-US" sz="3000" b="1" u="sng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Bacterial variation</a:t>
            </a:r>
            <a:endParaRPr lang="en-US" sz="3000" b="1" u="sng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285860"/>
            <a:ext cx="7572428" cy="5169876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Phenotypic variation: </a:t>
            </a:r>
          </a:p>
          <a:p>
            <a:pPr algn="just"/>
            <a:endParaRPr lang="en-US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dirty="0">
                <a:latin typeface="Calibri" pitchFamily="34" charset="0"/>
                <a:cs typeface="Calibri" pitchFamily="34" charset="0"/>
              </a:rPr>
              <a:t>Variations in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expression </a:t>
            </a:r>
            <a:r>
              <a:rPr lang="en-US" dirty="0">
                <a:latin typeface="Calibri" pitchFamily="34" charset="0"/>
                <a:cs typeface="Calibri" pitchFamily="34" charset="0"/>
              </a:rPr>
              <a:t>of various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characters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(synthesis </a:t>
            </a:r>
            <a:r>
              <a:rPr lang="en-US" dirty="0">
                <a:latin typeface="Calibri" pitchFamily="34" charset="0"/>
                <a:cs typeface="Calibri" pitchFamily="34" charset="0"/>
              </a:rPr>
              <a:t>of flagella, expression of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enzymes)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Genotypic variation: </a:t>
            </a:r>
          </a:p>
          <a:p>
            <a:pPr algn="just"/>
            <a:endParaRPr lang="en-US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dirty="0">
                <a:latin typeface="Calibri" pitchFamily="34" charset="0"/>
                <a:cs typeface="Calibri" pitchFamily="34" charset="0"/>
              </a:rPr>
              <a:t>Change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in </a:t>
            </a:r>
            <a:r>
              <a:rPr lang="en-US" dirty="0">
                <a:latin typeface="Calibri" pitchFamily="34" charset="0"/>
                <a:cs typeface="Calibri" pitchFamily="34" charset="0"/>
              </a:rPr>
              <a:t>genetic composition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due to mutation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04908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00986"/>
            <a:ext cx="7239000" cy="670560"/>
          </a:xfrm>
        </p:spPr>
        <p:txBody>
          <a:bodyPr>
            <a:normAutofit/>
          </a:bodyPr>
          <a:lstStyle/>
          <a:p>
            <a:r>
              <a:rPr lang="en-US" sz="3000" b="1" u="sng" dirty="0">
                <a:solidFill>
                  <a:schemeClr val="tx2"/>
                </a:solidFill>
              </a:rPr>
              <a:t> </a:t>
            </a:r>
            <a:r>
              <a:rPr lang="en-US" sz="3000" b="1" u="sng" dirty="0" smtClean="0">
                <a:solidFill>
                  <a:schemeClr val="tx2"/>
                </a:solidFill>
              </a:rPr>
              <a:t>Mutation</a:t>
            </a:r>
            <a:endParaRPr lang="en-US" sz="30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7715304" cy="514351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Definition: 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Random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unidirectional heritable variation caused by change in nucleotide sequence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of cell genome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1. Spontaneous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mutation: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Occur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naturally in any dividing cell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(without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adding any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mutagens)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2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2. Induced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mutation: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occurs by exposure of organism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to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mutagen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06529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858" y="500042"/>
            <a:ext cx="7720042" cy="6000792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Physical mutagens : </a:t>
            </a:r>
          </a:p>
          <a:p>
            <a:pPr algn="just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UV radiation: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cytosine &amp; thymine are more vulnerable to UV</a:t>
            </a:r>
          </a:p>
          <a:p>
            <a:pPr algn="just">
              <a:buFont typeface="Wingdings" pitchFamily="2" charset="2"/>
              <a:buChar char="Ø"/>
            </a:pPr>
            <a:endParaRPr lang="en-US" sz="24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Chemical 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agents: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alkylating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agents,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acridine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dye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4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Can affect properties of bacteria: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Sensitivity to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bacteriophage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loss of ability to produce capsule or flagella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Loss of virulence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Alteration in colony morphology, pigment production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Drug susceptibility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Antigenic structure</a:t>
            </a:r>
          </a:p>
          <a:p>
            <a:pPr algn="just"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9107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7239000" cy="746760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C00000"/>
                </a:solidFill>
              </a:rPr>
              <a:t>     Classification of mutation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Small </a:t>
            </a:r>
            <a:r>
              <a:rPr lang="en-US" b="1" dirty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scale mutation: </a:t>
            </a:r>
          </a:p>
          <a:p>
            <a:pPr marL="571500" indent="-571500"/>
            <a:r>
              <a:rPr lang="en-US" dirty="0">
                <a:latin typeface="Calibri" pitchFamily="34" charset="0"/>
                <a:ea typeface="Calibri" pitchFamily="34" charset="0"/>
                <a:cs typeface="Calibri" pitchFamily="34" charset="0"/>
              </a:rPr>
              <a:t>More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common</a:t>
            </a:r>
            <a:endParaRPr lang="en-US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571500" indent="-571500">
              <a:buAutoNum type="arabicPeriod"/>
            </a:pPr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Point 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mutation- </a:t>
            </a:r>
            <a:r>
              <a:rPr lang="en-US" dirty="0">
                <a:latin typeface="Calibri" pitchFamily="34" charset="0"/>
                <a:ea typeface="Calibri" pitchFamily="34" charset="0"/>
                <a:cs typeface="Calibri" pitchFamily="34" charset="0"/>
              </a:rPr>
              <a:t>occurs at a single nucleotide  </a:t>
            </a:r>
            <a:endParaRPr lang="en-US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571500" indent="-571500">
              <a:buAutoNum type="arabicPeriod"/>
            </a:pPr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Addition 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or deletion </a:t>
            </a:r>
            <a:r>
              <a:rPr lang="en-US" dirty="0">
                <a:latin typeface="Calibri" pitchFamily="34" charset="0"/>
                <a:ea typeface="Calibri" pitchFamily="34" charset="0"/>
                <a:cs typeface="Calibri" pitchFamily="34" charset="0"/>
              </a:rPr>
              <a:t>of single nucleotide pair</a:t>
            </a:r>
          </a:p>
          <a:p>
            <a:pPr marL="571500" indent="-571500"/>
            <a:endParaRPr lang="en-US" b="1" dirty="0">
              <a:solidFill>
                <a:srgbClr val="00206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en-US" b="1" dirty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Large scale mutation: </a:t>
            </a:r>
          </a:p>
          <a:p>
            <a:pPr marL="571500" indent="-571500"/>
            <a:r>
              <a:rPr lang="en-US" dirty="0">
                <a:latin typeface="Calibri" pitchFamily="34" charset="0"/>
                <a:ea typeface="Calibri" pitchFamily="34" charset="0"/>
                <a:cs typeface="Calibri" pitchFamily="34" charset="0"/>
              </a:rPr>
              <a:t>occurs in chromosomal structure</a:t>
            </a:r>
          </a:p>
          <a:p>
            <a:pPr marL="571500" indent="-571500"/>
            <a:r>
              <a:rPr lang="en-US" dirty="0">
                <a:latin typeface="Calibri" pitchFamily="34" charset="0"/>
                <a:ea typeface="Calibri" pitchFamily="34" charset="0"/>
                <a:cs typeface="Calibri" pitchFamily="34" charset="0"/>
              </a:rPr>
              <a:t>Include deletion or addition of </a:t>
            </a:r>
            <a:r>
              <a:rPr lang="en-US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several </a:t>
            </a:r>
            <a:r>
              <a:rPr lang="en-US" dirty="0">
                <a:latin typeface="Calibri" pitchFamily="34" charset="0"/>
                <a:ea typeface="Calibri" pitchFamily="34" charset="0"/>
                <a:cs typeface="Calibri" pitchFamily="34" charset="0"/>
              </a:rPr>
              <a:t>nucleotide base pairs</a:t>
            </a:r>
          </a:p>
        </p:txBody>
      </p:sp>
    </p:spTree>
    <p:extLst>
      <p:ext uri="{BB962C8B-B14F-4D97-AF65-F5344CB8AC3E}">
        <p14:creationId xmlns="" xmlns:p14="http://schemas.microsoft.com/office/powerpoint/2010/main" val="39005772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500042"/>
            <a:ext cx="3520440" cy="6072230"/>
          </a:xfrm>
        </p:spPr>
        <p:txBody>
          <a:bodyPr>
            <a:normAutofit/>
          </a:bodyPr>
          <a:lstStyle/>
          <a:p>
            <a:r>
              <a:rPr lang="en-IN" b="1" dirty="0" smtClean="0">
                <a:solidFill>
                  <a:srgbClr val="C00000"/>
                </a:solidFill>
              </a:rPr>
              <a:t>Forward mutations</a:t>
            </a:r>
          </a:p>
          <a:p>
            <a:endParaRPr lang="en-IN" b="1" dirty="0" smtClean="0">
              <a:solidFill>
                <a:srgbClr val="C00000"/>
              </a:solidFill>
            </a:endParaRPr>
          </a:p>
          <a:p>
            <a:pPr marL="514350" indent="-514350">
              <a:buAutoNum type="arabicPeriod"/>
            </a:pPr>
            <a:r>
              <a:rPr lang="en-IN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Substitutions at single nucleotide base pairs</a:t>
            </a:r>
          </a:p>
          <a:p>
            <a:pPr marL="514350" indent="-514350">
              <a:buFontTx/>
              <a:buChar char="-"/>
            </a:pPr>
            <a:r>
              <a:rPr lang="en-IN" sz="24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Silent</a:t>
            </a:r>
          </a:p>
          <a:p>
            <a:pPr marL="514350" indent="-514350">
              <a:buFontTx/>
              <a:buChar char="-"/>
            </a:pPr>
            <a:r>
              <a:rPr lang="en-IN" sz="2400" dirty="0" err="1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Missense</a:t>
            </a:r>
            <a:endParaRPr lang="en-IN" sz="2400" dirty="0" smtClean="0">
              <a:solidFill>
                <a:srgbClr val="0070C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514350" indent="-514350">
              <a:buFontTx/>
              <a:buChar char="-"/>
            </a:pPr>
            <a:r>
              <a:rPr lang="en-IN" sz="24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Nonsense</a:t>
            </a:r>
          </a:p>
          <a:p>
            <a:pPr marL="514350" indent="-514350">
              <a:buFontTx/>
              <a:buChar char="-"/>
            </a:pPr>
            <a:endParaRPr lang="en-IN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514350" indent="-514350">
              <a:buNone/>
            </a:pPr>
            <a:r>
              <a:rPr lang="en-IN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2. </a:t>
            </a:r>
            <a:r>
              <a:rPr lang="en-IN" sz="2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Addition/ deletion at a single or many nucleotide </a:t>
            </a:r>
            <a:r>
              <a:rPr lang="en-IN" sz="2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bp</a:t>
            </a:r>
            <a:endParaRPr lang="en-IN" sz="24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514350" indent="-514350">
              <a:buNone/>
            </a:pPr>
            <a:r>
              <a:rPr lang="en-IN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 </a:t>
            </a:r>
            <a:r>
              <a:rPr lang="en-IN" sz="2400" dirty="0" err="1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Frameshift</a:t>
            </a:r>
            <a:r>
              <a:rPr lang="en-IN" sz="24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mutations</a:t>
            </a:r>
          </a:p>
          <a:p>
            <a:pPr marL="514350" indent="-51435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178808" y="500042"/>
            <a:ext cx="3520440" cy="5626121"/>
          </a:xfrm>
        </p:spPr>
        <p:txBody>
          <a:bodyPr>
            <a:normAutofit/>
          </a:bodyPr>
          <a:lstStyle/>
          <a:p>
            <a:r>
              <a:rPr lang="en-IN" b="1" dirty="0" smtClean="0">
                <a:solidFill>
                  <a:srgbClr val="C00000"/>
                </a:solidFill>
              </a:rPr>
              <a:t>Reverse mutations</a:t>
            </a:r>
          </a:p>
          <a:p>
            <a:endParaRPr lang="en-IN" b="1" dirty="0" smtClean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r>
              <a:rPr lang="en-IN" sz="24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True reversion</a:t>
            </a:r>
          </a:p>
          <a:p>
            <a:pPr>
              <a:buFontTx/>
              <a:buChar char="-"/>
            </a:pPr>
            <a:r>
              <a:rPr lang="en-IN" sz="24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Equivalent reversion</a:t>
            </a:r>
          </a:p>
          <a:p>
            <a:pPr>
              <a:buFontTx/>
              <a:buChar char="-"/>
            </a:pPr>
            <a:endParaRPr lang="en-IN" sz="2400" dirty="0" smtClean="0">
              <a:solidFill>
                <a:srgbClr val="0070C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IN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Wild type        mutation</a:t>
            </a:r>
          </a:p>
          <a:p>
            <a:pPr>
              <a:buNone/>
            </a:pPr>
            <a:r>
              <a:rPr lang="en-IN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Wild type</a:t>
            </a:r>
            <a:endParaRPr lang="en-IN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Suppressor mutations</a:t>
            </a:r>
            <a:endParaRPr lang="en-US" sz="2400" dirty="0">
              <a:solidFill>
                <a:srgbClr val="0070C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572132" y="3498850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286644" y="3498850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7239000" cy="500066"/>
          </a:xfrm>
        </p:spPr>
        <p:txBody>
          <a:bodyPr>
            <a:normAutofit/>
          </a:bodyPr>
          <a:lstStyle/>
          <a:p>
            <a:r>
              <a:rPr lang="en-IN" sz="3000" dirty="0" smtClean="0">
                <a:solidFill>
                  <a:srgbClr val="C00000"/>
                </a:solidFill>
              </a:rPr>
              <a:t>Detection of mutants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IN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Gene sequencing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endParaRPr lang="en-IN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IN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Pheynotypic</a:t>
            </a:r>
            <a:r>
              <a:rPr lang="en-IN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methods</a:t>
            </a:r>
          </a:p>
          <a:p>
            <a:pPr marL="514350" indent="-514350">
              <a:lnSpc>
                <a:spcPct val="150000"/>
              </a:lnSpc>
              <a:buFontTx/>
              <a:buChar char="-"/>
            </a:pPr>
            <a:r>
              <a:rPr lang="en-IN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Fluctuation  test</a:t>
            </a:r>
          </a:p>
          <a:p>
            <a:pPr marL="514350" indent="-514350">
              <a:lnSpc>
                <a:spcPct val="150000"/>
              </a:lnSpc>
              <a:buFontTx/>
              <a:buChar char="-"/>
            </a:pPr>
            <a:r>
              <a:rPr lang="en-IN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Replication plating methods</a:t>
            </a:r>
          </a:p>
          <a:p>
            <a:pPr marL="514350" indent="-514350">
              <a:lnSpc>
                <a:spcPct val="150000"/>
              </a:lnSpc>
              <a:buFontTx/>
              <a:buChar char="-"/>
            </a:pPr>
            <a:r>
              <a:rPr lang="en-IN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Ames test</a:t>
            </a:r>
            <a:endParaRPr lang="en-US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15962"/>
          </a:xfrm>
        </p:spPr>
        <p:txBody>
          <a:bodyPr>
            <a:normAutofit/>
          </a:bodyPr>
          <a:lstStyle/>
          <a:p>
            <a:r>
              <a:rPr lang="en-US" sz="3000" b="1" u="sng" dirty="0" smtClean="0">
                <a:solidFill>
                  <a:schemeClr val="tx2"/>
                </a:solidFill>
              </a:rPr>
              <a:t>Gene </a:t>
            </a:r>
            <a:r>
              <a:rPr lang="en-US" sz="3000" b="1" u="sng" dirty="0">
                <a:solidFill>
                  <a:schemeClr val="tx2"/>
                </a:solidFill>
              </a:rPr>
              <a:t>transfer in bacteria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371600"/>
            <a:ext cx="7796242" cy="520067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Vertical gene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transfer-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transmission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genes from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   parents to offspring during cell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division</a:t>
            </a:r>
          </a:p>
          <a:p>
            <a:pPr algn="just">
              <a:lnSpc>
                <a:spcPct val="150000"/>
              </a:lnSpc>
              <a:buNone/>
            </a:pPr>
            <a:endParaRPr lang="en-US" sz="24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Horizontal 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gene transfer-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occurs by several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methods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Transformation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Transduction</a:t>
            </a:r>
            <a:endParaRPr lang="en-US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err="1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Lysogenic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conversion</a:t>
            </a:r>
            <a:endParaRPr lang="en-US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Conjugation (plasmid mediated)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1. Transformation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71600"/>
            <a:ext cx="7791480" cy="475456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Definition: 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Random </a:t>
            </a:r>
            <a:r>
              <a:rPr lang="en-US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uptake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of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free/ </a:t>
            </a:r>
            <a:r>
              <a:rPr lang="en-US" dirty="0">
                <a:latin typeface="Calibri" pitchFamily="34" charset="0"/>
                <a:cs typeface="Calibri" pitchFamily="34" charset="0"/>
              </a:rPr>
              <a:t>naked DNA fragment from the surrounding medium by a bacterial cell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incorporation</a:t>
            </a:r>
            <a:r>
              <a:rPr lang="en-US" dirty="0">
                <a:latin typeface="Calibri" pitchFamily="34" charset="0"/>
                <a:cs typeface="Calibri" pitchFamily="34" charset="0"/>
              </a:rPr>
              <a:t> of this DNA fragment into its chromosome in a heritable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form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latin typeface="Calibri" pitchFamily="34" charset="0"/>
                <a:cs typeface="Calibri" pitchFamily="34" charset="0"/>
              </a:rPr>
              <a:t>Natural transformation occurs in </a:t>
            </a:r>
            <a:r>
              <a:rPr lang="en-US" i="1" dirty="0">
                <a:latin typeface="Calibri" pitchFamily="34" charset="0"/>
                <a:cs typeface="Calibri" pitchFamily="34" charset="0"/>
              </a:rPr>
              <a:t>Streptococcus, Bacillus, </a:t>
            </a:r>
            <a:r>
              <a:rPr lang="en-US" i="1" dirty="0" err="1">
                <a:latin typeface="Calibri" pitchFamily="34" charset="0"/>
                <a:cs typeface="Calibri" pitchFamily="34" charset="0"/>
              </a:rPr>
              <a:t>Haemophilus</a:t>
            </a:r>
            <a:r>
              <a:rPr lang="en-US" i="1" dirty="0">
                <a:latin typeface="Calibri" pitchFamily="34" charset="0"/>
                <a:cs typeface="Calibri" pitchFamily="34" charset="0"/>
              </a:rPr>
              <a:t>, Neisseria, </a:t>
            </a:r>
            <a:r>
              <a:rPr lang="en-US" i="1" dirty="0" err="1">
                <a:latin typeface="Calibri" pitchFamily="34" charset="0"/>
                <a:cs typeface="Calibri" pitchFamily="34" charset="0"/>
              </a:rPr>
              <a:t>Acinetobacter</a:t>
            </a:r>
            <a:r>
              <a:rPr lang="en-US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i="1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i="1" dirty="0">
                <a:latin typeface="Calibri" pitchFamily="34" charset="0"/>
                <a:cs typeface="Calibri" pitchFamily="34" charset="0"/>
              </a:rPr>
              <a:t>Pseudomonas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746760"/>
          </a:xfrm>
        </p:spPr>
        <p:txBody>
          <a:bodyPr>
            <a:normAutofit/>
          </a:bodyPr>
          <a:lstStyle/>
          <a:p>
            <a:r>
              <a:rPr lang="en-US" b="1" dirty="0"/>
              <a:t>  </a:t>
            </a:r>
            <a:endParaRPr lang="en-US" sz="3100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85720" y="642918"/>
            <a:ext cx="7758138" cy="607223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Mechanism of transformation</a:t>
            </a:r>
          </a:p>
          <a:p>
            <a:pPr algn="just">
              <a:buNone/>
            </a:pPr>
            <a:endParaRPr lang="en-US" sz="2400" b="1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Large amount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dsDNA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is released into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surrounding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environment on bacterial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lysis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Competent bacteria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present in surroundings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uptake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DNA</a:t>
            </a: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Competent bacteria express competence factors; they can uptake any  DNA fragment(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Eg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Streptococcus </a:t>
            </a:r>
            <a:r>
              <a:rPr lang="en-IN" sz="2400" i="1" dirty="0" err="1" smtClean="0">
                <a:latin typeface="Calibri" pitchFamily="34" charset="0"/>
                <a:cs typeface="Calibri" pitchFamily="34" charset="0"/>
              </a:rPr>
              <a:t>pneumoniae</a:t>
            </a: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algn="just"/>
            <a:endParaRPr lang="en-IN" sz="2400" i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IN" sz="2400" dirty="0" smtClean="0">
                <a:latin typeface="Calibri" pitchFamily="34" charset="0"/>
                <a:cs typeface="Calibri" pitchFamily="34" charset="0"/>
              </a:rPr>
              <a:t>Non competent bacteria can also uptake DNA from closely related species (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Eg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IN" sz="2400" i="1" dirty="0" err="1" smtClean="0">
                <a:latin typeface="Calibri" pitchFamily="34" charset="0"/>
                <a:cs typeface="Calibri" pitchFamily="34" charset="0"/>
              </a:rPr>
              <a:t>Haemophilu</a:t>
            </a:r>
            <a:r>
              <a:rPr lang="en-IN" sz="2400" i="1" dirty="0" err="1" smtClean="0">
                <a:latin typeface="Calibri" pitchFamily="34" charset="0"/>
                <a:cs typeface="Calibri" pitchFamily="34" charset="0"/>
              </a:rPr>
              <a:t>s</a:t>
            </a: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IN" sz="2400" i="1" dirty="0" err="1" smtClean="0">
                <a:latin typeface="Calibri" pitchFamily="34" charset="0"/>
                <a:cs typeface="Calibri" pitchFamily="34" charset="0"/>
              </a:rPr>
              <a:t>influenzae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)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596" y="714356"/>
            <a:ext cx="7572428" cy="578647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500" dirty="0" smtClean="0">
                <a:latin typeface="Calibri" pitchFamily="34" charset="0"/>
                <a:cs typeface="Calibri" pitchFamily="34" charset="0"/>
              </a:rPr>
              <a:t>1. A </a:t>
            </a:r>
            <a:r>
              <a:rPr lang="en-US" sz="2500" dirty="0">
                <a:latin typeface="Calibri" pitchFamily="34" charset="0"/>
                <a:cs typeface="Calibri" pitchFamily="34" charset="0"/>
              </a:rPr>
              <a:t>long </a:t>
            </a:r>
            <a:r>
              <a:rPr lang="en-US" sz="2500" dirty="0" err="1">
                <a:latin typeface="Calibri" pitchFamily="34" charset="0"/>
                <a:cs typeface="Calibri" pitchFamily="34" charset="0"/>
              </a:rPr>
              <a:t>dsDNA</a:t>
            </a:r>
            <a:r>
              <a:rPr lang="en-US" sz="2500" dirty="0">
                <a:latin typeface="Calibri" pitchFamily="34" charset="0"/>
                <a:cs typeface="Calibri" pitchFamily="34" charset="0"/>
              </a:rPr>
              <a:t> fragment comes in </a:t>
            </a:r>
            <a:r>
              <a:rPr lang="en-US" sz="25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contact</a:t>
            </a:r>
            <a:r>
              <a:rPr lang="en-US" sz="25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500" dirty="0">
                <a:latin typeface="Calibri" pitchFamily="34" charset="0"/>
                <a:cs typeface="Calibri" pitchFamily="34" charset="0"/>
              </a:rPr>
              <a:t>with a competent bacterium </a:t>
            </a:r>
          </a:p>
          <a:p>
            <a:pPr algn="just"/>
            <a:endParaRPr lang="en-US" sz="25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5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en-US" sz="25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inds </a:t>
            </a:r>
            <a:r>
              <a:rPr lang="en-US" sz="25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to </a:t>
            </a:r>
            <a:r>
              <a:rPr lang="en-US" sz="25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DNA- binding </a:t>
            </a:r>
            <a:r>
              <a:rPr lang="en-US" sz="25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protein present </a:t>
            </a:r>
            <a:r>
              <a:rPr lang="en-US" sz="2500" b="1" dirty="0">
                <a:latin typeface="Calibri" pitchFamily="34" charset="0"/>
                <a:cs typeface="Calibri" pitchFamily="34" charset="0"/>
              </a:rPr>
              <a:t>on </a:t>
            </a:r>
            <a:r>
              <a:rPr lang="en-US" sz="2500" dirty="0">
                <a:latin typeface="Calibri" pitchFamily="34" charset="0"/>
                <a:cs typeface="Calibri" pitchFamily="34" charset="0"/>
              </a:rPr>
              <a:t>its surface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&amp; </a:t>
            </a:r>
            <a:endParaRPr lang="en-US" sz="2500" dirty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5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500" dirty="0" smtClean="0">
                <a:latin typeface="Calibri" pitchFamily="34" charset="0"/>
                <a:cs typeface="Calibri" pitchFamily="34" charset="0"/>
              </a:rPr>
              <a:t>One strand is degraded by recipient cell </a:t>
            </a:r>
            <a:r>
              <a:rPr lang="en-US" sz="2500" dirty="0" err="1" smtClean="0">
                <a:latin typeface="Calibri" pitchFamily="34" charset="0"/>
                <a:cs typeface="Calibri" pitchFamily="34" charset="0"/>
              </a:rPr>
              <a:t>exonucleases</a:t>
            </a:r>
            <a:endParaRPr lang="en-US" sz="25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5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500" dirty="0" smtClean="0">
                <a:latin typeface="Calibri" pitchFamily="34" charset="0"/>
                <a:cs typeface="Calibri" pitchFamily="34" charset="0"/>
              </a:rPr>
              <a:t>2. The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other strand associates with a competence specific protein &amp; </a:t>
            </a:r>
            <a:r>
              <a:rPr lang="en-US" sz="25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is internalized</a:t>
            </a:r>
          </a:p>
          <a:p>
            <a:pPr algn="just"/>
            <a:endParaRPr lang="en-US" sz="25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500" dirty="0" smtClean="0">
                <a:latin typeface="Calibri" pitchFamily="34" charset="0"/>
                <a:cs typeface="Calibri" pitchFamily="34" charset="0"/>
              </a:rPr>
              <a:t>3. Then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it is </a:t>
            </a:r>
            <a:r>
              <a:rPr lang="en-US" sz="25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integrated into host chromosome</a:t>
            </a:r>
          </a:p>
          <a:p>
            <a:pPr algn="just"/>
            <a:endParaRPr lang="en-US" sz="25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472386" cy="4953000"/>
          </a:xfrm>
        </p:spPr>
        <p:txBody>
          <a:bodyPr>
            <a:normAutofit/>
          </a:bodyPr>
          <a:lstStyle/>
          <a:p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2" descr="C:\Users\RPS\Desktop\Dr Lautika stuff\New Doc 6_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71472" y="500042"/>
            <a:ext cx="7925922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28604"/>
            <a:ext cx="7834338" cy="1143008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GRIFFITH EXPERIMENT of </a:t>
            </a:r>
            <a:r>
              <a:rPr lang="en-US" sz="2800" b="1" dirty="0" smtClean="0">
                <a:solidFill>
                  <a:srgbClr val="C00000"/>
                </a:solidFill>
              </a:rPr>
              <a:t>Transformation (1928); </a:t>
            </a:r>
            <a:r>
              <a:rPr lang="en-US" sz="2800" b="1" cap="none" dirty="0" smtClean="0">
                <a:solidFill>
                  <a:schemeClr val="tx1"/>
                </a:solidFill>
              </a:rPr>
              <a:t>Later confirmed by </a:t>
            </a:r>
            <a:r>
              <a:rPr lang="en-US" sz="2800" cap="none" dirty="0" smtClean="0">
                <a:solidFill>
                  <a:schemeClr val="tx1"/>
                </a:solidFill>
              </a:rPr>
              <a:t>A</a:t>
            </a:r>
            <a:r>
              <a:rPr lang="en-US" sz="2800" b="1" cap="none" dirty="0" smtClean="0">
                <a:solidFill>
                  <a:schemeClr val="tx1"/>
                </a:solidFill>
              </a:rPr>
              <a:t>very, </a:t>
            </a:r>
            <a:r>
              <a:rPr lang="en-US" sz="2800" cap="none" dirty="0" err="1" smtClean="0">
                <a:solidFill>
                  <a:schemeClr val="tx1"/>
                </a:solidFill>
              </a:rPr>
              <a:t>M</a:t>
            </a:r>
            <a:r>
              <a:rPr lang="en-US" sz="2800" b="1" cap="none" dirty="0" err="1" smtClean="0">
                <a:solidFill>
                  <a:schemeClr val="tx1"/>
                </a:solidFill>
              </a:rPr>
              <a:t>aclead</a:t>
            </a:r>
            <a:r>
              <a:rPr lang="en-US" sz="2800" b="1" cap="none" dirty="0" smtClean="0">
                <a:solidFill>
                  <a:schemeClr val="tx1"/>
                </a:solidFill>
              </a:rPr>
              <a:t>, </a:t>
            </a:r>
            <a:r>
              <a:rPr lang="en-US" sz="2800" cap="none" dirty="0" smtClean="0">
                <a:solidFill>
                  <a:schemeClr val="tx1"/>
                </a:solidFill>
              </a:rPr>
              <a:t>M</a:t>
            </a:r>
            <a:r>
              <a:rPr lang="en-US" sz="2800" b="1" cap="none" dirty="0" smtClean="0">
                <a:solidFill>
                  <a:schemeClr val="tx1"/>
                </a:solidFill>
              </a:rPr>
              <a:t>cCarty in 1944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43134"/>
            <a:ext cx="89154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6224"/>
            <a:ext cx="7239000" cy="74676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2. Transduction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857364"/>
            <a:ext cx="7715304" cy="364333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Definition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transmission </a:t>
            </a:r>
            <a:r>
              <a:rPr lang="en-US" dirty="0">
                <a:latin typeface="Calibri" pitchFamily="34" charset="0"/>
                <a:cs typeface="Calibri" pitchFamily="34" charset="0"/>
              </a:rPr>
              <a:t>of a portion of DNA from one bacterium to another by a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bacteriophage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(virus </a:t>
            </a:r>
            <a:r>
              <a:rPr lang="en-US" dirty="0">
                <a:latin typeface="Calibri" pitchFamily="34" charset="0"/>
                <a:cs typeface="Calibri" pitchFamily="34" charset="0"/>
              </a:rPr>
              <a:t>that infects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dirty="0">
                <a:latin typeface="Calibri" pitchFamily="34" charset="0"/>
                <a:cs typeface="Calibri" pitchFamily="34" charset="0"/>
              </a:rPr>
              <a:t>multiplies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in bacteria)</a:t>
            </a:r>
          </a:p>
          <a:p>
            <a:pPr algn="just">
              <a:buFont typeface="Wingdings" pitchFamily="2" charset="2"/>
              <a:buChar char="Ø"/>
            </a:pPr>
            <a:endParaRPr lang="en-IN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  <a:cs typeface="Calibri" pitchFamily="34" charset="0"/>
              </a:rPr>
              <a:t>The phage acts as a vehicle carrying bacterial genes</a:t>
            </a:r>
          </a:p>
          <a:p>
            <a:pPr algn="just">
              <a:buNone/>
            </a:pP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00042"/>
            <a:ext cx="7620000" cy="5929354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Mechanism: </a:t>
            </a:r>
          </a:p>
          <a:p>
            <a:pPr algn="just">
              <a:buFont typeface="Wingdings" pitchFamily="2" charset="2"/>
              <a:buChar char="Ø"/>
            </a:pPr>
            <a:endParaRPr lang="en-US" sz="24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a. </a:t>
            </a:r>
            <a:r>
              <a:rPr lang="en-US" sz="2400" b="1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Lytic</a:t>
            </a: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or virulent cycle: 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Bacteriophage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multiplies in host cytoplasm, produces large amount of progeny phages which are released causing cell death &amp;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lysis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>
              <a:buNone/>
            </a:pPr>
            <a:endParaRPr lang="en-US" sz="2400" b="1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b. </a:t>
            </a:r>
            <a:r>
              <a:rPr lang="en-US" sz="2400" b="1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Lysogenic</a:t>
            </a: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or temperate cycle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: </a:t>
            </a: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phage  DNA remains integrated with bacterial chromosome as the prophage, which multiplies synchronously with bacterial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DNA &amp; bacterium is unharmed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77164"/>
            <a:ext cx="7239000" cy="608630"/>
          </a:xfrm>
        </p:spPr>
        <p:txBody>
          <a:bodyPr>
            <a:normAutofit/>
          </a:bodyPr>
          <a:lstStyle/>
          <a:p>
            <a:r>
              <a:rPr lang="en-US" sz="3000" u="sng" dirty="0" smtClean="0">
                <a:solidFill>
                  <a:schemeClr val="tx2"/>
                </a:solidFill>
              </a:rPr>
              <a:t>TYPES OF TRANSDUCTION</a:t>
            </a:r>
            <a:endParaRPr lang="en-US" sz="30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14422"/>
            <a:ext cx="7786742" cy="5241314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Generalized transduction</a:t>
            </a:r>
          </a:p>
          <a:p>
            <a:pPr marL="514350" indent="-514350" algn="just">
              <a:buNone/>
            </a:pPr>
            <a:endParaRPr lang="en-US" sz="24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514350" indent="-514350"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Involves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transfer of any part of donor bacterial genome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into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recipient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bacteria</a:t>
            </a:r>
          </a:p>
          <a:p>
            <a:pPr marL="514350" indent="-514350"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marL="514350" indent="-514350"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Errors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may occurs due to defective assembly of the daughter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phages during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lytic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cycle </a:t>
            </a:r>
          </a:p>
          <a:p>
            <a:pPr marL="514350" indent="-514350"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resulting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bacteriophage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injects donor DNA into another bacterial cell but does not initiate a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lytic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cycle as the original phage DNA is lost</a:t>
            </a:r>
          </a:p>
          <a:p>
            <a:pPr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` 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42851"/>
            <a:ext cx="6148406" cy="671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 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8596" y="571480"/>
            <a:ext cx="7572428" cy="58842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2. Restricted or specialized transduction</a:t>
            </a:r>
          </a:p>
          <a:p>
            <a:pPr algn="just">
              <a:buNone/>
            </a:pPr>
            <a:endParaRPr lang="en-US" sz="24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Capable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transducing only a particular genetic segment of bacterial chromosome that is present adjacent to phage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DNA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Occurs as a result of defect in the disintegration of the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lysogenic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phage DNA from the bacterial chromosome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Studied intensively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in </a:t>
            </a:r>
            <a:r>
              <a:rPr lang="en-US" sz="2400" i="1" dirty="0">
                <a:latin typeface="Calibri" pitchFamily="34" charset="0"/>
                <a:cs typeface="Calibri" pitchFamily="34" charset="0"/>
              </a:rPr>
              <a:t>lambda phage of E. coli        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RPS\Desktop\Dr Lautika stuff\New Doc 6_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04800"/>
            <a:ext cx="5562600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44"/>
          </a:xfrm>
        </p:spPr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chemeClr val="tx2"/>
                </a:solidFill>
              </a:rPr>
              <a:t>Role </a:t>
            </a:r>
            <a:r>
              <a:rPr lang="en-US" sz="2800" b="1" u="sng" dirty="0">
                <a:solidFill>
                  <a:schemeClr val="tx2"/>
                </a:solidFill>
              </a:rPr>
              <a:t>of transduction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7467600" cy="46783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Drug 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resistance: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E.g. plasmid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coded penicillin resistance in staphylococci</a:t>
            </a:r>
          </a:p>
          <a:p>
            <a:pPr algn="just"/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Treatment: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Method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genetic engineering in the treatment of some inborn metabolic defects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7239000" cy="751506"/>
          </a:xfrm>
        </p:spPr>
        <p:txBody>
          <a:bodyPr>
            <a:normAutofit/>
          </a:bodyPr>
          <a:lstStyle/>
          <a:p>
            <a:r>
              <a:rPr lang="en-US" sz="2800" b="1" cap="none" dirty="0" smtClean="0">
                <a:solidFill>
                  <a:srgbClr val="C00000"/>
                </a:solidFill>
              </a:rPr>
              <a:t>3. </a:t>
            </a:r>
            <a:r>
              <a:rPr lang="en-US" sz="2800" b="1" cap="none" dirty="0" err="1" smtClean="0">
                <a:solidFill>
                  <a:srgbClr val="C00000"/>
                </a:solidFill>
              </a:rPr>
              <a:t>Lysogenic</a:t>
            </a:r>
            <a:r>
              <a:rPr lang="en-US" sz="2800" b="1" cap="none" dirty="0" smtClean="0">
                <a:solidFill>
                  <a:srgbClr val="C00000"/>
                </a:solidFill>
              </a:rPr>
              <a:t> conversion</a:t>
            </a:r>
            <a:endParaRPr lang="en-US" sz="2800" b="1" cap="none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85860"/>
            <a:ext cx="7643842" cy="535785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During temperate/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lysogenic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life cycle, phage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DNA remains integrated with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bacterial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chromosome as prophage which multiplies synchronously with the bacterial DNA</a:t>
            </a:r>
          </a:p>
          <a:p>
            <a:pPr algn="just"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Transferred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daughter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cells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Phage DNA itself behaves as new genetic elements in contrast to transduction</a:t>
            </a:r>
          </a:p>
          <a:p>
            <a:pPr algn="just">
              <a:buNone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Imparts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toxigenicity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to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bacteria</a:t>
            </a:r>
            <a:endParaRPr 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57266"/>
            <a:ext cx="7277128" cy="5615006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Eg</a:t>
            </a:r>
            <a:r>
              <a:rPr lang="en-US" sz="2400" i="1" dirty="0">
                <a:latin typeface="Calibri" pitchFamily="34" charset="0"/>
                <a:cs typeface="Calibri" pitchFamily="34" charset="0"/>
              </a:rPr>
              <a:t>. </a:t>
            </a:r>
            <a:r>
              <a:rPr lang="en-US" sz="2400" b="1" i="1" dirty="0" err="1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Corynebacterium</a:t>
            </a:r>
            <a:r>
              <a:rPr lang="en-US" sz="2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diptheriae</a:t>
            </a:r>
            <a:r>
              <a:rPr lang="en-US" sz="2400" b="1" i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toxin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is coded by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lysogeneic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phage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DNA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Phage coded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toxins: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b="1" dirty="0" err="1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Diptheria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toxin </a:t>
            </a:r>
          </a:p>
          <a:p>
            <a:pPr algn="just"/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Cholera toxin</a:t>
            </a:r>
          </a:p>
          <a:p>
            <a:pPr algn="just"/>
            <a:r>
              <a:rPr lang="en-US" sz="2400" b="1" dirty="0" err="1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Verocytotoxin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of E. coli</a:t>
            </a:r>
          </a:p>
          <a:p>
            <a:pPr algn="just"/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SPE- A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</a:t>
            </a:r>
          </a:p>
          <a:p>
            <a:pPr algn="just"/>
            <a:r>
              <a:rPr lang="en-US" sz="2400" b="1" dirty="0" err="1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Botulinum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toxin C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37192"/>
          </a:xfrm>
        </p:spPr>
        <p:txBody>
          <a:bodyPr>
            <a:normAutofit/>
          </a:bodyPr>
          <a:lstStyle/>
          <a:p>
            <a:r>
              <a:rPr lang="en-US" sz="3000" b="1" cap="none" dirty="0" smtClean="0">
                <a:solidFill>
                  <a:srgbClr val="C00000"/>
                </a:solidFill>
              </a:rPr>
              <a:t> 4. Conjugation</a:t>
            </a:r>
            <a:endParaRPr lang="en-US" sz="3000" b="1" cap="none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2"/>
            <a:ext cx="7543824" cy="5214974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Transfer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genetic material from one bacterium to another bacterium by mating or contact with each other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forming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conjugation </a:t>
            </a:r>
            <a:r>
              <a:rPr lang="en-US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tube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Discovered by Lederberg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Tatum</a:t>
            </a:r>
            <a:r>
              <a:rPr lang="en-US" sz="2400" dirty="0" smtClean="0"/>
              <a:t> </a:t>
            </a:r>
          </a:p>
          <a:p>
            <a:pPr algn="just"/>
            <a:endParaRPr lang="en-US" sz="2400" dirty="0" smtClean="0"/>
          </a:p>
          <a:p>
            <a:pPr algn="just">
              <a:buFontTx/>
              <a:buChar char="-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F+ X F- Mating</a:t>
            </a:r>
          </a:p>
          <a:p>
            <a:pPr algn="just">
              <a:buFontTx/>
              <a:buChar char="-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HFR x F- Mating</a:t>
            </a:r>
          </a:p>
          <a:p>
            <a:pPr algn="just">
              <a:buFontTx/>
              <a:buChar char="-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F’ x F- mating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4282" y="-108588"/>
            <a:ext cx="7242048" cy="68006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a</a:t>
            </a:r>
            <a:r>
              <a:rPr lang="en-US" sz="2800" dirty="0">
                <a:solidFill>
                  <a:schemeClr val="tx1"/>
                </a:solidFill>
              </a:rPr>
              <a:t>. f+ X </a:t>
            </a:r>
            <a:r>
              <a:rPr lang="en-US" sz="2800" dirty="0" smtClean="0">
                <a:solidFill>
                  <a:schemeClr val="tx1"/>
                </a:solidFill>
              </a:rPr>
              <a:t>f- Mating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14282" y="3071810"/>
            <a:ext cx="2428892" cy="3000396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F factor-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conjugative 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plasmid; carries genes that encode for the formation of sex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pilus</a:t>
            </a:r>
            <a:endParaRPr lang="en-US" sz="2600" dirty="0">
              <a:latin typeface="Calibri" pitchFamily="34" charset="0"/>
              <a:cs typeface="Calibri" pitchFamily="34" charset="0"/>
            </a:endParaRPr>
          </a:p>
          <a:p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710987"/>
            <a:ext cx="3571900" cy="614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42942" y="785794"/>
            <a:ext cx="22145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F+ cell (donor/ male bacterium) contains </a:t>
            </a: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 factor or fertility factor</a:t>
            </a:r>
            <a:endParaRPr lang="en-US" sz="2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7950" y="785794"/>
            <a:ext cx="17859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F- cell (female or recipient bacteria) lacks F factor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786" y="39034"/>
            <a:ext cx="7242048" cy="74676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b</a:t>
            </a:r>
            <a:r>
              <a:rPr lang="en-US" sz="2800" dirty="0">
                <a:solidFill>
                  <a:schemeClr val="tx1"/>
                </a:solidFill>
              </a:rPr>
              <a:t>. HFR x F- Mating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85720" y="1071546"/>
            <a:ext cx="4929222" cy="540545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F factor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plasmid may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integrate with bacterial chromosome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behave as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episome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Such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cells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are able to transfer chromosomal DNA to recipient cells with high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frequency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HFr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cells (high frequency of recombination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endParaRPr lang="en-US" sz="24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F recipient cells do not become F + cells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29256" y="0"/>
            <a:ext cx="3571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-71462"/>
            <a:ext cx="7242048" cy="78581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c</a:t>
            </a:r>
            <a:r>
              <a:rPr lang="en-US" sz="2800" dirty="0">
                <a:solidFill>
                  <a:schemeClr val="tx1"/>
                </a:solidFill>
              </a:rPr>
              <a:t>. F’ x F- mating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20" y="1071546"/>
            <a:ext cx="4286280" cy="557216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Conversion of </a:t>
            </a:r>
            <a:r>
              <a:rPr lang="en-US" dirty="0">
                <a:latin typeface="Calibri" pitchFamily="34" charset="0"/>
                <a:cs typeface="Calibri" pitchFamily="34" charset="0"/>
              </a:rPr>
              <a:t>F+ cell into a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Hfr</a:t>
            </a:r>
            <a:r>
              <a:rPr lang="en-US" dirty="0">
                <a:latin typeface="Calibri" pitchFamily="34" charset="0"/>
                <a:cs typeface="Calibri" pitchFamily="34" charset="0"/>
              </a:rPr>
              <a:t> cell is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reversible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When the F factor reverts from the integrated to free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state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It may sometimes carry with it some chromosomal DNA from adjacent site of its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attachment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Such an F factor carrying some chromosomal DNA is named as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F’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factor (F prime factor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42852"/>
            <a:ext cx="4071966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786446" y="5929330"/>
            <a:ext cx="2928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Recipient becomes F+ cell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642918"/>
            <a:ext cx="7239000" cy="5812818"/>
          </a:xfrm>
        </p:spPr>
        <p:txBody>
          <a:bodyPr>
            <a:normAutofit/>
          </a:bodyPr>
          <a:lstStyle/>
          <a:p>
            <a:pPr marL="457200" indent="-457200" algn="just">
              <a:buFont typeface="Wingdings 2"/>
              <a:buAutoNum type="arabicPeriod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Important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role in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transfer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plasmids coding for antibacterial drug resistance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(resistance transfer factor (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RTF)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457200" indent="-457200"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R factor plasmid = RTF+ r determinants (each encodes resistance to one drug)</a:t>
            </a:r>
          </a:p>
          <a:p>
            <a:pPr marL="457200" indent="-457200" algn="just"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Font typeface="+mj-lt"/>
              <a:buAutoNum type="arabicPeriod" startAt="2"/>
            </a:pP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Bacteriocin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production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Colicinogenic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(Col) factor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]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Bacteriocins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are antibiotic-like substances produced by one bacterium that inhibit other bacteria.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E.g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Coliform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bacteria produce </a:t>
            </a:r>
            <a:r>
              <a:rPr lang="en-US" sz="2400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colicin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 algn="just">
              <a:buAutoNum type="arabicPeriod" startAt="2"/>
            </a:pP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RPS\Desktop\Dr Lautika stuff\New Doc 6_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533400"/>
            <a:ext cx="67056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834" y="71414"/>
            <a:ext cx="7239000" cy="822960"/>
          </a:xfrm>
        </p:spPr>
        <p:txBody>
          <a:bodyPr>
            <a:normAutofit/>
          </a:bodyPr>
          <a:lstStyle/>
          <a:p>
            <a:r>
              <a:rPr lang="en-US" sz="2800" b="1" u="sng" dirty="0" smtClean="0">
                <a:solidFill>
                  <a:schemeClr val="tx2"/>
                </a:solidFill>
              </a:rPr>
              <a:t>Transposition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428736"/>
            <a:ext cx="7500990" cy="5257816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Transposons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Genes capable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intracellular transfer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b/w chromosomes plasmids 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plasmid to chromosome or vice-versa</a:t>
            </a:r>
          </a:p>
          <a:p>
            <a:pPr algn="just"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Also called 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jumping genes or mobile genetic elements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transposons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move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around genome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in a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cut &amp; paste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manner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Not self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replicating, dependent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on chromosomal or plasmid DNA replication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71480"/>
            <a:ext cx="7858180" cy="51435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Types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transposons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 algn="just">
              <a:buNone/>
            </a:pPr>
            <a:endParaRPr lang="en-US" sz="2400" b="1" dirty="0" smtClean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FontTx/>
              <a:buChar char="-"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Insertion 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sequence </a:t>
            </a:r>
            <a:r>
              <a:rPr lang="en-US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transposon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1-2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kbp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consists of a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transposasegene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flanked at both ends by inverted repeat sequences of nucleotides</a:t>
            </a:r>
          </a:p>
          <a:p>
            <a:pPr algn="just">
              <a:buFontTx/>
              <a:buChar char="-"/>
            </a:pPr>
            <a:endParaRPr lang="en-US" sz="24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FontTx/>
              <a:buChar char="-"/>
            </a:pPr>
            <a:endParaRPr lang="en-US" sz="24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643182"/>
            <a:ext cx="6643734" cy="379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642918"/>
            <a:ext cx="7643866" cy="29889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Composite </a:t>
            </a:r>
            <a:r>
              <a:rPr lang="en-US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transposon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Larger carrying additional genes, (for antibiotic resistance or toxin production in the center) &amp; both ends are flanked by insertion sequences that are identical or very similar in sequence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428868"/>
            <a:ext cx="6153168" cy="3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834" y="-32404"/>
            <a:ext cx="7239000" cy="746760"/>
          </a:xfrm>
        </p:spPr>
        <p:txBody>
          <a:bodyPr>
            <a:normAutofit/>
          </a:bodyPr>
          <a:lstStyle/>
          <a:p>
            <a:r>
              <a:rPr lang="en-US" sz="2400" b="1" u="sng" cap="none" dirty="0" smtClean="0">
                <a:solidFill>
                  <a:schemeClr val="tx2"/>
                </a:solidFill>
              </a:rPr>
              <a:t>Gene transfer by artificial methods</a:t>
            </a:r>
            <a:endParaRPr lang="en-US" sz="2400" b="1" u="sng" cap="none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2" y="1188082"/>
            <a:ext cx="7839108" cy="545562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Genetic engineering: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Deliberate modification of an organism’s genetic information by directly altering its nucleic acid genome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Gene coding for any desired protein is isolated from an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organism 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then inserted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into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suitable vectors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Cloned in such a way that it can be expressed in the formation of specific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protein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72" y="-113366"/>
            <a:ext cx="7239000" cy="899160"/>
          </a:xfrm>
        </p:spPr>
        <p:txBody>
          <a:bodyPr>
            <a:normAutofit/>
          </a:bodyPr>
          <a:lstStyle/>
          <a:p>
            <a:r>
              <a:rPr lang="en-US" sz="2800" b="1" u="sng" cap="none" dirty="0" smtClean="0">
                <a:solidFill>
                  <a:srgbClr val="C00000"/>
                </a:solidFill>
              </a:rPr>
              <a:t>Recombinant DNA technology- Steps</a:t>
            </a:r>
            <a:endParaRPr lang="en-US" sz="2800" b="1" u="sng" cap="none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2" y="1285860"/>
            <a:ext cx="7686700" cy="535785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1. Treatment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with restriction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enzymes: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DNA extracted &amp;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then cleaved by enzymes called restriction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endonucleases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to produce mixture of DNA fragments</a:t>
            </a:r>
          </a:p>
          <a:p>
            <a:pPr algn="just">
              <a:buFont typeface="Wingdings" pitchFamily="2" charset="2"/>
              <a:buChar char="Ø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marL="514350" indent="-514350" algn="just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2. Southern blot: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fragment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containing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desired gene is isolated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form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mixture of DNA fragments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algn="just">
              <a:buAutoNum type="alphaLcPeriod"/>
            </a:pP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Electrophoresis: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DNA fragments are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electrophoretically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separated by agar gel electrophoresis</a:t>
            </a:r>
          </a:p>
          <a:p>
            <a:pPr marL="514350" indent="-514350" algn="just">
              <a:buAutoNum type="alphaLcPeriod"/>
            </a:pP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Transfer to nitrocellulose membrane</a:t>
            </a:r>
          </a:p>
          <a:p>
            <a:pPr marL="514350" indent="-514350" algn="just">
              <a:buAutoNum type="alphaLcPeriod"/>
            </a:pP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Detection of desired </a:t>
            </a:r>
            <a:r>
              <a:rPr lang="en-US" sz="2400" b="1" dirty="0" err="1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gene: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By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adding specific DNA probe</a:t>
            </a:r>
          </a:p>
          <a:p>
            <a:pPr marL="514350" indent="-514350" algn="just">
              <a:buAutoNum type="alphaLcPeriod"/>
            </a:pPr>
            <a:r>
              <a:rPr lang="en-US" sz="2400" b="1" dirty="0" err="1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Isolation: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band containing desired gene is isolated by DNA extraction &amp; then, is subjecting to electrophoresis in a different gel</a:t>
            </a: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714356"/>
            <a:ext cx="7715304" cy="574138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3"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Recombination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with a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vector: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isolated DNA fragment is annealed with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vector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by DNA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ligase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enzyme</a:t>
            </a:r>
          </a:p>
          <a:p>
            <a:pPr marL="514350" indent="-514350" algn="just">
              <a:buFont typeface="+mj-lt"/>
              <a:buAutoNum type="arabicPeriod" startAt="3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marL="514350" indent="-514350" algn="just">
              <a:buFont typeface="+mj-lt"/>
              <a:buAutoNum type="arabicPeriod" startAt="3"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Introduction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of vector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into bacteria: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vector is introduced into bacteria usually by transformation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&amp; by phage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vector by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transduction</a:t>
            </a:r>
          </a:p>
          <a:p>
            <a:pPr marL="514350" indent="-514350" algn="just">
              <a:buFont typeface="+mj-lt"/>
              <a:buAutoNum type="arabicPeriod" startAt="3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marL="514350" indent="-514350" algn="just">
              <a:buFont typeface="+mj-lt"/>
              <a:buAutoNum type="arabicPeriod" startAt="3"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Cloning: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Culture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bacteria containing the desired gene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gives the desired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protein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-118128"/>
            <a:ext cx="7239000" cy="975360"/>
          </a:xfrm>
        </p:spPr>
        <p:txBody>
          <a:bodyPr>
            <a:normAutofit/>
          </a:bodyPr>
          <a:lstStyle/>
          <a:p>
            <a:r>
              <a:rPr lang="en-US" sz="2800" b="1" u="sng" cap="none" dirty="0" smtClean="0">
                <a:solidFill>
                  <a:srgbClr val="C00000"/>
                </a:solidFill>
              </a:rPr>
              <a:t>Application of genetic engineering</a:t>
            </a:r>
            <a:endParaRPr lang="en-US" sz="2800" b="1" u="sng" cap="none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85860"/>
            <a:ext cx="7786742" cy="5429288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Production </a:t>
            </a: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vaccine: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By producing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desired antigen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to be used in vaccine.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Eg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: vaccine for hepatitis B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Production </a:t>
            </a: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of antigens used in diagnostic 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kits</a:t>
            </a:r>
          </a:p>
          <a:p>
            <a:pPr marL="514350" indent="-514350" algn="just">
              <a:buFont typeface="+mj-lt"/>
              <a:buAutoNum type="arabicPeriod" startAt="4"/>
            </a:pP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Production </a:t>
            </a: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of proteins used in 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therapy. </a:t>
            </a:r>
            <a:r>
              <a:rPr lang="en-US" sz="2400" b="1" dirty="0" err="1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Eg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Human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growth hormone, insulin, IL2, TNF, factor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VIII</a:t>
            </a:r>
            <a:r>
              <a:rPr lang="en-US" sz="2400" b="1" dirty="0" err="1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Transgenic</a:t>
            </a: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animals/ genetically modified animals: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artificially introduce a foreign DNA into the genome of animal (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transfection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).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Eg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 Transgenic mice for biotechnological applications</a:t>
            </a:r>
          </a:p>
          <a:p>
            <a:pPr marL="514350" indent="-514350" algn="just">
              <a:buFont typeface="+mj-lt"/>
              <a:buAutoNum type="arabicPeriod" startAt="4"/>
            </a:pPr>
            <a:r>
              <a:rPr lang="en-US" sz="2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Gene therapy: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replacing defective gene by introducing normal gene into patient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 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37192"/>
          </a:xfrm>
        </p:spPr>
        <p:txBody>
          <a:bodyPr>
            <a:normAutofit fontScale="90000"/>
          </a:bodyPr>
          <a:lstStyle/>
          <a:p>
            <a:r>
              <a:rPr lang="en-US" b="1" cap="none" dirty="0" smtClean="0">
                <a:solidFill>
                  <a:srgbClr val="C00000"/>
                </a:solidFill>
              </a:rPr>
              <a:t> </a:t>
            </a:r>
            <a:endParaRPr lang="en-US" b="1" cap="none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7400948" cy="58842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Vector-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Small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piece of DNA into which a foreign DNA fragment can be inserted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Can be stably maintained in an organism</a:t>
            </a:r>
          </a:p>
          <a:p>
            <a:pPr algn="just"/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>
                <a:latin typeface="Calibri" pitchFamily="34" charset="0"/>
                <a:cs typeface="Calibri" pitchFamily="34" charset="0"/>
              </a:rPr>
              <a:t>Used for cloning purposes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Plasmids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b="1" dirty="0" err="1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Bacteriophages</a:t>
            </a:r>
            <a:endParaRPr lang="en-US" sz="24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b="1" dirty="0" err="1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Cosmids</a:t>
            </a:r>
            <a:endParaRPr lang="en-US" sz="2400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Artificial chromosome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1414"/>
            <a:ext cx="7239000" cy="746760"/>
          </a:xfrm>
        </p:spPr>
        <p:txBody>
          <a:bodyPr>
            <a:normAutofit/>
          </a:bodyPr>
          <a:lstStyle/>
          <a:p>
            <a:r>
              <a:rPr lang="en-US" sz="2800" cap="none" dirty="0" smtClean="0">
                <a:solidFill>
                  <a:srgbClr val="C00000"/>
                </a:solidFill>
              </a:rPr>
              <a:t>Blotting techniques</a:t>
            </a:r>
            <a:endParaRPr lang="en-US" sz="2800" cap="none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3010"/>
            <a:ext cx="7472386" cy="5417824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>Method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</a:t>
            </a:r>
            <a:r>
              <a:rPr lang="en-US" sz="24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transferring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DNA,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RNA or proteins from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gel on to a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carrier. e.g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. nitrocellulose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membrane,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followed by their </a:t>
            </a:r>
            <a:r>
              <a:rPr lang="en-US" sz="24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detection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by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Tx/>
              <a:buChar char="-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using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specific nucleic acid probes (for DNA or RNA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detection)</a:t>
            </a:r>
          </a:p>
          <a:p>
            <a:pPr algn="just">
              <a:buFontTx/>
              <a:buChar char="-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Enzyme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immmunoassay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(for protein detection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Southern blot is used to detect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DNA</a:t>
            </a:r>
            <a:endParaRPr lang="en-US" sz="24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Northern blot is used to detect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RNA</a:t>
            </a:r>
            <a:endParaRPr lang="en-US" sz="24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Western blot is used to detect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proteins</a:t>
            </a:r>
            <a:endParaRPr lang="en-US" sz="24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Eastern blot: 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modification of Western blot for analyzing proteins for post-translational modifications</a:t>
            </a:r>
          </a:p>
          <a:p>
            <a:pPr algn="just">
              <a:buFontTx/>
              <a:buChar char="-"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8370"/>
            <a:ext cx="7543824" cy="214788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8000" i="1" dirty="0" smtClean="0">
                <a:solidFill>
                  <a:srgbClr val="C00000"/>
                </a:solidFill>
              </a:rPr>
              <a:t>Thank you</a:t>
            </a:r>
            <a:endParaRPr lang="en-US" sz="80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>
            <a:normAutofit/>
          </a:bodyPr>
          <a:lstStyle/>
          <a:p>
            <a:r>
              <a:rPr lang="en-US" sz="2800" dirty="0"/>
              <a:t>  Detection </a:t>
            </a:r>
            <a:r>
              <a:rPr lang="en-US" sz="2800" dirty="0" smtClean="0"/>
              <a:t>&amp; </a:t>
            </a:r>
            <a:r>
              <a:rPr lang="en-US" sz="2800" dirty="0"/>
              <a:t>Isolation of Mutants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Fluctuations in mutation are wide when small volume sub cultures are made (which leads to more frequent mutations), </a:t>
            </a:r>
          </a:p>
          <a:p>
            <a:endParaRPr lang="en-US" dirty="0"/>
          </a:p>
          <a:p>
            <a:r>
              <a:rPr lang="en-US" dirty="0"/>
              <a:t>As compared to large volume subcultures (where !he mutations occur less frequently).</a:t>
            </a:r>
          </a:p>
        </p:txBody>
      </p:sp>
    </p:spTree>
    <p:extLst>
      <p:ext uri="{BB962C8B-B14F-4D97-AF65-F5344CB8AC3E}">
        <p14:creationId xmlns="" xmlns:p14="http://schemas.microsoft.com/office/powerpoint/2010/main" val="41625131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sz="2800" dirty="0"/>
              <a:t> Detection </a:t>
            </a:r>
            <a:r>
              <a:rPr lang="en-US" sz="2800" dirty="0" smtClean="0"/>
              <a:t>&amp; </a:t>
            </a:r>
            <a:r>
              <a:rPr lang="en-US" sz="2800" dirty="0"/>
              <a:t>Isolation of Mutants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0070C0"/>
                </a:solidFill>
              </a:rPr>
              <a:t>Replica Plating Method</a:t>
            </a:r>
          </a:p>
          <a:p>
            <a:endParaRPr lang="en-US" b="1" i="1" dirty="0"/>
          </a:p>
          <a:p>
            <a:r>
              <a:rPr lang="en-US" dirty="0"/>
              <a:t>Replica plating method is used to detect </a:t>
            </a:r>
            <a:r>
              <a:rPr lang="en-US" dirty="0" err="1"/>
              <a:t>auxotrophic</a:t>
            </a:r>
            <a:r>
              <a:rPr lang="en-US" dirty="0"/>
              <a:t> mutants; described by Lederberg in 1952. </a:t>
            </a:r>
          </a:p>
          <a:p>
            <a:endParaRPr lang="en-US" dirty="0"/>
          </a:p>
          <a:p>
            <a:r>
              <a:rPr lang="en-US" dirty="0"/>
              <a:t>It differentiates between the normal strains from </a:t>
            </a:r>
            <a:r>
              <a:rPr lang="en-US" dirty="0" err="1"/>
              <a:t>auxotrophic</a:t>
            </a:r>
            <a:r>
              <a:rPr lang="en-US" dirty="0"/>
              <a:t> mutants</a:t>
            </a:r>
          </a:p>
          <a:p>
            <a:endParaRPr lang="en-US" dirty="0"/>
          </a:p>
          <a:p>
            <a:r>
              <a:rPr lang="en-US" dirty="0"/>
              <a:t>Based on their ability to grow in the absence of a particular nutrient on which the mutant is dependent.</a:t>
            </a:r>
          </a:p>
        </p:txBody>
      </p:sp>
    </p:spTree>
    <p:extLst>
      <p:ext uri="{BB962C8B-B14F-4D97-AF65-F5344CB8AC3E}">
        <p14:creationId xmlns="" xmlns:p14="http://schemas.microsoft.com/office/powerpoint/2010/main" val="25302783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22960"/>
          </a:xfrm>
        </p:spPr>
        <p:txBody>
          <a:bodyPr>
            <a:normAutofit/>
          </a:bodyPr>
          <a:lstStyle/>
          <a:p>
            <a:r>
              <a:rPr lang="en-US" sz="4000" dirty="0"/>
              <a:t> </a:t>
            </a:r>
            <a:r>
              <a:rPr lang="en-US" sz="2800" dirty="0"/>
              <a:t>Detection </a:t>
            </a:r>
            <a:r>
              <a:rPr lang="en-US" sz="2800" dirty="0" smtClean="0"/>
              <a:t>&amp; </a:t>
            </a:r>
            <a:r>
              <a:rPr lang="en-US" sz="2800" dirty="0"/>
              <a:t>Isolation of Mutants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lysine auxotroph will grow on lysine-supplemented media but not on a medium lacking lysine</a:t>
            </a:r>
          </a:p>
          <a:p>
            <a:endParaRPr lang="en-US" dirty="0"/>
          </a:p>
          <a:p>
            <a:r>
              <a:rPr lang="en-US" dirty="0"/>
              <a:t>Using a velvet template, mixture of colonies (some normal strain, some auxotroph mutants) of an organism are transferred from a master plate, onto two subculture plates</a:t>
            </a:r>
          </a:p>
          <a:p>
            <a:endParaRPr lang="en-US" dirty="0"/>
          </a:p>
          <a:p>
            <a:r>
              <a:rPr lang="en-US" dirty="0"/>
              <a:t>0ne of the plate is lacking a limiting nutritional substance, e.g. lysine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78300" y="1524000"/>
            <a:ext cx="40513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1995048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70560"/>
          </a:xfrm>
        </p:spPr>
        <p:txBody>
          <a:bodyPr>
            <a:normAutofit/>
          </a:bodyPr>
          <a:lstStyle/>
          <a:p>
            <a:r>
              <a:rPr lang="en-US" sz="4000" dirty="0"/>
              <a:t>  </a:t>
            </a:r>
            <a:r>
              <a:rPr lang="en-US" sz="2800" dirty="0"/>
              <a:t>Detection </a:t>
            </a:r>
            <a:r>
              <a:rPr lang="en-US" sz="2800" dirty="0" smtClean="0"/>
              <a:t>&amp; </a:t>
            </a:r>
            <a:r>
              <a:rPr lang="en-US" sz="2800" dirty="0"/>
              <a:t>Isolation of Mutants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After incubation, colonies similar to those on master </a:t>
            </a:r>
            <a:r>
              <a:rPr lang="en-US" dirty="0"/>
              <a:t>plate are formed with relative position of all the colonies retained on the subculture plates,</a:t>
            </a:r>
          </a:p>
          <a:p>
            <a:endParaRPr lang="en-US" dirty="0"/>
          </a:p>
          <a:p>
            <a:r>
              <a:rPr lang="en-US" dirty="0"/>
              <a:t>Except for the lysine auxotroph which do not grow on the media lacking lysine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78300" y="1752600"/>
            <a:ext cx="39751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904590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746760"/>
          </a:xfrm>
        </p:spPr>
        <p:txBody>
          <a:bodyPr>
            <a:normAutofit/>
          </a:bodyPr>
          <a:lstStyle/>
          <a:p>
            <a:r>
              <a:rPr lang="en-US" sz="4000" dirty="0"/>
              <a:t>  </a:t>
            </a:r>
            <a:r>
              <a:rPr lang="en-US" sz="2800" dirty="0"/>
              <a:t>Detection </a:t>
            </a:r>
            <a:r>
              <a:rPr lang="en-US" sz="2800" dirty="0" smtClean="0"/>
              <a:t>&amp; </a:t>
            </a:r>
            <a:r>
              <a:rPr lang="en-US" sz="2800" dirty="0"/>
              <a:t>Isolation of Mutants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Ames Test (Carcinogenicity Testing)</a:t>
            </a:r>
          </a:p>
          <a:p>
            <a:endParaRPr lang="en-US" dirty="0"/>
          </a:p>
          <a:p>
            <a:r>
              <a:rPr lang="en-US" dirty="0"/>
              <a:t>It is a mutational reversion assay that uses the mutant strains (</a:t>
            </a:r>
            <a:r>
              <a:rPr lang="en-US" dirty="0" err="1"/>
              <a:t>histidine</a:t>
            </a:r>
            <a:r>
              <a:rPr lang="en-US" dirty="0"/>
              <a:t> auxotroph) of </a:t>
            </a:r>
            <a:r>
              <a:rPr lang="en-US" i="1" dirty="0"/>
              <a:t>Salmonella which </a:t>
            </a:r>
            <a:r>
              <a:rPr lang="en-US" dirty="0"/>
              <a:t>are </a:t>
            </a:r>
            <a:r>
              <a:rPr lang="en-US" dirty="0" err="1"/>
              <a:t>subcultured</a:t>
            </a:r>
            <a:r>
              <a:rPr lang="en-US" dirty="0"/>
              <a:t> on two agar plates containing small amount of </a:t>
            </a:r>
            <a:r>
              <a:rPr lang="en-US" dirty="0" err="1"/>
              <a:t>histidine</a:t>
            </a:r>
            <a:r>
              <a:rPr lang="en-US" dirty="0"/>
              <a:t>; </a:t>
            </a:r>
          </a:p>
          <a:p>
            <a:endParaRPr lang="en-US" dirty="0"/>
          </a:p>
          <a:p>
            <a:r>
              <a:rPr lang="en-US" dirty="0"/>
              <a:t>one of the plate is added with the test mutagen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676400"/>
            <a:ext cx="3733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375448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242048" cy="838200"/>
          </a:xfrm>
        </p:spPr>
        <p:txBody>
          <a:bodyPr>
            <a:normAutofit/>
          </a:bodyPr>
          <a:lstStyle/>
          <a:p>
            <a:r>
              <a:rPr lang="en-US" sz="4000" dirty="0"/>
              <a:t> </a:t>
            </a:r>
            <a:r>
              <a:rPr lang="en-US" sz="2400" dirty="0"/>
              <a:t>Detection </a:t>
            </a:r>
            <a:r>
              <a:rPr lang="en-US" sz="2400" dirty="0" smtClean="0"/>
              <a:t>&amp; </a:t>
            </a:r>
            <a:r>
              <a:rPr lang="en-US" sz="2400" dirty="0"/>
              <a:t>Isolation of Mutants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plates are incubated for 2-3 days at 37'C.</a:t>
            </a:r>
          </a:p>
          <a:p>
            <a:endParaRPr lang="en-US" dirty="0"/>
          </a:p>
          <a:p>
            <a:r>
              <a:rPr lang="en-US" dirty="0"/>
              <a:t>All of the </a:t>
            </a:r>
            <a:r>
              <a:rPr lang="en-US" dirty="0" err="1"/>
              <a:t>histidine</a:t>
            </a:r>
            <a:r>
              <a:rPr lang="en-US" dirty="0"/>
              <a:t> </a:t>
            </a:r>
            <a:r>
              <a:rPr lang="en-US" dirty="0" err="1"/>
              <a:t>auxotrophs</a:t>
            </a:r>
            <a:r>
              <a:rPr lang="en-US" dirty="0"/>
              <a:t> will grow for the first few hours until the </a:t>
            </a:r>
            <a:r>
              <a:rPr lang="en-US" dirty="0" err="1"/>
              <a:t>histidine</a:t>
            </a:r>
            <a:r>
              <a:rPr lang="en-US" dirty="0"/>
              <a:t> is depleted</a:t>
            </a:r>
          </a:p>
          <a:p>
            <a:endParaRPr lang="en-US" dirty="0"/>
          </a:p>
          <a:p>
            <a:r>
              <a:rPr lang="en-US" dirty="0"/>
              <a:t>Once !he </a:t>
            </a:r>
            <a:r>
              <a:rPr lang="en-US" dirty="0" err="1"/>
              <a:t>histidine</a:t>
            </a:r>
            <a:r>
              <a:rPr lang="en-US" dirty="0"/>
              <a:t> supply is exhausted, only </a:t>
            </a:r>
            <a:r>
              <a:rPr lang="en-US" dirty="0" err="1"/>
              <a:t>revertants</a:t>
            </a:r>
            <a:r>
              <a:rPr lang="en-US" dirty="0"/>
              <a:t> that have </a:t>
            </a:r>
            <a:r>
              <a:rPr lang="en-US" dirty="0" err="1"/>
              <a:t>mutationally</a:t>
            </a:r>
            <a:r>
              <a:rPr lang="en-US" dirty="0"/>
              <a:t> regained the ability to </a:t>
            </a:r>
            <a:r>
              <a:rPr lang="en-US" dirty="0" err="1"/>
              <a:t>synlhesize</a:t>
            </a:r>
            <a:r>
              <a:rPr lang="en-US" dirty="0"/>
              <a:t> </a:t>
            </a:r>
            <a:r>
              <a:rPr lang="en-US" dirty="0" err="1"/>
              <a:t>histidine</a:t>
            </a:r>
            <a:r>
              <a:rPr lang="en-US" dirty="0"/>
              <a:t> will grow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78300" y="1600200"/>
            <a:ext cx="3898900" cy="472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770514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746760"/>
          </a:xfrm>
        </p:spPr>
        <p:txBody>
          <a:bodyPr>
            <a:normAutofit/>
          </a:bodyPr>
          <a:lstStyle/>
          <a:p>
            <a:r>
              <a:rPr lang="en-US" sz="4000" dirty="0"/>
              <a:t>  </a:t>
            </a:r>
            <a:r>
              <a:rPr lang="en-US" sz="2800" dirty="0"/>
              <a:t>Detection </a:t>
            </a:r>
            <a:r>
              <a:rPr lang="en-US" sz="2800" dirty="0" smtClean="0"/>
              <a:t>&amp; </a:t>
            </a:r>
            <a:r>
              <a:rPr lang="en-US" sz="2800" dirty="0"/>
              <a:t>Isolation of Mutants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Reversed mutation may be induced due to carcinogen (can </a:t>
            </a:r>
            <a:r>
              <a:rPr lang="en-US" i="1" dirty="0"/>
              <a:t>affect large number of strains) or occur </a:t>
            </a:r>
            <a:r>
              <a:rPr lang="en-US" dirty="0"/>
              <a:t>spontaneously (affect only few strains)</a:t>
            </a:r>
          </a:p>
          <a:p>
            <a:endParaRPr lang="en-US" dirty="0"/>
          </a:p>
          <a:p>
            <a:r>
              <a:rPr lang="en-US" dirty="0"/>
              <a:t>The relative </a:t>
            </a:r>
            <a:r>
              <a:rPr lang="en-US" dirty="0" err="1"/>
              <a:t>mutagenicity</a:t>
            </a:r>
            <a:r>
              <a:rPr lang="en-US" dirty="0"/>
              <a:t> of the carcinogen can be estimated by counting the colonies-the more colonies, the greater is the </a:t>
            </a:r>
            <a:r>
              <a:rPr lang="en-US" dirty="0" err="1"/>
              <a:t>mutagenicity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78300" y="1600200"/>
            <a:ext cx="3594100" cy="441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8258670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>
            <a:normAutofit/>
          </a:bodyPr>
          <a:lstStyle/>
          <a:p>
            <a:r>
              <a:rPr lang="en-US" sz="2800" dirty="0"/>
              <a:t>   BACTERIAL RECOMBINATION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Recombination takes place between the donor DNA </a:t>
            </a:r>
            <a:r>
              <a:rPr lang="en-US" dirty="0" smtClean="0"/>
              <a:t>&amp; </a:t>
            </a:r>
            <a:r>
              <a:rPr lang="en-US" dirty="0"/>
              <a:t>recipient chromosome in two ways-</a:t>
            </a:r>
          </a:p>
          <a:p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General recombination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&amp; </a:t>
            </a:r>
            <a:r>
              <a:rPr lang="en-US" b="1" dirty="0">
                <a:solidFill>
                  <a:srgbClr val="C00000"/>
                </a:solidFill>
              </a:rPr>
              <a:t>Site specific recombination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8233767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   General or Homologous Recombination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This is the most common form, can occur at any place on the recipient's chromosome in general. </a:t>
            </a:r>
          </a:p>
          <a:p>
            <a:endParaRPr lang="en-US" dirty="0"/>
          </a:p>
          <a:p>
            <a:r>
              <a:rPr lang="en-US" dirty="0" smtClean="0"/>
              <a:t>&amp; </a:t>
            </a:r>
            <a:r>
              <a:rPr lang="en-US" dirty="0"/>
              <a:t>occurs between DNA of similar sequences (homologous).</a:t>
            </a:r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 err="1">
                <a:solidFill>
                  <a:srgbClr val="002060"/>
                </a:solidFill>
              </a:rPr>
              <a:t>Rec</a:t>
            </a:r>
            <a:r>
              <a:rPr lang="en-US" b="1" dirty="0">
                <a:solidFill>
                  <a:srgbClr val="002060"/>
                </a:solidFill>
              </a:rPr>
              <a:t> genes: 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rec</a:t>
            </a:r>
            <a:r>
              <a:rPr lang="en-US" dirty="0"/>
              <a:t> genes present in recipient's chromosome </a:t>
            </a:r>
            <a:r>
              <a:rPr lang="en-US" dirty="0" smtClean="0"/>
              <a:t>&amp; </a:t>
            </a:r>
            <a:r>
              <a:rPr lang="en-US" dirty="0"/>
              <a:t>their products, such as the </a:t>
            </a:r>
            <a:r>
              <a:rPr lang="en-US" dirty="0" err="1"/>
              <a:t>recA</a:t>
            </a:r>
            <a:r>
              <a:rPr lang="en-US" dirty="0"/>
              <a:t> proteins are crucial to </a:t>
            </a:r>
            <a:r>
              <a:rPr lang="en-US" dirty="0" err="1"/>
              <a:t>bringout</a:t>
            </a:r>
            <a:r>
              <a:rPr lang="en-US" dirty="0"/>
              <a:t> recombination</a:t>
            </a:r>
          </a:p>
        </p:txBody>
      </p:sp>
    </p:spTree>
    <p:extLst>
      <p:ext uri="{BB962C8B-B14F-4D97-AF65-F5344CB8AC3E}">
        <p14:creationId xmlns="" xmlns:p14="http://schemas.microsoft.com/office/powerpoint/2010/main" val="14069188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>
            <a:normAutofit/>
          </a:bodyPr>
          <a:lstStyle/>
          <a:p>
            <a:r>
              <a:rPr lang="en-US" sz="2400" dirty="0"/>
              <a:t>   General or Homologous Recombination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002060"/>
                </a:solidFill>
              </a:rPr>
              <a:t>Crossing-over: </a:t>
            </a:r>
          </a:p>
          <a:p>
            <a:endParaRPr lang="en-US" dirty="0"/>
          </a:p>
          <a:p>
            <a:r>
              <a:rPr lang="en-US" dirty="0"/>
              <a:t>The donor </a:t>
            </a:r>
            <a:r>
              <a:rPr lang="en-US" dirty="0" smtClean="0"/>
              <a:t>&amp; </a:t>
            </a:r>
            <a:r>
              <a:rPr lang="en-US" dirty="0"/>
              <a:t>recipient DNA </a:t>
            </a:r>
            <a:r>
              <a:rPr lang="en-US" dirty="0" err="1" smtClean="0"/>
              <a:t>str&amp;s</a:t>
            </a:r>
            <a:r>
              <a:rPr lang="en-US" dirty="0" smtClean="0"/>
              <a:t> </a:t>
            </a:r>
            <a:r>
              <a:rPr lang="en-US" dirty="0"/>
              <a:t>breakage takes place followed by their reunion by crossing-over of </a:t>
            </a:r>
            <a:r>
              <a:rPr lang="en-US" dirty="0" err="1" smtClean="0"/>
              <a:t>str&amp;s</a:t>
            </a:r>
            <a:endParaRPr lang="en-US" dirty="0"/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002060"/>
                </a:solidFill>
              </a:rPr>
              <a:t>Reciprocal </a:t>
            </a:r>
            <a:r>
              <a:rPr lang="en-US" b="1" dirty="0" err="1">
                <a:solidFill>
                  <a:srgbClr val="002060"/>
                </a:solidFill>
              </a:rPr>
              <a:t>vs</a:t>
            </a:r>
            <a:r>
              <a:rPr lang="en-US" b="1" dirty="0">
                <a:solidFill>
                  <a:srgbClr val="002060"/>
                </a:solidFill>
              </a:rPr>
              <a:t> Nonreciprocal General Recombination</a:t>
            </a:r>
          </a:p>
          <a:p>
            <a:endParaRPr lang="en-US" b="1" i="1" dirty="0"/>
          </a:p>
          <a:p>
            <a:r>
              <a:rPr lang="en-US" dirty="0"/>
              <a:t>Most of the donor DNA fragments entering into the recipient cell by horizontal gene transfer are double </a:t>
            </a:r>
            <a:r>
              <a:rPr lang="en-US" dirty="0" err="1" smtClean="0"/>
              <a:t>str&amp;ed</a:t>
            </a:r>
            <a:r>
              <a:rPr lang="en-US" dirty="0"/>
              <a:t>; except those transferred by transformation which are single </a:t>
            </a:r>
            <a:r>
              <a:rPr lang="en-US" dirty="0" err="1" smtClean="0"/>
              <a:t>str&amp;ed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4760408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>
            <a:normAutofit/>
          </a:bodyPr>
          <a:lstStyle/>
          <a:p>
            <a:r>
              <a:rPr lang="en-US" sz="2400" dirty="0"/>
              <a:t>   General or Homologous Recombination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002060"/>
                </a:solidFill>
              </a:rPr>
              <a:t>Reciprocal exchange: </a:t>
            </a:r>
          </a:p>
          <a:p>
            <a:endParaRPr lang="en-US" b="1" dirty="0"/>
          </a:p>
          <a:p>
            <a:r>
              <a:rPr lang="en-US" b="1" dirty="0"/>
              <a:t>In most cases (except in t</a:t>
            </a:r>
            <a:r>
              <a:rPr lang="en-US" dirty="0"/>
              <a:t>ransformation), the general recombination usually involves a reciprocal exchange between a pair of homologous DNA sequences between donor </a:t>
            </a:r>
            <a:r>
              <a:rPr lang="en-US" dirty="0" smtClean="0"/>
              <a:t>&amp; </a:t>
            </a:r>
            <a:r>
              <a:rPr lang="en-US" dirty="0"/>
              <a:t>recipient </a:t>
            </a:r>
            <a:r>
              <a:rPr lang="en-US" dirty="0" err="1" smtClean="0"/>
              <a:t>str&amp;s</a:t>
            </a:r>
            <a:endParaRPr lang="en-US" dirty="0"/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002060"/>
                </a:solidFill>
              </a:rPr>
              <a:t>Nonreciprocal exchange: </a:t>
            </a:r>
          </a:p>
          <a:p>
            <a:endParaRPr lang="en-US" dirty="0"/>
          </a:p>
          <a:p>
            <a:r>
              <a:rPr lang="en-US" dirty="0"/>
              <a:t>In bacterial transformation, a nonreciprocal form of general recombination takes place. </a:t>
            </a:r>
          </a:p>
          <a:p>
            <a:endParaRPr lang="en-US" dirty="0"/>
          </a:p>
          <a:p>
            <a:r>
              <a:rPr lang="en-US" dirty="0"/>
              <a:t>The single </a:t>
            </a:r>
            <a:r>
              <a:rPr lang="en-US" dirty="0" err="1" smtClean="0"/>
              <a:t>str</a:t>
            </a:r>
            <a:r>
              <a:rPr lang="en-US" dirty="0" smtClean="0"/>
              <a:t>&amp; </a:t>
            </a:r>
            <a:r>
              <a:rPr lang="en-US" dirty="0"/>
              <a:t>of donor DNA is inserted into the host chromosome (by replacing a piece of host chromosome) to form a stretch of </a:t>
            </a:r>
            <a:r>
              <a:rPr lang="en-US" dirty="0" err="1"/>
              <a:t>heteroduplex</a:t>
            </a:r>
            <a:r>
              <a:rPr lang="en-US" dirty="0"/>
              <a:t> DNA</a:t>
            </a:r>
          </a:p>
        </p:txBody>
      </p:sp>
    </p:spTree>
    <p:extLst>
      <p:ext uri="{BB962C8B-B14F-4D97-AF65-F5344CB8AC3E}">
        <p14:creationId xmlns="" xmlns:p14="http://schemas.microsoft.com/office/powerpoint/2010/main" val="115585680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>
            <a:normAutofit/>
          </a:bodyPr>
          <a:lstStyle/>
          <a:p>
            <a:r>
              <a:rPr lang="en-US" sz="2400" dirty="0"/>
              <a:t>   General or Homologous Recombination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002060"/>
                </a:solidFill>
              </a:rPr>
              <a:t>Site Specific Recombination</a:t>
            </a:r>
          </a:p>
          <a:p>
            <a:endParaRPr lang="en-US" b="1" dirty="0"/>
          </a:p>
          <a:p>
            <a:r>
              <a:rPr lang="en-US" dirty="0"/>
              <a:t>In restricted transduction, the integration of </a:t>
            </a:r>
            <a:r>
              <a:rPr lang="en-US" dirty="0" err="1"/>
              <a:t>bacteriophage</a:t>
            </a:r>
            <a:r>
              <a:rPr lang="en-US" dirty="0"/>
              <a:t> DNA into bacterial chromosome is site-specific.</a:t>
            </a:r>
          </a:p>
          <a:p>
            <a:endParaRPr lang="en-US" dirty="0"/>
          </a:p>
          <a:p>
            <a:r>
              <a:rPr lang="en-US" dirty="0"/>
              <a:t>The donor DNA is not homologous with the chromosome it joins, </a:t>
            </a:r>
            <a:r>
              <a:rPr lang="en-US" dirty="0" smtClean="0"/>
              <a:t>&amp;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enzymes responsible for this event are specific for the particular </a:t>
            </a:r>
            <a:r>
              <a:rPr lang="en-US" dirty="0" err="1"/>
              <a:t>bacteriophage</a:t>
            </a:r>
            <a:r>
              <a:rPr lang="en-US" dirty="0"/>
              <a:t> </a:t>
            </a:r>
            <a:r>
              <a:rPr lang="en-US" dirty="0" smtClean="0"/>
              <a:t>&amp; </a:t>
            </a:r>
            <a:r>
              <a:rPr lang="en-US" dirty="0"/>
              <a:t>its host bacterium</a:t>
            </a:r>
          </a:p>
        </p:txBody>
      </p:sp>
    </p:spTree>
    <p:extLst>
      <p:ext uri="{BB962C8B-B14F-4D97-AF65-F5344CB8AC3E}">
        <p14:creationId xmlns="" xmlns:p14="http://schemas.microsoft.com/office/powerpoint/2010/main" val="4442734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r>
              <a:rPr lang="en-US" sz="2800" dirty="0"/>
              <a:t>   NUCLEIC ACID PROBE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Nucleic acid probes are </a:t>
            </a:r>
            <a:r>
              <a:rPr lang="en-US" b="1" dirty="0" err="1">
                <a:solidFill>
                  <a:srgbClr val="7030A0"/>
                </a:solidFill>
              </a:rPr>
              <a:t>radiolabeled</a:t>
            </a:r>
            <a:r>
              <a:rPr lang="en-US" b="1" dirty="0">
                <a:solidFill>
                  <a:srgbClr val="7030A0"/>
                </a:solidFill>
              </a:rPr>
              <a:t> or fluorescent labeled pieces of single </a:t>
            </a:r>
            <a:r>
              <a:rPr lang="en-US" b="1" dirty="0" err="1" smtClean="0">
                <a:solidFill>
                  <a:srgbClr val="7030A0"/>
                </a:solidFill>
              </a:rPr>
              <a:t>str&amp;ed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DNA or RNA, which can be used for the detection of homologous nucleic acid by hybridization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Hybridization is the technique in which two single </a:t>
            </a:r>
            <a:r>
              <a:rPr lang="en-US" dirty="0" err="1" smtClean="0">
                <a:solidFill>
                  <a:srgbClr val="C00000"/>
                </a:solidFill>
              </a:rPr>
              <a:t>str&amp;s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of nucleic acid come together to form a stable double </a:t>
            </a:r>
            <a:r>
              <a:rPr lang="en-US" dirty="0" err="1" smtClean="0">
                <a:solidFill>
                  <a:srgbClr val="C00000"/>
                </a:solidFill>
              </a:rPr>
              <a:t>str&amp;ed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molecule</a:t>
            </a:r>
          </a:p>
        </p:txBody>
      </p:sp>
    </p:spTree>
    <p:extLst>
      <p:ext uri="{BB962C8B-B14F-4D97-AF65-F5344CB8AC3E}">
        <p14:creationId xmlns="" xmlns:p14="http://schemas.microsoft.com/office/powerpoint/2010/main" val="351340160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   NUCLEIC ACID PROBE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There are two types of nucleic acid probes- </a:t>
            </a:r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rgbClr val="C00000"/>
                </a:solidFill>
              </a:rPr>
              <a:t>DNA probes </a:t>
            </a:r>
            <a:r>
              <a:rPr lang="pt-BR" b="1" dirty="0">
                <a:solidFill>
                  <a:srgbClr val="C00000"/>
                </a:solidFill>
              </a:rPr>
              <a:t>(hybridizes with DNA) </a:t>
            </a:r>
            <a:r>
              <a:rPr lang="pt-BR" b="1" dirty="0" smtClean="0">
                <a:solidFill>
                  <a:srgbClr val="C00000"/>
                </a:solidFill>
              </a:rPr>
              <a:t>&amp; </a:t>
            </a:r>
            <a:endParaRPr lang="pt-BR" b="1" dirty="0">
              <a:solidFill>
                <a:srgbClr val="C00000"/>
              </a:solidFill>
            </a:endParaRPr>
          </a:p>
          <a:p>
            <a:endParaRPr lang="pt-BR" b="1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pt-BR" b="1" dirty="0">
                <a:solidFill>
                  <a:srgbClr val="C00000"/>
                </a:solidFill>
              </a:rPr>
              <a:t>RNA probes (hybridizes </a:t>
            </a:r>
            <a:r>
              <a:rPr lang="en-US" b="1" dirty="0">
                <a:solidFill>
                  <a:srgbClr val="C00000"/>
                </a:solidFill>
              </a:rPr>
              <a:t>with RNA)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94779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75360"/>
          </a:xfrm>
        </p:spPr>
        <p:txBody>
          <a:bodyPr>
            <a:normAutofit/>
          </a:bodyPr>
          <a:lstStyle/>
          <a:p>
            <a:r>
              <a:rPr lang="en-US" sz="2800" dirty="0"/>
              <a:t>   NUCLEIC ACID PROBE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Nucleic acid probes are used to detect the specific nucleic acid either-</a:t>
            </a:r>
          </a:p>
          <a:p>
            <a:endParaRPr lang="en-US" dirty="0"/>
          </a:p>
          <a:p>
            <a:r>
              <a:rPr lang="en-US" dirty="0"/>
              <a:t>Directly in the clinical sample or</a:t>
            </a:r>
          </a:p>
          <a:p>
            <a:endParaRPr lang="en-US" dirty="0"/>
          </a:p>
          <a:p>
            <a:r>
              <a:rPr lang="en-US" dirty="0"/>
              <a:t>Following amplification of small quantity nucleic acid present in the clinical sample (e.g. in real lime PCR) or</a:t>
            </a:r>
          </a:p>
          <a:p>
            <a:endParaRPr lang="en-US" dirty="0"/>
          </a:p>
          <a:p>
            <a:r>
              <a:rPr lang="en-US" dirty="0"/>
              <a:t>Following enzymatic digestion of the extracted nucleic acids </a:t>
            </a:r>
          </a:p>
          <a:p>
            <a:endParaRPr lang="en-US" dirty="0"/>
          </a:p>
          <a:p>
            <a:r>
              <a:rPr lang="en-US" dirty="0"/>
              <a:t>so that it detects only the specific DNA fragment </a:t>
            </a:r>
            <a:r>
              <a:rPr lang="de-DE" dirty="0"/>
              <a:t>from the mixiure (e.g. in Southern blot).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722200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11237</TotalTime>
  <Words>3280</Words>
  <Application>Microsoft Office PowerPoint</Application>
  <PresentationFormat>On-screen Show (4:3)</PresentationFormat>
  <Paragraphs>527</Paragraphs>
  <Slides>82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Opulent</vt:lpstr>
      <vt:lpstr>Bacterial genetics</vt:lpstr>
      <vt:lpstr>Learning objectives</vt:lpstr>
      <vt:lpstr>Principles</vt:lpstr>
      <vt:lpstr>Bacterial DNA</vt:lpstr>
      <vt:lpstr>Slide 5</vt:lpstr>
      <vt:lpstr>DNA replication</vt:lpstr>
      <vt:lpstr>a. Bi-directional replication</vt:lpstr>
      <vt:lpstr>Slide 8</vt:lpstr>
      <vt:lpstr>b. Rolling- circle mechanism</vt:lpstr>
      <vt:lpstr>Slide 10</vt:lpstr>
      <vt:lpstr>   </vt:lpstr>
      <vt:lpstr>Slide 12</vt:lpstr>
      <vt:lpstr>Bacterial RNA</vt:lpstr>
      <vt:lpstr>Polypeptide synthesis</vt:lpstr>
      <vt:lpstr>Slide 15</vt:lpstr>
      <vt:lpstr>Slide 16</vt:lpstr>
      <vt:lpstr>Transcription</vt:lpstr>
      <vt:lpstr>Translation </vt:lpstr>
      <vt:lpstr>Slide 19</vt:lpstr>
      <vt:lpstr>Slide 20</vt:lpstr>
      <vt:lpstr>Slide 21</vt:lpstr>
      <vt:lpstr>Plasmids</vt:lpstr>
      <vt:lpstr>Slide 23</vt:lpstr>
      <vt:lpstr>Slide 24</vt:lpstr>
      <vt:lpstr>Classification of plasmids</vt:lpstr>
      <vt:lpstr>Slide 26</vt:lpstr>
      <vt:lpstr>Slide 27</vt:lpstr>
      <vt:lpstr>Slide 28</vt:lpstr>
      <vt:lpstr>Slide 29</vt:lpstr>
      <vt:lpstr>Functions of plasmids</vt:lpstr>
      <vt:lpstr>Bacterial variation</vt:lpstr>
      <vt:lpstr> Mutation</vt:lpstr>
      <vt:lpstr>Slide 33</vt:lpstr>
      <vt:lpstr>     Classification of mutation types</vt:lpstr>
      <vt:lpstr>Slide 35</vt:lpstr>
      <vt:lpstr>Detection of mutants</vt:lpstr>
      <vt:lpstr>Gene transfer in bacteria</vt:lpstr>
      <vt:lpstr>1. Transformation</vt:lpstr>
      <vt:lpstr>  </vt:lpstr>
      <vt:lpstr>Slide 40</vt:lpstr>
      <vt:lpstr>Slide 41</vt:lpstr>
      <vt:lpstr>GRIFFITH EXPERIMENT of Transformation (1928); Later confirmed by Avery, Maclead, McCarty in 1944</vt:lpstr>
      <vt:lpstr>2. Transduction</vt:lpstr>
      <vt:lpstr>Slide 44</vt:lpstr>
      <vt:lpstr>TYPES OF TRANSDUCTION</vt:lpstr>
      <vt:lpstr>Slide 46</vt:lpstr>
      <vt:lpstr>   </vt:lpstr>
      <vt:lpstr>Slide 48</vt:lpstr>
      <vt:lpstr>Role of transduction</vt:lpstr>
      <vt:lpstr>3. Lysogenic conversion</vt:lpstr>
      <vt:lpstr>Slide 51</vt:lpstr>
      <vt:lpstr> 4. Conjugation</vt:lpstr>
      <vt:lpstr>a. f+ X f- Mating</vt:lpstr>
      <vt:lpstr>b. HFR x F- Mating</vt:lpstr>
      <vt:lpstr>c. F’ x F- mating</vt:lpstr>
      <vt:lpstr>Slide 56</vt:lpstr>
      <vt:lpstr>Slide 57</vt:lpstr>
      <vt:lpstr>Transposition</vt:lpstr>
      <vt:lpstr>Slide 59</vt:lpstr>
      <vt:lpstr>Slide 60</vt:lpstr>
      <vt:lpstr>Gene transfer by artificial methods</vt:lpstr>
      <vt:lpstr>Recombinant DNA technology- Steps</vt:lpstr>
      <vt:lpstr>Slide 63</vt:lpstr>
      <vt:lpstr>Application of genetic engineering</vt:lpstr>
      <vt:lpstr> </vt:lpstr>
      <vt:lpstr>Blotting techniques</vt:lpstr>
      <vt:lpstr>Slide 67</vt:lpstr>
      <vt:lpstr>  Detection &amp; Isolation of Mutants</vt:lpstr>
      <vt:lpstr> Detection &amp; Isolation of Mutants</vt:lpstr>
      <vt:lpstr> Detection &amp; Isolation of Mutants</vt:lpstr>
      <vt:lpstr>  Detection &amp; Isolation of Mutants</vt:lpstr>
      <vt:lpstr>  Detection &amp; Isolation of Mutants</vt:lpstr>
      <vt:lpstr> Detection &amp; Isolation of Mutants</vt:lpstr>
      <vt:lpstr>  Detection &amp; Isolation of Mutants</vt:lpstr>
      <vt:lpstr>   BACTERIAL RECOMBINATION</vt:lpstr>
      <vt:lpstr>   General or Homologous Recombination</vt:lpstr>
      <vt:lpstr>   General or Homologous Recombination</vt:lpstr>
      <vt:lpstr>   General or Homologous Recombination</vt:lpstr>
      <vt:lpstr>   General or Homologous Recombination</vt:lpstr>
      <vt:lpstr>   NUCLEIC ACID PROBE</vt:lpstr>
      <vt:lpstr>   NUCLEIC ACID PROBE</vt:lpstr>
      <vt:lpstr>   NUCLEIC ACID PROBE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Bacterial genetics</dc:title>
  <dc:creator>RPS</dc:creator>
  <cp:lastModifiedBy>HANIYA</cp:lastModifiedBy>
  <cp:revision>140</cp:revision>
  <dcterms:created xsi:type="dcterms:W3CDTF">2016-10-28T09:46:55Z</dcterms:created>
  <dcterms:modified xsi:type="dcterms:W3CDTF">2023-12-23T05:46:31Z</dcterms:modified>
</cp:coreProperties>
</file>