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804" r:id="rId2"/>
  </p:sldMasterIdLst>
  <p:notesMasterIdLst>
    <p:notesMasterId r:id="rId100"/>
  </p:notesMasterIdLst>
  <p:sldIdLst>
    <p:sldId id="306" r:id="rId3"/>
    <p:sldId id="478" r:id="rId4"/>
    <p:sldId id="307" r:id="rId5"/>
    <p:sldId id="308" r:id="rId6"/>
    <p:sldId id="311" r:id="rId7"/>
    <p:sldId id="310" r:id="rId8"/>
    <p:sldId id="370" r:id="rId9"/>
    <p:sldId id="416" r:id="rId10"/>
    <p:sldId id="415" r:id="rId11"/>
    <p:sldId id="471" r:id="rId12"/>
    <p:sldId id="371" r:id="rId13"/>
    <p:sldId id="312" r:id="rId14"/>
    <p:sldId id="313" r:id="rId15"/>
    <p:sldId id="417" r:id="rId16"/>
    <p:sldId id="314" r:id="rId17"/>
    <p:sldId id="315" r:id="rId18"/>
    <p:sldId id="317" r:id="rId19"/>
    <p:sldId id="318" r:id="rId20"/>
    <p:sldId id="319" r:id="rId21"/>
    <p:sldId id="361" r:id="rId22"/>
    <p:sldId id="320" r:id="rId23"/>
    <p:sldId id="322" r:id="rId24"/>
    <p:sldId id="323" r:id="rId25"/>
    <p:sldId id="363" r:id="rId26"/>
    <p:sldId id="364" r:id="rId27"/>
    <p:sldId id="418" r:id="rId28"/>
    <p:sldId id="324" r:id="rId29"/>
    <p:sldId id="365" r:id="rId30"/>
    <p:sldId id="325" r:id="rId31"/>
    <p:sldId id="326" r:id="rId32"/>
    <p:sldId id="366" r:id="rId33"/>
    <p:sldId id="328" r:id="rId34"/>
    <p:sldId id="420" r:id="rId35"/>
    <p:sldId id="419" r:id="rId36"/>
    <p:sldId id="329" r:id="rId37"/>
    <p:sldId id="330" r:id="rId38"/>
    <p:sldId id="333" r:id="rId39"/>
    <p:sldId id="421" r:id="rId40"/>
    <p:sldId id="422" r:id="rId41"/>
    <p:sldId id="423" r:id="rId42"/>
    <p:sldId id="424" r:id="rId43"/>
    <p:sldId id="425" r:id="rId44"/>
    <p:sldId id="334" r:id="rId45"/>
    <p:sldId id="426" r:id="rId46"/>
    <p:sldId id="359" r:id="rId47"/>
    <p:sldId id="427" r:id="rId48"/>
    <p:sldId id="337" r:id="rId49"/>
    <p:sldId id="430" r:id="rId50"/>
    <p:sldId id="479" r:id="rId51"/>
    <p:sldId id="480" r:id="rId52"/>
    <p:sldId id="481" r:id="rId53"/>
    <p:sldId id="431" r:id="rId54"/>
    <p:sldId id="432" r:id="rId55"/>
    <p:sldId id="434" r:id="rId56"/>
    <p:sldId id="472" r:id="rId57"/>
    <p:sldId id="435" r:id="rId58"/>
    <p:sldId id="436" r:id="rId59"/>
    <p:sldId id="437" r:id="rId60"/>
    <p:sldId id="438" r:id="rId61"/>
    <p:sldId id="439" r:id="rId62"/>
    <p:sldId id="440" r:id="rId63"/>
    <p:sldId id="441" r:id="rId64"/>
    <p:sldId id="442" r:id="rId65"/>
    <p:sldId id="473" r:id="rId66"/>
    <p:sldId id="443" r:id="rId67"/>
    <p:sldId id="444" r:id="rId68"/>
    <p:sldId id="445" r:id="rId69"/>
    <p:sldId id="446" r:id="rId70"/>
    <p:sldId id="447" r:id="rId71"/>
    <p:sldId id="449" r:id="rId72"/>
    <p:sldId id="450" r:id="rId73"/>
    <p:sldId id="451" r:id="rId74"/>
    <p:sldId id="453" r:id="rId75"/>
    <p:sldId id="454" r:id="rId76"/>
    <p:sldId id="455" r:id="rId77"/>
    <p:sldId id="456" r:id="rId78"/>
    <p:sldId id="457" r:id="rId79"/>
    <p:sldId id="458" r:id="rId80"/>
    <p:sldId id="459" r:id="rId81"/>
    <p:sldId id="460" r:id="rId82"/>
    <p:sldId id="461" r:id="rId83"/>
    <p:sldId id="474" r:id="rId84"/>
    <p:sldId id="462" r:id="rId85"/>
    <p:sldId id="463" r:id="rId86"/>
    <p:sldId id="475" r:id="rId87"/>
    <p:sldId id="476" r:id="rId88"/>
    <p:sldId id="464" r:id="rId89"/>
    <p:sldId id="465" r:id="rId90"/>
    <p:sldId id="466" r:id="rId91"/>
    <p:sldId id="477" r:id="rId92"/>
    <p:sldId id="467" r:id="rId93"/>
    <p:sldId id="468" r:id="rId94"/>
    <p:sldId id="469" r:id="rId95"/>
    <p:sldId id="470" r:id="rId96"/>
    <p:sldId id="300" r:id="rId97"/>
    <p:sldId id="301" r:id="rId98"/>
    <p:sldId id="428" r:id="rId9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9C00"/>
    <a:srgbClr val="FF3399"/>
    <a:srgbClr val="66CCFF"/>
    <a:srgbClr val="EEAA00"/>
    <a:srgbClr val="FFC229"/>
    <a:srgbClr val="F6B00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42" autoAdjust="0"/>
    <p:restoredTop sz="94613" autoAdjust="0"/>
  </p:normalViewPr>
  <p:slideViewPr>
    <p:cSldViewPr>
      <p:cViewPr>
        <p:scale>
          <a:sx n="60" d="100"/>
          <a:sy n="60" d="100"/>
        </p:scale>
        <p:origin x="-1388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0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27DB7-62EC-46D8-8F10-1AC93165E576}" type="datetimeFigureOut">
              <a:rPr lang="en-US" smtClean="0"/>
              <a:pPr/>
              <a:t>1/12/2024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8D5182-0402-4999-BA71-7DFC220DEC6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latin typeface="Calibri" pitchFamily="34" charset="0"/>
                <a:cs typeface="Times New Roman" pitchFamily="18" charset="0"/>
              </a:rPr>
              <a:t>(similar to enzyme substrate interaction)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D5182-0402-4999-BA71-7DFC220DEC6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08FD34-E1AF-4D74-AB17-BF95721914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2A4F41-66D5-4B5F-A8A8-90D681C321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DF10E-5095-4564-868B-14A12C0C2D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AE6A9A-4748-4CB0-8104-C04B7C47B4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F0BB34-42FB-4182-A4D6-9843ED7772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0AF81-FEAF-4E7A-AFAC-D1C67F1E9F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1BCB9-E68C-42F1-ABC7-6ED6803456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6970D-E920-4554-A88F-64B608215A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5D530A-D170-443F-873A-DEE2F332A6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661BDA-9A97-4489-B52A-67681EEB45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26B91-6C4A-4A2B-90E1-58E99BC065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1/12/2024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C960C56-5CDA-4AB3-B1C1-FAFD84ED451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C960C56-5CDA-4AB3-B1C1-FAFD84ED45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829761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ANTIGEN ANTIBODY REACTIONS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N" b="1" dirty="0" smtClean="0"/>
              <a:t>At the end of the session, Phase II MBBS students must be able to:</a:t>
            </a:r>
            <a:endParaRPr lang="en-US" dirty="0" smtClean="0"/>
          </a:p>
          <a:p>
            <a:pPr lvl="0"/>
            <a:r>
              <a:rPr lang="en-IN" dirty="0" smtClean="0"/>
              <a:t>Enumerate newer techniques of detecting Ag-</a:t>
            </a:r>
            <a:r>
              <a:rPr lang="en-IN" dirty="0" err="1" smtClean="0"/>
              <a:t>Ab</a:t>
            </a:r>
            <a:r>
              <a:rPr lang="en-IN" dirty="0" smtClean="0"/>
              <a:t> reactions</a:t>
            </a:r>
            <a:endParaRPr lang="en-US" dirty="0" smtClean="0"/>
          </a:p>
          <a:p>
            <a:pPr lvl="0"/>
            <a:r>
              <a:rPr lang="en-IN" dirty="0" smtClean="0"/>
              <a:t>Describe the principle, procedure &amp; types of ELISA</a:t>
            </a:r>
            <a:endParaRPr lang="en-US" dirty="0" smtClean="0"/>
          </a:p>
          <a:p>
            <a:pPr lvl="0"/>
            <a:r>
              <a:rPr lang="en-IN" dirty="0" smtClean="0"/>
              <a:t>Describe principle, procedure &amp; types of rapid tests (Point of care tests)</a:t>
            </a:r>
            <a:endParaRPr lang="en-US" dirty="0" smtClean="0"/>
          </a:p>
          <a:p>
            <a:r>
              <a:rPr lang="en-IN" dirty="0" smtClean="0"/>
              <a:t>Discuss the applications of newer techniques in diagnosis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IN" dirty="0" smtClean="0"/>
              <a:t>Learning objectives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4724400"/>
          </a:xfrm>
        </p:spPr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Antigen (Ag)- antibody (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Ab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) interaction is 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biomolecular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 association where Ag &amp; 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Ab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 combine with each other specifically &amp; in an observable manner; does not lead to an irreversible alteration in 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Ab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/ Ag</a:t>
            </a:r>
            <a:endParaRPr lang="en-US" sz="26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en-US" sz="38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Introduction</a:t>
            </a:r>
            <a:endParaRPr lang="en-US" sz="3800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2050" name="Picture 2" descr="C:\Users\user\Desktop\Antigen-antibody-reaction-Each-antibody-is-able-to-bind-its-specific-antigen-formin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276600"/>
            <a:ext cx="6553200" cy="24670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574088" cy="5715000"/>
          </a:xfrm>
        </p:spPr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Ag/ Ab combine specifically, in an observable manner</a:t>
            </a:r>
          </a:p>
          <a:p>
            <a:pPr algn="just"/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In vivo,  Ag/ Ab reactions form basis of </a:t>
            </a:r>
            <a:r>
              <a:rPr lang="en-US" sz="2600" dirty="0" err="1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Ab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mediated immunity</a:t>
            </a:r>
          </a:p>
          <a:p>
            <a:pPr algn="just"/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In vitro, help in 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diagnosis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 of infections, in identification of infectious agent</a:t>
            </a:r>
          </a:p>
          <a:p>
            <a:pPr algn="just">
              <a:buNone/>
            </a:pPr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Ag-Ab reactions in vitro are k/a 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serological reactions</a:t>
            </a:r>
            <a:endParaRPr lang="en-US" sz="2600" dirty="0"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447800"/>
            <a:ext cx="8534400" cy="5181600"/>
          </a:xfrm>
        </p:spPr>
        <p:txBody>
          <a:bodyPr>
            <a:normAutofit/>
          </a:bodyPr>
          <a:lstStyle/>
          <a:p>
            <a:pPr algn="just"/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Specific-</a:t>
            </a:r>
            <a:r>
              <a:rPr lang="en-US" sz="2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Interaction b/w </a:t>
            </a:r>
            <a:r>
              <a:rPr lang="en-US" sz="26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epitope</a:t>
            </a:r>
            <a:r>
              <a:rPr lang="en-US" sz="2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of Ag with corresponding </a:t>
            </a:r>
            <a:r>
              <a:rPr lang="en-US" sz="26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paratope</a:t>
            </a:r>
            <a:r>
              <a:rPr lang="en-US" sz="2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of its homologous </a:t>
            </a:r>
            <a:r>
              <a:rPr lang="en-US" sz="26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Ab</a:t>
            </a:r>
            <a:endParaRPr lang="en-US" sz="26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FontTx/>
              <a:buChar char="-"/>
            </a:pPr>
            <a:r>
              <a:rPr lang="en-US" sz="2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Exception-</a:t>
            </a:r>
            <a:r>
              <a:rPr lang="en-US" sz="2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cross reactions due to sharing of </a:t>
            </a:r>
            <a:r>
              <a:rPr lang="en-US" sz="26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epitopes</a:t>
            </a:r>
            <a:r>
              <a:rPr lang="en-US" sz="2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among different antigens</a:t>
            </a:r>
          </a:p>
          <a:p>
            <a:pPr algn="just">
              <a:buFontTx/>
              <a:buChar char="-"/>
            </a:pPr>
            <a:r>
              <a:rPr lang="en-US" sz="26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against one Ag can cross react with a similar </a:t>
            </a:r>
            <a:r>
              <a:rPr lang="en-US" sz="26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epitope</a:t>
            </a:r>
            <a:r>
              <a:rPr lang="en-US" sz="2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of a different Ag</a:t>
            </a:r>
          </a:p>
          <a:p>
            <a:pPr algn="just">
              <a:buFontTx/>
              <a:buChar char="-"/>
            </a:pPr>
            <a:endParaRPr lang="en-US" sz="26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Entire molecules react (not fragments); combination occurs at surface</a:t>
            </a:r>
          </a:p>
          <a:p>
            <a:pPr algn="just">
              <a:buNone/>
            </a:pPr>
            <a:endParaRPr lang="en-US" sz="26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990600"/>
          </a:xfrm>
        </p:spPr>
        <p:txBody>
          <a:bodyPr>
            <a:noAutofit/>
          </a:bodyPr>
          <a:lstStyle/>
          <a:p>
            <a:r>
              <a:rPr lang="en-US" sz="3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 General features of Ag- </a:t>
            </a:r>
            <a:r>
              <a:rPr lang="en-US" sz="38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Ab</a:t>
            </a:r>
            <a:r>
              <a:rPr lang="en-US" sz="3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 reaction</a:t>
            </a:r>
            <a:endParaRPr lang="en-US" sz="3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9537" y="533400"/>
            <a:ext cx="4919663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304800" y="609600"/>
            <a:ext cx="3657600" cy="54864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65760" marR="0" lvl="0" indent="-256032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For strong reaction-</a:t>
            </a:r>
          </a:p>
          <a:p>
            <a:pPr marL="365760" marR="0" lvl="0" indent="-256032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365760" marR="0" lvl="0" indent="-256032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large number of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non-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covalent interactions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Hydrogen bonds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Electrostatic interactions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Hydrophobic interactions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Van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der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Waals forces.</a:t>
            </a:r>
          </a:p>
          <a:p>
            <a:pPr marL="365760" marR="0" lvl="0" indent="-256032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365760" marR="0" lvl="0" indent="-256032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ery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close fit between Ag/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Ab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365760" marR="0" lvl="0" indent="-256032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8382000" cy="6096000"/>
          </a:xfrm>
        </p:spPr>
        <p:txBody>
          <a:bodyPr>
            <a:normAutofit/>
          </a:bodyPr>
          <a:lstStyle/>
          <a:p>
            <a:pPr algn="just"/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Strength</a:t>
            </a:r>
            <a:r>
              <a:rPr lang="en-US" sz="26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Firmness of association is decided by affinity &amp; avidity of Ag-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interaction</a:t>
            </a:r>
          </a:p>
          <a:p>
            <a:pPr algn="just"/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marL="566928" indent="-457200" algn="just">
              <a:buAutoNum type="arabicPeriod"/>
            </a:pP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Affinity</a:t>
            </a:r>
            <a:r>
              <a:rPr lang="en-US" sz="26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sum total of non covalent interactions between a 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single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epitope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of an Ag with its corresponding </a:t>
            </a:r>
            <a:r>
              <a:rPr lang="en-US" sz="2600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paratope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present on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Ab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marL="566928" indent="-457200" algn="just">
              <a:buAutoNum type="arabicPeriod"/>
            </a:pP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Avidity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: Affinities of all binding sites when multivalent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reacts with complex Ag  carrying multiple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epitopes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; better indicator of strength of an antigen-antibody reaction. </a:t>
            </a:r>
          </a:p>
          <a:p>
            <a:pPr algn="just">
              <a:buNone/>
            </a:pP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Eg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pentameric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IgM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has lower affinity than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IgG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, but high avidity (more effective binding with Ag)</a:t>
            </a:r>
          </a:p>
          <a:p>
            <a:pPr marL="566928" indent="-457200" algn="just">
              <a:buAutoNum type="arabicPeriod"/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6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321491"/>
          </a:xfrm>
        </p:spPr>
        <p:txBody>
          <a:bodyPr>
            <a:normAutofit/>
          </a:bodyPr>
          <a:lstStyle/>
          <a:p>
            <a:pPr algn="just"/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</a:rPr>
              <a:t>Cross-Reactivity</a:t>
            </a:r>
            <a:r>
              <a:rPr lang="en-US" sz="2600" dirty="0" smtClean="0">
                <a:solidFill>
                  <a:srgbClr val="C00000"/>
                </a:solidFill>
                <a:latin typeface="Calibri" pitchFamily="34" charset="0"/>
              </a:rPr>
              <a:t>:</a:t>
            </a:r>
            <a:r>
              <a:rPr lang="en-US" sz="2600" dirty="0" smtClean="0">
                <a:latin typeface="Calibri" pitchFamily="34" charset="0"/>
              </a:rPr>
              <a:t> Sometimes </a:t>
            </a:r>
            <a:r>
              <a:rPr lang="en-US" sz="2600" dirty="0" err="1" smtClean="0">
                <a:latin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</a:rPr>
              <a:t> elicited by one Ag can cross-react with unrelated Ag, if two different </a:t>
            </a:r>
            <a:r>
              <a:rPr lang="en-US" sz="2600" dirty="0" err="1" smtClean="0">
                <a:latin typeface="Calibri" pitchFamily="34" charset="0"/>
              </a:rPr>
              <a:t>Ags</a:t>
            </a:r>
            <a:r>
              <a:rPr lang="en-US" sz="2600" dirty="0" smtClean="0">
                <a:latin typeface="Calibri" pitchFamily="34" charset="0"/>
              </a:rPr>
              <a:t> share  identical </a:t>
            </a:r>
            <a:r>
              <a:rPr lang="en-US" sz="2600" dirty="0" err="1" smtClean="0">
                <a:latin typeface="Calibri" pitchFamily="34" charset="0"/>
              </a:rPr>
              <a:t>epitope</a:t>
            </a:r>
            <a:endParaRPr lang="en-US" sz="2600" dirty="0" smtClean="0">
              <a:latin typeface="Calibri" pitchFamily="34" charset="0"/>
            </a:endParaRPr>
          </a:p>
          <a:p>
            <a:pPr algn="just"/>
            <a:endParaRPr lang="en-US" sz="2600" dirty="0" smtClean="0">
              <a:latin typeface="Calibri" pitchFamily="34" charset="0"/>
            </a:endParaRPr>
          </a:p>
          <a:p>
            <a:pPr algn="just">
              <a:buNone/>
            </a:pPr>
            <a:r>
              <a:rPr lang="en-US" sz="2600" dirty="0" err="1" smtClean="0">
                <a:latin typeface="Calibri" pitchFamily="34" charset="0"/>
              </a:rPr>
              <a:t>Eg</a:t>
            </a:r>
            <a:r>
              <a:rPr lang="en-US" sz="2600" dirty="0" smtClean="0">
                <a:latin typeface="Calibri" pitchFamily="34" charset="0"/>
              </a:rPr>
              <a:t>- </a:t>
            </a:r>
            <a:r>
              <a:rPr lang="en-US" sz="2600" i="1" dirty="0" smtClean="0">
                <a:latin typeface="Calibri" pitchFamily="34" charset="0"/>
              </a:rPr>
              <a:t>Streptococcus </a:t>
            </a:r>
            <a:r>
              <a:rPr lang="en-US" sz="2600" i="1" dirty="0" err="1" smtClean="0">
                <a:latin typeface="Calibri" pitchFamily="34" charset="0"/>
              </a:rPr>
              <a:t>pyogenes</a:t>
            </a:r>
            <a:r>
              <a:rPr lang="en-US" sz="2600" i="1" dirty="0" smtClean="0">
                <a:latin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</a:rPr>
              <a:t>expresses cell-wall proteins called M antigens. Abs produced to streptococcal M antigens cross-react with myocardial/ skeletal muscle proteins,  cause heart/ kidney damage following infections</a:t>
            </a:r>
            <a:endParaRPr lang="en-US" sz="26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19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Qualitative </a:t>
            </a:r>
            <a:r>
              <a:rPr lang="en-US" sz="2800" b="1" dirty="0" err="1" smtClean="0">
                <a:solidFill>
                  <a:srgbClr val="C00000"/>
                </a:solidFill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vs</a:t>
            </a: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 Quantitative Immunoassays </a:t>
            </a:r>
          </a:p>
          <a:p>
            <a:pPr>
              <a:buNone/>
            </a:pPr>
            <a:endParaRPr lang="en-US" sz="2400" b="1" dirty="0" smtClean="0">
              <a:solidFill>
                <a:srgbClr val="C00000"/>
              </a:solidFill>
              <a:latin typeface="Calibri" pitchFamily="34" charset="0"/>
              <a:ea typeface="Roboto Condensed Light" panose="020B060402020202020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Qualitative: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Undiluted specimen containing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is directly mixed with Ag suspension; result is read as ‘positive’ or ‘negative’ based on presence/ absence of Ag/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in clinical specimen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Quantitative: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When qualitative test turns positive, exact amount of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in serum can be estimated by serial dilution of serum &amp; mixing each dilution with a known quantity of Ag; expressed in terms of titer</a:t>
            </a:r>
          </a:p>
          <a:p>
            <a:pPr>
              <a:lnSpc>
                <a:spcPct val="150000"/>
              </a:lnSpc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4788091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Ag-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reaction is weak or fails to occur when no. of Ag &amp;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are not proportionate to each other.</a:t>
            </a:r>
          </a:p>
          <a:p>
            <a:pPr algn="just"/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Prozone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phenomenon-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In earlier test tubes, </a:t>
            </a:r>
            <a:r>
              <a:rPr lang="en-US" sz="2400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are excess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hence the Ag-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reaction does not occur</a:t>
            </a:r>
          </a:p>
          <a:p>
            <a:pPr algn="just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Post zone phenomenon-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In later test tubes, 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Ag is excess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hence the Ag-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reaction fails to occur</a:t>
            </a: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In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prozone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/post zone- Lattice does not enlarge, due to inhibition of lattice formation by excess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/ Ag respectively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800" dirty="0" err="1" smtClean="0"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Marrack’s</a:t>
            </a:r>
            <a:r>
              <a:rPr lang="en-US" sz="3800" dirty="0" smtClean="0"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 Lattice Hypothesis</a:t>
            </a:r>
            <a:endParaRPr lang="en-US" sz="3800" dirty="0">
              <a:solidFill>
                <a:schemeClr val="accent1">
                  <a:lumMod val="75000"/>
                </a:schemeClr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4324348"/>
            <a:ext cx="3868846" cy="253365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sz="38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Types of Ag-</a:t>
            </a:r>
            <a:r>
              <a:rPr lang="en-US" sz="3800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Ab</a:t>
            </a:r>
            <a:r>
              <a:rPr lang="en-US" sz="38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 reactions</a:t>
            </a:r>
            <a:endParaRPr lang="en-US" sz="3800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15537884"/>
              </p:ext>
            </p:extLst>
          </p:nvPr>
        </p:nvGraphicFramePr>
        <p:xfrm>
          <a:off x="914400" y="3657600"/>
          <a:ext cx="7315200" cy="294782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315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4622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Newer techniques -</a:t>
                      </a:r>
                      <a:endParaRPr lang="en-US" sz="16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468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marR="0" lvl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400" b="0" dirty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Enzyme linked immunosorbent assay (ELISA)</a:t>
                      </a:r>
                      <a:endParaRPr lang="en-US" sz="1400" b="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416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marR="0" lvl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400" b="0" dirty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Enzyme linked </a:t>
                      </a:r>
                      <a:r>
                        <a:rPr lang="en-IN" sz="1400" b="0" dirty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fluorescent</a:t>
                      </a:r>
                      <a:r>
                        <a:rPr lang="en-US" sz="1400" b="0" dirty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 assay (</a:t>
                      </a:r>
                      <a:r>
                        <a:rPr lang="en-US" sz="1400" b="0" dirty="0" smtClean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ELFA</a:t>
                      </a:r>
                      <a:r>
                        <a:rPr lang="en-US" sz="1400" b="0" dirty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400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marR="0" lvl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400" b="0" dirty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Immunofluorescence Assay (IFA)</a:t>
                      </a:r>
                      <a:endParaRPr lang="en-US" sz="1400" b="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448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marR="0" lvl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400" b="0" dirty="0" err="1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Chemiluminescence</a:t>
                      </a:r>
                      <a:r>
                        <a:rPr lang="en-IN" sz="1400" b="0" dirty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-linked immunoassay (CLIA)</a:t>
                      </a:r>
                      <a:endParaRPr lang="en-US" sz="1400" b="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448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marR="0" lvl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400" b="0" dirty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Immunohistochemistry</a:t>
                      </a:r>
                      <a:endParaRPr lang="en-US" sz="1400" b="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66996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marR="0" lvl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400" b="0" dirty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Rapid tests- </a:t>
                      </a:r>
                      <a:endParaRPr lang="en-US" sz="1400" b="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pPr marL="800100" marR="0" lvl="1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400" b="0" dirty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Lateral flow assay (</a:t>
                      </a:r>
                      <a:r>
                        <a:rPr lang="en-IN" sz="1400" b="0" dirty="0" err="1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Immunochromatographic</a:t>
                      </a:r>
                      <a:r>
                        <a:rPr lang="en-IN" sz="1400" b="0" dirty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 test)</a:t>
                      </a:r>
                      <a:endParaRPr lang="en-US" sz="1400" b="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pPr marL="800100" marR="0" lvl="1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400" b="0" dirty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Flow through assay</a:t>
                      </a:r>
                      <a:endParaRPr lang="en-US" sz="1400" b="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5999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marR="0" lvl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400" b="0" dirty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 Western blot</a:t>
                      </a:r>
                      <a:endParaRPr lang="en-US" sz="1400" b="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3921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marR="0" lvl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400" b="0" dirty="0"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Immunoassays using electron microscope</a:t>
                      </a:r>
                      <a:endParaRPr lang="en-US" sz="1400" b="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94634988"/>
              </p:ext>
            </p:extLst>
          </p:nvPr>
        </p:nvGraphicFramePr>
        <p:xfrm>
          <a:off x="914400" y="1447800"/>
          <a:ext cx="7315200" cy="2209798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315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9045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libri" pitchFamily="34" charset="0"/>
                          <a:ea typeface="Roboto Condensed Light" panose="020B0604020202020204" charset="0"/>
                          <a:cs typeface="Calibri" pitchFamily="34" charset="0"/>
                        </a:rPr>
                        <a:t>Conventional techniques -     </a:t>
                      </a:r>
                      <a:endParaRPr lang="en-US" sz="1600" dirty="0">
                        <a:effectLst/>
                        <a:latin typeface="Calibri" pitchFamily="34" charset="0"/>
                        <a:ea typeface="Roboto Condensed Light" panose="020B060402020202020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9837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marR="0" lvl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400" b="0" dirty="0">
                          <a:effectLst/>
                          <a:latin typeface="Calibri" pitchFamily="34" charset="0"/>
                          <a:ea typeface="Roboto Condensed Light" panose="020B0604020202020204" charset="0"/>
                          <a:cs typeface="Calibri" pitchFamily="34" charset="0"/>
                        </a:rPr>
                        <a:t>Precipitation reaction</a:t>
                      </a:r>
                      <a:endParaRPr lang="en-US" sz="1600" b="0" dirty="0">
                        <a:effectLst/>
                        <a:latin typeface="Calibri" pitchFamily="34" charset="0"/>
                        <a:ea typeface="Roboto Condensed Light" panose="020B060402020202020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9837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marR="0" lvl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400" b="0" dirty="0">
                          <a:effectLst/>
                          <a:latin typeface="Calibri" pitchFamily="34" charset="0"/>
                          <a:ea typeface="Roboto Condensed Light" panose="020B0604020202020204" charset="0"/>
                          <a:cs typeface="Calibri" pitchFamily="34" charset="0"/>
                        </a:rPr>
                        <a:t>Agglutination reaction </a:t>
                      </a:r>
                      <a:endParaRPr lang="en-US" sz="1600" b="0" dirty="0">
                        <a:effectLst/>
                        <a:latin typeface="Calibri" pitchFamily="34" charset="0"/>
                        <a:ea typeface="Roboto Condensed Light" panose="020B060402020202020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9837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marR="0" lvl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400" b="0" dirty="0">
                          <a:effectLst/>
                          <a:latin typeface="Calibri" pitchFamily="34" charset="0"/>
                          <a:ea typeface="Roboto Condensed Light" panose="020B0604020202020204" charset="0"/>
                          <a:cs typeface="Calibri" pitchFamily="34" charset="0"/>
                        </a:rPr>
                        <a:t>Complement fixation test </a:t>
                      </a:r>
                      <a:endParaRPr lang="en-US" sz="1600" b="0" dirty="0">
                        <a:effectLst/>
                        <a:latin typeface="Calibri" pitchFamily="34" charset="0"/>
                        <a:ea typeface="Roboto Condensed Light" panose="020B060402020202020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9837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marR="0" lvl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IN" sz="1400" b="0" dirty="0">
                          <a:effectLst/>
                          <a:latin typeface="Calibri" pitchFamily="34" charset="0"/>
                          <a:ea typeface="Roboto Condensed Light" panose="020B0604020202020204" charset="0"/>
                          <a:cs typeface="Calibri" pitchFamily="34" charset="0"/>
                        </a:rPr>
                        <a:t>Neutralization test</a:t>
                      </a:r>
                      <a:endParaRPr lang="en-US" sz="1600" b="0" dirty="0">
                        <a:effectLst/>
                        <a:latin typeface="Calibri" pitchFamily="34" charset="0"/>
                        <a:ea typeface="Roboto Condensed Light" panose="020B060402020202020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50288" cy="4953000"/>
          </a:xfrm>
        </p:spPr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Soluble Ag combines with its Ab in presence of electrolytes (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NaCl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) at suitable temp/ pH, insoluble precipitate is formed</a:t>
            </a:r>
          </a:p>
          <a:p>
            <a:pPr algn="just"/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When instead of 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sedimenting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, precipitate remains suspended as 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flocules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, reaction is k/a 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floculation</a:t>
            </a:r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r>
              <a:rPr lang="en-US" sz="2400" dirty="0" smtClean="0"/>
              <a:t>Antibodies that aggregate soluble antigens are called </a:t>
            </a:r>
            <a:r>
              <a:rPr lang="en-US" sz="2400" b="1" dirty="0" smtClean="0"/>
              <a:t>precipitins</a:t>
            </a:r>
          </a:p>
          <a:p>
            <a:endParaRPr lang="en-US" sz="2400" b="1" dirty="0" smtClean="0"/>
          </a:p>
          <a:p>
            <a:r>
              <a:rPr lang="en-US" sz="2400" dirty="0" err="1" smtClean="0"/>
              <a:t>Ab</a:t>
            </a:r>
            <a:r>
              <a:rPr lang="en-US" sz="2400" dirty="0" smtClean="0"/>
              <a:t> must be bivalent; Ag must be bivalent/polyvalent</a:t>
            </a:r>
            <a:endParaRPr lang="en-US" sz="2400" b="1" dirty="0" smtClean="0"/>
          </a:p>
          <a:p>
            <a:endParaRPr lang="en-US" sz="26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66713"/>
            <a:ext cx="7793037" cy="1004887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Precipitation reactions</a:t>
            </a:r>
            <a:endParaRPr lang="en-US" sz="4800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4648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47800"/>
            <a:ext cx="4267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077200" cy="491331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800" dirty="0" smtClean="0">
                <a:latin typeface="Calibri" pitchFamily="34" charset="0"/>
                <a:cs typeface="Times New Roman" pitchFamily="18" charset="0"/>
              </a:rPr>
              <a:t>1. Ring test </a:t>
            </a:r>
          </a:p>
          <a:p>
            <a:pPr algn="just">
              <a:buFontTx/>
              <a:buChar char="-"/>
            </a:pPr>
            <a:r>
              <a:rPr lang="en-US" sz="2800" dirty="0" err="1" smtClean="0">
                <a:latin typeface="Calibri" pitchFamily="34" charset="0"/>
                <a:cs typeface="Times New Roman" pitchFamily="18" charset="0"/>
              </a:rPr>
              <a:t>Ascolis</a:t>
            </a:r>
            <a:r>
              <a:rPr lang="en-US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Times New Roman" pitchFamily="18" charset="0"/>
              </a:rPr>
              <a:t>thermoprecipitin</a:t>
            </a:r>
            <a:r>
              <a:rPr lang="en-US" sz="2800" dirty="0" smtClean="0">
                <a:latin typeface="Calibri" pitchFamily="34" charset="0"/>
                <a:cs typeface="Times New Roman" pitchFamily="18" charset="0"/>
              </a:rPr>
              <a:t> test for Anthrax</a:t>
            </a:r>
          </a:p>
          <a:p>
            <a:pPr algn="just">
              <a:buFontTx/>
              <a:buChar char="-"/>
            </a:pPr>
            <a:r>
              <a:rPr lang="en-US" sz="2800" dirty="0" smtClean="0">
                <a:latin typeface="Calibri" pitchFamily="34" charset="0"/>
                <a:cs typeface="Times New Roman" pitchFamily="18" charset="0"/>
              </a:rPr>
              <a:t>Grouping of Streptococci by Lancefield’s technique</a:t>
            </a:r>
          </a:p>
          <a:p>
            <a:pPr algn="just"/>
            <a:endParaRPr lang="en-US" sz="2800" dirty="0" smtClean="0">
              <a:latin typeface="Calibri" pitchFamily="34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800" dirty="0" smtClean="0">
                <a:latin typeface="Calibri" pitchFamily="34" charset="0"/>
                <a:cs typeface="Times New Roman" pitchFamily="18" charset="0"/>
              </a:rPr>
              <a:t>2. Slide test</a:t>
            </a:r>
          </a:p>
          <a:p>
            <a:pPr algn="just">
              <a:buFontTx/>
              <a:buChar char="-"/>
            </a:pPr>
            <a:r>
              <a:rPr lang="en-US" sz="2800" dirty="0" smtClean="0">
                <a:latin typeface="Calibri" pitchFamily="34" charset="0"/>
                <a:cs typeface="Times New Roman" pitchFamily="18" charset="0"/>
              </a:rPr>
              <a:t>VDRL test for syphilis</a:t>
            </a:r>
          </a:p>
          <a:p>
            <a:pPr algn="just">
              <a:buNone/>
            </a:pPr>
            <a:endParaRPr lang="en-US" sz="2800" dirty="0" smtClean="0">
              <a:latin typeface="Calibri" pitchFamily="34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800" dirty="0" smtClean="0">
                <a:latin typeface="Calibri" pitchFamily="34" charset="0"/>
                <a:cs typeface="Times New Roman" pitchFamily="18" charset="0"/>
              </a:rPr>
              <a:t>3. Tube test</a:t>
            </a:r>
          </a:p>
          <a:p>
            <a:pPr algn="just">
              <a:buFontTx/>
              <a:buChar char="-"/>
            </a:pPr>
            <a:r>
              <a:rPr lang="en-US" sz="2800" dirty="0" smtClean="0">
                <a:latin typeface="Calibri" pitchFamily="34" charset="0"/>
                <a:cs typeface="Times New Roman" pitchFamily="18" charset="0"/>
              </a:rPr>
              <a:t>Kahn test for syphilis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93037" cy="928687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</a:rPr>
              <a:t>Applications </a:t>
            </a:r>
            <a:endParaRPr lang="en-US" sz="3600" dirty="0">
              <a:solidFill>
                <a:schemeClr val="accent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952999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Zinsser’s </a:t>
            </a:r>
            <a:r>
              <a:rPr lang="en-US" sz="2800" dirty="0" err="1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unitarian</a:t>
            </a:r>
            <a:r>
              <a:rPr lang="en-US" sz="2800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 hypothesis</a:t>
            </a:r>
            <a:r>
              <a:rPr lang="en-US" sz="2800" dirty="0" smtClean="0">
                <a:latin typeface="Calibri" pitchFamily="34" charset="0"/>
                <a:cs typeface="Times New Roman" pitchFamily="18" charset="0"/>
              </a:rPr>
              <a:t>: Ag gives rise to only one </a:t>
            </a:r>
            <a:r>
              <a:rPr lang="en-US" sz="2800" dirty="0" err="1" smtClean="0">
                <a:latin typeface="Calibri" pitchFamily="34" charset="0"/>
                <a:cs typeface="Times New Roman" pitchFamily="18" charset="0"/>
              </a:rPr>
              <a:t>Ab</a:t>
            </a:r>
            <a:r>
              <a:rPr lang="en-US" sz="2800" dirty="0" smtClean="0">
                <a:latin typeface="Calibri" pitchFamily="34" charset="0"/>
                <a:cs typeface="Times New Roman" pitchFamily="18" charset="0"/>
              </a:rPr>
              <a:t> producing all different reactions depending on nature of Ag,  conditions of reaction</a:t>
            </a:r>
          </a:p>
          <a:p>
            <a:pPr algn="just"/>
            <a:endParaRPr lang="en-US" sz="2800" dirty="0" smtClean="0">
              <a:latin typeface="Calibri" pitchFamily="34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Lattice hypothesis by </a:t>
            </a:r>
            <a:r>
              <a:rPr lang="en-US" sz="2800" dirty="0" err="1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Marrack</a:t>
            </a:r>
            <a:r>
              <a:rPr lang="en-US" sz="2800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: </a:t>
            </a:r>
            <a:r>
              <a:rPr lang="en-US" sz="2800" dirty="0" smtClean="0">
                <a:latin typeface="Calibri" pitchFamily="34" charset="0"/>
                <a:cs typeface="Times New Roman" pitchFamily="18" charset="0"/>
              </a:rPr>
              <a:t>Precipitation results when  large lattice is formed consisting of alternating Ag/ </a:t>
            </a:r>
            <a:r>
              <a:rPr lang="en-US" sz="2800" dirty="0" err="1" smtClean="0">
                <a:latin typeface="Calibri" pitchFamily="34" charset="0"/>
                <a:cs typeface="Times New Roman" pitchFamily="18" charset="0"/>
              </a:rPr>
              <a:t>Ab</a:t>
            </a:r>
            <a:r>
              <a:rPr lang="en-US" sz="2800" dirty="0" smtClean="0">
                <a:latin typeface="Calibri" pitchFamily="34" charset="0"/>
                <a:cs typeface="Times New Roman" pitchFamily="18" charset="0"/>
              </a:rPr>
              <a:t> molecules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793037" cy="85248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</a:rPr>
              <a:t>Mechanism of precipitation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ctr"/>
            <a:r>
              <a:rPr lang="en-US" sz="28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</a:rPr>
              <a:t>Precipiation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</a:rPr>
              <a:t> reaction in fluid yields a precipitin curve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838200"/>
            <a:ext cx="7972425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92287"/>
            <a:ext cx="8382000" cy="4608513"/>
          </a:xfrm>
        </p:spPr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Visible as distinct band of precipitate which is stable</a:t>
            </a:r>
          </a:p>
          <a:p>
            <a:pPr algn="just"/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As each Ag-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Ab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 reaction gives rise to precipitin line, different 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Ags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 in reacting mixture can be observed</a:t>
            </a:r>
          </a:p>
          <a:p>
            <a:pPr algn="just"/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Immunodiffusion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 indicates identity, cross identity, non identity b/w different 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Ags</a:t>
            </a:r>
            <a:endParaRPr lang="en-US" sz="26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915400" cy="9144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</a:rPr>
              <a:t>Precipitation reaction in gel yield visible precipitin lines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22913"/>
          </a:xfrm>
        </p:spPr>
        <p:txBody>
          <a:bodyPr>
            <a:noAutofit/>
          </a:bodyPr>
          <a:lstStyle/>
          <a:p>
            <a:pPr marL="624078" indent="-514350" algn="just">
              <a:buAutoNum type="arabicPeriod"/>
            </a:pP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Single diffusion in one dimension (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Oudin’s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 procedure)</a:t>
            </a:r>
          </a:p>
          <a:p>
            <a:pPr marL="624078" indent="-514350" algn="just">
              <a:buAutoNum type="arabicPeriod"/>
            </a:pPr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marL="624078" indent="-514350" algn="just">
              <a:buAutoNum type="arabicPeriod"/>
            </a:pP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Double diffusion in one dimension (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Oakely-Fulthrope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 procedure)</a:t>
            </a:r>
          </a:p>
          <a:p>
            <a:pPr marL="624078" indent="-514350" algn="just">
              <a:buAutoNum type="arabicPeriod"/>
            </a:pPr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marL="624078" indent="-514350" algn="just">
              <a:buAutoNum type="arabicPeriod"/>
            </a:pP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Single diffusion in two dimensions (Radial 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immunodiffusion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)</a:t>
            </a:r>
          </a:p>
          <a:p>
            <a:pPr marL="624078" indent="-514350" algn="just">
              <a:buAutoNum type="arabicPeriod"/>
            </a:pPr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marL="624078" indent="-514350" algn="just">
              <a:buAutoNum type="arabicPeriod"/>
            </a:pP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Double diffusion in two dimensions (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Ouchterlony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 procedure)</a:t>
            </a:r>
          </a:p>
          <a:p>
            <a:pPr marL="624078" indent="-514350" algn="just">
              <a:buAutoNum type="arabicPeriod"/>
            </a:pPr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marL="624078" indent="-514350" algn="just">
              <a:buAutoNum type="arabicPeriod"/>
            </a:pP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Immunoelectrophoresis</a:t>
            </a:r>
            <a:endParaRPr lang="en-US" sz="2600" dirty="0"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8091"/>
          </a:xfrm>
        </p:spPr>
        <p:txBody>
          <a:bodyPr/>
          <a:lstStyle/>
          <a:p>
            <a:pPr algn="just"/>
            <a:r>
              <a:rPr lang="en-US" dirty="0" err="1" smtClean="0">
                <a:latin typeface="Calibri" pitchFamily="34" charset="0"/>
              </a:rPr>
              <a:t>Ab</a:t>
            </a:r>
            <a:r>
              <a:rPr lang="en-US" dirty="0" smtClean="0">
                <a:latin typeface="Calibri" pitchFamily="34" charset="0"/>
              </a:rPr>
              <a:t> is incorporated in agar gel in test tube</a:t>
            </a:r>
          </a:p>
          <a:p>
            <a:pPr algn="just"/>
            <a:endParaRPr lang="en-US" dirty="0" smtClean="0">
              <a:latin typeface="Calibri" pitchFamily="34" charset="0"/>
            </a:endParaRPr>
          </a:p>
          <a:p>
            <a:pPr algn="just"/>
            <a:r>
              <a:rPr lang="en-US" dirty="0" smtClean="0">
                <a:latin typeface="Calibri" pitchFamily="34" charset="0"/>
              </a:rPr>
              <a:t> Ag solution is layered over it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27038"/>
            <a:ext cx="8763000" cy="639762"/>
          </a:xfrm>
        </p:spPr>
        <p:txBody>
          <a:bodyPr>
            <a:normAutofit/>
          </a:bodyPr>
          <a:lstStyle/>
          <a:p>
            <a:pPr algn="ctr"/>
            <a:r>
              <a:rPr lang="en-US" sz="2900" dirty="0" smtClean="0">
                <a:latin typeface="Calibri" pitchFamily="34" charset="0"/>
              </a:rPr>
              <a:t>1.</a:t>
            </a:r>
            <a:r>
              <a:rPr lang="en-US" sz="2900" dirty="0" smtClean="0">
                <a:latin typeface="Calibri" pitchFamily="34" charset="0"/>
                <a:cs typeface="Times New Roman" pitchFamily="18" charset="0"/>
              </a:rPr>
              <a:t> Single diffusion in one dimension</a:t>
            </a:r>
            <a:r>
              <a:rPr lang="en-US" sz="2900" dirty="0" smtClean="0">
                <a:latin typeface="Calibri" pitchFamily="34" charset="0"/>
              </a:rPr>
              <a:t>: </a:t>
            </a:r>
            <a:r>
              <a:rPr lang="en-US" sz="2900" dirty="0" err="1" smtClean="0">
                <a:latin typeface="Calibri" pitchFamily="34" charset="0"/>
              </a:rPr>
              <a:t>Oudin</a:t>
            </a:r>
            <a:r>
              <a:rPr lang="en-US" sz="2900" dirty="0" smtClean="0">
                <a:latin typeface="Calibri" pitchFamily="34" charset="0"/>
              </a:rPr>
              <a:t> procedure</a:t>
            </a:r>
            <a:endParaRPr lang="en-US" sz="2900" dirty="0">
              <a:latin typeface="Calibri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90800" y="2590800"/>
            <a:ext cx="493395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</p:spPr>
        <p:txBody>
          <a:bodyPr/>
          <a:lstStyle/>
          <a:p>
            <a:pPr algn="just"/>
            <a:r>
              <a:rPr lang="en-US" dirty="0" smtClean="0">
                <a:latin typeface="Calibri" pitchFamily="34" charset="0"/>
              </a:rPr>
              <a:t>Column of plain agar is placed between Ag layer/ </a:t>
            </a:r>
            <a:r>
              <a:rPr lang="en-US" dirty="0" err="1" smtClean="0">
                <a:latin typeface="Calibri" pitchFamily="34" charset="0"/>
              </a:rPr>
              <a:t>Ab</a:t>
            </a:r>
            <a:r>
              <a:rPr lang="en-US" dirty="0" smtClean="0">
                <a:latin typeface="Calibri" pitchFamily="34" charset="0"/>
              </a:rPr>
              <a:t> layer</a:t>
            </a:r>
          </a:p>
          <a:p>
            <a:pPr algn="just"/>
            <a:endParaRPr lang="en-US" dirty="0" smtClean="0">
              <a:latin typeface="Calibri" pitchFamily="34" charset="0"/>
            </a:endParaRPr>
          </a:p>
          <a:p>
            <a:pPr algn="just"/>
            <a:r>
              <a:rPr lang="en-US" dirty="0" smtClean="0">
                <a:latin typeface="Calibri" pitchFamily="34" charset="0"/>
              </a:rPr>
              <a:t>both Ag, </a:t>
            </a:r>
            <a:r>
              <a:rPr lang="en-US" dirty="0" err="1" smtClean="0">
                <a:latin typeface="Calibri" pitchFamily="34" charset="0"/>
              </a:rPr>
              <a:t>Ab</a:t>
            </a:r>
            <a:r>
              <a:rPr lang="en-US" dirty="0" smtClean="0">
                <a:latin typeface="Calibri" pitchFamily="34" charset="0"/>
              </a:rPr>
              <a:t> move towards each other in opposite directions</a:t>
            </a:r>
          </a:p>
          <a:p>
            <a:pPr algn="just"/>
            <a:endParaRPr lang="en-US" dirty="0" smtClean="0">
              <a:latin typeface="Calibri" pitchFamily="34" charset="0"/>
            </a:endParaRPr>
          </a:p>
          <a:p>
            <a:pPr algn="just"/>
            <a:r>
              <a:rPr lang="en-US" dirty="0" smtClean="0">
                <a:latin typeface="Calibri" pitchFamily="34" charset="0"/>
              </a:rPr>
              <a:t>precipitate band is formed when they meet in plain agar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9288"/>
            <a:ext cx="8229600" cy="972312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Calibri" pitchFamily="34" charset="0"/>
              </a:rPr>
              <a:t>2. </a:t>
            </a:r>
            <a:r>
              <a:rPr lang="en-US" sz="3200" dirty="0" smtClean="0">
                <a:latin typeface="Calibri" pitchFamily="34" charset="0"/>
                <a:cs typeface="Times New Roman" pitchFamily="18" charset="0"/>
              </a:rPr>
              <a:t>Double diffusion in one dimension: </a:t>
            </a:r>
            <a:r>
              <a:rPr lang="en-US" sz="3200" dirty="0" smtClean="0">
                <a:latin typeface="Calibri" pitchFamily="34" charset="0"/>
              </a:rPr>
              <a:t>Oakley </a:t>
            </a:r>
            <a:r>
              <a:rPr lang="en-US" sz="3200" dirty="0" err="1" smtClean="0">
                <a:latin typeface="Calibri" pitchFamily="34" charset="0"/>
              </a:rPr>
              <a:t>Fulthrope</a:t>
            </a:r>
            <a:r>
              <a:rPr lang="en-US" sz="3200" dirty="0" smtClean="0">
                <a:latin typeface="Calibri" pitchFamily="34" charset="0"/>
              </a:rPr>
              <a:t> Procedure</a:t>
            </a:r>
            <a:endParaRPr lang="en-US" sz="32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3657600" cy="4379913"/>
          </a:xfrm>
        </p:spPr>
        <p:txBody>
          <a:bodyPr>
            <a:normAutofit fontScale="92500"/>
          </a:bodyPr>
          <a:lstStyle/>
          <a:p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Ag is placed in well, allowed to diffuse into agar containing suitable solution of antiserum</a:t>
            </a:r>
          </a:p>
          <a:p>
            <a:pPr lvl="1"/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A precipitin ring is formed around well</a:t>
            </a:r>
          </a:p>
          <a:p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Area of ring is proportional to concentration of Ag</a:t>
            </a:r>
            <a:endParaRPr lang="en-US" sz="26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Calibri" pitchFamily="34" charset="0"/>
              </a:rPr>
              <a:t>3. Single diffusion in two dimensions: Radial </a:t>
            </a:r>
            <a:r>
              <a:rPr lang="en-US" sz="3200" dirty="0" err="1" smtClean="0">
                <a:latin typeface="Calibri" pitchFamily="34" charset="0"/>
              </a:rPr>
              <a:t>immunodiffusion</a:t>
            </a:r>
            <a:endParaRPr lang="en-US" sz="3200" dirty="0">
              <a:latin typeface="Calibri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038600" y="1295400"/>
            <a:ext cx="51054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44687"/>
            <a:ext cx="8650288" cy="4379913"/>
          </a:xfrm>
        </p:spPr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</a:rPr>
              <a:t>Agar gels are poured onto slides and allowed to set</a:t>
            </a:r>
          </a:p>
          <a:p>
            <a:pPr algn="just"/>
            <a:endParaRPr lang="en-US" sz="2600" dirty="0" smtClean="0">
              <a:latin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</a:rPr>
              <a:t>Test solution of Ag/</a:t>
            </a:r>
            <a:r>
              <a:rPr lang="en-US" sz="2600" dirty="0" err="1" smtClean="0">
                <a:latin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</a:rPr>
              <a:t> are added to wells</a:t>
            </a:r>
          </a:p>
          <a:p>
            <a:pPr algn="just"/>
            <a:endParaRPr lang="en-US" sz="2600" dirty="0" smtClean="0">
              <a:latin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</a:rPr>
              <a:t>Solution diffuses out, precipitin line forms where Ag/</a:t>
            </a:r>
            <a:r>
              <a:rPr lang="en-US" sz="2600" dirty="0" err="1" smtClean="0">
                <a:latin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</a:rPr>
              <a:t> meet</a:t>
            </a:r>
            <a:endParaRPr lang="en-US" sz="2600" dirty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1" y="214313"/>
            <a:ext cx="8458200" cy="1309687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Calibri" pitchFamily="34" charset="0"/>
              </a:rPr>
              <a:t> 4. Double diffusion in two dimensions: </a:t>
            </a:r>
            <a:r>
              <a:rPr lang="en-US" sz="3200" dirty="0" err="1" smtClean="0">
                <a:latin typeface="Calibri" pitchFamily="34" charset="0"/>
              </a:rPr>
              <a:t>Ouchterlony</a:t>
            </a:r>
            <a:r>
              <a:rPr lang="en-US" sz="3200" dirty="0" smtClean="0">
                <a:latin typeface="Calibri" pitchFamily="34" charset="0"/>
              </a:rPr>
              <a:t> procedure</a:t>
            </a:r>
            <a:endParaRPr lang="en-US" sz="32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600200"/>
            <a:ext cx="8802688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algn="just"/>
            <a:r>
              <a:rPr lang="en-US" dirty="0" smtClean="0">
                <a:latin typeface="Calibri" pitchFamily="34" charset="0"/>
              </a:rPr>
              <a:t>Ag/</a:t>
            </a:r>
            <a:r>
              <a:rPr lang="en-US" dirty="0" err="1" smtClean="0">
                <a:latin typeface="Calibri" pitchFamily="34" charset="0"/>
              </a:rPr>
              <a:t>Ab</a:t>
            </a:r>
            <a:r>
              <a:rPr lang="en-US" dirty="0" smtClean="0">
                <a:latin typeface="Calibri" pitchFamily="34" charset="0"/>
              </a:rPr>
              <a:t> move very slowly in gel, several days to finish procedure</a:t>
            </a:r>
          </a:p>
          <a:p>
            <a:pPr algn="just"/>
            <a:endParaRPr lang="en-US" dirty="0" smtClean="0">
              <a:latin typeface="Calibri" pitchFamily="34" charset="0"/>
            </a:endParaRPr>
          </a:p>
          <a:p>
            <a:pPr algn="just"/>
            <a:r>
              <a:rPr lang="en-US" dirty="0" smtClean="0">
                <a:latin typeface="Calibri" pitchFamily="34" charset="0"/>
              </a:rPr>
              <a:t>Movement can be made faster if </a:t>
            </a:r>
            <a:r>
              <a:rPr lang="en-US" dirty="0" err="1" smtClean="0">
                <a:latin typeface="Calibri" pitchFamily="34" charset="0"/>
              </a:rPr>
              <a:t>immunodiffusion</a:t>
            </a:r>
            <a:r>
              <a:rPr lang="en-US" dirty="0" smtClean="0">
                <a:latin typeface="Calibri" pitchFamily="34" charset="0"/>
              </a:rPr>
              <a:t> is carried out in presence of electric current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534400" cy="5181600"/>
          </a:xfrm>
        </p:spPr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</a:rPr>
              <a:t>When electric current is applied to slide layered with gel, serum proteins (antigen mixture) in well are 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</a:rPr>
              <a:t>separated into individual antigen components</a:t>
            </a:r>
          </a:p>
          <a:p>
            <a:pPr algn="just"/>
            <a:endParaRPr lang="en-US" sz="2600" dirty="0" smtClean="0">
              <a:latin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</a:rPr>
              <a:t>Antiserum present in trough moves towards antigen components, forming separate precipitation lines in 18-24 hrs</a:t>
            </a:r>
          </a:p>
          <a:p>
            <a:pPr algn="just"/>
            <a:endParaRPr lang="en-US" sz="2600" dirty="0" smtClean="0">
              <a:latin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</a:rPr>
              <a:t>Helps in </a:t>
            </a:r>
            <a:r>
              <a:rPr lang="en-US" sz="2600" dirty="0" err="1" smtClean="0">
                <a:latin typeface="Calibri" pitchFamily="34" charset="0"/>
              </a:rPr>
              <a:t>identificalion</a:t>
            </a:r>
            <a:r>
              <a:rPr lang="en-US" sz="2600" dirty="0" smtClean="0">
                <a:latin typeface="Calibri" pitchFamily="34" charset="0"/>
              </a:rPr>
              <a:t>, approximate quantification of various proteins present in serum</a:t>
            </a:r>
            <a:endParaRPr lang="en-US" sz="2600" dirty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9288"/>
            <a:ext cx="8229600" cy="896112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Calibri" pitchFamily="34" charset="0"/>
              </a:rPr>
              <a:t>ELECTROIMMUNODIFFUSION</a:t>
            </a:r>
            <a:endParaRPr lang="en-US" sz="32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19600" y="4953000"/>
            <a:ext cx="4495800" cy="1600200"/>
          </a:xfrm>
        </p:spPr>
        <p:txBody>
          <a:bodyPr>
            <a:normAutofit fontScale="62500" lnSpcReduction="20000"/>
          </a:bodyPr>
          <a:lstStyle/>
          <a:p>
            <a:r>
              <a:rPr lang="en-US" dirty="0" err="1" smtClean="0">
                <a:latin typeface="Calibri" pitchFamily="34" charset="0"/>
              </a:rPr>
              <a:t>Immunoelectrophoretic</a:t>
            </a:r>
            <a:r>
              <a:rPr lang="en-US" dirty="0" smtClean="0">
                <a:latin typeface="Calibri" pitchFamily="34" charset="0"/>
              </a:rPr>
              <a:t> patterns of human serum from patient with myeloma. </a:t>
            </a:r>
          </a:p>
          <a:p>
            <a:r>
              <a:rPr lang="en-US" dirty="0" smtClean="0">
                <a:latin typeface="Calibri" pitchFamily="34" charset="0"/>
              </a:rPr>
              <a:t>patient produce large amount of monoclonal </a:t>
            </a:r>
            <a:r>
              <a:rPr lang="en-US" dirty="0" err="1" smtClean="0">
                <a:latin typeface="Calibri" pitchFamily="34" charset="0"/>
              </a:rPr>
              <a:t>IgG</a:t>
            </a:r>
            <a:r>
              <a:rPr lang="en-US" dirty="0" smtClean="0">
                <a:latin typeface="Calibri" pitchFamily="34" charset="0"/>
              </a:rPr>
              <a:t> (light-chain-bearing) antibody</a:t>
            </a:r>
          </a:p>
          <a:p>
            <a:r>
              <a:rPr lang="en-US" dirty="0" smtClean="0">
                <a:latin typeface="Calibri" pitchFamily="34" charset="0"/>
              </a:rPr>
              <a:t>anti-</a:t>
            </a:r>
            <a:r>
              <a:rPr lang="en-US" dirty="0" err="1" smtClean="0">
                <a:latin typeface="Calibri" pitchFamily="34" charset="0"/>
              </a:rPr>
              <a:t>IgG</a:t>
            </a:r>
            <a:r>
              <a:rPr lang="en-US" dirty="0" smtClean="0">
                <a:latin typeface="Calibri" pitchFamily="34" charset="0"/>
              </a:rPr>
              <a:t> and anti- antibodies produced lines of precipitation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0"/>
            <a:ext cx="4191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43000" y="381000"/>
            <a:ext cx="236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itchFamily="34" charset="0"/>
              </a:rPr>
              <a:t>Ag mixture</a:t>
            </a:r>
            <a:endParaRPr lang="en-US" sz="1600" dirty="0">
              <a:latin typeface="Calibri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828800" y="685800"/>
            <a:ext cx="4572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304800"/>
            <a:ext cx="3914775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44687"/>
            <a:ext cx="8382000" cy="4303713"/>
          </a:xfrm>
        </p:spPr>
        <p:txBody>
          <a:bodyPr/>
          <a:lstStyle/>
          <a:p>
            <a:pPr marL="624078" indent="-514350" algn="just">
              <a:buAutoNum type="arabicPeriod"/>
            </a:pPr>
            <a:r>
              <a:rPr lang="en-US" dirty="0" err="1" smtClean="0">
                <a:latin typeface="Calibri" pitchFamily="34" charset="0"/>
              </a:rPr>
              <a:t>Counterimmunoelectrophoresis</a:t>
            </a:r>
            <a:r>
              <a:rPr lang="en-US" dirty="0" smtClean="0">
                <a:latin typeface="Calibri" pitchFamily="34" charset="0"/>
              </a:rPr>
              <a:t> (CIE)</a:t>
            </a:r>
          </a:p>
          <a:p>
            <a:pPr marL="624078" indent="-514350" algn="just">
              <a:buAutoNum type="arabicPeriod"/>
            </a:pPr>
            <a:endParaRPr lang="en-US" dirty="0" smtClean="0">
              <a:latin typeface="Calibri" pitchFamily="34" charset="0"/>
            </a:endParaRPr>
          </a:p>
          <a:p>
            <a:pPr marL="624078" indent="-514350" algn="just">
              <a:buAutoNum type="arabicPeriod"/>
            </a:pPr>
            <a:r>
              <a:rPr lang="en-US" dirty="0" smtClean="0">
                <a:latin typeface="Calibri" pitchFamily="34" charset="0"/>
              </a:rPr>
              <a:t>One dimensional single </a:t>
            </a:r>
            <a:r>
              <a:rPr lang="en-US" dirty="0" err="1" smtClean="0">
                <a:latin typeface="Calibri" pitchFamily="34" charset="0"/>
              </a:rPr>
              <a:t>elecroimmunodiffusion</a:t>
            </a:r>
            <a:r>
              <a:rPr lang="en-US" dirty="0" smtClean="0">
                <a:latin typeface="Calibri" pitchFamily="34" charset="0"/>
              </a:rPr>
              <a:t> (Rocket  electrophoresis)</a:t>
            </a:r>
          </a:p>
          <a:p>
            <a:pPr marL="624078" indent="-514350" algn="just">
              <a:buAutoNum type="arabicPeriod"/>
            </a:pPr>
            <a:endParaRPr lang="en-US" dirty="0" smtClean="0">
              <a:latin typeface="Calibri" pitchFamily="34" charset="0"/>
            </a:endParaRPr>
          </a:p>
          <a:p>
            <a:pPr marL="624078" indent="-514350" algn="just">
              <a:buAutoNum type="arabicPeriod"/>
            </a:pPr>
            <a:r>
              <a:rPr lang="en-US" dirty="0" err="1" smtClean="0">
                <a:latin typeface="Calibri" pitchFamily="34" charset="0"/>
              </a:rPr>
              <a:t>Laurell’s</a:t>
            </a:r>
            <a:r>
              <a:rPr lang="en-US" dirty="0" smtClean="0">
                <a:latin typeface="Calibri" pitchFamily="34" charset="0"/>
              </a:rPr>
              <a:t> Two dimensional electrophoresis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95313"/>
            <a:ext cx="7793037" cy="776287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Calibri" pitchFamily="34" charset="0"/>
              </a:rPr>
              <a:t>Electroimmunodiffusion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305800" cy="48768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Calibri" pitchFamily="34" charset="0"/>
              </a:rPr>
              <a:t>Faster (30 minutes), more sensitive</a:t>
            </a:r>
          </a:p>
          <a:p>
            <a:pPr algn="just"/>
            <a:endParaRPr lang="en-US" dirty="0" smtClean="0">
              <a:latin typeface="Calibri" pitchFamily="34" charset="0"/>
            </a:endParaRPr>
          </a:p>
          <a:p>
            <a:pPr algn="just"/>
            <a:r>
              <a:rPr lang="en-US" dirty="0" smtClean="0">
                <a:latin typeface="Calibri" pitchFamily="34" charset="0"/>
              </a:rPr>
              <a:t>Involves simultaneous electrophoresis of Ag/</a:t>
            </a:r>
            <a:r>
              <a:rPr lang="en-US" dirty="0" err="1" smtClean="0">
                <a:latin typeface="Calibri" pitchFamily="34" charset="0"/>
              </a:rPr>
              <a:t>Ab</a:t>
            </a:r>
            <a:r>
              <a:rPr lang="en-US" dirty="0" smtClean="0">
                <a:latin typeface="Calibri" pitchFamily="34" charset="0"/>
              </a:rPr>
              <a:t> in gel in opposite directions resulting in band formation</a:t>
            </a:r>
          </a:p>
          <a:p>
            <a:pPr algn="just"/>
            <a:endParaRPr lang="en-US" dirty="0" smtClean="0">
              <a:latin typeface="Calibri" pitchFamily="34" charset="0"/>
            </a:endParaRPr>
          </a:p>
          <a:p>
            <a:pPr algn="just"/>
            <a:r>
              <a:rPr lang="en-US" dirty="0" smtClean="0">
                <a:latin typeface="Calibri" pitchFamily="34" charset="0"/>
              </a:rPr>
              <a:t>Detection of alpha fetoprotein in serum, capsular antigens of Cryptococcus, </a:t>
            </a:r>
            <a:r>
              <a:rPr lang="en-US" dirty="0" err="1" smtClean="0">
                <a:latin typeface="Calibri" pitchFamily="34" charset="0"/>
              </a:rPr>
              <a:t>meningococcus</a:t>
            </a:r>
            <a:r>
              <a:rPr lang="en-US" dirty="0" smtClean="0">
                <a:latin typeface="Calibri" pitchFamily="34" charset="0"/>
              </a:rPr>
              <a:t> in  cerebrospinal fluid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627888"/>
            <a:ext cx="7924800" cy="743712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latin typeface="Calibri" pitchFamily="34" charset="0"/>
              </a:rPr>
              <a:t>Counterimmunoelectrophoresis</a:t>
            </a:r>
            <a:r>
              <a:rPr lang="en-US" sz="3600" dirty="0" smtClean="0">
                <a:latin typeface="Calibri" pitchFamily="34" charset="0"/>
              </a:rPr>
              <a:t> (CIE)</a:t>
            </a:r>
            <a:endParaRPr lang="en-US" sz="36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85800" y="762000"/>
            <a:ext cx="7696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82000" cy="4608513"/>
          </a:xfrm>
        </p:spPr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</a:rPr>
              <a:t>Main application is quantitative estimation of Ag</a:t>
            </a:r>
          </a:p>
          <a:p>
            <a:pPr algn="just"/>
            <a:endParaRPr lang="en-US" sz="2600" dirty="0" smtClean="0">
              <a:latin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</a:rPr>
              <a:t>pH of gel is chosen so that </a:t>
            </a:r>
            <a:r>
              <a:rPr lang="en-US" sz="2600" dirty="0" err="1" smtClean="0">
                <a:latin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</a:rPr>
              <a:t> are immobile, Ag is negatively charged</a:t>
            </a:r>
          </a:p>
          <a:p>
            <a:pPr algn="just"/>
            <a:endParaRPr lang="en-US" sz="2600" dirty="0" smtClean="0">
              <a:latin typeface="Calibri" pitchFamily="34" charset="0"/>
            </a:endParaRPr>
          </a:p>
          <a:p>
            <a:pPr algn="just"/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</a:rPr>
              <a:t>Precipitin rockets </a:t>
            </a:r>
            <a:r>
              <a:rPr lang="en-US" sz="2600" dirty="0" smtClean="0">
                <a:latin typeface="Calibri" pitchFamily="34" charset="0"/>
              </a:rPr>
              <a:t>form</a:t>
            </a:r>
          </a:p>
          <a:p>
            <a:pPr algn="just"/>
            <a:endParaRPr lang="en-US" sz="2600" dirty="0" smtClean="0">
              <a:latin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</a:rPr>
              <a:t>Height of rocket is proportional to Ag concentration</a:t>
            </a:r>
            <a:endParaRPr lang="en-US" sz="2600" dirty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163" y="442913"/>
            <a:ext cx="7793037" cy="776287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Calibri" pitchFamily="34" charset="0"/>
              </a:rPr>
              <a:t>Rocket Electrophoresis</a:t>
            </a:r>
            <a:endParaRPr lang="en-US" sz="36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838201"/>
            <a:ext cx="8458200" cy="525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When particulate Ag is mixed with its Ab in presence of electrolytes at suitable temp/ pH, particles are clumped/ agglutinated</a:t>
            </a:r>
          </a:p>
          <a:p>
            <a:pPr algn="just"/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</a:rPr>
              <a:t>Antibodies that produce such reactions are called </a:t>
            </a:r>
            <a:r>
              <a:rPr lang="en-US" sz="2600" b="1" dirty="0" smtClean="0">
                <a:latin typeface="Calibri" pitchFamily="34" charset="0"/>
              </a:rPr>
              <a:t>agglutinins</a:t>
            </a:r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algn="just"/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Agglutination is more sensitive than precipitation for detection of 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Ab</a:t>
            </a:r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algn="just"/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Principle: same as precipitation</a:t>
            </a:r>
          </a:p>
          <a:p>
            <a:pPr algn="just"/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algn="just">
              <a:buNone/>
            </a:pPr>
            <a:endParaRPr lang="en-US" sz="26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27038"/>
            <a:ext cx="8229600" cy="792162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Agglutination reactions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81328"/>
            <a:ext cx="8382000" cy="4525963"/>
          </a:xfrm>
        </p:spPr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</a:rPr>
              <a:t>excess </a:t>
            </a:r>
            <a:r>
              <a:rPr lang="en-US" sz="2600" dirty="0" err="1" smtClean="0">
                <a:latin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</a:rPr>
              <a:t> inhibits agglutination reactions; k/a </a:t>
            </a:r>
            <a:r>
              <a:rPr lang="en-US" sz="2600" b="1" dirty="0" err="1" smtClean="0">
                <a:latin typeface="Calibri" pitchFamily="34" charset="0"/>
              </a:rPr>
              <a:t>prozone</a:t>
            </a:r>
            <a:r>
              <a:rPr lang="en-US" sz="2600" b="1" dirty="0" smtClean="0">
                <a:latin typeface="Calibri" pitchFamily="34" charset="0"/>
              </a:rPr>
              <a:t> effect</a:t>
            </a:r>
          </a:p>
          <a:p>
            <a:pPr algn="just"/>
            <a:endParaRPr lang="en-US" sz="2600" b="1" dirty="0" smtClean="0">
              <a:latin typeface="Calibri" pitchFamily="34" charset="0"/>
            </a:endParaRPr>
          </a:p>
          <a:p>
            <a:pPr algn="just">
              <a:buFontTx/>
              <a:buChar char="-"/>
            </a:pPr>
            <a:r>
              <a:rPr lang="en-US" sz="2600" dirty="0" smtClean="0">
                <a:latin typeface="Calibri" pitchFamily="34" charset="0"/>
              </a:rPr>
              <a:t>high </a:t>
            </a:r>
            <a:r>
              <a:rPr lang="en-US" sz="2600" dirty="0" err="1" smtClean="0">
                <a:latin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</a:rPr>
              <a:t> concentrations, no. of </a:t>
            </a:r>
            <a:r>
              <a:rPr lang="en-US" sz="2600" dirty="0" err="1" smtClean="0">
                <a:latin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</a:rPr>
              <a:t> binding sites may exceed no. of </a:t>
            </a:r>
            <a:r>
              <a:rPr lang="en-US" sz="2600" dirty="0" err="1" smtClean="0">
                <a:latin typeface="Calibri" pitchFamily="34" charset="0"/>
              </a:rPr>
              <a:t>epitopes</a:t>
            </a:r>
            <a:endParaRPr lang="en-US" sz="2600" dirty="0" smtClean="0">
              <a:latin typeface="Calibri" pitchFamily="34" charset="0"/>
            </a:endParaRPr>
          </a:p>
          <a:p>
            <a:pPr algn="just">
              <a:buFontTx/>
              <a:buChar char="-"/>
            </a:pPr>
            <a:endParaRPr lang="en-US" sz="2600" dirty="0" smtClean="0">
              <a:latin typeface="Calibri" pitchFamily="34" charset="0"/>
            </a:endParaRPr>
          </a:p>
          <a:p>
            <a:pPr algn="just">
              <a:buFontTx/>
              <a:buChar char="-"/>
            </a:pPr>
            <a:r>
              <a:rPr lang="en-US" sz="2600" dirty="0" smtClean="0">
                <a:latin typeface="Calibri" pitchFamily="34" charset="0"/>
              </a:rPr>
              <a:t>antiserum may contain high concentrations of incomplete </a:t>
            </a:r>
            <a:r>
              <a:rPr lang="en-US" sz="2600" dirty="0" err="1" smtClean="0">
                <a:latin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</a:rPr>
              <a:t> (</a:t>
            </a:r>
            <a:r>
              <a:rPr lang="en-US" sz="2600" dirty="0" err="1" smtClean="0">
                <a:latin typeface="Calibri" pitchFamily="34" charset="0"/>
              </a:rPr>
              <a:t>IgG</a:t>
            </a:r>
            <a:r>
              <a:rPr lang="en-US" sz="2600" dirty="0" smtClean="0">
                <a:latin typeface="Calibri" pitchFamily="34" charset="0"/>
              </a:rPr>
              <a:t>); </a:t>
            </a:r>
            <a:r>
              <a:rPr lang="en-US" sz="2600" dirty="0" err="1" smtClean="0">
                <a:latin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</a:rPr>
              <a:t> that bind to Ag, but do not induce agglutination</a:t>
            </a:r>
            <a:endParaRPr lang="en-US" sz="2600" dirty="0">
              <a:latin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60438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solidFill>
                  <a:srgbClr val="F6B000"/>
                </a:solidFill>
                <a:latin typeface="Calibri" pitchFamily="34" charset="0"/>
                <a:cs typeface="Aldhabi" pitchFamily="2" charset="-78"/>
              </a:rPr>
              <a:t>Prozone</a:t>
            </a:r>
            <a:r>
              <a:rPr lang="en-US" sz="3600" dirty="0" smtClean="0">
                <a:solidFill>
                  <a:srgbClr val="F6B000"/>
                </a:solidFill>
                <a:latin typeface="Calibri" pitchFamily="34" charset="0"/>
                <a:cs typeface="Aldhabi" pitchFamily="2" charset="-78"/>
              </a:rPr>
              <a:t> effect</a:t>
            </a:r>
            <a:endParaRPr lang="en-US" sz="3600" dirty="0">
              <a:solidFill>
                <a:srgbClr val="F6B000"/>
              </a:solidFill>
              <a:latin typeface="Calibri" pitchFamily="34" charset="0"/>
              <a:cs typeface="Aldhabi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5257800"/>
            <a:ext cx="8229600" cy="141427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latin typeface="Calibri" pitchFamily="34" charset="0"/>
                <a:cs typeface="Times New Roman" pitchFamily="18" charset="0"/>
              </a:rPr>
              <a:t>Agglutination can be </a:t>
            </a:r>
          </a:p>
          <a:p>
            <a:pPr marL="624078" indent="-514350">
              <a:buAutoNum type="arabicPeriod"/>
            </a:pP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Slide Agglutination test</a:t>
            </a:r>
          </a:p>
          <a:p>
            <a:pPr marL="624078" indent="-514350">
              <a:buAutoNum type="arabicPeriod"/>
            </a:pP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Tube Agglutination test</a:t>
            </a:r>
          </a:p>
        </p:txBody>
      </p:sp>
      <p:pic>
        <p:nvPicPr>
          <p:cNvPr id="4098" name="Picture 2" descr="C:\Users\user\Desktop\The-ratio-of-antigen-and-antibo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61950"/>
            <a:ext cx="8001000" cy="48958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50288" cy="5562600"/>
          </a:xfrm>
        </p:spPr>
        <p:txBody>
          <a:bodyPr/>
          <a:lstStyle/>
          <a:p>
            <a:pPr algn="just"/>
            <a:r>
              <a:rPr lang="en-US" sz="2400" dirty="0" smtClean="0">
                <a:latin typeface="Calibri" pitchFamily="34" charset="0"/>
                <a:cs typeface="Aldhabi" pitchFamily="2" charset="-78"/>
              </a:rPr>
              <a:t>When agglutination tests are performed on slide/ tile</a:t>
            </a:r>
          </a:p>
          <a:p>
            <a:pPr algn="just"/>
            <a:endParaRPr lang="en-US" sz="2400" dirty="0" smtClean="0">
              <a:latin typeface="Calibri" pitchFamily="34" charset="0"/>
              <a:cs typeface="Aldhabi" pitchFamily="2" charset="-78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Aldhabi" pitchFamily="2" charset="-78"/>
              </a:rPr>
              <a:t>Positive result: clumping together of particles</a:t>
            </a:r>
          </a:p>
          <a:p>
            <a:pPr algn="just"/>
            <a:endParaRPr lang="en-US" sz="2400" dirty="0" smtClean="0">
              <a:latin typeface="Calibri" pitchFamily="34" charset="0"/>
              <a:cs typeface="Aldhabi" pitchFamily="2" charset="-78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Aldhabi" pitchFamily="2" charset="-78"/>
              </a:rPr>
              <a:t>Reaction facilitated by mixing Ag, antiserum with loop or gently rocking slide</a:t>
            </a:r>
          </a:p>
          <a:p>
            <a:pPr algn="just"/>
            <a:endParaRPr lang="en-US" sz="2400" dirty="0" smtClean="0">
              <a:latin typeface="Calibri" pitchFamily="34" charset="0"/>
              <a:cs typeface="Aldhabi" pitchFamily="2" charset="-78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Aldhabi" pitchFamily="2" charset="-78"/>
              </a:rPr>
              <a:t>Depending on </a:t>
            </a:r>
            <a:r>
              <a:rPr lang="en-US" sz="2400" dirty="0" err="1" smtClean="0">
                <a:latin typeface="Calibri" pitchFamily="34" charset="0"/>
                <a:cs typeface="Aldhabi" pitchFamily="2" charset="-78"/>
              </a:rPr>
              <a:t>titre</a:t>
            </a:r>
            <a:r>
              <a:rPr lang="en-US" sz="2400" dirty="0" smtClean="0">
                <a:latin typeface="Calibri" pitchFamily="34" charset="0"/>
                <a:cs typeface="Aldhabi" pitchFamily="2" charset="-78"/>
              </a:rPr>
              <a:t> of serum, agglutination may occur instantly or within seconds</a:t>
            </a:r>
          </a:p>
          <a:p>
            <a:pPr algn="just"/>
            <a:endParaRPr lang="en-US" sz="2400" dirty="0" smtClean="0">
              <a:latin typeface="Calibri" pitchFamily="34" charset="0"/>
              <a:cs typeface="Aldhabi" pitchFamily="2" charset="-78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Aldhabi" pitchFamily="2" charset="-78"/>
              </a:rPr>
              <a:t>Clumping </a:t>
            </a:r>
            <a:r>
              <a:rPr lang="en-US" sz="2400" dirty="0" err="1" smtClean="0">
                <a:latin typeface="Calibri" pitchFamily="34" charset="0"/>
                <a:cs typeface="Aldhabi" pitchFamily="2" charset="-78"/>
              </a:rPr>
              <a:t>occuring</a:t>
            </a:r>
            <a:r>
              <a:rPr lang="en-US" sz="2400" dirty="0" smtClean="0">
                <a:latin typeface="Calibri" pitchFamily="34" charset="0"/>
                <a:cs typeface="Aldhabi" pitchFamily="2" charset="-78"/>
              </a:rPr>
              <a:t> after 1 minute or due to drying is disregarded</a:t>
            </a:r>
          </a:p>
          <a:p>
            <a:pPr algn="just"/>
            <a:endParaRPr lang="en-US" sz="2400" dirty="0" smtClean="0">
              <a:latin typeface="Calibri" pitchFamily="34" charset="0"/>
              <a:cs typeface="Aldhabi" pitchFamily="2" charset="-78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Aldhabi" pitchFamily="2" charset="-78"/>
              </a:rPr>
              <a:t>Suitable control- to see </a:t>
            </a:r>
            <a:r>
              <a:rPr lang="en-US" sz="2400" dirty="0" err="1" smtClean="0">
                <a:latin typeface="Calibri" pitchFamily="34" charset="0"/>
                <a:cs typeface="Aldhabi" pitchFamily="2" charset="-78"/>
              </a:rPr>
              <a:t>autoagglutination</a:t>
            </a:r>
            <a:endParaRPr lang="en-US" sz="2400" dirty="0">
              <a:latin typeface="Calibri" pitchFamily="34" charset="0"/>
              <a:cs typeface="Aldhabi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4313"/>
            <a:ext cx="8334375" cy="852487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6B000"/>
                </a:solidFill>
                <a:latin typeface="Calibri" pitchFamily="34" charset="0"/>
                <a:cs typeface="Times New Roman" pitchFamily="18" charset="0"/>
              </a:rPr>
              <a:t>Slide Agglutination test</a:t>
            </a:r>
            <a:endParaRPr lang="en-US" sz="3200" dirty="0">
              <a:solidFill>
                <a:srgbClr val="F6B000"/>
              </a:solidFill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50288" cy="5486400"/>
          </a:xfrm>
        </p:spPr>
        <p:txBody>
          <a:bodyPr/>
          <a:lstStyle/>
          <a:p>
            <a:pPr>
              <a:buNone/>
            </a:pPr>
            <a:endParaRPr lang="en-US" sz="2400" dirty="0" smtClean="0">
              <a:latin typeface="Calibri" pitchFamily="34" charset="0"/>
              <a:cs typeface="Times New Roman" pitchFamily="18" charset="0"/>
            </a:endParaRPr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Blood grouping/ cross matching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Test for enteric fever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ASO </a:t>
            </a:r>
            <a:r>
              <a:rPr lang="en-US" sz="2400" dirty="0" err="1" smtClean="0">
                <a:latin typeface="Calibri" pitchFamily="34" charset="0"/>
                <a:cs typeface="Times New Roman" pitchFamily="18" charset="0"/>
              </a:rPr>
              <a:t>titre</a:t>
            </a:r>
            <a:endParaRPr lang="en-US" sz="2400" dirty="0" smtClean="0">
              <a:latin typeface="Calibri" pitchFamily="34" charset="0"/>
              <a:cs typeface="Times New Roman" pitchFamily="18" charset="0"/>
            </a:endParaRPr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CRP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RA factor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Tests for Ab to </a:t>
            </a:r>
            <a:r>
              <a:rPr lang="en-US" sz="2400" i="1" dirty="0" err="1" smtClean="0">
                <a:latin typeface="Calibri" pitchFamily="34" charset="0"/>
                <a:cs typeface="Times New Roman" pitchFamily="18" charset="0"/>
              </a:rPr>
              <a:t>Francisella</a:t>
            </a:r>
            <a:r>
              <a:rPr lang="en-US" sz="2400" i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Calibri" pitchFamily="34" charset="0"/>
                <a:cs typeface="Times New Roman" pitchFamily="18" charset="0"/>
              </a:rPr>
              <a:t>tularensis</a:t>
            </a:r>
            <a:endParaRPr lang="en-US" sz="2400" i="1" dirty="0" smtClean="0">
              <a:latin typeface="Calibri" pitchFamily="34" charset="0"/>
              <a:cs typeface="Times New Roman" pitchFamily="18" charset="0"/>
            </a:endParaRPr>
          </a:p>
          <a:p>
            <a:pPr marL="566928" indent="-457200">
              <a:buFont typeface="+mj-lt"/>
              <a:buAutoNum type="arabicPeriod"/>
            </a:pPr>
            <a:r>
              <a:rPr lang="en-US" sz="2400" dirty="0" err="1" smtClean="0">
                <a:latin typeface="Calibri" pitchFamily="34" charset="0"/>
                <a:cs typeface="Times New Roman" pitchFamily="18" charset="0"/>
              </a:rPr>
              <a:t>Ab</a:t>
            </a: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 to </a:t>
            </a:r>
            <a:r>
              <a:rPr lang="en-US" sz="2400" i="1" dirty="0" err="1" smtClean="0">
                <a:latin typeface="Calibri" pitchFamily="34" charset="0"/>
                <a:cs typeface="Times New Roman" pitchFamily="18" charset="0"/>
              </a:rPr>
              <a:t>Brucella</a:t>
            </a:r>
            <a:endParaRPr lang="en-US" sz="2400" i="1" dirty="0" smtClean="0">
              <a:latin typeface="Calibri" pitchFamily="34" charset="0"/>
              <a:cs typeface="Times New Roman" pitchFamily="18" charset="0"/>
            </a:endParaRPr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Detection of Ab to </a:t>
            </a:r>
            <a:r>
              <a:rPr lang="en-US" sz="2400" i="1" dirty="0" err="1" smtClean="0">
                <a:latin typeface="Calibri" pitchFamily="34" charset="0"/>
                <a:cs typeface="Times New Roman" pitchFamily="18" charset="0"/>
              </a:rPr>
              <a:t>Leptospira</a:t>
            </a:r>
            <a:endParaRPr lang="en-US" sz="2400" i="1" dirty="0" smtClean="0">
              <a:latin typeface="Calibri" pitchFamily="34" charset="0"/>
              <a:cs typeface="Times New Roman" pitchFamily="18" charset="0"/>
            </a:endParaRPr>
          </a:p>
          <a:p>
            <a:pPr marL="566928" indent="-457200">
              <a:buNone/>
            </a:pPr>
            <a:endParaRPr lang="en-US" sz="2400" i="1" dirty="0" smtClean="0">
              <a:latin typeface="Calibri" pitchFamily="34" charset="0"/>
              <a:cs typeface="Times New Roman" pitchFamily="18" charset="0"/>
            </a:endParaRPr>
          </a:p>
          <a:p>
            <a:pPr marL="566928" indent="-457200">
              <a:buNone/>
            </a:pP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Rapid, convenient but antiserum used is mostly undiluted so it may give nonspecific agglutination</a:t>
            </a:r>
          </a:p>
          <a:p>
            <a:pPr marL="566928" indent="-457200">
              <a:buNone/>
            </a:pPr>
            <a:endParaRPr lang="en-US" sz="2400" i="1" dirty="0" smtClean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793037" cy="700087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6B000"/>
                </a:solidFill>
                <a:latin typeface="Calibri" pitchFamily="34" charset="0"/>
                <a:cs typeface="Aldhabi" pitchFamily="2" charset="-78"/>
              </a:rPr>
              <a:t>Applications</a:t>
            </a:r>
            <a:endParaRPr lang="en-US" sz="3200" dirty="0">
              <a:solidFill>
                <a:srgbClr val="F6B000"/>
              </a:solidFill>
              <a:latin typeface="Calibri" pitchFamily="34" charset="0"/>
              <a:cs typeface="Aldhabi" pitchFamily="2" charset="-78"/>
            </a:endParaRPr>
          </a:p>
        </p:txBody>
      </p:sp>
      <p:pic>
        <p:nvPicPr>
          <p:cNvPr id="6146" name="Picture 2" descr="C:\Users\user\Desktop\agglutination-tests-and-immunoassys-19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304800"/>
            <a:ext cx="3831158" cy="3200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1287"/>
            <a:ext cx="8229600" cy="4837113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Standard quantitative method for measurement of 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Ab</a:t>
            </a:r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algn="just"/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Fixed volume of particulate Ag suspension is added to equal volume of 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serial dilution 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of an antiserum in test tubes </a:t>
            </a:r>
          </a:p>
          <a:p>
            <a:pPr algn="just"/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Agglutination 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titre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 of serum can be estimated- reciprocal of highest serum dilution that gives positive agglutination</a:t>
            </a:r>
          </a:p>
          <a:p>
            <a:pPr algn="just"/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More sensitive because longer incubation period can be used</a:t>
            </a:r>
          </a:p>
          <a:p>
            <a:pPr algn="just">
              <a:buNone/>
            </a:pPr>
            <a:endParaRPr lang="en-US" sz="2600" dirty="0" smtClean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6713"/>
            <a:ext cx="7793037" cy="700087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6B000"/>
                </a:solidFill>
                <a:latin typeface="Calibri" pitchFamily="34" charset="0"/>
              </a:rPr>
              <a:t>Tube agglutination test</a:t>
            </a:r>
            <a:endParaRPr lang="en-US" sz="3200" dirty="0">
              <a:solidFill>
                <a:srgbClr val="F6B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Calibri" pitchFamily="34" charset="0"/>
              </a:rPr>
              <a:t>Widal</a:t>
            </a:r>
            <a:r>
              <a:rPr lang="en-US" dirty="0" smtClean="0">
                <a:latin typeface="Calibri" pitchFamily="34" charset="0"/>
              </a:rPr>
              <a:t> test for diagnosis of enteric fever</a:t>
            </a:r>
          </a:p>
          <a:p>
            <a:r>
              <a:rPr lang="en-US" dirty="0" smtClean="0">
                <a:latin typeface="Calibri" pitchFamily="34" charset="0"/>
              </a:rPr>
              <a:t>Brucellosis screening</a:t>
            </a:r>
          </a:p>
          <a:p>
            <a:endParaRPr lang="en-US" dirty="0">
              <a:latin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EEAA00"/>
                </a:solidFill>
                <a:latin typeface="Calibri" pitchFamily="34" charset="0"/>
              </a:rPr>
              <a:t>Applications</a:t>
            </a:r>
            <a:endParaRPr lang="en-US" sz="3200" dirty="0">
              <a:solidFill>
                <a:srgbClr val="EEAA00"/>
              </a:solidFill>
              <a:latin typeface="Calibri" pitchFamily="34" charset="0"/>
            </a:endParaRPr>
          </a:p>
        </p:txBody>
      </p:sp>
      <p:pic>
        <p:nvPicPr>
          <p:cNvPr id="5122" name="Picture 2" descr="C:\Users\user\Desktop\Interpretation-of-Widal-Test-Tube-Metho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909887"/>
            <a:ext cx="4495800" cy="234791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31709"/>
            <a:ext cx="8229600" cy="5016691"/>
          </a:xfrm>
        </p:spPr>
        <p:txBody>
          <a:bodyPr>
            <a:normAutofit/>
          </a:bodyPr>
          <a:lstStyle/>
          <a:p>
            <a:pPr fontAlgn="base"/>
            <a:r>
              <a:rPr lang="en-US" sz="2400" b="1" dirty="0" smtClean="0">
                <a:latin typeface="Calibri" pitchFamily="34" charset="0"/>
              </a:rPr>
              <a:t>Particle agglutination test</a:t>
            </a:r>
          </a:p>
          <a:p>
            <a:pPr fontAlgn="base">
              <a:buNone/>
            </a:pPr>
            <a:r>
              <a:rPr lang="en-US" sz="2400" dirty="0" smtClean="0">
                <a:latin typeface="Calibri" pitchFamily="34" charset="0"/>
              </a:rPr>
              <a:t>- Agglutination of artificial carrier particle with specific Ag bound to its surface</a:t>
            </a:r>
          </a:p>
          <a:p>
            <a:pPr lvl="1" fontAlgn="base"/>
            <a:r>
              <a:rPr lang="en-US" sz="2400" dirty="0" smtClean="0">
                <a:latin typeface="Calibri" pitchFamily="34" charset="0"/>
              </a:rPr>
              <a:t>Size of carrier enhances visibility of agglutination</a:t>
            </a:r>
          </a:p>
          <a:p>
            <a:pPr lvl="1" fontAlgn="base"/>
            <a:endParaRPr lang="en-US" sz="2400" dirty="0" smtClean="0">
              <a:latin typeface="Calibri" pitchFamily="34" charset="0"/>
            </a:endParaRPr>
          </a:p>
          <a:p>
            <a:pPr fontAlgn="base"/>
            <a:r>
              <a:rPr lang="en-US" sz="2400" dirty="0" err="1" smtClean="0">
                <a:latin typeface="Calibri" pitchFamily="34" charset="0"/>
              </a:rPr>
              <a:t>Eg</a:t>
            </a:r>
            <a:r>
              <a:rPr lang="en-US" sz="2400" dirty="0" smtClean="0">
                <a:latin typeface="Calibri" pitchFamily="34" charset="0"/>
              </a:rPr>
              <a:t>. </a:t>
            </a:r>
          </a:p>
          <a:p>
            <a:pPr lvl="1" fontAlgn="base"/>
            <a:r>
              <a:rPr lang="en-US" sz="2400" dirty="0" smtClean="0">
                <a:latin typeface="Calibri" pitchFamily="34" charset="0"/>
              </a:rPr>
              <a:t>Latex particles: Latex agglutination test</a:t>
            </a:r>
          </a:p>
          <a:p>
            <a:pPr lvl="1" fontAlgn="base"/>
            <a:r>
              <a:rPr lang="en-US" sz="2400" dirty="0" smtClean="0">
                <a:solidFill>
                  <a:srgbClr val="DA9C00"/>
                </a:solidFill>
                <a:latin typeface="Calibri" pitchFamily="34" charset="0"/>
                <a:cs typeface="Times New Roman" pitchFamily="18" charset="0"/>
              </a:rPr>
              <a:t>Passive agglutination test- Latex agglutination test</a:t>
            </a:r>
          </a:p>
          <a:p>
            <a:pPr lvl="1" fontAlgn="base"/>
            <a:r>
              <a:rPr lang="en-US" sz="2400" dirty="0" smtClean="0">
                <a:solidFill>
                  <a:srgbClr val="DA9C00"/>
                </a:solidFill>
                <a:latin typeface="Calibri" pitchFamily="34" charset="0"/>
              </a:rPr>
              <a:t>Reverse passive latex agglutination</a:t>
            </a:r>
            <a:endParaRPr lang="en-US" sz="2400" dirty="0" smtClean="0">
              <a:latin typeface="Calibri" pitchFamily="34" charset="0"/>
            </a:endParaRPr>
          </a:p>
          <a:p>
            <a:pPr lvl="1" fontAlgn="base"/>
            <a:r>
              <a:rPr lang="en-US" sz="2400" dirty="0" smtClean="0">
                <a:latin typeface="Calibri" pitchFamily="34" charset="0"/>
              </a:rPr>
              <a:t>Treated  Red blood cells i.e. </a:t>
            </a:r>
            <a:r>
              <a:rPr lang="en-US" sz="2400" dirty="0" err="1" smtClean="0">
                <a:latin typeface="Calibri" pitchFamily="34" charset="0"/>
              </a:rPr>
              <a:t>Hemagglutination</a:t>
            </a:r>
            <a:endParaRPr lang="en-US" sz="2400" dirty="0" smtClean="0">
              <a:latin typeface="Calibri" pitchFamily="34" charset="0"/>
            </a:endParaRPr>
          </a:p>
          <a:p>
            <a:pPr lvl="1" fontAlgn="base"/>
            <a:r>
              <a:rPr lang="en-US" sz="2400" dirty="0" smtClean="0">
                <a:latin typeface="Calibri" pitchFamily="34" charset="0"/>
              </a:rPr>
              <a:t>Whole bacterial cells- </a:t>
            </a:r>
            <a:r>
              <a:rPr lang="en-US" sz="2400" dirty="0" err="1" smtClean="0">
                <a:latin typeface="Calibri" pitchFamily="34" charset="0"/>
              </a:rPr>
              <a:t>coagglutination</a:t>
            </a:r>
            <a:endParaRPr lang="en-US" sz="2400" dirty="0" smtClean="0">
              <a:latin typeface="Calibri" pitchFamily="34" charset="0"/>
            </a:endParaRPr>
          </a:p>
          <a:p>
            <a:pPr lvl="1" fontAlgn="base"/>
            <a:endParaRPr lang="en-US" sz="2400" dirty="0" smtClean="0">
              <a:latin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C229"/>
                </a:solidFill>
                <a:latin typeface="Calibri" pitchFamily="34" charset="0"/>
              </a:rPr>
              <a:t>Types of agglutination tests</a:t>
            </a:r>
            <a:endParaRPr lang="en-US" sz="3200" dirty="0">
              <a:solidFill>
                <a:srgbClr val="FFC229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405348"/>
            <a:ext cx="7315200" cy="37856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Calibri" pitchFamily="34" charset="0"/>
              </a:rPr>
              <a:t>Passive LAT</a:t>
            </a:r>
          </a:p>
          <a:p>
            <a:pPr algn="just"/>
            <a:r>
              <a:rPr lang="en-US" sz="2400" dirty="0" smtClean="0">
                <a:latin typeface="Calibri" pitchFamily="34" charset="0"/>
              </a:rPr>
              <a:t>By attaching 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</a:rPr>
              <a:t>soluble Ag </a:t>
            </a:r>
            <a:r>
              <a:rPr lang="en-US" sz="2400" dirty="0" smtClean="0">
                <a:latin typeface="Calibri" pitchFamily="34" charset="0"/>
              </a:rPr>
              <a:t>to surface of 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</a:rPr>
              <a:t>carrier particles </a:t>
            </a:r>
            <a:r>
              <a:rPr lang="en-US" sz="2400" dirty="0" smtClean="0">
                <a:latin typeface="Calibri" pitchFamily="34" charset="0"/>
              </a:rPr>
              <a:t>it is possible to 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</a:rPr>
              <a:t>convert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</a:rPr>
              <a:t>precipitation tests into agglutination</a:t>
            </a:r>
          </a:p>
          <a:p>
            <a:pPr algn="just"/>
            <a:endParaRPr lang="en-US" sz="2400" dirty="0" smtClean="0">
              <a:latin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</a:rPr>
              <a:t>carrier particles- human/ sheep RBCs, latex particles, </a:t>
            </a:r>
            <a:r>
              <a:rPr lang="en-US" sz="2400" dirty="0" err="1" smtClean="0">
                <a:latin typeface="Calibri" pitchFamily="34" charset="0"/>
              </a:rPr>
              <a:t>bentonite</a:t>
            </a:r>
            <a:r>
              <a:rPr lang="en-US" sz="2400" dirty="0" smtClean="0">
                <a:latin typeface="Calibri" pitchFamily="34" charset="0"/>
              </a:rPr>
              <a:t>, tannic acid</a:t>
            </a:r>
          </a:p>
          <a:p>
            <a:pPr algn="just"/>
            <a:endParaRPr lang="en-US" sz="2400" dirty="0" smtClean="0">
              <a:latin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</a:rPr>
              <a:t>Use of synthetic beads/ latex</a:t>
            </a:r>
          </a:p>
          <a:p>
            <a:pPr algn="just"/>
            <a:endParaRPr lang="en-US" sz="2400" dirty="0" smtClean="0">
              <a:latin typeface="Calibri" pitchFamily="34" charset="0"/>
            </a:endParaRPr>
          </a:p>
          <a:p>
            <a:pPr algn="just"/>
            <a:r>
              <a:rPr lang="en-US" sz="2400" dirty="0" err="1" smtClean="0">
                <a:latin typeface="Calibri" pitchFamily="34" charset="0"/>
              </a:rPr>
              <a:t>Eg</a:t>
            </a:r>
            <a:r>
              <a:rPr lang="en-US" sz="2400" dirty="0" smtClean="0">
                <a:latin typeface="Calibri" pitchFamily="34" charset="0"/>
              </a:rPr>
              <a:t>- ASO, CRP, RA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838200" y="2819400"/>
            <a:ext cx="7315200" cy="19389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1"/>
            <a:r>
              <a:rPr lang="en-US" sz="2400" b="1" dirty="0" smtClean="0">
                <a:latin typeface="Calibri" pitchFamily="34" charset="0"/>
              </a:rPr>
              <a:t>Reverse passive latex agglutination</a:t>
            </a:r>
          </a:p>
          <a:p>
            <a:r>
              <a:rPr lang="en-US" sz="2400" dirty="0" err="1" smtClean="0">
                <a:latin typeface="Calibri" pitchFamily="34" charset="0"/>
              </a:rPr>
              <a:t>Ab</a:t>
            </a:r>
            <a:r>
              <a:rPr lang="en-US" sz="2400" dirty="0" smtClean="0">
                <a:latin typeface="Calibri" pitchFamily="34" charset="0"/>
              </a:rPr>
              <a:t> is coated on carrier molecule which detects Ag in patient's serum</a:t>
            </a:r>
          </a:p>
          <a:p>
            <a:endParaRPr lang="en-US" sz="2400" dirty="0" smtClean="0">
              <a:latin typeface="Calibri" pitchFamily="34" charset="0"/>
            </a:endParaRPr>
          </a:p>
          <a:p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Used for detection of toxins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533401"/>
            <a:ext cx="8305800" cy="2362200"/>
          </a:xfrm>
        </p:spPr>
        <p:txBody>
          <a:bodyPr>
            <a:normAutofit/>
          </a:bodyPr>
          <a:lstStyle/>
          <a:p>
            <a:pPr fontAlgn="base"/>
            <a:r>
              <a:rPr lang="en-US" sz="2400" b="1" dirty="0" err="1" smtClean="0">
                <a:latin typeface="Calibri" pitchFamily="34" charset="0"/>
              </a:rPr>
              <a:t>Eg</a:t>
            </a:r>
            <a:r>
              <a:rPr lang="en-US" sz="2400" b="1" dirty="0" smtClean="0">
                <a:latin typeface="Calibri" pitchFamily="34" charset="0"/>
              </a:rPr>
              <a:t> of </a:t>
            </a:r>
            <a:r>
              <a:rPr lang="en-US" sz="2400" b="1" dirty="0" err="1" smtClean="0">
                <a:latin typeface="Calibri" pitchFamily="34" charset="0"/>
              </a:rPr>
              <a:t>haemagglutination</a:t>
            </a:r>
            <a:r>
              <a:rPr lang="en-US" sz="2400" b="1" dirty="0" smtClean="0">
                <a:latin typeface="Calibri" pitchFamily="34" charset="0"/>
              </a:rPr>
              <a:t> test</a:t>
            </a:r>
            <a:endParaRPr lang="en-US" sz="2400" dirty="0" smtClean="0">
              <a:latin typeface="Calibri" pitchFamily="34" charset="0"/>
            </a:endParaRPr>
          </a:p>
          <a:p>
            <a:pPr lvl="1" fontAlgn="base"/>
            <a:r>
              <a:rPr lang="en-US" sz="2400" i="1" dirty="0" err="1" smtClean="0">
                <a:latin typeface="Calibri" pitchFamily="34" charset="0"/>
              </a:rPr>
              <a:t>Treponema</a:t>
            </a:r>
            <a:r>
              <a:rPr lang="en-US" sz="2400" i="1" dirty="0" smtClean="0">
                <a:latin typeface="Calibri" pitchFamily="34" charset="0"/>
              </a:rPr>
              <a:t> </a:t>
            </a:r>
            <a:r>
              <a:rPr lang="en-US" sz="2400" i="1" dirty="0" err="1" smtClean="0">
                <a:latin typeface="Calibri" pitchFamily="34" charset="0"/>
              </a:rPr>
              <a:t>Pallidum</a:t>
            </a:r>
            <a:r>
              <a:rPr lang="en-US" sz="2400" i="1" dirty="0" smtClean="0">
                <a:latin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</a:rPr>
              <a:t>haemagglutination</a:t>
            </a:r>
            <a:r>
              <a:rPr lang="en-US" sz="2400" dirty="0" smtClean="0">
                <a:latin typeface="Calibri" pitchFamily="34" charset="0"/>
              </a:rPr>
              <a:t> assay</a:t>
            </a:r>
          </a:p>
          <a:p>
            <a:pPr lvl="1" fontAlgn="base"/>
            <a:r>
              <a:rPr lang="en-US" sz="2400" dirty="0" smtClean="0">
                <a:latin typeface="Calibri" pitchFamily="34" charset="0"/>
              </a:rPr>
              <a:t>Passive </a:t>
            </a:r>
            <a:r>
              <a:rPr lang="en-US" sz="2400" dirty="0" err="1" smtClean="0">
                <a:latin typeface="Calibri" pitchFamily="34" charset="0"/>
              </a:rPr>
              <a:t>hemagglutination</a:t>
            </a:r>
            <a:r>
              <a:rPr lang="en-US" sz="2400" dirty="0" smtClean="0">
                <a:latin typeface="Calibri" pitchFamily="34" charset="0"/>
              </a:rPr>
              <a:t> tests for </a:t>
            </a:r>
            <a:r>
              <a:rPr lang="en-US" sz="2400" dirty="0" err="1" smtClean="0">
                <a:latin typeface="Calibri" pitchFamily="34" charset="0"/>
              </a:rPr>
              <a:t>Ab</a:t>
            </a:r>
            <a:r>
              <a:rPr lang="en-US" sz="2400" dirty="0" smtClean="0">
                <a:latin typeface="Calibri" pitchFamily="34" charset="0"/>
              </a:rPr>
              <a:t> to extracellular antigen of Streptococci</a:t>
            </a:r>
          </a:p>
          <a:p>
            <a:pPr lvl="1" fontAlgn="base"/>
            <a:r>
              <a:rPr lang="en-US" sz="2400" dirty="0" err="1" smtClean="0">
                <a:latin typeface="Calibri" pitchFamily="34" charset="0"/>
              </a:rPr>
              <a:t>Hemagglutination</a:t>
            </a:r>
            <a:r>
              <a:rPr lang="en-US" sz="2400" dirty="0" smtClean="0">
                <a:latin typeface="Calibri" pitchFamily="34" charset="0"/>
              </a:rPr>
              <a:t> inhibition test for Avian Influenza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4191000"/>
            <a:ext cx="3200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user\Desktop\Mechanism-of-Haemagglutination-assa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590800"/>
            <a:ext cx="5181600" cy="4038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562600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en-US" sz="2400" b="1" dirty="0" err="1" smtClean="0">
                <a:latin typeface="Calibri" pitchFamily="34" charset="0"/>
              </a:rPr>
              <a:t>Eg</a:t>
            </a:r>
            <a:r>
              <a:rPr lang="en-US" sz="2400" b="1" dirty="0" smtClean="0">
                <a:latin typeface="Calibri" pitchFamily="34" charset="0"/>
              </a:rPr>
              <a:t>. of latex agglutination test</a:t>
            </a:r>
          </a:p>
          <a:p>
            <a:pPr fontAlgn="base"/>
            <a:r>
              <a:rPr lang="en-US" sz="2400" dirty="0" smtClean="0">
                <a:latin typeface="Calibri" pitchFamily="34" charset="0"/>
              </a:rPr>
              <a:t>detecting capsular Ag of</a:t>
            </a:r>
          </a:p>
          <a:p>
            <a:pPr marL="624078" indent="-514350" fontAlgn="base">
              <a:buFont typeface="+mj-lt"/>
              <a:buAutoNum type="arabicPeriod"/>
            </a:pPr>
            <a:r>
              <a:rPr lang="en-US" sz="2400" i="1" dirty="0" smtClean="0">
                <a:latin typeface="Calibri" pitchFamily="34" charset="0"/>
              </a:rPr>
              <a:t>H. </a:t>
            </a:r>
            <a:r>
              <a:rPr lang="en-US" sz="2400" i="1" dirty="0" err="1" smtClean="0">
                <a:latin typeface="Calibri" pitchFamily="34" charset="0"/>
              </a:rPr>
              <a:t>influenzae</a:t>
            </a:r>
            <a:endParaRPr lang="en-US" sz="2400" i="1" dirty="0" smtClean="0">
              <a:latin typeface="Calibri" pitchFamily="34" charset="0"/>
            </a:endParaRPr>
          </a:p>
          <a:p>
            <a:pPr marL="624078" indent="-514350" fontAlgn="base">
              <a:buFont typeface="+mj-lt"/>
              <a:buAutoNum type="arabicPeriod"/>
            </a:pPr>
            <a:r>
              <a:rPr lang="en-US" sz="2400" i="1" dirty="0" smtClean="0">
                <a:latin typeface="Calibri" pitchFamily="34" charset="0"/>
              </a:rPr>
              <a:t>N. </a:t>
            </a:r>
            <a:r>
              <a:rPr lang="en-US" sz="2400" i="1" dirty="0" err="1" smtClean="0">
                <a:latin typeface="Calibri" pitchFamily="34" charset="0"/>
              </a:rPr>
              <a:t>meningitidis</a:t>
            </a:r>
            <a:endParaRPr lang="en-US" sz="2400" i="1" dirty="0" smtClean="0">
              <a:latin typeface="Calibri" pitchFamily="34" charset="0"/>
            </a:endParaRPr>
          </a:p>
          <a:p>
            <a:pPr marL="624078" indent="-514350" fontAlgn="base">
              <a:buFont typeface="+mj-lt"/>
              <a:buAutoNum type="arabicPeriod"/>
            </a:pPr>
            <a:r>
              <a:rPr lang="en-US" sz="2400" i="1" dirty="0" smtClean="0">
                <a:latin typeface="Calibri" pitchFamily="34" charset="0"/>
              </a:rPr>
              <a:t>Streptococcus spp.</a:t>
            </a:r>
          </a:p>
          <a:p>
            <a:pPr marL="624078" indent="-514350" fontAlgn="base">
              <a:buFont typeface="+mj-lt"/>
              <a:buAutoNum type="arabicPeriod"/>
            </a:pPr>
            <a:r>
              <a:rPr lang="en-US" sz="2400" i="1" dirty="0" smtClean="0">
                <a:latin typeface="Calibri" pitchFamily="34" charset="0"/>
              </a:rPr>
              <a:t>C. </a:t>
            </a:r>
            <a:r>
              <a:rPr lang="en-US" sz="2400" i="1" dirty="0" err="1" smtClean="0">
                <a:latin typeface="Calibri" pitchFamily="34" charset="0"/>
              </a:rPr>
              <a:t>neoformans</a:t>
            </a:r>
            <a:endParaRPr lang="en-US" sz="2400" i="1" dirty="0" smtClean="0">
              <a:latin typeface="Calibri" pitchFamily="34" charset="0"/>
            </a:endParaRPr>
          </a:p>
          <a:p>
            <a:pPr marL="624078" indent="-514350" fontAlgn="base">
              <a:buFont typeface="+mj-lt"/>
              <a:buAutoNum type="arabicPeriod"/>
            </a:pPr>
            <a:endParaRPr lang="en-US" sz="2400" i="1" dirty="0" smtClean="0">
              <a:latin typeface="Calibri" pitchFamily="34" charset="0"/>
            </a:endParaRPr>
          </a:p>
          <a:p>
            <a:pPr fontAlgn="base"/>
            <a:r>
              <a:rPr lang="en-US" sz="2400" dirty="0" smtClean="0">
                <a:latin typeface="Calibri" pitchFamily="34" charset="0"/>
              </a:rPr>
              <a:t>detection of </a:t>
            </a:r>
            <a:r>
              <a:rPr lang="en-US" sz="2400" dirty="0" err="1" smtClean="0">
                <a:latin typeface="Calibri" pitchFamily="34" charset="0"/>
              </a:rPr>
              <a:t>Ab</a:t>
            </a:r>
            <a:r>
              <a:rPr lang="en-US" sz="2400" dirty="0" smtClean="0">
                <a:latin typeface="Calibri" pitchFamily="34" charset="0"/>
              </a:rPr>
              <a:t> to</a:t>
            </a:r>
          </a:p>
          <a:p>
            <a:pPr marL="457200" lvl="1" indent="-457200" fontAlgn="base">
              <a:buFont typeface="+mj-lt"/>
              <a:buAutoNum type="arabicPeriod"/>
            </a:pPr>
            <a:r>
              <a:rPr lang="en-US" sz="2400" i="1" dirty="0" smtClean="0">
                <a:latin typeface="Calibri" pitchFamily="34" charset="0"/>
              </a:rPr>
              <a:t>Cytomegalovirus</a:t>
            </a:r>
          </a:p>
          <a:p>
            <a:pPr marL="457200" lvl="1" indent="-457200" fontAlgn="base">
              <a:buFont typeface="+mj-lt"/>
              <a:buAutoNum type="arabicPeriod"/>
            </a:pPr>
            <a:r>
              <a:rPr lang="en-US" sz="2400" i="1" dirty="0" smtClean="0">
                <a:latin typeface="Calibri" pitchFamily="34" charset="0"/>
              </a:rPr>
              <a:t>Rubella virus</a:t>
            </a:r>
          </a:p>
          <a:p>
            <a:pPr marL="457200" lvl="1" indent="-457200" fontAlgn="base">
              <a:buFont typeface="+mj-lt"/>
              <a:buAutoNum type="arabicPeriod"/>
            </a:pPr>
            <a:r>
              <a:rPr lang="en-US" sz="2400" i="1" dirty="0" err="1" smtClean="0">
                <a:latin typeface="Calibri" pitchFamily="34" charset="0"/>
              </a:rPr>
              <a:t>Varicella</a:t>
            </a:r>
            <a:r>
              <a:rPr lang="en-US" sz="2400" i="1" dirty="0" smtClean="0">
                <a:latin typeface="Calibri" pitchFamily="34" charset="0"/>
              </a:rPr>
              <a:t>-zoster virus</a:t>
            </a:r>
          </a:p>
          <a:p>
            <a:pPr>
              <a:buNone/>
            </a:pPr>
            <a:endParaRPr lang="en-US" sz="2400" dirty="0">
              <a:latin typeface="Calibri" pitchFamily="34" charset="0"/>
            </a:endParaRPr>
          </a:p>
        </p:txBody>
      </p:sp>
      <p:pic>
        <p:nvPicPr>
          <p:cNvPr id="4" name="Picture 2" descr="C:\Users\user\Desktop\Principle-of-Latex-Agglutination-Te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2286000"/>
            <a:ext cx="5334000" cy="419099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397691"/>
          </a:xfrm>
        </p:spPr>
        <p:txBody>
          <a:bodyPr>
            <a:normAutofit/>
          </a:bodyPr>
          <a:lstStyle/>
          <a:p>
            <a:pPr fontAlgn="base"/>
            <a:r>
              <a:rPr lang="en-US" sz="2400" b="1" dirty="0" err="1" smtClean="0">
                <a:latin typeface="Calibri" pitchFamily="34" charset="0"/>
              </a:rPr>
              <a:t>Coagglutination</a:t>
            </a:r>
            <a:r>
              <a:rPr lang="en-US" sz="2400" b="1" dirty="0" smtClean="0">
                <a:latin typeface="Calibri" pitchFamily="34" charset="0"/>
              </a:rPr>
              <a:t> (COAG)</a:t>
            </a:r>
          </a:p>
          <a:p>
            <a:pPr fontAlgn="base"/>
            <a:r>
              <a:rPr lang="en-US" sz="2400" dirty="0" smtClean="0">
                <a:latin typeface="Calibri" pitchFamily="34" charset="0"/>
              </a:rPr>
              <a:t>Antibody COAG Reagent + Antigen in specimen = Staphylococcal cells (Agglutinated)</a:t>
            </a:r>
          </a:p>
          <a:p>
            <a:pPr fontAlgn="base">
              <a:buNone/>
            </a:pPr>
            <a:endParaRPr lang="en-US" sz="2400" dirty="0" smtClean="0">
              <a:latin typeface="Calibri" pitchFamily="34" charset="0"/>
            </a:endParaRPr>
          </a:p>
          <a:p>
            <a:endParaRPr lang="en-US" sz="2400" dirty="0">
              <a:latin typeface="Calibri" pitchFamily="34" charset="0"/>
            </a:endParaRPr>
          </a:p>
        </p:txBody>
      </p:sp>
      <p:pic>
        <p:nvPicPr>
          <p:cNvPr id="4" name="Picture 5" descr="C:\Users\user\Desktop\coagglutinat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133600"/>
            <a:ext cx="6096000" cy="4419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09600"/>
            <a:ext cx="8305800" cy="6019800"/>
          </a:xfrm>
        </p:spPr>
        <p:txBody>
          <a:bodyPr>
            <a:normAutofit/>
          </a:bodyPr>
          <a:lstStyle/>
          <a:p>
            <a:pPr algn="just"/>
            <a:r>
              <a:rPr lang="en-US" sz="2600" b="1" dirty="0" err="1" smtClean="0">
                <a:latin typeface="Calibri" pitchFamily="34" charset="0"/>
              </a:rPr>
              <a:t>Coomb’s</a:t>
            </a:r>
            <a:r>
              <a:rPr lang="en-US" sz="2600" b="1" dirty="0" smtClean="0">
                <a:latin typeface="Calibri" pitchFamily="34" charset="0"/>
              </a:rPr>
              <a:t> Test (</a:t>
            </a:r>
            <a:r>
              <a:rPr lang="en-US" sz="2600" b="1" dirty="0" err="1" smtClean="0">
                <a:latin typeface="Calibri" pitchFamily="34" charset="0"/>
              </a:rPr>
              <a:t>antiglobulin</a:t>
            </a:r>
            <a:r>
              <a:rPr lang="en-US" sz="2600" b="1" dirty="0" smtClean="0">
                <a:latin typeface="Calibri" pitchFamily="34" charset="0"/>
              </a:rPr>
              <a:t> test)</a:t>
            </a:r>
          </a:p>
          <a:p>
            <a:pPr algn="just"/>
            <a:r>
              <a:rPr lang="en-US" sz="2600" dirty="0" smtClean="0">
                <a:latin typeface="Calibri" pitchFamily="34" charset="0"/>
              </a:rPr>
              <a:t>Coombs, </a:t>
            </a:r>
            <a:r>
              <a:rPr lang="en-US" sz="2600" dirty="0" err="1" smtClean="0">
                <a:latin typeface="Calibri" pitchFamily="34" charset="0"/>
              </a:rPr>
              <a:t>Mourant</a:t>
            </a:r>
            <a:r>
              <a:rPr lang="en-US" sz="2600" dirty="0" smtClean="0">
                <a:latin typeface="Calibri" pitchFamily="34" charset="0"/>
              </a:rPr>
              <a:t>, Race 1945</a:t>
            </a:r>
          </a:p>
          <a:p>
            <a:pPr algn="just"/>
            <a:endParaRPr lang="en-US" sz="2600" dirty="0" smtClean="0">
              <a:latin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</a:rPr>
              <a:t>To</a:t>
            </a:r>
            <a:r>
              <a:rPr lang="en-US" sz="2600" i="1" dirty="0" smtClean="0">
                <a:latin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</a:rPr>
              <a:t>diagnose </a:t>
            </a:r>
            <a:r>
              <a:rPr lang="en-US" sz="2600" dirty="0" err="1" smtClean="0">
                <a:latin typeface="Calibri" pitchFamily="34" charset="0"/>
              </a:rPr>
              <a:t>Rh</a:t>
            </a:r>
            <a:r>
              <a:rPr lang="en-US" sz="2600" dirty="0" smtClean="0">
                <a:latin typeface="Calibri" pitchFamily="34" charset="0"/>
              </a:rPr>
              <a:t> incompatibility by detecting </a:t>
            </a:r>
            <a:r>
              <a:rPr lang="en-US" sz="2600" dirty="0" err="1" smtClean="0">
                <a:latin typeface="Calibri" pitchFamily="34" charset="0"/>
              </a:rPr>
              <a:t>Rh</a:t>
            </a:r>
            <a:r>
              <a:rPr lang="en-US" sz="2600" dirty="0" smtClean="0">
                <a:latin typeface="Calibri" pitchFamily="34" charset="0"/>
              </a:rPr>
              <a:t> antibody from mother/ baby's serum</a:t>
            </a:r>
          </a:p>
          <a:p>
            <a:pPr algn="just"/>
            <a:endParaRPr lang="en-US" sz="2600" dirty="0" smtClean="0">
              <a:latin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</a:rPr>
              <a:t>anti </a:t>
            </a:r>
            <a:r>
              <a:rPr lang="en-US" sz="2600" dirty="0" err="1" smtClean="0">
                <a:latin typeface="Calibri" pitchFamily="34" charset="0"/>
              </a:rPr>
              <a:t>Rh</a:t>
            </a:r>
            <a:r>
              <a:rPr lang="en-US" sz="2600" dirty="0" smtClean="0">
                <a:latin typeface="Calibri" pitchFamily="34" charset="0"/>
              </a:rPr>
              <a:t> </a:t>
            </a:r>
            <a:r>
              <a:rPr lang="en-US" sz="2600" dirty="0" err="1" smtClean="0">
                <a:latin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</a:rPr>
              <a:t> (</a:t>
            </a:r>
            <a:r>
              <a:rPr lang="en-US" sz="2600" dirty="0" err="1" smtClean="0">
                <a:latin typeface="Calibri" pitchFamily="34" charset="0"/>
              </a:rPr>
              <a:t>IgG</a:t>
            </a:r>
            <a:r>
              <a:rPr lang="en-US" sz="2600" dirty="0" smtClean="0">
                <a:latin typeface="Calibri" pitchFamily="34" charset="0"/>
              </a:rPr>
              <a:t>) do not agglutinate </a:t>
            </a:r>
            <a:r>
              <a:rPr lang="en-US" sz="2600" dirty="0" err="1" smtClean="0">
                <a:latin typeface="Calibri" pitchFamily="34" charset="0"/>
              </a:rPr>
              <a:t>Rh</a:t>
            </a:r>
            <a:r>
              <a:rPr lang="en-US" sz="2600" dirty="0" smtClean="0">
                <a:latin typeface="Calibri" pitchFamily="34" charset="0"/>
              </a:rPr>
              <a:t> positive RBCs</a:t>
            </a:r>
          </a:p>
          <a:p>
            <a:pPr algn="just"/>
            <a:endParaRPr lang="en-US" sz="2600" dirty="0" smtClean="0">
              <a:latin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</a:rPr>
              <a:t>When treated with rabbit antiserum against human </a:t>
            </a:r>
            <a:r>
              <a:rPr lang="en-US" sz="2600" dirty="0" err="1" smtClean="0">
                <a:latin typeface="Calibri" pitchFamily="34" charset="0"/>
              </a:rPr>
              <a:t>gammaglobulin</a:t>
            </a:r>
            <a:r>
              <a:rPr lang="en-US" sz="2600" dirty="0" smtClean="0">
                <a:latin typeface="Calibri" pitchFamily="34" charset="0"/>
              </a:rPr>
              <a:t> (</a:t>
            </a:r>
            <a:r>
              <a:rPr lang="en-US" sz="2600" dirty="0" err="1" smtClean="0">
                <a:solidFill>
                  <a:srgbClr val="FF0000"/>
                </a:solidFill>
                <a:latin typeface="Calibri" pitchFamily="34" charset="0"/>
              </a:rPr>
              <a:t>Coomb’s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</a:rPr>
              <a:t> serum</a:t>
            </a:r>
            <a:r>
              <a:rPr lang="en-US" sz="2600" dirty="0" smtClean="0">
                <a:latin typeface="Calibri" pitchFamily="34" charset="0"/>
              </a:rPr>
              <a:t>), cells are agglutinated</a:t>
            </a:r>
          </a:p>
          <a:p>
            <a:pPr algn="just"/>
            <a:endParaRPr lang="en-US" sz="2600" dirty="0" smtClean="0">
              <a:latin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</a:rPr>
              <a:t>“bridge” between </a:t>
            </a:r>
            <a:r>
              <a:rPr lang="en-US" sz="2600" dirty="0" err="1" smtClean="0">
                <a:latin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</a:rPr>
              <a:t> coating RBCs, causing agglutination</a:t>
            </a:r>
          </a:p>
          <a:p>
            <a:pPr algn="just"/>
            <a:endParaRPr lang="en-US" sz="260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09600"/>
            <a:ext cx="83058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038600" y="5867400"/>
            <a:ext cx="236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RBCs coated with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</a:rPr>
              <a:t>IgG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 do not agglutinate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0" y="1981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Direct Coombs test</a:t>
            </a:r>
            <a:endParaRPr lang="en-US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4600" y="46482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Indirect Coombs test</a:t>
            </a:r>
            <a:endParaRPr lang="en-US" b="1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144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600" b="1" dirty="0" smtClean="0">
                <a:solidFill>
                  <a:srgbClr val="DA9C00"/>
                </a:solidFill>
                <a:latin typeface="Calibri" pitchFamily="34" charset="0"/>
                <a:cs typeface="Times New Roman" pitchFamily="18" charset="0"/>
              </a:rPr>
              <a:t>Direct </a:t>
            </a:r>
            <a:r>
              <a:rPr lang="en-US" sz="2600" b="1" dirty="0" err="1" smtClean="0">
                <a:solidFill>
                  <a:srgbClr val="DA9C00"/>
                </a:solidFill>
                <a:latin typeface="Calibri" pitchFamily="34" charset="0"/>
                <a:cs typeface="Times New Roman" pitchFamily="18" charset="0"/>
              </a:rPr>
              <a:t>Coomb’s</a:t>
            </a:r>
            <a:r>
              <a:rPr lang="en-US" sz="2600" b="1" dirty="0" smtClean="0">
                <a:solidFill>
                  <a:srgbClr val="DA9C00"/>
                </a:solidFill>
                <a:latin typeface="Calibri" pitchFamily="34" charset="0"/>
                <a:cs typeface="Times New Roman" pitchFamily="18" charset="0"/>
              </a:rPr>
              <a:t> test</a:t>
            </a:r>
            <a:r>
              <a:rPr lang="en-US" sz="2600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:</a:t>
            </a:r>
          </a:p>
          <a:p>
            <a:r>
              <a:rPr lang="en-US" sz="2600" dirty="0" smtClean="0">
                <a:latin typeface="Calibri" pitchFamily="34" charset="0"/>
              </a:rPr>
              <a:t>To detect </a:t>
            </a:r>
            <a:r>
              <a:rPr lang="en-US" sz="2600" dirty="0" err="1" smtClean="0">
                <a:latin typeface="Calibri" pitchFamily="34" charset="0"/>
              </a:rPr>
              <a:t>Rh</a:t>
            </a:r>
            <a:r>
              <a:rPr lang="en-US" sz="2600" dirty="0" smtClean="0">
                <a:latin typeface="Calibri" pitchFamily="34" charset="0"/>
              </a:rPr>
              <a:t> </a:t>
            </a:r>
            <a:r>
              <a:rPr lang="en-US" sz="2600" dirty="0" err="1" smtClean="0">
                <a:latin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</a:rPr>
              <a:t> bound to RBCs 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</a:rPr>
              <a:t>in vivo</a:t>
            </a:r>
            <a:r>
              <a:rPr lang="en-US" sz="2600" dirty="0" smtClean="0">
                <a:latin typeface="Calibri" pitchFamily="34" charset="0"/>
              </a:rPr>
              <a:t>, present in 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</a:rPr>
              <a:t>fetus/baby's serum </a:t>
            </a:r>
            <a:r>
              <a:rPr lang="en-US" sz="2600" dirty="0" smtClean="0">
                <a:latin typeface="Calibri" pitchFamily="34" charset="0"/>
              </a:rPr>
              <a:t>by directly adding Coombs reagent</a:t>
            </a:r>
            <a:endParaRPr lang="en-US" sz="2600" dirty="0" smtClean="0"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96257" name="Picture 1" descr="C:\Users\user\Desktop\Direct-coombs-te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905000"/>
            <a:ext cx="7620000" cy="4724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473891"/>
          </a:xfrm>
        </p:spPr>
        <p:txBody>
          <a:bodyPr>
            <a:normAutofit/>
          </a:bodyPr>
          <a:lstStyle/>
          <a:p>
            <a:pPr algn="just"/>
            <a:r>
              <a:rPr lang="en-US" sz="2600" b="1" dirty="0" smtClean="0">
                <a:solidFill>
                  <a:srgbClr val="EEAA00"/>
                </a:solidFill>
                <a:latin typeface="Calibri" pitchFamily="34" charset="0"/>
                <a:cs typeface="Times New Roman" pitchFamily="18" charset="0"/>
              </a:rPr>
              <a:t>Indirect </a:t>
            </a:r>
            <a:r>
              <a:rPr lang="en-US" sz="2600" b="1" dirty="0" err="1" smtClean="0">
                <a:solidFill>
                  <a:srgbClr val="EEAA00"/>
                </a:solidFill>
                <a:latin typeface="Calibri" pitchFamily="34" charset="0"/>
                <a:cs typeface="Times New Roman" pitchFamily="18" charset="0"/>
              </a:rPr>
              <a:t>Coomb’s</a:t>
            </a:r>
            <a:r>
              <a:rPr lang="en-US" sz="2600" b="1" dirty="0" smtClean="0">
                <a:solidFill>
                  <a:srgbClr val="EEAA00"/>
                </a:solidFill>
                <a:latin typeface="Calibri" pitchFamily="34" charset="0"/>
                <a:cs typeface="Times New Roman" pitchFamily="18" charset="0"/>
              </a:rPr>
              <a:t> Test: </a:t>
            </a:r>
            <a:r>
              <a:rPr lang="en-US" sz="2600" dirty="0" smtClean="0">
                <a:latin typeface="Calibri" pitchFamily="34" charset="0"/>
              </a:rPr>
              <a:t>used to screen 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</a:rPr>
              <a:t>pregnant women </a:t>
            </a:r>
            <a:r>
              <a:rPr lang="en-US" sz="2600" dirty="0" smtClean="0">
                <a:latin typeface="Calibri" pitchFamily="34" charset="0"/>
              </a:rPr>
              <a:t>for antibodies that may cause hemolytic disease of  newborn</a:t>
            </a:r>
          </a:p>
          <a:p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sensitisation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 of red cells with </a:t>
            </a:r>
            <a:r>
              <a:rPr lang="en-US" sz="2600" dirty="0" err="1" smtClean="0">
                <a:latin typeface="Calibri" pitchFamily="34" charset="0"/>
                <a:cs typeface="Times New Roman" pitchFamily="18" charset="0"/>
              </a:rPr>
              <a:t>Ab</a:t>
            </a:r>
            <a:r>
              <a:rPr lang="en-US" sz="2600" dirty="0" smtClean="0">
                <a:latin typeface="Calibri" pitchFamily="34" charset="0"/>
                <a:cs typeface="Times New Roman" pitchFamily="18" charset="0"/>
              </a:rPr>
              <a:t> globulin is performed 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in vitro</a:t>
            </a:r>
            <a:endParaRPr lang="en-US" sz="2600" dirty="0" smtClean="0">
              <a:latin typeface="Calibri" pitchFamily="34" charset="0"/>
              <a:cs typeface="Times New Roman" pitchFamily="18" charset="0"/>
            </a:endParaRPr>
          </a:p>
          <a:p>
            <a:endParaRPr lang="en-US" sz="2600" dirty="0">
              <a:latin typeface="Calibri" pitchFamily="34" charset="0"/>
            </a:endParaRPr>
          </a:p>
        </p:txBody>
      </p:sp>
      <p:pic>
        <p:nvPicPr>
          <p:cNvPr id="4" name="Picture 1" descr="C:\Users\user\Desktop\Indirect-Coombs-Te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590800"/>
            <a:ext cx="8305800" cy="4114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257800"/>
          </a:xfrm>
        </p:spPr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</a:rPr>
              <a:t>Complement is absorbed (fix) during combination of Ag with their </a:t>
            </a:r>
            <a:r>
              <a:rPr lang="en-US" sz="2600" dirty="0" err="1" smtClean="0">
                <a:latin typeface="Calibri" pitchFamily="34" charset="0"/>
              </a:rPr>
              <a:t>Ab</a:t>
            </a:r>
            <a:endParaRPr lang="en-US" sz="2600" dirty="0" smtClean="0">
              <a:latin typeface="Calibri" pitchFamily="34" charset="0"/>
            </a:endParaRPr>
          </a:p>
          <a:p>
            <a:pPr algn="just"/>
            <a:endParaRPr lang="en-US" sz="2600" dirty="0" smtClean="0">
              <a:latin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</a:rPr>
              <a:t>In presence of </a:t>
            </a:r>
            <a:r>
              <a:rPr lang="en-US" sz="2600" dirty="0" err="1" smtClean="0">
                <a:latin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</a:rPr>
              <a:t>, complement lyses bacteria, kills, immobilizes motile organisms</a:t>
            </a:r>
          </a:p>
          <a:p>
            <a:pPr algn="just"/>
            <a:endParaRPr lang="en-US" sz="2600" dirty="0" smtClean="0">
              <a:latin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</a:rPr>
              <a:t>Ability of Ag-Ab complex to 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</a:rPr>
              <a:t>fix</a:t>
            </a:r>
            <a:r>
              <a:rPr lang="en-US" sz="2600" dirty="0" smtClean="0">
                <a:latin typeface="Calibri" pitchFamily="34" charset="0"/>
              </a:rPr>
              <a:t> complement is used in CFT</a:t>
            </a:r>
          </a:p>
          <a:p>
            <a:pPr algn="just"/>
            <a:endParaRPr lang="en-US" sz="2600" dirty="0" smtClean="0">
              <a:latin typeface="Calibri" pitchFamily="34" charset="0"/>
            </a:endParaRPr>
          </a:p>
          <a:p>
            <a:pPr algn="just"/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</a:rPr>
              <a:t>2 steps</a:t>
            </a:r>
          </a:p>
          <a:p>
            <a:pPr algn="just"/>
            <a:endParaRPr lang="en-US" sz="2600" dirty="0" smtClean="0">
              <a:latin typeface="Calibri" pitchFamily="34" charset="0"/>
            </a:endParaRPr>
          </a:p>
          <a:p>
            <a:pPr algn="just"/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</a:rPr>
              <a:t>5 reagents</a:t>
            </a:r>
            <a:endParaRPr lang="en-US" sz="2600" dirty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0513"/>
            <a:ext cx="7793037" cy="77628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EEAA00"/>
                </a:solidFill>
                <a:latin typeface="Calibri" pitchFamily="34" charset="0"/>
              </a:rPr>
              <a:t>Complement fixation test</a:t>
            </a:r>
            <a:endParaRPr lang="en-US" sz="4000" dirty="0">
              <a:solidFill>
                <a:srgbClr val="EEAA00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90800" y="2286000"/>
            <a:ext cx="4572000" cy="2308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lphaLcParenR"/>
            </a:pPr>
            <a:r>
              <a:rPr lang="en-US" sz="2400" dirty="0" smtClean="0">
                <a:latin typeface="Calibri" pitchFamily="34" charset="0"/>
              </a:rPr>
              <a:t>Ag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n-US" sz="2400" dirty="0" err="1" smtClean="0">
                <a:latin typeface="Calibri" pitchFamily="34" charset="0"/>
              </a:rPr>
              <a:t>Ab</a:t>
            </a:r>
            <a:endParaRPr lang="en-US" sz="2400" dirty="0" smtClean="0">
              <a:latin typeface="Calibri" pitchFamily="34" charset="0"/>
            </a:endParaRPr>
          </a:p>
          <a:p>
            <a:pPr marL="457200" indent="-457200" algn="just">
              <a:buFont typeface="+mj-lt"/>
              <a:buAutoNum type="alphaLcParenR"/>
            </a:pPr>
            <a:r>
              <a:rPr lang="en-US" sz="2400" dirty="0" smtClean="0">
                <a:latin typeface="Calibri" pitchFamily="34" charset="0"/>
              </a:rPr>
              <a:t>Complement (guinea pig)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n-US" sz="2400" dirty="0" smtClean="0">
                <a:latin typeface="Calibri" pitchFamily="34" charset="0"/>
              </a:rPr>
              <a:t>sheep erythrocytes (target cell)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n-US" sz="2400" dirty="0" err="1" smtClean="0">
                <a:latin typeface="Calibri" pitchFamily="34" charset="0"/>
              </a:rPr>
              <a:t>Amboceptor</a:t>
            </a:r>
            <a:r>
              <a:rPr lang="en-US" sz="2400" dirty="0" smtClean="0">
                <a:latin typeface="Calibri" pitchFamily="34" charset="0"/>
              </a:rPr>
              <a:t>- </a:t>
            </a:r>
            <a:r>
              <a:rPr lang="en-US" sz="2400" dirty="0" err="1" smtClean="0">
                <a:latin typeface="Calibri" pitchFamily="34" charset="0"/>
              </a:rPr>
              <a:t>hemolysin</a:t>
            </a:r>
            <a:r>
              <a:rPr lang="en-US" sz="2400" dirty="0" smtClean="0">
                <a:latin typeface="Calibri" pitchFamily="34" charset="0"/>
              </a:rPr>
              <a:t> (rabbit </a:t>
            </a:r>
            <a:r>
              <a:rPr lang="en-US" sz="2400" dirty="0" err="1" smtClean="0">
                <a:latin typeface="Calibri" pitchFamily="34" charset="0"/>
              </a:rPr>
              <a:t>Ab</a:t>
            </a:r>
            <a:r>
              <a:rPr lang="en-US" sz="2400" dirty="0" smtClean="0">
                <a:latin typeface="Calibri" pitchFamily="34" charset="0"/>
              </a:rPr>
              <a:t> to sheep RBC)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800" dirty="0" smtClean="0"/>
              <a:t>Uses a detector molecule to label antibody or antigen which in turn detects the corresponding antigen or the antibody in the sample by producing a visible effect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Use detector </a:t>
            </a: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molecule to label </a:t>
            </a: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antibody (</a:t>
            </a:r>
            <a:r>
              <a:rPr lang="en-IN" sz="26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Ab</a:t>
            </a: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 </a:t>
            </a: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or </a:t>
            </a: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antigen (Ag) </a:t>
            </a: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which in turn detects the corresponding </a:t>
            </a: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Ag/</a:t>
            </a:r>
            <a:r>
              <a:rPr lang="en-IN" sz="26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Ab</a:t>
            </a: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in sample </a:t>
            </a: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by producing a visible </a:t>
            </a: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effect</a:t>
            </a: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</a:t>
            </a: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echniques differ by </a:t>
            </a: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type of labelled molecule used </a:t>
            </a: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&amp; type </a:t>
            </a: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of visible effect </a:t>
            </a:r>
            <a:r>
              <a:rPr lang="en-IN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produced</a:t>
            </a:r>
            <a:endParaRPr lang="en-US" sz="26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/>
            <a:endParaRPr lang="en-US" sz="26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>
            <a:normAutofit/>
          </a:bodyPr>
          <a:lstStyle/>
          <a:p>
            <a:r>
              <a:rPr lang="en-IN" sz="3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Newer techniques</a:t>
            </a:r>
            <a:endParaRPr lang="en-US" sz="3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06635604"/>
              </p:ext>
            </p:extLst>
          </p:nvPr>
        </p:nvGraphicFramePr>
        <p:xfrm>
          <a:off x="76200" y="502920"/>
          <a:ext cx="8915401" cy="62484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04800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6625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Immunoassay method</a:t>
                      </a:r>
                      <a:endParaRPr lang="en-US" sz="260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Molecules used for </a:t>
                      </a:r>
                      <a:r>
                        <a:rPr lang="en-IN" sz="2600" dirty="0" err="1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labeling</a:t>
                      </a:r>
                      <a:endParaRPr lang="en-US" sz="260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Type of visible effect</a:t>
                      </a:r>
                      <a:endParaRPr lang="en-US" sz="260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0208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b="1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Enzyme linked </a:t>
                      </a:r>
                      <a:r>
                        <a:rPr lang="en-IN" sz="2600" b="1" dirty="0" err="1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immunosorbent</a:t>
                      </a:r>
                      <a:r>
                        <a:rPr lang="en-IN" sz="2600" b="1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IN" sz="26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assay (ELISA)</a:t>
                      </a:r>
                      <a:endParaRPr lang="en-US" sz="2600" b="1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Enzyme- substrate-</a:t>
                      </a:r>
                      <a:r>
                        <a:rPr lang="en-IN" sz="2600" baseline="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chromogen complex</a:t>
                      </a:r>
                      <a:endParaRPr lang="en-US" sz="260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dirty="0" err="1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Color</a:t>
                      </a:r>
                      <a:r>
                        <a:rPr lang="en-IN" sz="26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IN" sz="260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change </a:t>
                      </a:r>
                      <a:r>
                        <a:rPr lang="en-IN" sz="26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detected by spectrophotometer</a:t>
                      </a:r>
                      <a:endParaRPr lang="en-US" sz="260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9352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b="1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Enzyme linked fluorescent </a:t>
                      </a:r>
                      <a:r>
                        <a:rPr lang="en-IN" sz="26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assay(ELFA)</a:t>
                      </a:r>
                      <a:endParaRPr lang="en-US" sz="2600" b="1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Enzyme- substrate</a:t>
                      </a:r>
                      <a:endParaRPr lang="en-US" sz="260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err="1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Fluorometric</a:t>
                      </a:r>
                      <a:r>
                        <a:rPr lang="en-US" sz="26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detection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7160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b="1" dirty="0" err="1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Immunofluorescence</a:t>
                      </a:r>
                      <a:r>
                        <a:rPr lang="en-IN" sz="2600" b="1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IN" sz="26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Assay (IFA)</a:t>
                      </a:r>
                      <a:endParaRPr lang="en-US" sz="2600" b="1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Fluorescent dye</a:t>
                      </a:r>
                      <a:endParaRPr lang="en-US" sz="260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Emits light, detected by fluorescence microscope</a:t>
                      </a:r>
                      <a:endParaRPr lang="en-US" sz="260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6254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Radioimmunoassay (RIA)</a:t>
                      </a:r>
                      <a:endParaRPr lang="en-US" sz="2600" b="1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Radioactive isotope</a:t>
                      </a:r>
                      <a:endParaRPr lang="en-US" sz="260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Emits </a:t>
                      </a:r>
                      <a:r>
                        <a:rPr lang="en-IN" sz="260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β/ </a:t>
                      </a:r>
                      <a:r>
                        <a:rPr lang="en-IN" sz="26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γ radiations, detected by </a:t>
                      </a:r>
                      <a:r>
                        <a:rPr lang="en-IN" sz="260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β/ </a:t>
                      </a:r>
                      <a:r>
                        <a:rPr lang="en-IN" sz="26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γ counters</a:t>
                      </a:r>
                      <a:endParaRPr lang="en-US" sz="260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152399" y="364329"/>
          <a:ext cx="8915401" cy="6112671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048001"/>
                <a:gridCol w="2819400"/>
                <a:gridCol w="3048000"/>
              </a:tblGrid>
              <a:tr h="1382353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dirty="0" err="1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Chemiluminescence</a:t>
                      </a:r>
                      <a:r>
                        <a:rPr lang="en-IN" sz="26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-linked </a:t>
                      </a:r>
                      <a:r>
                        <a:rPr lang="en-IN" sz="26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immunoassay (CLIA)</a:t>
                      </a:r>
                      <a:endParaRPr lang="en-US" sz="2600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b="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Chemiluminescent compounds</a:t>
                      </a:r>
                      <a:endParaRPr lang="en-US" sz="2600" b="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b="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Emits light, detected by </a:t>
                      </a:r>
                      <a:r>
                        <a:rPr lang="en-IN" sz="2600" b="0" dirty="0" err="1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luminometer</a:t>
                      </a:r>
                      <a:endParaRPr lang="en-US" sz="2600" b="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82880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b="1" dirty="0" err="1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Immunohistochemistry</a:t>
                      </a:r>
                      <a:r>
                        <a:rPr lang="en-IN" sz="26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(IHC)</a:t>
                      </a:r>
                      <a:endParaRPr lang="en-US" sz="2600" b="1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Enzyme or Fluorescent dye</a:t>
                      </a:r>
                      <a:endParaRPr lang="en-US" sz="260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dirty="0" err="1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Color</a:t>
                      </a:r>
                      <a:r>
                        <a:rPr lang="en-IN" sz="26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change </a:t>
                      </a:r>
                      <a:r>
                        <a:rPr lang="en-IN" sz="260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or</a:t>
                      </a:r>
                      <a:endParaRPr lang="en-US" sz="260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Fluorescence microscope</a:t>
                      </a:r>
                      <a:endParaRPr lang="en-US" sz="260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114300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b="1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Western blot </a:t>
                      </a:r>
                      <a:r>
                        <a:rPr lang="en-IN" sz="26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(WB)</a:t>
                      </a:r>
                      <a:endParaRPr lang="en-US" sz="2600" b="1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Enzyme </a:t>
                      </a:r>
                      <a:endParaRPr lang="en-US" sz="260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dirty="0" err="1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Color</a:t>
                      </a:r>
                      <a:r>
                        <a:rPr lang="en-IN" sz="26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 </a:t>
                      </a:r>
                      <a:r>
                        <a:rPr lang="en-IN" sz="260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band</a:t>
                      </a:r>
                      <a:endParaRPr lang="en-US" sz="260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1758518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Rapid tests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IN" sz="2600" b="1" dirty="0" err="1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Immunochromatographic</a:t>
                      </a:r>
                      <a:r>
                        <a:rPr lang="en-IN" sz="26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IN" sz="2600" b="1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test </a:t>
                      </a:r>
                      <a:endParaRPr lang="en-IN" sz="2600" b="1" dirty="0" smtClean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IN" sz="26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Flow </a:t>
                      </a:r>
                      <a:r>
                        <a:rPr lang="en-IN" sz="26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through assay</a:t>
                      </a:r>
                      <a:endParaRPr lang="en-US" sz="2600" b="1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Colloidal </a:t>
                      </a:r>
                      <a:r>
                        <a:rPr lang="en-IN" sz="26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gold or </a:t>
                      </a:r>
                      <a:r>
                        <a:rPr lang="en-IN" sz="260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silver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600" dirty="0" smtClean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Protein </a:t>
                      </a:r>
                      <a:r>
                        <a:rPr lang="en-IN" sz="260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 conjugate</a:t>
                      </a:r>
                      <a:endParaRPr lang="en-US" sz="260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dirty="0" err="1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Color</a:t>
                      </a:r>
                      <a:r>
                        <a:rPr lang="en-IN" sz="260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IN" sz="260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band</a:t>
                      </a:r>
                      <a:endParaRPr lang="en-IN" sz="2600" dirty="0" smtClean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600" dirty="0" smtClean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600" dirty="0" smtClean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600" dirty="0" err="1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Color</a:t>
                      </a:r>
                      <a:r>
                        <a:rPr lang="en-IN" sz="260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IN" sz="260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band</a:t>
                      </a:r>
                      <a:endParaRPr lang="en-US" sz="260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752600"/>
            <a:ext cx="8534400" cy="4602163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Detects antigen/ antibodies in patient specimen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using enzyme- substrate- 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chromogen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system</a:t>
            </a:r>
          </a:p>
          <a:p>
            <a:pPr algn="just">
              <a:lnSpc>
                <a:spcPct val="110000"/>
              </a:lnSpc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10000"/>
              </a:lnSpc>
              <a:buNone/>
            </a:pPr>
            <a:r>
              <a:rPr lang="en-US" sz="2600" b="1" dirty="0" smtClean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Principle </a:t>
            </a:r>
          </a:p>
          <a:p>
            <a:pPr marL="566928" indent="-457200" algn="just">
              <a:lnSpc>
                <a:spcPct val="110000"/>
              </a:lnSpc>
              <a:buAutoNum type="arabicPeriod"/>
            </a:pPr>
            <a:r>
              <a:rPr lang="en-IN" sz="2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Immunosorbent</a:t>
            </a:r>
            <a:r>
              <a:rPr lang="en-IN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 Absorbing material used (e.g. polystyrene, polyvinyl) that specifically absorbs Ag/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 in serum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marL="566928" indent="-457200" algn="just">
              <a:lnSpc>
                <a:spcPct val="110000"/>
              </a:lnSpc>
              <a:buAutoNum type="arabicPeriod"/>
            </a:pPr>
            <a:r>
              <a:rPr lang="en-IN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Enzyme-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to label components (Ag/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) of immunoassay</a:t>
            </a:r>
          </a:p>
          <a:p>
            <a:pPr marL="566928" indent="-457200" algn="just">
              <a:lnSpc>
                <a:spcPct val="110000"/>
              </a:lnSpc>
              <a:buAutoNum type="arabicPeriod"/>
            </a:pP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Substrate- </a:t>
            </a:r>
            <a:r>
              <a:rPr lang="en-US" sz="2600" b="1" dirty="0" err="1" smtClean="0">
                <a:solidFill>
                  <a:srgbClr val="FF0000"/>
                </a:solidFill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chromogen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 system</a:t>
            </a:r>
            <a:endParaRPr lang="en-US" sz="26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10000"/>
              </a:lnSpc>
            </a:pPr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Autofit/>
          </a:bodyPr>
          <a:lstStyle/>
          <a:p>
            <a:r>
              <a:rPr lang="en-US" sz="3800" dirty="0" smtClean="0"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ENZYME-LINKED IMMUNOSORBENT </a:t>
            </a:r>
            <a:br>
              <a:rPr lang="en-US" sz="3800" dirty="0" smtClean="0"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</a:br>
            <a:r>
              <a:rPr lang="en-US" sz="3800" dirty="0" smtClean="0"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ASSAY (ELISA)</a:t>
            </a:r>
            <a:endParaRPr lang="en-US" sz="3800" dirty="0">
              <a:solidFill>
                <a:schemeClr val="accent1">
                  <a:lumMod val="75000"/>
                </a:schemeClr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53000"/>
          </a:xfrm>
        </p:spPr>
        <p:txBody>
          <a:bodyPr>
            <a:noAutofit/>
          </a:bodyPr>
          <a:lstStyle/>
          <a:p>
            <a:pPr algn="just"/>
            <a:r>
              <a:rPr lang="en-IN" sz="2600" dirty="0" smtClean="0">
                <a:latin typeface="Calibri" pitchFamily="34" charset="0"/>
                <a:cs typeface="Calibri" pitchFamily="34" charset="0"/>
              </a:rPr>
              <a:t>Added at final step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lvl="0" algn="just"/>
            <a:r>
              <a:rPr lang="en-IN" sz="2600" dirty="0" smtClean="0">
                <a:latin typeface="Calibri" pitchFamily="34" charset="0"/>
                <a:cs typeface="Calibri" pitchFamily="34" charset="0"/>
              </a:rPr>
              <a:t>Enzyme- substrate reaction in turn </a:t>
            </a:r>
            <a:r>
              <a:rPr lang="en-IN" sz="2600" b="1" dirty="0" smtClean="0">
                <a:latin typeface="Calibri" pitchFamily="34" charset="0"/>
                <a:cs typeface="Calibri" pitchFamily="34" charset="0"/>
              </a:rPr>
              <a:t>activates </a:t>
            </a:r>
            <a:r>
              <a:rPr lang="en-IN" sz="2600" b="1" dirty="0" err="1" smtClean="0">
                <a:latin typeface="Calibri" pitchFamily="34" charset="0"/>
                <a:cs typeface="Calibri" pitchFamily="34" charset="0"/>
              </a:rPr>
              <a:t>chromogen</a:t>
            </a:r>
            <a:r>
              <a:rPr lang="en-IN" sz="26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to produce </a:t>
            </a:r>
            <a:r>
              <a:rPr lang="en-IN" sz="2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color</a:t>
            </a:r>
            <a:endParaRPr lang="en-US" sz="26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Color change is detected by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spectrophotometry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in ELISA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reader</a:t>
            </a:r>
          </a:p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Intensity of color is directly proportional to amount of detected Ag/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present in test serum</a:t>
            </a:r>
          </a:p>
          <a:p>
            <a:pPr algn="just"/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(Ag-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complex)- enzyme + substrate → activate</a:t>
            </a:r>
          </a:p>
          <a:p>
            <a:pPr algn="just">
              <a:buNone/>
            </a:pP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chromogen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→ color change → detected by </a:t>
            </a:r>
          </a:p>
          <a:p>
            <a:pPr algn="just">
              <a:buNone/>
            </a:pP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spectrophotometry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lvl="0" algn="just"/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accent5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Substrate-</a:t>
            </a:r>
            <a:r>
              <a:rPr lang="en-US" sz="3000" dirty="0" err="1" smtClean="0">
                <a:solidFill>
                  <a:schemeClr val="accent5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chromogen</a:t>
            </a:r>
            <a:r>
              <a:rPr lang="en-US" sz="3000" dirty="0" smtClean="0">
                <a:solidFill>
                  <a:schemeClr val="accent5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 system</a:t>
            </a:r>
            <a:endParaRPr lang="en-US" sz="3000" dirty="0"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4343400"/>
            <a:ext cx="66294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5410200"/>
          </a:xfrm>
        </p:spPr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Performed on a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microtiter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plate (polystyrene) having 96 wells</a:t>
            </a:r>
          </a:p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ELISA kits contain reagents such as enzyme conjugate, dilution buffer, substrate/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chromogen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, etc</a:t>
            </a:r>
          </a:p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series of steps done sequentially; at each step, a </a:t>
            </a:r>
            <a:r>
              <a:rPr lang="en-US" sz="26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reagent is added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- then </a:t>
            </a:r>
            <a:r>
              <a:rPr lang="en-US" sz="26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incubated,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followed by </a:t>
            </a:r>
            <a:r>
              <a:rPr lang="en-US" sz="26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washing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of the wells [manually or by an automated ELISA washer</a:t>
            </a: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Procedure</a:t>
            </a:r>
            <a:endParaRPr lang="en-US" sz="3000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pic>
        <p:nvPicPr>
          <p:cNvPr id="4" name="Picture 2" descr="C:\Users\Mahe\AppData\Local\Temp\ksohtml9772\wps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114800"/>
            <a:ext cx="5257800" cy="27410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18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685800"/>
            <a:ext cx="5525100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65109"/>
            <a:ext cx="8229600" cy="4940491"/>
          </a:xfrm>
        </p:spPr>
        <p:txBody>
          <a:bodyPr>
            <a:noAutofit/>
          </a:bodyPr>
          <a:lstStyle/>
          <a:p>
            <a:pPr marL="624078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Direct ELISA</a:t>
            </a:r>
          </a:p>
          <a:p>
            <a:pPr marL="624078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Indirect ELISA</a:t>
            </a:r>
          </a:p>
          <a:p>
            <a:pPr marL="624078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Sandwich ELISA</a:t>
            </a:r>
          </a:p>
          <a:p>
            <a:pPr marL="624078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IgM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Antibody Capture (MAC) ELISA</a:t>
            </a:r>
          </a:p>
          <a:p>
            <a:pPr marL="624078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Competitive ELISA</a:t>
            </a:r>
          </a:p>
          <a:p>
            <a:pPr marL="624078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ELISPOT Test</a:t>
            </a:r>
          </a:p>
          <a:p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68362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Types of ELISA</a:t>
            </a:r>
            <a:endParaRPr lang="en-US" sz="3000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88909"/>
            <a:ext cx="8382000" cy="4864291"/>
          </a:xfrm>
        </p:spPr>
        <p:txBody>
          <a:bodyPr>
            <a:noAutofit/>
          </a:bodyPr>
          <a:lstStyle/>
          <a:p>
            <a:pPr algn="just"/>
            <a:r>
              <a:rPr lang="en-IN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Primary </a:t>
            </a:r>
            <a:r>
              <a:rPr lang="en-IN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antibody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(targeted against </a:t>
            </a:r>
            <a:r>
              <a:rPr lang="en-IN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serum Ag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) is </a:t>
            </a:r>
            <a:r>
              <a:rPr lang="en-IN" sz="2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labeled</a:t>
            </a:r>
            <a:r>
              <a:rPr lang="en-IN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with the enzyme</a:t>
            </a:r>
          </a:p>
          <a:p>
            <a:pPr algn="just"/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Step 1: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Test serum (containing </a:t>
            </a:r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Ag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) is added into wells; </a:t>
            </a:r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Ag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becomes attached to well by passive adsorption</a:t>
            </a:r>
          </a:p>
          <a:p>
            <a:pPr algn="just"/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Step 2: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After washing, the 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enzyme-labeled primary antibodies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are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added; incubated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Step 3: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After washing, a 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substrate- </a:t>
            </a:r>
            <a:r>
              <a:rPr lang="en-US" sz="2600" b="1" dirty="0" err="1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chromogen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system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is added &amp; </a:t>
            </a:r>
            <a: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color is measured </a:t>
            </a: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03238"/>
            <a:ext cx="8229600" cy="639762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C00000"/>
                </a:solidFill>
                <a:effectLst/>
                <a:latin typeface="Roboto Condensed Light"/>
              </a:rPr>
              <a:t>1. Direct ELISA: </a:t>
            </a:r>
            <a:r>
              <a:rPr lang="en-US" sz="3000" dirty="0" smtClean="0">
                <a:solidFill>
                  <a:schemeClr val="tx1"/>
                </a:solidFill>
                <a:effectLst/>
                <a:latin typeface="Roboto Condensed Light"/>
              </a:rPr>
              <a:t>to detect </a:t>
            </a:r>
            <a:r>
              <a:rPr lang="en-US" sz="3000" dirty="0" smtClean="0">
                <a:solidFill>
                  <a:srgbClr val="0070C0"/>
                </a:solidFill>
                <a:effectLst/>
                <a:latin typeface="Roboto Condensed Light"/>
              </a:rPr>
              <a:t>Antigen</a:t>
            </a:r>
            <a:r>
              <a:rPr lang="en-US" sz="3000" dirty="0" smtClean="0">
                <a:solidFill>
                  <a:schemeClr val="tx1"/>
                </a:solidFill>
                <a:effectLst/>
                <a:latin typeface="Roboto Condensed Light"/>
              </a:rPr>
              <a:t> in serum</a:t>
            </a:r>
            <a:endParaRPr lang="en-US" sz="3000" dirty="0">
              <a:solidFill>
                <a:schemeClr val="tx1"/>
              </a:solidFill>
              <a:effectLst/>
              <a:latin typeface="Roboto Condensed Ligh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Well + </a:t>
            </a:r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Ag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(test serum) + 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primary </a:t>
            </a:r>
            <a:r>
              <a:rPr lang="en-US" sz="2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-Enzyme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+ 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substrate-</a:t>
            </a:r>
            <a:r>
              <a:rPr lang="en-US" sz="2600" b="1" dirty="0" err="1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chromogen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→ </a:t>
            </a:r>
            <a: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Color change</a:t>
            </a: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2362200"/>
            <a:ext cx="4038600" cy="3915095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47800"/>
            <a:ext cx="8534400" cy="5334000"/>
          </a:xfrm>
        </p:spPr>
        <p:txBody>
          <a:bodyPr>
            <a:normAutofit/>
          </a:bodyPr>
          <a:lstStyle/>
          <a:p>
            <a:pPr algn="just"/>
            <a:r>
              <a:rPr lang="en-IN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Secondary antibody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 targeted to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Fc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 region of human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Ig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) is </a:t>
            </a:r>
            <a:r>
              <a:rPr lang="en-IN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labelled with enzyme </a:t>
            </a:r>
          </a:p>
          <a:p>
            <a:pPr algn="just"/>
            <a:endParaRPr lang="en-IN" sz="2600" b="1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Step 1: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Wells are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precoated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with </a:t>
            </a:r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Ag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Step 2: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Test serum (containing 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primary </a:t>
            </a:r>
            <a:r>
              <a:rPr lang="en-US" sz="2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specific to the Ag) is added; </a:t>
            </a:r>
            <a:r>
              <a:rPr lang="en-US" sz="2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gets attached to the </a:t>
            </a:r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Ag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Step 3: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After washing, </a:t>
            </a:r>
            <a:r>
              <a:rPr lang="en-US" sz="2600" b="1" dirty="0" smtClean="0">
                <a:solidFill>
                  <a:srgbClr val="DA9C00"/>
                </a:solidFill>
                <a:latin typeface="Calibri" pitchFamily="34" charset="0"/>
                <a:cs typeface="Calibri" pitchFamily="34" charset="0"/>
              </a:rPr>
              <a:t>enzyme-labeled secondary </a:t>
            </a:r>
            <a:r>
              <a:rPr lang="en-US" sz="2600" b="1" dirty="0" err="1" smtClean="0">
                <a:solidFill>
                  <a:srgbClr val="DA9C00"/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b="1" dirty="0" smtClean="0">
                <a:solidFill>
                  <a:srgbClr val="DA9C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(anti-human immunoglobulin) is added</a:t>
            </a:r>
          </a:p>
          <a:p>
            <a:pPr algn="just"/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Step 4: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After washing, a 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substrate- </a:t>
            </a:r>
            <a:r>
              <a:rPr lang="en-US" sz="2600" b="1" dirty="0" err="1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chromogen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system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is added &amp; </a:t>
            </a:r>
            <a:r>
              <a:rPr lang="en-US" sz="26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color is developed</a:t>
            </a:r>
            <a:endParaRPr lang="en-IN" sz="2600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032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3000" dirty="0" smtClean="0">
                <a:solidFill>
                  <a:srgbClr val="C000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2. Indirect ELISA: to detect </a:t>
            </a:r>
            <a:r>
              <a:rPr lang="en-US" sz="3000" dirty="0" smtClean="0">
                <a:solidFill>
                  <a:srgbClr val="FF00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Antibody</a:t>
            </a:r>
            <a:r>
              <a:rPr lang="en-US" sz="3000" dirty="0" smtClean="0">
                <a:solidFill>
                  <a:srgbClr val="C000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 in serum</a:t>
            </a:r>
            <a:endParaRPr lang="en-US" sz="3000" dirty="0"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Wells are coated with </a:t>
            </a:r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Ag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+ 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primary </a:t>
            </a:r>
            <a:r>
              <a:rPr lang="en-US" sz="2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(test serum) + </a:t>
            </a:r>
            <a:r>
              <a:rPr lang="en-US" sz="2600" b="1" dirty="0" smtClean="0">
                <a:solidFill>
                  <a:srgbClr val="DA9C00"/>
                </a:solidFill>
                <a:latin typeface="Calibri" pitchFamily="34" charset="0"/>
                <a:cs typeface="Calibri" pitchFamily="34" charset="0"/>
              </a:rPr>
              <a:t>secondary </a:t>
            </a:r>
            <a:r>
              <a:rPr lang="en-US" sz="2600" b="1" dirty="0" err="1" smtClean="0">
                <a:solidFill>
                  <a:srgbClr val="DA9C00"/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b="1" dirty="0" smtClean="0">
                <a:solidFill>
                  <a:srgbClr val="DA9C00"/>
                </a:solidFill>
                <a:latin typeface="Calibri" pitchFamily="34" charset="0"/>
                <a:cs typeface="Calibri" pitchFamily="34" charset="0"/>
              </a:rPr>
              <a:t>- Enzyme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+ 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substrate- </a:t>
            </a:r>
            <a:r>
              <a:rPr lang="en-US" sz="2600" b="1" dirty="0" err="1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chromogen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→ development of </a:t>
            </a:r>
            <a:r>
              <a:rPr lang="en-US" sz="26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color</a:t>
            </a:r>
            <a:endParaRPr lang="en-IN" sz="2600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2895600"/>
            <a:ext cx="4129544" cy="3458395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52600"/>
            <a:ext cx="8458200" cy="4940491"/>
          </a:xfrm>
        </p:spPr>
        <p:txBody>
          <a:bodyPr>
            <a:normAutofit/>
          </a:bodyPr>
          <a:lstStyle/>
          <a:p>
            <a:pPr algn="just"/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Antigen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gets sandwiched b/w 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capture </a:t>
            </a:r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detector </a:t>
            </a:r>
            <a:r>
              <a:rPr lang="en-US" sz="2600" b="1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Ab</a:t>
            </a:r>
            <a:endParaRPr lang="en-US" sz="2600" b="1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600" b="1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Step 1: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Well is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precoated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with 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capture antibody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targeted against </a:t>
            </a:r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test antigen </a:t>
            </a:r>
          </a:p>
          <a:p>
            <a:pPr algn="just"/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Step 2: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Test serum is added to wells; </a:t>
            </a:r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Ag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gets attached to 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capture antibody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Step 3: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After washing, an </a:t>
            </a: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enzyme labeled primary ‘detector antibody’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specific for antigen is added</a:t>
            </a:r>
          </a:p>
          <a:p>
            <a:pPr algn="just"/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Step 4: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After washing, a 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substrate–</a:t>
            </a:r>
            <a:r>
              <a:rPr lang="en-US" sz="2600" b="1" dirty="0" err="1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chromogen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system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is added &amp; </a:t>
            </a:r>
            <a:r>
              <a:rPr lang="en-US" sz="26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color is developed</a:t>
            </a:r>
            <a:endParaRPr lang="en-IN" sz="2600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8991600" cy="11430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C00000"/>
                </a:solidFill>
                <a:effectLst/>
                <a:latin typeface="Roboto Condensed Light"/>
                <a:ea typeface="Roboto Condensed Light" panose="020B0604020202020204" charset="0"/>
              </a:rPr>
              <a:t>3. Sandwich ELISA: to detect </a:t>
            </a:r>
            <a:r>
              <a:rPr lang="en-US" sz="3000" dirty="0" smtClean="0">
                <a:solidFill>
                  <a:srgbClr val="C00000"/>
                </a:solidFill>
                <a:effectLst/>
                <a:latin typeface="Roboto Condensed Light"/>
              </a:rPr>
              <a:t>antigen in test serum</a:t>
            </a:r>
            <a:endParaRPr lang="en-US" sz="3000" dirty="0">
              <a:solidFill>
                <a:srgbClr val="C00000"/>
              </a:solidFill>
              <a:effectLst/>
              <a:latin typeface="Roboto Condensed Ligh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Wells coated with 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capture </a:t>
            </a:r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+ </a:t>
            </a:r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Ag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(test serum) + </a:t>
            </a:r>
            <a:r>
              <a:rPr lang="en-US" sz="2600" b="1" dirty="0" smtClean="0">
                <a:solidFill>
                  <a:srgbClr val="DA9C00"/>
                </a:solidFill>
                <a:latin typeface="Calibri" pitchFamily="34" charset="0"/>
                <a:cs typeface="Calibri" pitchFamily="34" charset="0"/>
              </a:rPr>
              <a:t>primary </a:t>
            </a:r>
            <a:r>
              <a:rPr lang="en-US" sz="2600" b="1" dirty="0" err="1" smtClean="0">
                <a:solidFill>
                  <a:srgbClr val="DA9C00"/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b="1" dirty="0" smtClean="0">
                <a:solidFill>
                  <a:srgbClr val="DA9C00"/>
                </a:solidFill>
                <a:latin typeface="Calibri" pitchFamily="34" charset="0"/>
                <a:cs typeface="Calibri" pitchFamily="34" charset="0"/>
              </a:rPr>
              <a:t>- enzyme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+ 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substrate- </a:t>
            </a:r>
            <a:r>
              <a:rPr lang="en-US" sz="2600" b="1" dirty="0" err="1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chromogen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→ </a:t>
            </a:r>
            <a:r>
              <a:rPr lang="en-US" sz="2600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color</a:t>
            </a:r>
            <a:endParaRPr lang="en-IN" sz="2600" dirty="0" smtClean="0">
              <a:ln>
                <a:solidFill>
                  <a:schemeClr val="tx1"/>
                </a:solidFill>
              </a:ln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2472845"/>
            <a:ext cx="3886200" cy="4027063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70037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2600" b="1" dirty="0" err="1" smtClean="0">
                <a:latin typeface="Calibri" pitchFamily="34" charset="0"/>
                <a:cs typeface="Calibri" pitchFamily="34" charset="0"/>
              </a:rPr>
              <a:t>Enzymatically</a:t>
            </a: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 amplified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sandwich- type immunoassay</a:t>
            </a:r>
          </a:p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Used for dengue, Japanese encephalitis virus, scrub typhus,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leptospirosis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, toxoplasmosis</a:t>
            </a:r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Based on </a:t>
            </a:r>
            <a:r>
              <a:rPr lang="en-US" sz="2600" b="1" dirty="0" smtClean="0">
                <a:solidFill>
                  <a:srgbClr val="FF3399"/>
                </a:solidFill>
                <a:latin typeface="Calibri" pitchFamily="34" charset="0"/>
                <a:cs typeface="Calibri" pitchFamily="34" charset="0"/>
              </a:rPr>
              <a:t>capturing primary </a:t>
            </a:r>
            <a:r>
              <a:rPr lang="en-US" sz="2600" b="1" dirty="0" err="1" smtClean="0">
                <a:solidFill>
                  <a:srgbClr val="FF3399"/>
                </a:solidFill>
                <a:latin typeface="Calibri" pitchFamily="34" charset="0"/>
                <a:cs typeface="Calibri" pitchFamily="34" charset="0"/>
              </a:rPr>
              <a:t>IgM</a:t>
            </a:r>
            <a:r>
              <a:rPr lang="en-US" sz="2600" b="1" dirty="0" smtClean="0">
                <a:solidFill>
                  <a:srgbClr val="FF3399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b="1" dirty="0" err="1" smtClean="0">
                <a:solidFill>
                  <a:srgbClr val="FF3399"/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b="1" dirty="0" smtClean="0">
                <a:solidFill>
                  <a:srgbClr val="FF3399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(in test serum) on a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microtiter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plate pre-coated with </a:t>
            </a:r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anti-human-</a:t>
            </a:r>
            <a:r>
              <a:rPr lang="en-US" sz="2600" b="1" dirty="0" err="1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IgM</a:t>
            </a:r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b="1" dirty="0" err="1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, followed by addition of </a:t>
            </a:r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recombinant antigen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Subsequently, </a:t>
            </a: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enzyme </a:t>
            </a:r>
            <a:r>
              <a:rPr lang="en-US" sz="2600" b="1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labelled</a:t>
            </a: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secondary antibody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specific for </a:t>
            </a:r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Ag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is added, followed by addition of 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substrate-</a:t>
            </a:r>
            <a:r>
              <a:rPr lang="en-US" sz="2600" b="1" dirty="0" err="1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chromogen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system. </a:t>
            </a:r>
            <a:endParaRPr lang="en-IN" sz="2600" b="1" dirty="0" smtClean="0">
              <a:solidFill>
                <a:schemeClr val="accent4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Avidin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-biotin system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helps in amplifying signal generated b/w </a:t>
            </a: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enzyme- antibody complex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, increases sensitivity</a:t>
            </a:r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C000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4. </a:t>
            </a:r>
            <a:r>
              <a:rPr lang="en-US" sz="3000" dirty="0" err="1" smtClean="0">
                <a:solidFill>
                  <a:srgbClr val="C000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IgM</a:t>
            </a:r>
            <a:r>
              <a:rPr lang="en-US" sz="3000" dirty="0" smtClean="0">
                <a:solidFill>
                  <a:srgbClr val="C000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 Antibody Capture (MAC) ELISA </a:t>
            </a:r>
            <a:endParaRPr lang="en-US" sz="3000" dirty="0"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397691"/>
          </a:xfrm>
        </p:spPr>
        <p:txBody>
          <a:bodyPr>
            <a:no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Wells coated with 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capture anti-</a:t>
            </a:r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IgM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+ </a:t>
            </a:r>
            <a:r>
              <a:rPr lang="en-US" sz="2600" b="1" dirty="0" err="1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IgM</a:t>
            </a:r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b="1" dirty="0" err="1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(test serum) </a:t>
            </a:r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+ recombinant antigen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+ </a:t>
            </a: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secondary </a:t>
            </a:r>
            <a:r>
              <a:rPr lang="en-US" sz="2600" b="1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- biotin + </a:t>
            </a:r>
            <a:r>
              <a:rPr lang="en-US" sz="2600" b="1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avidin</a:t>
            </a: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- enzyme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+ 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substrate- </a:t>
            </a:r>
            <a:r>
              <a:rPr lang="en-US" sz="2600" b="1" dirty="0" err="1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chromogen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→ color</a:t>
            </a:r>
            <a:endParaRPr lang="en-US" sz="2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086100"/>
            <a:ext cx="43434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l="37255" t="24599" r="1961" b="47018"/>
          <a:stretch>
            <a:fillRect/>
          </a:stretch>
        </p:blipFill>
        <p:spPr>
          <a:xfrm>
            <a:off x="6553200" y="2438400"/>
            <a:ext cx="2362200" cy="114300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029200"/>
          </a:xfrm>
        </p:spPr>
        <p:txBody>
          <a:bodyPr>
            <a:noAutofit/>
          </a:bodyPr>
          <a:lstStyle/>
          <a:p>
            <a:pPr algn="just"/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Ag in test serum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competes with </a:t>
            </a:r>
            <a:r>
              <a:rPr lang="en-US" sz="2600" b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another antigen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of same type coated on well to bind to 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primary antibody</a:t>
            </a:r>
          </a:p>
          <a:p>
            <a:pPr algn="just"/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Step 1: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Primary antibody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is incubated with serum sample containing the </a:t>
            </a:r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test antigen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/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Step 2: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Antigen- antibody mixture is added to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microtiter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well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precoated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with same type of </a:t>
            </a:r>
            <a:r>
              <a:rPr lang="en-US" sz="2600" b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antigen</a:t>
            </a:r>
          </a:p>
          <a:p>
            <a:pPr algn="just"/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Step 3: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Free antibodies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bind to </a:t>
            </a:r>
            <a:r>
              <a:rPr lang="en-US" sz="2600" b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antigen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coated on well. </a:t>
            </a:r>
          </a:p>
          <a:p>
            <a:pPr algn="just"/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Step 4: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After washing (to remove free antibodies and antigens), </a:t>
            </a: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enzyme-conjugated secondary antibody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is added</a:t>
            </a:r>
          </a:p>
          <a:p>
            <a:pPr algn="just"/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Step 5: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After washing, 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substrate- </a:t>
            </a:r>
            <a:r>
              <a:rPr lang="en-US" sz="2600" b="1" dirty="0" err="1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chromogen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system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is added &amp; color is developed</a:t>
            </a:r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98438"/>
            <a:ext cx="8229600" cy="792162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C000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5. Competitive ELISA </a:t>
            </a:r>
            <a:endParaRPr lang="en-US" sz="3000" dirty="0"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22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447800"/>
            <a:ext cx="7979170" cy="33528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60309"/>
            <a:ext cx="8305800" cy="494049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Modification of ELISA </a:t>
            </a:r>
          </a:p>
          <a:p>
            <a:pPr algn="just">
              <a:lnSpc>
                <a:spcPct val="150000"/>
              </a:lnSpc>
            </a:pP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Quantitative detection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of cells producing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(plasma cells) or cytokines (e.g. lymphocytes or macrophages)</a:t>
            </a:r>
          </a:p>
          <a:p>
            <a:pPr algn="just">
              <a:lnSpc>
                <a:spcPct val="150000"/>
              </a:lnSpc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ELISPOT is used in 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IGRA (interferon gamma assay),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for diagnosis of latent tuberculosis</a:t>
            </a:r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92162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C000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6. ELISPOT Test</a:t>
            </a:r>
            <a:endParaRPr lang="en-US" sz="3000" dirty="0"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155509"/>
            <a:ext cx="8458200" cy="5016691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Useful for differentiating 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recent from past infection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In situations where both (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IgM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/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IgG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 antibodies are present,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IgG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avidity test is useful to differentiate recent from past infection</a:t>
            </a:r>
          </a:p>
          <a:p>
            <a:pPr algn="just"/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marL="101600" indent="0" algn="just"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Principle: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/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Avidity of an antibody indicates how firmly it is bound with its antigen (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reflects maturity of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Low avidity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IgG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- recent infection</a:t>
            </a: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High avidity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IgG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- Past infection</a:t>
            </a:r>
          </a:p>
          <a:p>
            <a:pPr algn="just"/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marL="101600" indent="0" algn="just"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Applications: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101600" indent="0"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Diagnosis of rubella, CMV, VZV,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toxoplasma</a:t>
            </a: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98438"/>
            <a:ext cx="8229600" cy="944562"/>
          </a:xfrm>
        </p:spPr>
        <p:txBody>
          <a:bodyPr>
            <a:normAutofit/>
          </a:bodyPr>
          <a:lstStyle/>
          <a:p>
            <a:r>
              <a:rPr lang="en-US" sz="3000" dirty="0" err="1" smtClean="0">
                <a:solidFill>
                  <a:srgbClr val="C000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IgG</a:t>
            </a:r>
            <a:r>
              <a:rPr lang="en-US" sz="3000" dirty="0" smtClean="0">
                <a:solidFill>
                  <a:srgbClr val="C000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 Avidity ELISA</a:t>
            </a:r>
            <a:endParaRPr lang="en-US" sz="3000" dirty="0"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8305800" cy="6248400"/>
          </a:xfrm>
        </p:spPr>
        <p:txBody>
          <a:bodyPr>
            <a:noAutofit/>
          </a:bodyPr>
          <a:lstStyle/>
          <a:p>
            <a:pPr marL="566928" indent="-457200" algn="just">
              <a:buNone/>
            </a:pP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Advantages of ELISA</a:t>
            </a:r>
          </a:p>
          <a:p>
            <a:pPr marL="566928" indent="-457200" algn="just">
              <a:buNone/>
            </a:pPr>
            <a:endParaRPr lang="en-US" sz="26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marL="566928" indent="-457200" algn="just">
              <a:buFont typeface="+mj-lt"/>
              <a:buAutoNum type="arabicPeriod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Method of choice for detection of Ag/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in serum </a:t>
            </a:r>
          </a:p>
          <a:p>
            <a:pPr marL="566928" indent="-457200" algn="just">
              <a:buFont typeface="+mj-lt"/>
              <a:buAutoNum type="arabicPeriod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Takes 2- 3 hrs </a:t>
            </a:r>
          </a:p>
          <a:p>
            <a:pPr marL="566928" indent="-457200" algn="just">
              <a:buFont typeface="+mj-lt"/>
              <a:buAutoNum type="arabicPeriod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High sensitivity </a:t>
            </a:r>
          </a:p>
          <a:p>
            <a:pPr marL="566928" indent="-457200" algn="just">
              <a:buFont typeface="+mj-lt"/>
              <a:buAutoNum type="arabicPeriod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Recombinant, synthetic antigens, monoclonal antibodies- ELISA has become more specific</a:t>
            </a:r>
          </a:p>
          <a:p>
            <a:pPr marL="566928" indent="-457200" algn="just">
              <a:buFont typeface="+mj-lt"/>
              <a:buAutoNum type="arabicPeriod"/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Disadvantages of ELISA </a:t>
            </a:r>
          </a:p>
          <a:p>
            <a:pPr algn="just">
              <a:buNone/>
            </a:pPr>
            <a:endParaRPr lang="en-US" sz="2600" b="1" dirty="0" smtClean="0">
              <a:solidFill>
                <a:srgbClr val="C00000"/>
              </a:solidFill>
              <a:latin typeface="Calibri" pitchFamily="34" charset="0"/>
              <a:ea typeface="Roboto Condensed Light" panose="020B0604020202020204" charset="0"/>
              <a:cs typeface="Calibri" pitchFamily="34" charset="0"/>
            </a:endParaRPr>
          </a:p>
          <a:p>
            <a:pPr marL="566928" indent="-457200" algn="just">
              <a:buFont typeface="+mj-lt"/>
              <a:buAutoNum type="arabicPeriod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In small laboratories rapid tests are preferred over ELISA </a:t>
            </a:r>
          </a:p>
          <a:p>
            <a:pPr marL="566928" indent="-457200" algn="just">
              <a:buFont typeface="+mj-lt"/>
              <a:buAutoNum type="arabicPeriod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Takes more time (2- 3 hours) compared to rapid tests </a:t>
            </a:r>
          </a:p>
          <a:p>
            <a:pPr marL="566928" indent="-457200" algn="just">
              <a:buFont typeface="+mj-lt"/>
              <a:buAutoNum type="arabicPeriod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Needs expensive equipment; ELISA washer, reader</a:t>
            </a:r>
          </a:p>
          <a:p>
            <a:pPr algn="just"/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marL="566928" indent="-457200" algn="just">
              <a:buFont typeface="+mj-lt"/>
              <a:buAutoNum type="arabicPeriod"/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5105400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IN" sz="2600" b="1" dirty="0" smtClean="0">
                <a:latin typeface="Calibri" pitchFamily="34" charset="0"/>
                <a:cs typeface="Calibri" pitchFamily="34" charset="0"/>
              </a:rPr>
              <a:t>Antigen detection</a:t>
            </a:r>
            <a:r>
              <a:rPr lang="en-IN" sz="2600" b="1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-hepatitis B [hepatitis B surface antigen (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HBsAg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), NS1 antigen for dengue</a:t>
            </a:r>
          </a:p>
          <a:p>
            <a:pPr lvl="0">
              <a:lnSpc>
                <a:spcPct val="150000"/>
              </a:lnSpc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lvl="0">
              <a:lnSpc>
                <a:spcPct val="150000"/>
              </a:lnSpc>
            </a:pPr>
            <a:r>
              <a:rPr lang="en-IN" sz="2600" b="1" dirty="0" smtClean="0">
                <a:latin typeface="Calibri" pitchFamily="34" charset="0"/>
                <a:cs typeface="Calibri" pitchFamily="34" charset="0"/>
              </a:rPr>
              <a:t>Antibody detection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against</a:t>
            </a:r>
            <a:r>
              <a:rPr lang="en-IN" sz="2600" b="1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hepatitis B, hepatitis C, HIV, dengue, toxoplasmosis,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leishmaniasis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0070C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Applications of ELISA</a:t>
            </a:r>
            <a:endParaRPr lang="en-US" sz="3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953000"/>
          </a:xfrm>
        </p:spPr>
        <p:txBody>
          <a:bodyPr>
            <a:normAutofit/>
          </a:bodyPr>
          <a:lstStyle/>
          <a:p>
            <a:pPr algn="just"/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Modification of ELISA</a:t>
            </a:r>
          </a:p>
          <a:p>
            <a:pPr algn="just"/>
            <a:endParaRPr lang="en-US" sz="26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Automated system, all steps are performed by instrument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Ag-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-enzyme complex is detected by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fluorometric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method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VIDAS and mini VIDAS are commercially available systems based on ELFA technology</a:t>
            </a: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10600" cy="11430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DA9C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ENZYME-LINKED FLUORESCENT </a:t>
            </a:r>
            <a:br>
              <a:rPr lang="en-US" sz="3000" dirty="0" smtClean="0">
                <a:solidFill>
                  <a:srgbClr val="DA9C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</a:br>
            <a:r>
              <a:rPr lang="en-US" sz="3000" dirty="0" smtClean="0">
                <a:solidFill>
                  <a:srgbClr val="DA9C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ASSAY (ELFA)</a:t>
            </a:r>
            <a:endParaRPr lang="en-US" sz="3000" dirty="0">
              <a:solidFill>
                <a:srgbClr val="DA9C00"/>
              </a:solidFill>
              <a:effectLst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43000"/>
            <a:ext cx="7273250" cy="4126325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321491"/>
          </a:xfrm>
        </p:spPr>
        <p:txBody>
          <a:bodyPr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Advantages: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marL="558800" lvl="1" indent="0">
              <a:lnSpc>
                <a:spcPct val="150000"/>
              </a:lnSpc>
              <a:buNone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i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) automated system</a:t>
            </a:r>
          </a:p>
          <a:p>
            <a:pPr marL="558800" lvl="1" indent="0">
              <a:lnSpc>
                <a:spcPct val="150000"/>
              </a:lnSpc>
              <a:buNone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(ii) easy to perform</a:t>
            </a:r>
          </a:p>
          <a:p>
            <a:pPr marL="558800" lvl="1" indent="0">
              <a:lnSpc>
                <a:spcPct val="150000"/>
              </a:lnSpc>
              <a:buNone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(iii) less contamination chance</a:t>
            </a:r>
          </a:p>
          <a:p>
            <a:pPr marL="558800" lvl="1" indent="0">
              <a:lnSpc>
                <a:spcPct val="150000"/>
              </a:lnSpc>
              <a:buNone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(iv) gives quantitative results</a:t>
            </a:r>
          </a:p>
          <a:p>
            <a:pPr marL="558800" lvl="1" indent="0">
              <a:lnSpc>
                <a:spcPct val="150000"/>
              </a:lnSpc>
              <a:buNone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(v) more sensitive and specific</a:t>
            </a:r>
          </a:p>
          <a:p>
            <a:pPr marL="558800" lvl="1" indent="0">
              <a:lnSpc>
                <a:spcPct val="150000"/>
              </a:lnSpc>
              <a:buNone/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marL="101600" indent="0">
              <a:lnSpc>
                <a:spcPct val="150000"/>
              </a:lnSpc>
              <a:buNone/>
            </a:pP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Disadvantages: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558800" lvl="1" indent="0">
              <a:lnSpc>
                <a:spcPct val="150000"/>
              </a:lnSpc>
              <a:buNone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i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) Expensive</a:t>
            </a:r>
          </a:p>
          <a:p>
            <a:pPr marL="558800" lvl="1" indent="0">
              <a:lnSpc>
                <a:spcPct val="150000"/>
              </a:lnSpc>
              <a:buNone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(ii) can run only 12–24 number of tests at a time</a:t>
            </a:r>
          </a:p>
          <a:p>
            <a:pPr marL="558800" lvl="1" indent="0">
              <a:lnSpc>
                <a:spcPct val="150000"/>
              </a:lnSpc>
              <a:buNone/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550091"/>
          </a:xfrm>
        </p:spPr>
        <p:txBody>
          <a:bodyPr>
            <a:normAutofit lnSpcReduction="10000"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Use:</a:t>
            </a:r>
            <a:r>
              <a:rPr lang="en-US" sz="26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 </a:t>
            </a:r>
          </a:p>
          <a:p>
            <a:pPr marL="101600" indent="0" algn="just">
              <a:lnSpc>
                <a:spcPct val="150000"/>
              </a:lnSpc>
              <a:buNone/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Infectious diseases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: Hepatitis viruses, HIV (Ag and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),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to TORCH infection, measles, mumps,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varicella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600" i="1" dirty="0" smtClean="0">
                <a:latin typeface="Calibri" pitchFamily="34" charset="0"/>
                <a:cs typeface="Calibri" pitchFamily="34" charset="0"/>
              </a:rPr>
              <a:t>H. pylori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and antigen to </a:t>
            </a:r>
            <a:r>
              <a:rPr lang="en-US" sz="2600" i="1" dirty="0" smtClean="0">
                <a:latin typeface="Calibri" pitchFamily="34" charset="0"/>
                <a:cs typeface="Calibri" pitchFamily="34" charset="0"/>
              </a:rPr>
              <a:t>C. </a:t>
            </a:r>
            <a:r>
              <a:rPr lang="en-US" sz="2600" i="1" dirty="0" err="1" smtClean="0">
                <a:latin typeface="Calibri" pitchFamily="34" charset="0"/>
                <a:cs typeface="Calibri" pitchFamily="34" charset="0"/>
              </a:rPr>
              <a:t>difficile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, rotavirus, etc</a:t>
            </a:r>
          </a:p>
          <a:p>
            <a:pPr algn="just">
              <a:lnSpc>
                <a:spcPct val="150000"/>
              </a:lnSpc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Other uses: Biomarkers (e.g.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procalcitonin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), hormones (e.g. thyroid), tumor markers, cardiac markers and screening for allergy</a:t>
            </a:r>
          </a:p>
          <a:p>
            <a:pPr algn="just">
              <a:lnSpc>
                <a:spcPct val="150000"/>
              </a:lnSpc>
            </a:pPr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536509"/>
            <a:ext cx="8305800" cy="4864291"/>
          </a:xfrm>
        </p:spPr>
        <p:txBody>
          <a:bodyPr>
            <a:noAutofit/>
          </a:bodyPr>
          <a:lstStyle/>
          <a:p>
            <a:pPr algn="just"/>
            <a:r>
              <a:rPr lang="en-IN" sz="2600" dirty="0" smtClean="0">
                <a:latin typeface="Calibri" pitchFamily="34" charset="0"/>
                <a:cs typeface="Calibri" pitchFamily="34" charset="0"/>
              </a:rPr>
              <a:t>Technique similar to ELISA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Fluorescent dye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is used instead of enzyme for labelling of antibody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600" dirty="0" smtClean="0">
                <a:latin typeface="Calibri" pitchFamily="34" charset="0"/>
                <a:cs typeface="Calibri" pitchFamily="34" charset="0"/>
              </a:rPr>
              <a:t>Detects </a:t>
            </a:r>
            <a:r>
              <a:rPr lang="en-IN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cell surface antigens or antibodies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bound to cell surface antigens</a:t>
            </a:r>
          </a:p>
          <a:p>
            <a:pPr lvl="1" algn="just">
              <a:buNone/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Fluorescent dye is used to conjugate the antibody; used to detect the antigens or antigen–antibody complexes on the cell surface</a:t>
            </a: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>
            <a:normAutofit/>
          </a:bodyPr>
          <a:lstStyle/>
          <a:p>
            <a:r>
              <a:rPr lang="en-US" sz="3000" dirty="0" err="1" smtClean="0">
                <a:solidFill>
                  <a:srgbClr val="DA9C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Immunofluorescence</a:t>
            </a:r>
            <a:r>
              <a:rPr lang="en-US" sz="3000" dirty="0" smtClean="0">
                <a:solidFill>
                  <a:srgbClr val="DA9C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 assay (IFA)</a:t>
            </a:r>
            <a:endParaRPr lang="en-US" sz="3000" dirty="0">
              <a:solidFill>
                <a:srgbClr val="DA9C00"/>
              </a:solidFill>
              <a:effectLst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4525963"/>
          </a:xfrm>
        </p:spPr>
        <p:txBody>
          <a:bodyPr>
            <a:normAutofit/>
          </a:bodyPr>
          <a:lstStyle/>
          <a:p>
            <a:pPr marL="566928" indent="-457200" algn="just">
              <a:buAutoNum type="arabicPeriod"/>
            </a:pP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Direct </a:t>
            </a:r>
            <a:r>
              <a:rPr lang="en-US" sz="2400" b="1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Immunofluorescence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Assay</a:t>
            </a:r>
          </a:p>
          <a:p>
            <a:pPr algn="just"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Step 1: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Sample containing cells carrying </a:t>
            </a:r>
            <a:r>
              <a:rPr lang="en-US" sz="2400" b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surface antigens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is smeared on a slide </a:t>
            </a:r>
          </a:p>
          <a:p>
            <a:pPr algn="just"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Step 2: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Primary antibody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specific to </a:t>
            </a:r>
            <a:r>
              <a:rPr lang="en-US" sz="2400" b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antigen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tagged with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fluorescent dye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is added</a:t>
            </a:r>
          </a:p>
          <a:p>
            <a:pPr algn="just"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Step 3: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Slide is washed; then viewed under fluorescence microscope</a:t>
            </a:r>
          </a:p>
          <a:p>
            <a:pPr algn="just"/>
            <a:endParaRPr lang="en-US" sz="2400" i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en-IN" sz="3000" dirty="0" smtClean="0">
                <a:solidFill>
                  <a:srgbClr val="C00000"/>
                </a:solidFill>
                <a:effectLst/>
              </a:rPr>
              <a:t>Types</a:t>
            </a:r>
            <a:endParaRPr lang="en-US" sz="3000" dirty="0">
              <a:solidFill>
                <a:srgbClr val="C00000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3429000"/>
            <a:ext cx="4114800" cy="327660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381000"/>
            <a:ext cx="8382000" cy="5626291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2. Indirect </a:t>
            </a:r>
            <a:r>
              <a:rPr lang="en-US" sz="2400" b="1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Immunofluorescence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Assay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Detects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antibodies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in sample; slides smeared with cells carrying known antigens are commercially available</a:t>
            </a:r>
          </a:p>
          <a:p>
            <a:pPr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Step 1: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Test serum containing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primary antibody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is added to slide </a:t>
            </a:r>
          </a:p>
          <a:p>
            <a:pPr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Step 2: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Slide is washed; a </a:t>
            </a:r>
            <a:r>
              <a:rPr lang="en-US" sz="2400" b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secondary antibody (antihuman antibody conjugated with fluorescent dye)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is added </a:t>
            </a:r>
          </a:p>
          <a:p>
            <a:pPr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Step 3: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Slide is washed; viewed under a fluorescence microscope</a:t>
            </a: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276600"/>
            <a:ext cx="5181600" cy="342900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1600" indent="0" algn="just">
              <a:buNone/>
            </a:pP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Applications: </a:t>
            </a:r>
          </a:p>
          <a:p>
            <a:pPr marL="101600" indent="0" algn="just">
              <a:buNone/>
            </a:pPr>
            <a:endParaRPr lang="en-US" sz="26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Detection of </a:t>
            </a:r>
            <a:r>
              <a:rPr lang="en-US" sz="2600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autoantibodies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(e.g. antinuclear antibody) in autoimmune diseases </a:t>
            </a:r>
          </a:p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Detecting </a:t>
            </a:r>
            <a:r>
              <a:rPr lang="en-US" sz="26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microbial antigens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, e.g. rabies antigen in corneal smear </a:t>
            </a:r>
          </a:p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Detection of </a:t>
            </a:r>
            <a:r>
              <a:rPr lang="en-US" sz="26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viral antigens in cell lines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inoculated with the specimens</a:t>
            </a:r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305800" cy="5334000"/>
          </a:xfrm>
        </p:spPr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Laser-based technology that 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quantitatively analyses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separates the cells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as they pass through laser beam</a:t>
            </a:r>
          </a:p>
          <a:p>
            <a:pPr algn="just">
              <a:buNone/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marL="101600" indent="0" algn="just">
              <a:buNone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Used to analyze multiple parameters of cells (e.g. leukocytes) such as cell counting, cell sorting, analysis of size, shape, granularity, DNA or RNA content of a cell</a:t>
            </a:r>
          </a:p>
          <a:p>
            <a:pPr marL="101600" indent="0" algn="just">
              <a:buNone/>
            </a:pPr>
            <a:endParaRPr lang="en-US" sz="2600" b="1" dirty="0" smtClean="0">
              <a:latin typeface="Calibri" pitchFamily="34" charset="0"/>
              <a:cs typeface="Calibri" pitchFamily="34" charset="0"/>
            </a:endParaRPr>
          </a:p>
          <a:p>
            <a:pPr marL="101600" indent="0" algn="just">
              <a:buNone/>
            </a:pP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Applications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: </a:t>
            </a:r>
          </a:p>
          <a:p>
            <a:pPr marL="101600" indent="0" algn="just">
              <a:buNone/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CD4 T cell count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in HIV infected patients </a:t>
            </a:r>
          </a:p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Detection of leukocytes with specific markers for the diagnosis of various </a:t>
            </a:r>
            <a:r>
              <a:rPr lang="en-US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lymphomas</a:t>
            </a:r>
          </a:p>
          <a:p>
            <a:pPr algn="just"/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DA9C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Flow </a:t>
            </a:r>
            <a:r>
              <a:rPr lang="en-US" sz="3000" dirty="0" err="1" smtClean="0">
                <a:solidFill>
                  <a:srgbClr val="DA9C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Cytometry</a:t>
            </a:r>
            <a:endParaRPr lang="en-US" sz="3000" dirty="0">
              <a:solidFill>
                <a:srgbClr val="DA9C00"/>
              </a:solidFill>
              <a:effectLst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371600"/>
            <a:ext cx="8382000" cy="5029200"/>
          </a:xfrm>
        </p:spPr>
        <p:txBody>
          <a:bodyPr>
            <a:normAutofit/>
          </a:bodyPr>
          <a:lstStyle/>
          <a:p>
            <a:pPr algn="just"/>
            <a:r>
              <a:rPr lang="en-IN" sz="2600" dirty="0" smtClean="0">
                <a:latin typeface="Calibri" pitchFamily="34" charset="0"/>
                <a:cs typeface="Calibri" pitchFamily="34" charset="0"/>
              </a:rPr>
              <a:t>Process of detecting antigens (e.g. </a:t>
            </a:r>
            <a:r>
              <a:rPr lang="en-IN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proteins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) in cells of tissue section by using </a:t>
            </a:r>
            <a:r>
              <a:rPr lang="en-IN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labelled antibodies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binding specifically to  antigens in biological tissues</a:t>
            </a:r>
          </a:p>
          <a:p>
            <a:pPr algn="just">
              <a:buNone/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lvl="0"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Based on principles of ELISA or IFA</a:t>
            </a:r>
          </a:p>
          <a:p>
            <a:pPr lvl="0" algn="just"/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lvl="0" algn="just"/>
            <a:r>
              <a:rPr lang="en-IN" sz="2600" dirty="0" smtClean="0">
                <a:latin typeface="Calibri" pitchFamily="34" charset="0"/>
                <a:cs typeface="Calibri" pitchFamily="34" charset="0"/>
              </a:rPr>
              <a:t>Widely used in the diagnosis of abnormal cells (e.g. </a:t>
            </a:r>
            <a:r>
              <a:rPr lang="en-IN" sz="2600" b="1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tumor</a:t>
            </a:r>
            <a:r>
              <a:rPr lang="en-IN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cells)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 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838200"/>
          </a:xfrm>
        </p:spPr>
        <p:txBody>
          <a:bodyPr>
            <a:normAutofit/>
          </a:bodyPr>
          <a:lstStyle/>
          <a:p>
            <a:r>
              <a:rPr lang="en-US" sz="3000" dirty="0" err="1" smtClean="0">
                <a:solidFill>
                  <a:srgbClr val="DA9C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Immunohistochemistry</a:t>
            </a:r>
            <a:endParaRPr lang="en-US" sz="3000" dirty="0">
              <a:solidFill>
                <a:srgbClr val="DA9C00"/>
              </a:solidFill>
              <a:effectLst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88909"/>
            <a:ext cx="8534400" cy="4559491"/>
          </a:xfrm>
        </p:spPr>
        <p:txBody>
          <a:bodyPr>
            <a:noAutofit/>
          </a:bodyPr>
          <a:lstStyle/>
          <a:p>
            <a:pPr algn="just"/>
            <a:r>
              <a:rPr lang="en-IN" sz="2600" dirty="0" smtClean="0">
                <a:latin typeface="Calibri" pitchFamily="34" charset="0"/>
                <a:cs typeface="Calibri" pitchFamily="34" charset="0"/>
              </a:rPr>
              <a:t>Emission of light (luminescence), as a result of a chemical reaction</a:t>
            </a:r>
          </a:p>
          <a:p>
            <a:pPr algn="just"/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600" b="1" dirty="0" smtClean="0">
                <a:solidFill>
                  <a:srgbClr val="DA9C00"/>
                </a:solidFill>
                <a:latin typeface="Calibri" pitchFamily="34" charset="0"/>
                <a:cs typeface="Calibri" pitchFamily="34" charset="0"/>
              </a:rPr>
              <a:t>Principle: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chromogenic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 substance (ELISA) is replaced by </a:t>
            </a:r>
            <a:r>
              <a:rPr lang="en-IN" sz="2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chemiluminescent</a:t>
            </a:r>
            <a:r>
              <a:rPr lang="en-IN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compounds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(e.g.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luminol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) that generate light during a chemical reaction (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luxogenic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algn="just"/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600" dirty="0" smtClean="0">
                <a:latin typeface="Calibri" pitchFamily="34" charset="0"/>
                <a:cs typeface="Calibri" pitchFamily="34" charset="0"/>
              </a:rPr>
              <a:t>Light (photons) can be detected by a photomultiplier</a:t>
            </a:r>
          </a:p>
          <a:p>
            <a:pPr algn="just"/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r>
              <a:rPr lang="en-US" sz="3000" dirty="0" err="1" smtClean="0">
                <a:solidFill>
                  <a:srgbClr val="DA9C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Chemiluminescence</a:t>
            </a:r>
            <a:r>
              <a:rPr lang="en-US" sz="3000" dirty="0" smtClean="0">
                <a:solidFill>
                  <a:srgbClr val="DA9C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-linked immunoassay </a:t>
            </a:r>
            <a:br>
              <a:rPr lang="en-US" sz="3000" dirty="0" smtClean="0">
                <a:solidFill>
                  <a:srgbClr val="DA9C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</a:br>
            <a:r>
              <a:rPr lang="en-US" sz="3000" dirty="0" smtClean="0">
                <a:solidFill>
                  <a:srgbClr val="DA9C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(CLIA)</a:t>
            </a:r>
            <a:endParaRPr lang="en-US" sz="3000" dirty="0">
              <a:solidFill>
                <a:srgbClr val="DA9C00"/>
              </a:solidFill>
              <a:effectLst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Ag-</a:t>
            </a:r>
            <a:r>
              <a:rPr lang="en-US" sz="2600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complex)- enzyme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+ </a:t>
            </a:r>
            <a:r>
              <a:rPr lang="en-US" sz="2600" dirty="0" err="1" smtClean="0">
                <a:solidFill>
                  <a:srgbClr val="DA9C00"/>
                </a:solidFill>
                <a:latin typeface="Calibri" pitchFamily="34" charset="0"/>
                <a:cs typeface="Calibri" pitchFamily="34" charset="0"/>
              </a:rPr>
              <a:t>chemiluminescent</a:t>
            </a:r>
            <a:r>
              <a:rPr lang="en-US" sz="2600" dirty="0" smtClean="0">
                <a:solidFill>
                  <a:srgbClr val="DA9C00"/>
                </a:solidFill>
                <a:latin typeface="Calibri" pitchFamily="34" charset="0"/>
                <a:cs typeface="Calibri" pitchFamily="34" charset="0"/>
              </a:rPr>
              <a:t> substrate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→ product + </a:t>
            </a:r>
            <a:r>
              <a:rPr lang="en-US" sz="2600" b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light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(photons) → detected by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luminometer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or photomultiplier</a:t>
            </a:r>
          </a:p>
          <a:p>
            <a:pPr algn="just"/>
            <a:endParaRPr lang="en-US" sz="2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25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3048000"/>
            <a:ext cx="7718541" cy="337342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60309"/>
            <a:ext cx="8229600" cy="4711891"/>
          </a:xfrm>
        </p:spPr>
        <p:txBody>
          <a:bodyPr>
            <a:noAutofit/>
          </a:bodyPr>
          <a:lstStyle/>
          <a:p>
            <a:pPr marL="566928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600" dirty="0" smtClean="0">
                <a:latin typeface="Calibri" pitchFamily="34" charset="0"/>
                <a:cs typeface="Calibri" pitchFamily="34" charset="0"/>
              </a:rPr>
              <a:t>More sensitive than ELISA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marL="566928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600" dirty="0" smtClean="0">
                <a:latin typeface="Calibri" pitchFamily="34" charset="0"/>
                <a:cs typeface="Calibri" pitchFamily="34" charset="0"/>
              </a:rPr>
              <a:t>No 'background' signal, i.e.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luminol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 compounds do not themselves emit light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marL="566928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600" dirty="0" smtClean="0">
                <a:latin typeface="Calibri" pitchFamily="34" charset="0"/>
                <a:cs typeface="Calibri" pitchFamily="34" charset="0"/>
              </a:rPr>
              <a:t>Measurement of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chemiluminescence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 is not a ratio </a:t>
            </a:r>
          </a:p>
          <a:p>
            <a:pPr marL="566928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Available for detection of antigens or antibodies against various infections such as hepatitis viruses, HIV, TORCH infections and biomarkers such as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procalcitonin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lvl="0" algn="just">
              <a:lnSpc>
                <a:spcPct val="150000"/>
              </a:lnSpc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0070C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Advantages of CLIA</a:t>
            </a:r>
            <a:endParaRPr lang="en-US" sz="3000" dirty="0">
              <a:solidFill>
                <a:srgbClr val="0070C0"/>
              </a:solidFill>
              <a:effectLst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79309"/>
            <a:ext cx="8229600" cy="5016691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n-IN" sz="2600" dirty="0" smtClean="0">
                <a:latin typeface="Calibri" pitchFamily="34" charset="0"/>
                <a:cs typeface="Calibri" pitchFamily="34" charset="0"/>
              </a:rPr>
              <a:t>Detects </a:t>
            </a:r>
            <a:r>
              <a:rPr lang="en-IN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specific proteins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(antibodies) in a sample containing mixture of antibodies each targeted against different antigens of same microbe</a:t>
            </a:r>
          </a:p>
          <a:p>
            <a:pPr algn="just">
              <a:spcBef>
                <a:spcPts val="0"/>
              </a:spcBef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marL="101600" indent="0" algn="just">
              <a:buNone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Comprises of three basic components: </a:t>
            </a:r>
          </a:p>
          <a:p>
            <a:pPr algn="just"/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SDS PAGE-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to separate Ag mixture into individual fragments </a:t>
            </a:r>
            <a:endParaRPr lang="en-US" sz="2600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NCM blotting-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fragments transferred to nitrocellulose membrane sheet</a:t>
            </a:r>
            <a:endParaRPr lang="en-US" sz="2600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Enzyme immunoassay-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reaction with patient serum sample to form colored bands</a:t>
            </a:r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DA9C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Western blot</a:t>
            </a:r>
            <a:endParaRPr lang="en-US" sz="3000" dirty="0">
              <a:solidFill>
                <a:srgbClr val="DA9C00"/>
              </a:solidFill>
              <a:effectLst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HANIYA\Desktop\hiv-1-antibodies-bound-to-hiv-1-antigens-on-western-blot-test-stri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72" y="838200"/>
            <a:ext cx="8348628" cy="4765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HANIYA\Desktop\Western-blot-test-positive.jpg"/>
          <p:cNvPicPr>
            <a:picLocks noChangeAspect="1" noChangeArrowheads="1"/>
          </p:cNvPicPr>
          <p:nvPr/>
        </p:nvPicPr>
        <p:blipFill>
          <a:blip r:embed="rId2"/>
          <a:srcRect l="10494" t="21688" r="9259" b="30399"/>
          <a:stretch>
            <a:fillRect/>
          </a:stretch>
        </p:blipFill>
        <p:spPr bwMode="auto">
          <a:xfrm rot="5400000">
            <a:off x="1600200" y="2057400"/>
            <a:ext cx="6477000" cy="2666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307909"/>
            <a:ext cx="8458200" cy="4864291"/>
          </a:xfrm>
        </p:spPr>
        <p:txBody>
          <a:bodyPr>
            <a:normAutofit/>
          </a:bodyPr>
          <a:lstStyle/>
          <a:p>
            <a:pPr marL="624078" indent="-514350" algn="just">
              <a:buFont typeface="+mj-lt"/>
              <a:buAutoNum type="arabicPeriod"/>
            </a:pPr>
            <a:r>
              <a:rPr lang="en-IN" sz="2600" dirty="0" smtClean="0">
                <a:latin typeface="Calibri" pitchFamily="34" charset="0"/>
                <a:cs typeface="Calibri" pitchFamily="34" charset="0"/>
              </a:rPr>
              <a:t>Excellent specificity</a:t>
            </a:r>
          </a:p>
          <a:p>
            <a:pPr marL="624078" indent="-514350" algn="just">
              <a:buFont typeface="+mj-lt"/>
              <a:buAutoNum type="arabicPeriod"/>
            </a:pPr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marL="624078" indent="-514350" algn="just">
              <a:buFont typeface="+mj-lt"/>
              <a:buAutoNum type="arabicPeriod"/>
            </a:pPr>
            <a:r>
              <a:rPr lang="en-IN" sz="2600" dirty="0" smtClean="0">
                <a:latin typeface="Calibri" pitchFamily="34" charset="0"/>
                <a:cs typeface="Calibri" pitchFamily="34" charset="0"/>
              </a:rPr>
              <a:t>Used as a supplementary test to confirm result of ELISA or other immunoassays having higher sensitivity</a:t>
            </a:r>
          </a:p>
          <a:p>
            <a:pPr marL="624078" indent="-514350" algn="just">
              <a:buFont typeface="+mj-lt"/>
              <a:buAutoNum type="arabicPeriod"/>
            </a:pPr>
            <a:endParaRPr lang="en-IN" sz="2600" dirty="0" smtClean="0">
              <a:latin typeface="Calibri" pitchFamily="34" charset="0"/>
              <a:cs typeface="Calibri" pitchFamily="34" charset="0"/>
            </a:endParaRPr>
          </a:p>
          <a:p>
            <a:pPr marL="624078" indent="-514350" algn="just">
              <a:buFont typeface="+mj-lt"/>
              <a:buAutoNum type="arabicPeriod"/>
            </a:pPr>
            <a:r>
              <a:rPr lang="en-IN" sz="2600" dirty="0" smtClean="0">
                <a:latin typeface="Calibri" pitchFamily="34" charset="0"/>
                <a:cs typeface="Calibri" pitchFamily="34" charset="0"/>
              </a:rPr>
              <a:t>Western blot formats are available to detect antibody in various diseases such as HIV, Lyme’s disease, Herpes simplex virus infection,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cysticercosis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hydatid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 disease and toxoplasmosis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marL="624078" indent="-514350" algn="just">
              <a:buFont typeface="+mj-lt"/>
              <a:buAutoNum type="arabicPeriod"/>
            </a:pPr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IN" sz="3000" dirty="0" smtClean="0">
                <a:solidFill>
                  <a:srgbClr val="FF0000"/>
                </a:solidFill>
                <a:effectLst/>
              </a:rPr>
              <a:t>Applications</a:t>
            </a:r>
            <a:endParaRPr lang="en-US" sz="3000" dirty="0"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8382000" cy="5486400"/>
          </a:xfrm>
        </p:spPr>
        <p:txBody>
          <a:bodyPr>
            <a:noAutofit/>
          </a:bodyPr>
          <a:lstStyle/>
          <a:p>
            <a:pPr lvl="0" algn="just"/>
            <a:r>
              <a:rPr lang="en-IN" sz="2600" b="1" dirty="0" smtClean="0">
                <a:solidFill>
                  <a:srgbClr val="DA9C00"/>
                </a:solidFill>
                <a:latin typeface="Calibri" pitchFamily="34" charset="0"/>
                <a:cs typeface="Calibri" pitchFamily="34" charset="0"/>
              </a:rPr>
              <a:t>Point of care </a:t>
            </a:r>
            <a:r>
              <a:rPr lang="en-IN" sz="2600" dirty="0" smtClean="0">
                <a:solidFill>
                  <a:srgbClr val="DA9C00"/>
                </a:solidFill>
                <a:latin typeface="Calibri" pitchFamily="34" charset="0"/>
                <a:cs typeface="Calibri" pitchFamily="34" charset="0"/>
              </a:rPr>
              <a:t>(POC) tests; 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can be performed independent of laboratory equipment, deliver instant results</a:t>
            </a:r>
          </a:p>
          <a:p>
            <a:pPr lvl="0" algn="just"/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lvl="0" algn="just"/>
            <a:r>
              <a:rPr lang="en-IN" sz="2600" dirty="0" smtClean="0">
                <a:latin typeface="Calibri" pitchFamily="34" charset="0"/>
                <a:cs typeface="Calibri" pitchFamily="34" charset="0"/>
              </a:rPr>
              <a:t>Two principles of rapid tests are available: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Lateral flow assay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Flow through assay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lvl="0" algn="just"/>
            <a:r>
              <a:rPr lang="en-IN" sz="2600" dirty="0" smtClean="0">
                <a:latin typeface="Calibri" pitchFamily="34" charset="0"/>
                <a:cs typeface="Calibri" pitchFamily="34" charset="0"/>
              </a:rPr>
              <a:t>Available for diagnosis of malaria, hepatitis B, hepatitis C, HIV, </a:t>
            </a:r>
            <a:r>
              <a:rPr lang="en-IN" sz="2600" dirty="0" err="1" smtClean="0">
                <a:latin typeface="Calibri" pitchFamily="34" charset="0"/>
                <a:cs typeface="Calibri" pitchFamily="34" charset="0"/>
              </a:rPr>
              <a:t>leptospirosis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IN" sz="2600" i="1" dirty="0" smtClean="0">
                <a:latin typeface="Calibri" pitchFamily="34" charset="0"/>
                <a:cs typeface="Calibri" pitchFamily="34" charset="0"/>
              </a:rPr>
              <a:t>Helicobacter pylori</a:t>
            </a:r>
            <a:r>
              <a:rPr lang="en-IN" sz="2600" dirty="0" smtClean="0">
                <a:latin typeface="Calibri" pitchFamily="34" charset="0"/>
                <a:cs typeface="Calibri" pitchFamily="34" charset="0"/>
              </a:rPr>
              <a:t>, syphilis</a:t>
            </a: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FF000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Rapid tests</a:t>
            </a:r>
            <a:endParaRPr lang="en-US" sz="3000" dirty="0"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05128"/>
            <a:ext cx="8229600" cy="4538472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Simple, low-cost</a:t>
            </a: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Can be used for both Ag/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detection in sample</a:t>
            </a: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Principle</a:t>
            </a: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Consists of nitrocellulose membrane (NCM) &amp; absorbent pad</a:t>
            </a: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Available as cassette/ strip</a:t>
            </a: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Test band: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Ag + specific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(labeled with colloidal gold) complex is immobilized in monoclonal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on test line to form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colored band </a:t>
            </a:r>
          </a:p>
          <a:p>
            <a:pPr algn="just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Control band: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Free colloidal gold labeled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moves further, binds to anti-human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Ig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in control line to form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color control band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11430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0070C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1. </a:t>
            </a:r>
            <a:r>
              <a:rPr lang="en-US" sz="3000" dirty="0" err="1" smtClean="0">
                <a:solidFill>
                  <a:srgbClr val="0070C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Immunochromatographic</a:t>
            </a:r>
            <a:r>
              <a:rPr lang="en-US" sz="3000" dirty="0" smtClean="0">
                <a:solidFill>
                  <a:srgbClr val="0070C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 Test (Lateral Flow Assay)</a:t>
            </a:r>
            <a:endParaRPr lang="en-US" sz="3000" dirty="0">
              <a:solidFill>
                <a:srgbClr val="0070C0"/>
              </a:solidFill>
              <a:effectLst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HANIYA\Desktop\Schematic-drawing-of-the-malaria-RDT-lateral-flow-stri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74" y="1600200"/>
            <a:ext cx="9110025" cy="41148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267591" y="3059668"/>
            <a:ext cx="1495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anti-human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Ig</a:t>
            </a:r>
            <a:endParaRPr lang="en-US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32149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If control band is not formed, then test is considered invalid irrespective of whether test band is formed or not</a:t>
            </a: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905000"/>
            <a:ext cx="3999717" cy="27736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6400" y="4953000"/>
            <a:ext cx="5867400" cy="1282167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940491"/>
          </a:xfrm>
        </p:spPr>
        <p:txBody>
          <a:bodyPr>
            <a:noAutofit/>
          </a:bodyPr>
          <a:lstStyle/>
          <a:p>
            <a:pPr lvl="1" algn="just">
              <a:buFont typeface="Wingdings" panose="05000000000000000000" pitchFamily="2" charset="2"/>
              <a:buChar char="Ø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Protein A is used for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labeling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antibody instead of gold conjugate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Sample flows </a:t>
            </a:r>
            <a:r>
              <a:rPr lang="en-IN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vertically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through nitrocellulose membrane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dirty="0" smtClean="0">
                <a:latin typeface="Calibri" pitchFamily="34" charset="0"/>
                <a:cs typeface="Calibri" pitchFamily="34" charset="0"/>
              </a:rPr>
              <a:t>Can be used for both Ag/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detection;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eg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. HIV TRIDOT test</a:t>
            </a:r>
          </a:p>
          <a:p>
            <a:pPr algn="just"/>
            <a:r>
              <a:rPr lang="en-IN" sz="2400" dirty="0" smtClean="0">
                <a:latin typeface="Calibri" pitchFamily="34" charset="0"/>
                <a:cs typeface="Calibri" pitchFamily="34" charset="0"/>
              </a:rPr>
              <a:t>Detects antibodies to HIV-I &amp; II separately in patient’s serum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lvl="0" algn="just"/>
            <a:r>
              <a:rPr lang="en-IN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Cassette format</a:t>
            </a: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0070C0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rPr>
              <a:t>2. Flow-through Assay</a:t>
            </a:r>
            <a:endParaRPr lang="en-US" sz="3000" dirty="0">
              <a:solidFill>
                <a:srgbClr val="0070C0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3733800"/>
            <a:ext cx="5259307" cy="2066546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397691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Principle</a:t>
            </a:r>
          </a:p>
          <a:p>
            <a:pPr algn="just"/>
            <a:r>
              <a:rPr lang="en-IN" sz="2400" dirty="0" smtClean="0">
                <a:latin typeface="Calibri" pitchFamily="34" charset="0"/>
                <a:cs typeface="Calibri" pitchFamily="34" charset="0"/>
              </a:rPr>
              <a:t>Sample &amp; buffer reagents are added sequentially from top ; they pass through membrane, fluid is absorbed into underlying absorbent pad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lvl="0" algn="just"/>
            <a:r>
              <a:rPr lang="en-IN" sz="2400" dirty="0" smtClean="0">
                <a:latin typeface="Calibri" pitchFamily="34" charset="0"/>
                <a:cs typeface="Calibri" pitchFamily="34" charset="0"/>
              </a:rPr>
              <a:t>As the patient’s sample passes through the membrane, </a:t>
            </a:r>
            <a:r>
              <a:rPr lang="en-IN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HIV antibodies, if present bind to immobilized antigens</a:t>
            </a:r>
            <a:endParaRPr lang="en-US" sz="2400" b="1" dirty="0" smtClean="0">
              <a:solidFill>
                <a:schemeClr val="accent4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2" name="Picture 2" descr="C:\Users\HANIYA\Desktop\HIV-test-positiv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2996190"/>
            <a:ext cx="5291138" cy="38618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>
              <a:spcBef>
                <a:spcPts val="0"/>
              </a:spcBef>
            </a:pP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Test dots-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Protein A conjugate (buffer) binds to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Fc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portion of HIV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Ab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     </a:t>
            </a:r>
            <a:r>
              <a:rPr lang="en-IN" sz="2400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pinkish purple </a:t>
            </a:r>
            <a:r>
              <a:rPr lang="en-IN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DOT(s)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separately for HIV-1 &amp; 2 Abs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lvl="0" algn="just">
              <a:spcBef>
                <a:spcPts val="0"/>
              </a:spcBef>
            </a:pP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Control dot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- Protein-A binds to any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IgG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in serum;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IgG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-protein A complex binds to antihuman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Ig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at control line     </a:t>
            </a:r>
            <a:r>
              <a:rPr lang="en-IN" sz="2400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pinkish purple </a:t>
            </a:r>
            <a:r>
              <a:rPr lang="en-IN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DOT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r="48098"/>
          <a:stretch>
            <a:fillRect/>
          </a:stretch>
        </p:blipFill>
        <p:spPr>
          <a:xfrm>
            <a:off x="3581400" y="3733800"/>
            <a:ext cx="3284622" cy="251460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cxnSp>
        <p:nvCxnSpPr>
          <p:cNvPr id="6" name="Straight Arrow Connector 5"/>
          <p:cNvCxnSpPr/>
          <p:nvPr/>
        </p:nvCxnSpPr>
        <p:spPr>
          <a:xfrm>
            <a:off x="1752600" y="21336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7162800" y="28194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66"/>
          <p:cNvGrpSpPr>
            <a:grpSpLocks/>
          </p:cNvGrpSpPr>
          <p:nvPr/>
        </p:nvGrpSpPr>
        <p:grpSpPr bwMode="auto">
          <a:xfrm>
            <a:off x="879475" y="434975"/>
            <a:ext cx="6959600" cy="1166813"/>
            <a:chOff x="554" y="274"/>
            <a:chExt cx="4384" cy="735"/>
          </a:xfrm>
        </p:grpSpPr>
        <p:grpSp>
          <p:nvGrpSpPr>
            <p:cNvPr id="3" name="Group 246"/>
            <p:cNvGrpSpPr>
              <a:grpSpLocks/>
            </p:cNvGrpSpPr>
            <p:nvPr/>
          </p:nvGrpSpPr>
          <p:grpSpPr bwMode="auto">
            <a:xfrm>
              <a:off x="3154" y="285"/>
              <a:ext cx="1784" cy="724"/>
              <a:chOff x="3154" y="339"/>
              <a:chExt cx="1784" cy="724"/>
            </a:xfrm>
          </p:grpSpPr>
          <p:grpSp>
            <p:nvGrpSpPr>
              <p:cNvPr id="4" name="Group 49"/>
              <p:cNvGrpSpPr>
                <a:grpSpLocks/>
              </p:cNvGrpSpPr>
              <p:nvPr/>
            </p:nvGrpSpPr>
            <p:grpSpPr bwMode="auto">
              <a:xfrm>
                <a:off x="3154" y="339"/>
                <a:ext cx="587" cy="724"/>
                <a:chOff x="2247" y="2343"/>
                <a:chExt cx="587" cy="1134"/>
              </a:xfrm>
            </p:grpSpPr>
            <p:sp>
              <p:nvSpPr>
                <p:cNvPr id="54322" name="AutoShape 50"/>
                <p:cNvSpPr>
                  <a:spLocks noChangeArrowheads="1"/>
                </p:cNvSpPr>
                <p:nvPr/>
              </p:nvSpPr>
              <p:spPr bwMode="auto">
                <a:xfrm>
                  <a:off x="2281" y="2350"/>
                  <a:ext cx="474" cy="1127"/>
                </a:xfrm>
                <a:prstGeom prst="can">
                  <a:avLst>
                    <a:gd name="adj" fmla="val 59441"/>
                  </a:avLst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23" name="Oval 51"/>
                <p:cNvSpPr>
                  <a:spLocks noChangeArrowheads="1"/>
                </p:cNvSpPr>
                <p:nvPr/>
              </p:nvSpPr>
              <p:spPr bwMode="auto">
                <a:xfrm>
                  <a:off x="2279" y="2804"/>
                  <a:ext cx="474" cy="57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24" name="Rectangle 52"/>
                <p:cNvSpPr>
                  <a:spLocks noChangeArrowheads="1"/>
                </p:cNvSpPr>
                <p:nvPr/>
              </p:nvSpPr>
              <p:spPr bwMode="auto">
                <a:xfrm>
                  <a:off x="2247" y="2343"/>
                  <a:ext cx="587" cy="211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4508" name="Text Box 236"/>
              <p:cNvSpPr txBox="1">
                <a:spLocks noChangeArrowheads="1"/>
              </p:cNvSpPr>
              <p:nvPr/>
            </p:nvSpPr>
            <p:spPr bwMode="auto">
              <a:xfrm>
                <a:off x="3687" y="493"/>
                <a:ext cx="1251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Serum without</a:t>
                </a:r>
              </a:p>
              <a:p>
                <a:r>
                  <a:rPr lang="en-US">
                    <a:solidFill>
                      <a:schemeClr val="bg1"/>
                    </a:solidFill>
                  </a:rPr>
                  <a:t>antibodies</a:t>
                </a:r>
              </a:p>
            </p:txBody>
          </p:sp>
        </p:grpSp>
        <p:grpSp>
          <p:nvGrpSpPr>
            <p:cNvPr id="5" name="Group 245"/>
            <p:cNvGrpSpPr>
              <a:grpSpLocks/>
            </p:cNvGrpSpPr>
            <p:nvPr/>
          </p:nvGrpSpPr>
          <p:grpSpPr bwMode="auto">
            <a:xfrm>
              <a:off x="554" y="274"/>
              <a:ext cx="1523" cy="724"/>
              <a:chOff x="554" y="328"/>
              <a:chExt cx="1523" cy="724"/>
            </a:xfrm>
          </p:grpSpPr>
          <p:grpSp>
            <p:nvGrpSpPr>
              <p:cNvPr id="6" name="Group 19"/>
              <p:cNvGrpSpPr>
                <a:grpSpLocks/>
              </p:cNvGrpSpPr>
              <p:nvPr/>
            </p:nvGrpSpPr>
            <p:grpSpPr bwMode="auto">
              <a:xfrm>
                <a:off x="554" y="328"/>
                <a:ext cx="587" cy="724"/>
                <a:chOff x="2247" y="2343"/>
                <a:chExt cx="587" cy="1134"/>
              </a:xfrm>
            </p:grpSpPr>
            <p:sp>
              <p:nvSpPr>
                <p:cNvPr id="54288" name="AutoShape 16"/>
                <p:cNvSpPr>
                  <a:spLocks noChangeArrowheads="1"/>
                </p:cNvSpPr>
                <p:nvPr/>
              </p:nvSpPr>
              <p:spPr bwMode="auto">
                <a:xfrm>
                  <a:off x="2281" y="2350"/>
                  <a:ext cx="474" cy="1127"/>
                </a:xfrm>
                <a:prstGeom prst="can">
                  <a:avLst>
                    <a:gd name="adj" fmla="val 59441"/>
                  </a:avLst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289" name="Oval 17"/>
                <p:cNvSpPr>
                  <a:spLocks noChangeArrowheads="1"/>
                </p:cNvSpPr>
                <p:nvPr/>
              </p:nvSpPr>
              <p:spPr bwMode="auto">
                <a:xfrm>
                  <a:off x="2279" y="2804"/>
                  <a:ext cx="474" cy="57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290" name="Rectangle 18"/>
                <p:cNvSpPr>
                  <a:spLocks noChangeArrowheads="1"/>
                </p:cNvSpPr>
                <p:nvPr/>
              </p:nvSpPr>
              <p:spPr bwMode="auto">
                <a:xfrm>
                  <a:off x="2247" y="2343"/>
                  <a:ext cx="587" cy="211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94"/>
              <p:cNvGrpSpPr>
                <a:grpSpLocks noChangeAspect="1"/>
              </p:cNvGrpSpPr>
              <p:nvPr/>
            </p:nvGrpSpPr>
            <p:grpSpPr bwMode="auto">
              <a:xfrm>
                <a:off x="614" y="817"/>
                <a:ext cx="94" cy="187"/>
                <a:chOff x="2474" y="2549"/>
                <a:chExt cx="269" cy="536"/>
              </a:xfrm>
            </p:grpSpPr>
            <p:sp>
              <p:nvSpPr>
                <p:cNvPr id="54363" name="Line 91"/>
                <p:cNvSpPr>
                  <a:spLocks noChangeAspect="1" noChangeShapeType="1"/>
                </p:cNvSpPr>
                <p:nvPr/>
              </p:nvSpPr>
              <p:spPr bwMode="auto">
                <a:xfrm>
                  <a:off x="2612" y="2760"/>
                  <a:ext cx="0" cy="32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64" name="Line 9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12" y="2549"/>
                  <a:ext cx="131" cy="2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65" name="Line 93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474" y="2566"/>
                  <a:ext cx="138" cy="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95"/>
              <p:cNvGrpSpPr>
                <a:grpSpLocks noChangeAspect="1"/>
              </p:cNvGrpSpPr>
              <p:nvPr/>
            </p:nvGrpSpPr>
            <p:grpSpPr bwMode="auto">
              <a:xfrm>
                <a:off x="750" y="634"/>
                <a:ext cx="94" cy="187"/>
                <a:chOff x="2474" y="2549"/>
                <a:chExt cx="269" cy="536"/>
              </a:xfrm>
            </p:grpSpPr>
            <p:sp>
              <p:nvSpPr>
                <p:cNvPr id="54368" name="Line 96"/>
                <p:cNvSpPr>
                  <a:spLocks noChangeAspect="1" noChangeShapeType="1"/>
                </p:cNvSpPr>
                <p:nvPr/>
              </p:nvSpPr>
              <p:spPr bwMode="auto">
                <a:xfrm>
                  <a:off x="2612" y="2760"/>
                  <a:ext cx="0" cy="32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69" name="Line 9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12" y="2549"/>
                  <a:ext cx="131" cy="2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70" name="Line 98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474" y="2566"/>
                  <a:ext cx="138" cy="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99"/>
              <p:cNvGrpSpPr>
                <a:grpSpLocks noChangeAspect="1"/>
              </p:cNvGrpSpPr>
              <p:nvPr/>
            </p:nvGrpSpPr>
            <p:grpSpPr bwMode="auto">
              <a:xfrm>
                <a:off x="910" y="810"/>
                <a:ext cx="94" cy="187"/>
                <a:chOff x="2474" y="2549"/>
                <a:chExt cx="269" cy="536"/>
              </a:xfrm>
            </p:grpSpPr>
            <p:sp>
              <p:nvSpPr>
                <p:cNvPr id="54372" name="Line 100"/>
                <p:cNvSpPr>
                  <a:spLocks noChangeAspect="1" noChangeShapeType="1"/>
                </p:cNvSpPr>
                <p:nvPr/>
              </p:nvSpPr>
              <p:spPr bwMode="auto">
                <a:xfrm>
                  <a:off x="2612" y="2760"/>
                  <a:ext cx="0" cy="32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73" name="Line 10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12" y="2549"/>
                  <a:ext cx="131" cy="2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74" name="Line 102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474" y="2566"/>
                  <a:ext cx="138" cy="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4507" name="Text Box 235"/>
              <p:cNvSpPr txBox="1">
                <a:spLocks noChangeArrowheads="1"/>
              </p:cNvSpPr>
              <p:nvPr/>
            </p:nvSpPr>
            <p:spPr bwMode="auto">
              <a:xfrm>
                <a:off x="1071" y="493"/>
                <a:ext cx="1006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Serum with</a:t>
                </a:r>
              </a:p>
              <a:p>
                <a:r>
                  <a:rPr lang="en-US">
                    <a:solidFill>
                      <a:schemeClr val="bg1"/>
                    </a:solidFill>
                  </a:rPr>
                  <a:t>antibodies</a:t>
                </a:r>
              </a:p>
            </p:txBody>
          </p:sp>
        </p:grpSp>
      </p:grp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609600" y="554038"/>
            <a:ext cx="8001000" cy="762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accent2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2416175" y="0"/>
            <a:ext cx="4311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 i="1">
                <a:solidFill>
                  <a:srgbClr val="FFFF00"/>
                </a:solidFill>
              </a:rPr>
              <a:t>Complement Fixation</a:t>
            </a:r>
          </a:p>
        </p:txBody>
      </p:sp>
      <p:grpSp>
        <p:nvGrpSpPr>
          <p:cNvPr id="10" name="Group 267"/>
          <p:cNvGrpSpPr>
            <a:grpSpLocks/>
          </p:cNvGrpSpPr>
          <p:nvPr/>
        </p:nvGrpSpPr>
        <p:grpSpPr bwMode="auto">
          <a:xfrm>
            <a:off x="896938" y="1636713"/>
            <a:ext cx="6311900" cy="1166812"/>
            <a:chOff x="565" y="1031"/>
            <a:chExt cx="3976" cy="735"/>
          </a:xfrm>
        </p:grpSpPr>
        <p:grpSp>
          <p:nvGrpSpPr>
            <p:cNvPr id="11" name="Group 247"/>
            <p:cNvGrpSpPr>
              <a:grpSpLocks/>
            </p:cNvGrpSpPr>
            <p:nvPr/>
          </p:nvGrpSpPr>
          <p:grpSpPr bwMode="auto">
            <a:xfrm>
              <a:off x="565" y="1031"/>
              <a:ext cx="1743" cy="724"/>
              <a:chOff x="565" y="1145"/>
              <a:chExt cx="1743" cy="724"/>
            </a:xfrm>
          </p:grpSpPr>
          <p:grpSp>
            <p:nvGrpSpPr>
              <p:cNvPr id="12" name="Group 41"/>
              <p:cNvGrpSpPr>
                <a:grpSpLocks/>
              </p:cNvGrpSpPr>
              <p:nvPr/>
            </p:nvGrpSpPr>
            <p:grpSpPr bwMode="auto">
              <a:xfrm>
                <a:off x="565" y="1145"/>
                <a:ext cx="587" cy="724"/>
                <a:chOff x="2247" y="2343"/>
                <a:chExt cx="587" cy="1134"/>
              </a:xfrm>
            </p:grpSpPr>
            <p:sp>
              <p:nvSpPr>
                <p:cNvPr id="54314" name="AutoShape 42"/>
                <p:cNvSpPr>
                  <a:spLocks noChangeArrowheads="1"/>
                </p:cNvSpPr>
                <p:nvPr/>
              </p:nvSpPr>
              <p:spPr bwMode="auto">
                <a:xfrm>
                  <a:off x="2281" y="2350"/>
                  <a:ext cx="474" cy="1127"/>
                </a:xfrm>
                <a:prstGeom prst="can">
                  <a:avLst>
                    <a:gd name="adj" fmla="val 59441"/>
                  </a:avLst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15" name="Oval 43"/>
                <p:cNvSpPr>
                  <a:spLocks noChangeArrowheads="1"/>
                </p:cNvSpPr>
                <p:nvPr/>
              </p:nvSpPr>
              <p:spPr bwMode="auto">
                <a:xfrm>
                  <a:off x="2279" y="2804"/>
                  <a:ext cx="474" cy="57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16" name="Rectangle 44"/>
                <p:cNvSpPr>
                  <a:spLocks noChangeArrowheads="1"/>
                </p:cNvSpPr>
                <p:nvPr/>
              </p:nvSpPr>
              <p:spPr bwMode="auto">
                <a:xfrm>
                  <a:off x="2247" y="2343"/>
                  <a:ext cx="587" cy="211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4375" name="AutoShape 103"/>
              <p:cNvSpPr>
                <a:spLocks noChangeArrowheads="1"/>
              </p:cNvSpPr>
              <p:nvPr/>
            </p:nvSpPr>
            <p:spPr bwMode="auto">
              <a:xfrm>
                <a:off x="600" y="1506"/>
                <a:ext cx="148" cy="166"/>
              </a:xfrm>
              <a:prstGeom prst="diamond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" name="Group 104"/>
              <p:cNvGrpSpPr>
                <a:grpSpLocks noChangeAspect="1"/>
              </p:cNvGrpSpPr>
              <p:nvPr/>
            </p:nvGrpSpPr>
            <p:grpSpPr bwMode="auto">
              <a:xfrm>
                <a:off x="625" y="1643"/>
                <a:ext cx="94" cy="187"/>
                <a:chOff x="2474" y="2549"/>
                <a:chExt cx="269" cy="536"/>
              </a:xfrm>
            </p:grpSpPr>
            <p:sp>
              <p:nvSpPr>
                <p:cNvPr id="54377" name="Line 105"/>
                <p:cNvSpPr>
                  <a:spLocks noChangeAspect="1" noChangeShapeType="1"/>
                </p:cNvSpPr>
                <p:nvPr/>
              </p:nvSpPr>
              <p:spPr bwMode="auto">
                <a:xfrm>
                  <a:off x="2612" y="2760"/>
                  <a:ext cx="0" cy="32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78" name="Line 10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12" y="2549"/>
                  <a:ext cx="131" cy="2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79" name="Line 107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474" y="2566"/>
                  <a:ext cx="138" cy="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108"/>
              <p:cNvGrpSpPr>
                <a:grpSpLocks noChangeAspect="1"/>
              </p:cNvGrpSpPr>
              <p:nvPr/>
            </p:nvGrpSpPr>
            <p:grpSpPr bwMode="auto">
              <a:xfrm>
                <a:off x="761" y="1460"/>
                <a:ext cx="94" cy="187"/>
                <a:chOff x="2474" y="2549"/>
                <a:chExt cx="269" cy="536"/>
              </a:xfrm>
            </p:grpSpPr>
            <p:sp>
              <p:nvSpPr>
                <p:cNvPr id="54381" name="Line 109"/>
                <p:cNvSpPr>
                  <a:spLocks noChangeAspect="1" noChangeShapeType="1"/>
                </p:cNvSpPr>
                <p:nvPr/>
              </p:nvSpPr>
              <p:spPr bwMode="auto">
                <a:xfrm>
                  <a:off x="2612" y="2760"/>
                  <a:ext cx="0" cy="32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82" name="Line 11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12" y="2549"/>
                  <a:ext cx="131" cy="2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83" name="Line 111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474" y="2566"/>
                  <a:ext cx="138" cy="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112"/>
              <p:cNvGrpSpPr>
                <a:grpSpLocks noChangeAspect="1"/>
              </p:cNvGrpSpPr>
              <p:nvPr/>
            </p:nvGrpSpPr>
            <p:grpSpPr bwMode="auto">
              <a:xfrm>
                <a:off x="921" y="1636"/>
                <a:ext cx="94" cy="187"/>
                <a:chOff x="2474" y="2549"/>
                <a:chExt cx="269" cy="536"/>
              </a:xfrm>
            </p:grpSpPr>
            <p:sp>
              <p:nvSpPr>
                <p:cNvPr id="54385" name="Line 113"/>
                <p:cNvSpPr>
                  <a:spLocks noChangeAspect="1" noChangeShapeType="1"/>
                </p:cNvSpPr>
                <p:nvPr/>
              </p:nvSpPr>
              <p:spPr bwMode="auto">
                <a:xfrm>
                  <a:off x="2612" y="2760"/>
                  <a:ext cx="0" cy="32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86" name="Line 11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12" y="2549"/>
                  <a:ext cx="131" cy="2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87" name="Line 115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474" y="2566"/>
                  <a:ext cx="138" cy="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4424" name="AutoShape 152"/>
              <p:cNvSpPr>
                <a:spLocks noChangeArrowheads="1"/>
              </p:cNvSpPr>
              <p:nvPr/>
            </p:nvSpPr>
            <p:spPr bwMode="auto">
              <a:xfrm>
                <a:off x="736" y="1329"/>
                <a:ext cx="148" cy="166"/>
              </a:xfrm>
              <a:prstGeom prst="diamond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25" name="AutoShape 153"/>
              <p:cNvSpPr>
                <a:spLocks noChangeArrowheads="1"/>
              </p:cNvSpPr>
              <p:nvPr/>
            </p:nvSpPr>
            <p:spPr bwMode="auto">
              <a:xfrm>
                <a:off x="895" y="1494"/>
                <a:ext cx="148" cy="166"/>
              </a:xfrm>
              <a:prstGeom prst="diamond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09" name="Text Box 237"/>
              <p:cNvSpPr txBox="1">
                <a:spLocks noChangeArrowheads="1"/>
              </p:cNvSpPr>
              <p:nvPr/>
            </p:nvSpPr>
            <p:spPr bwMode="auto">
              <a:xfrm>
                <a:off x="1110" y="1318"/>
                <a:ext cx="1198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Antigen binds</a:t>
                </a:r>
              </a:p>
              <a:p>
                <a:r>
                  <a:rPr lang="en-US">
                    <a:solidFill>
                      <a:schemeClr val="bg1"/>
                    </a:solidFill>
                  </a:rPr>
                  <a:t>to antibodies</a:t>
                </a:r>
              </a:p>
            </p:txBody>
          </p:sp>
        </p:grpSp>
        <p:grpSp>
          <p:nvGrpSpPr>
            <p:cNvPr id="16" name="Group 248"/>
            <p:cNvGrpSpPr>
              <a:grpSpLocks/>
            </p:cNvGrpSpPr>
            <p:nvPr/>
          </p:nvGrpSpPr>
          <p:grpSpPr bwMode="auto">
            <a:xfrm>
              <a:off x="3165" y="1042"/>
              <a:ext cx="1376" cy="724"/>
              <a:chOff x="3165" y="1156"/>
              <a:chExt cx="1376" cy="724"/>
            </a:xfrm>
          </p:grpSpPr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3165" y="1156"/>
                <a:ext cx="587" cy="724"/>
                <a:chOff x="2247" y="2343"/>
                <a:chExt cx="587" cy="1134"/>
              </a:xfrm>
            </p:grpSpPr>
            <p:sp>
              <p:nvSpPr>
                <p:cNvPr id="54334" name="AutoShape 62"/>
                <p:cNvSpPr>
                  <a:spLocks noChangeArrowheads="1"/>
                </p:cNvSpPr>
                <p:nvPr/>
              </p:nvSpPr>
              <p:spPr bwMode="auto">
                <a:xfrm>
                  <a:off x="2281" y="2350"/>
                  <a:ext cx="474" cy="1127"/>
                </a:xfrm>
                <a:prstGeom prst="can">
                  <a:avLst>
                    <a:gd name="adj" fmla="val 59441"/>
                  </a:avLst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35" name="Oval 63"/>
                <p:cNvSpPr>
                  <a:spLocks noChangeArrowheads="1"/>
                </p:cNvSpPr>
                <p:nvPr/>
              </p:nvSpPr>
              <p:spPr bwMode="auto">
                <a:xfrm>
                  <a:off x="2279" y="2804"/>
                  <a:ext cx="474" cy="57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36" name="Rectangle 64"/>
                <p:cNvSpPr>
                  <a:spLocks noChangeArrowheads="1"/>
                </p:cNvSpPr>
                <p:nvPr/>
              </p:nvSpPr>
              <p:spPr bwMode="auto">
                <a:xfrm>
                  <a:off x="2247" y="2343"/>
                  <a:ext cx="587" cy="211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4426" name="AutoShape 154"/>
              <p:cNvSpPr>
                <a:spLocks noChangeArrowheads="1"/>
              </p:cNvSpPr>
              <p:nvPr/>
            </p:nvSpPr>
            <p:spPr bwMode="auto">
              <a:xfrm>
                <a:off x="3215" y="1562"/>
                <a:ext cx="148" cy="166"/>
              </a:xfrm>
              <a:prstGeom prst="diamond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27" name="AutoShape 155"/>
              <p:cNvSpPr>
                <a:spLocks noChangeArrowheads="1"/>
              </p:cNvSpPr>
              <p:nvPr/>
            </p:nvSpPr>
            <p:spPr bwMode="auto">
              <a:xfrm>
                <a:off x="3351" y="1385"/>
                <a:ext cx="148" cy="166"/>
              </a:xfrm>
              <a:prstGeom prst="diamond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28" name="AutoShape 156"/>
              <p:cNvSpPr>
                <a:spLocks noChangeArrowheads="1"/>
              </p:cNvSpPr>
              <p:nvPr/>
            </p:nvSpPr>
            <p:spPr bwMode="auto">
              <a:xfrm>
                <a:off x="3510" y="1550"/>
                <a:ext cx="148" cy="166"/>
              </a:xfrm>
              <a:prstGeom prst="diamond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10" name="Text Box 238"/>
              <p:cNvSpPr txBox="1">
                <a:spLocks noChangeArrowheads="1"/>
              </p:cNvSpPr>
              <p:nvPr/>
            </p:nvSpPr>
            <p:spPr bwMode="auto">
              <a:xfrm>
                <a:off x="3710" y="1318"/>
                <a:ext cx="831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Unbound</a:t>
                </a:r>
              </a:p>
              <a:p>
                <a:r>
                  <a:rPr lang="en-US">
                    <a:solidFill>
                      <a:schemeClr val="bg1"/>
                    </a:solidFill>
                  </a:rPr>
                  <a:t>antigen</a:t>
                </a:r>
              </a:p>
            </p:txBody>
          </p:sp>
        </p:grpSp>
      </p:grpSp>
      <p:grpSp>
        <p:nvGrpSpPr>
          <p:cNvPr id="18" name="Group 268"/>
          <p:cNvGrpSpPr>
            <a:grpSpLocks/>
          </p:cNvGrpSpPr>
          <p:nvPr/>
        </p:nvGrpSpPr>
        <p:grpSpPr bwMode="auto">
          <a:xfrm>
            <a:off x="935038" y="2914650"/>
            <a:ext cx="6665912" cy="1276350"/>
            <a:chOff x="589" y="1836"/>
            <a:chExt cx="4199" cy="804"/>
          </a:xfrm>
        </p:grpSpPr>
        <p:grpSp>
          <p:nvGrpSpPr>
            <p:cNvPr id="19" name="Group 249"/>
            <p:cNvGrpSpPr>
              <a:grpSpLocks/>
            </p:cNvGrpSpPr>
            <p:nvPr/>
          </p:nvGrpSpPr>
          <p:grpSpPr bwMode="auto">
            <a:xfrm>
              <a:off x="589" y="1836"/>
              <a:ext cx="1910" cy="804"/>
              <a:chOff x="589" y="1962"/>
              <a:chExt cx="1910" cy="804"/>
            </a:xfrm>
          </p:grpSpPr>
          <p:grpSp>
            <p:nvGrpSpPr>
              <p:cNvPr id="20" name="Group 37"/>
              <p:cNvGrpSpPr>
                <a:grpSpLocks/>
              </p:cNvGrpSpPr>
              <p:nvPr/>
            </p:nvGrpSpPr>
            <p:grpSpPr bwMode="auto">
              <a:xfrm>
                <a:off x="589" y="1962"/>
                <a:ext cx="587" cy="724"/>
                <a:chOff x="2247" y="2343"/>
                <a:chExt cx="587" cy="1134"/>
              </a:xfrm>
            </p:grpSpPr>
            <p:sp>
              <p:nvSpPr>
                <p:cNvPr id="54310" name="AutoShape 38"/>
                <p:cNvSpPr>
                  <a:spLocks noChangeArrowheads="1"/>
                </p:cNvSpPr>
                <p:nvPr/>
              </p:nvSpPr>
              <p:spPr bwMode="auto">
                <a:xfrm>
                  <a:off x="2281" y="2350"/>
                  <a:ext cx="474" cy="1127"/>
                </a:xfrm>
                <a:prstGeom prst="can">
                  <a:avLst>
                    <a:gd name="adj" fmla="val 59441"/>
                  </a:avLst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11" name="Oval 39"/>
                <p:cNvSpPr>
                  <a:spLocks noChangeArrowheads="1"/>
                </p:cNvSpPr>
                <p:nvPr/>
              </p:nvSpPr>
              <p:spPr bwMode="auto">
                <a:xfrm>
                  <a:off x="2279" y="2804"/>
                  <a:ext cx="474" cy="57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12" name="Rectangle 40"/>
                <p:cNvSpPr>
                  <a:spLocks noChangeArrowheads="1"/>
                </p:cNvSpPr>
                <p:nvPr/>
              </p:nvSpPr>
              <p:spPr bwMode="auto">
                <a:xfrm>
                  <a:off x="2247" y="2343"/>
                  <a:ext cx="587" cy="211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4430" name="AutoShape 158"/>
              <p:cNvSpPr>
                <a:spLocks noChangeArrowheads="1"/>
              </p:cNvSpPr>
              <p:nvPr/>
            </p:nvSpPr>
            <p:spPr bwMode="auto">
              <a:xfrm>
                <a:off x="633" y="2315"/>
                <a:ext cx="148" cy="166"/>
              </a:xfrm>
              <a:prstGeom prst="diamond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1" name="Group 159"/>
              <p:cNvGrpSpPr>
                <a:grpSpLocks noChangeAspect="1"/>
              </p:cNvGrpSpPr>
              <p:nvPr/>
            </p:nvGrpSpPr>
            <p:grpSpPr bwMode="auto">
              <a:xfrm>
                <a:off x="658" y="2452"/>
                <a:ext cx="94" cy="187"/>
                <a:chOff x="2474" y="2549"/>
                <a:chExt cx="269" cy="536"/>
              </a:xfrm>
            </p:grpSpPr>
            <p:sp>
              <p:nvSpPr>
                <p:cNvPr id="54432" name="Line 160"/>
                <p:cNvSpPr>
                  <a:spLocks noChangeAspect="1" noChangeShapeType="1"/>
                </p:cNvSpPr>
                <p:nvPr/>
              </p:nvSpPr>
              <p:spPr bwMode="auto">
                <a:xfrm>
                  <a:off x="2612" y="2760"/>
                  <a:ext cx="0" cy="32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433" name="Line 16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12" y="2549"/>
                  <a:ext cx="131" cy="2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434" name="Line 162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474" y="2566"/>
                  <a:ext cx="138" cy="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2" name="Group 163"/>
              <p:cNvGrpSpPr>
                <a:grpSpLocks noChangeAspect="1"/>
              </p:cNvGrpSpPr>
              <p:nvPr/>
            </p:nvGrpSpPr>
            <p:grpSpPr bwMode="auto">
              <a:xfrm>
                <a:off x="794" y="2269"/>
                <a:ext cx="94" cy="187"/>
                <a:chOff x="2474" y="2549"/>
                <a:chExt cx="269" cy="536"/>
              </a:xfrm>
            </p:grpSpPr>
            <p:sp>
              <p:nvSpPr>
                <p:cNvPr id="54436" name="Line 164"/>
                <p:cNvSpPr>
                  <a:spLocks noChangeAspect="1" noChangeShapeType="1"/>
                </p:cNvSpPr>
                <p:nvPr/>
              </p:nvSpPr>
              <p:spPr bwMode="auto">
                <a:xfrm>
                  <a:off x="2612" y="2760"/>
                  <a:ext cx="0" cy="32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437" name="Line 16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12" y="2549"/>
                  <a:ext cx="131" cy="2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438" name="Line 166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474" y="2566"/>
                  <a:ext cx="138" cy="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" name="Group 167"/>
              <p:cNvGrpSpPr>
                <a:grpSpLocks noChangeAspect="1"/>
              </p:cNvGrpSpPr>
              <p:nvPr/>
            </p:nvGrpSpPr>
            <p:grpSpPr bwMode="auto">
              <a:xfrm>
                <a:off x="954" y="2445"/>
                <a:ext cx="94" cy="187"/>
                <a:chOff x="2474" y="2549"/>
                <a:chExt cx="269" cy="536"/>
              </a:xfrm>
            </p:grpSpPr>
            <p:sp>
              <p:nvSpPr>
                <p:cNvPr id="54440" name="Line 168"/>
                <p:cNvSpPr>
                  <a:spLocks noChangeAspect="1" noChangeShapeType="1"/>
                </p:cNvSpPr>
                <p:nvPr/>
              </p:nvSpPr>
              <p:spPr bwMode="auto">
                <a:xfrm>
                  <a:off x="2612" y="2760"/>
                  <a:ext cx="0" cy="32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441" name="Line 16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12" y="2549"/>
                  <a:ext cx="131" cy="2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442" name="Line 170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474" y="2566"/>
                  <a:ext cx="138" cy="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4443" name="AutoShape 171"/>
              <p:cNvSpPr>
                <a:spLocks noChangeArrowheads="1"/>
              </p:cNvSpPr>
              <p:nvPr/>
            </p:nvSpPr>
            <p:spPr bwMode="auto">
              <a:xfrm>
                <a:off x="769" y="2138"/>
                <a:ext cx="148" cy="166"/>
              </a:xfrm>
              <a:prstGeom prst="diamond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44" name="AutoShape 172"/>
              <p:cNvSpPr>
                <a:spLocks noChangeArrowheads="1"/>
              </p:cNvSpPr>
              <p:nvPr/>
            </p:nvSpPr>
            <p:spPr bwMode="auto">
              <a:xfrm>
                <a:off x="928" y="2303"/>
                <a:ext cx="148" cy="166"/>
              </a:xfrm>
              <a:prstGeom prst="diamond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29" name="Oval 157"/>
              <p:cNvSpPr>
                <a:spLocks noChangeArrowheads="1"/>
              </p:cNvSpPr>
              <p:nvPr/>
            </p:nvSpPr>
            <p:spPr bwMode="auto">
              <a:xfrm>
                <a:off x="685" y="2430"/>
                <a:ext cx="109" cy="97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60" name="Oval 188"/>
              <p:cNvSpPr>
                <a:spLocks noChangeArrowheads="1"/>
              </p:cNvSpPr>
              <p:nvPr/>
            </p:nvSpPr>
            <p:spPr bwMode="auto">
              <a:xfrm>
                <a:off x="820" y="2235"/>
                <a:ext cx="109" cy="97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61" name="Oval 189"/>
              <p:cNvSpPr>
                <a:spLocks noChangeArrowheads="1"/>
              </p:cNvSpPr>
              <p:nvPr/>
            </p:nvSpPr>
            <p:spPr bwMode="auto">
              <a:xfrm>
                <a:off x="986" y="2407"/>
                <a:ext cx="109" cy="97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11" name="Text Box 239"/>
              <p:cNvSpPr txBox="1">
                <a:spLocks noChangeArrowheads="1"/>
              </p:cNvSpPr>
              <p:nvPr/>
            </p:nvSpPr>
            <p:spPr bwMode="auto">
              <a:xfrm>
                <a:off x="1152" y="2018"/>
                <a:ext cx="1347" cy="7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Complement</a:t>
                </a:r>
              </a:p>
              <a:p>
                <a:r>
                  <a:rPr lang="en-US">
                    <a:solidFill>
                      <a:schemeClr val="bg1"/>
                    </a:solidFill>
                  </a:rPr>
                  <a:t>binds to Ag/Ab </a:t>
                </a:r>
              </a:p>
              <a:p>
                <a:r>
                  <a:rPr lang="en-US">
                    <a:solidFill>
                      <a:schemeClr val="bg1"/>
                    </a:solidFill>
                  </a:rPr>
                  <a:t>complex</a:t>
                </a:r>
              </a:p>
            </p:txBody>
          </p:sp>
        </p:grpSp>
        <p:grpSp>
          <p:nvGrpSpPr>
            <p:cNvPr id="24" name="Group 250"/>
            <p:cNvGrpSpPr>
              <a:grpSpLocks/>
            </p:cNvGrpSpPr>
            <p:nvPr/>
          </p:nvGrpSpPr>
          <p:grpSpPr bwMode="auto">
            <a:xfrm>
              <a:off x="3189" y="1847"/>
              <a:ext cx="1599" cy="724"/>
              <a:chOff x="3189" y="1973"/>
              <a:chExt cx="1599" cy="724"/>
            </a:xfrm>
          </p:grpSpPr>
          <p:grpSp>
            <p:nvGrpSpPr>
              <p:cNvPr id="25" name="Group 57"/>
              <p:cNvGrpSpPr>
                <a:grpSpLocks/>
              </p:cNvGrpSpPr>
              <p:nvPr/>
            </p:nvGrpSpPr>
            <p:grpSpPr bwMode="auto">
              <a:xfrm>
                <a:off x="3189" y="1973"/>
                <a:ext cx="587" cy="724"/>
                <a:chOff x="2247" y="2343"/>
                <a:chExt cx="587" cy="1134"/>
              </a:xfrm>
            </p:grpSpPr>
            <p:sp>
              <p:nvSpPr>
                <p:cNvPr id="54330" name="AutoShape 58"/>
                <p:cNvSpPr>
                  <a:spLocks noChangeArrowheads="1"/>
                </p:cNvSpPr>
                <p:nvPr/>
              </p:nvSpPr>
              <p:spPr bwMode="auto">
                <a:xfrm>
                  <a:off x="2281" y="2350"/>
                  <a:ext cx="474" cy="1127"/>
                </a:xfrm>
                <a:prstGeom prst="can">
                  <a:avLst>
                    <a:gd name="adj" fmla="val 59441"/>
                  </a:avLst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31" name="Oval 59"/>
                <p:cNvSpPr>
                  <a:spLocks noChangeArrowheads="1"/>
                </p:cNvSpPr>
                <p:nvPr/>
              </p:nvSpPr>
              <p:spPr bwMode="auto">
                <a:xfrm>
                  <a:off x="2279" y="2804"/>
                  <a:ext cx="474" cy="57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32" name="Rectangle 60"/>
                <p:cNvSpPr>
                  <a:spLocks noChangeArrowheads="1"/>
                </p:cNvSpPr>
                <p:nvPr/>
              </p:nvSpPr>
              <p:spPr bwMode="auto">
                <a:xfrm>
                  <a:off x="2247" y="2343"/>
                  <a:ext cx="587" cy="211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4462" name="Oval 190"/>
              <p:cNvSpPr>
                <a:spLocks noChangeArrowheads="1"/>
              </p:cNvSpPr>
              <p:nvPr/>
            </p:nvSpPr>
            <p:spPr bwMode="auto">
              <a:xfrm>
                <a:off x="3244" y="2346"/>
                <a:ext cx="109" cy="97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63" name="Oval 191"/>
              <p:cNvSpPr>
                <a:spLocks noChangeArrowheads="1"/>
              </p:cNvSpPr>
              <p:nvPr/>
            </p:nvSpPr>
            <p:spPr bwMode="auto">
              <a:xfrm>
                <a:off x="3379" y="2151"/>
                <a:ext cx="109" cy="97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64" name="Oval 192"/>
              <p:cNvSpPr>
                <a:spLocks noChangeArrowheads="1"/>
              </p:cNvSpPr>
              <p:nvPr/>
            </p:nvSpPr>
            <p:spPr bwMode="auto">
              <a:xfrm>
                <a:off x="3545" y="2323"/>
                <a:ext cx="109" cy="97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65" name="AutoShape 193"/>
              <p:cNvSpPr>
                <a:spLocks noChangeArrowheads="1"/>
              </p:cNvSpPr>
              <p:nvPr/>
            </p:nvSpPr>
            <p:spPr bwMode="auto">
              <a:xfrm>
                <a:off x="3237" y="2496"/>
                <a:ext cx="148" cy="166"/>
              </a:xfrm>
              <a:prstGeom prst="diamond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66" name="AutoShape 194"/>
              <p:cNvSpPr>
                <a:spLocks noChangeArrowheads="1"/>
              </p:cNvSpPr>
              <p:nvPr/>
            </p:nvSpPr>
            <p:spPr bwMode="auto">
              <a:xfrm>
                <a:off x="3373" y="2319"/>
                <a:ext cx="148" cy="166"/>
              </a:xfrm>
              <a:prstGeom prst="diamond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67" name="AutoShape 195"/>
              <p:cNvSpPr>
                <a:spLocks noChangeArrowheads="1"/>
              </p:cNvSpPr>
              <p:nvPr/>
            </p:nvSpPr>
            <p:spPr bwMode="auto">
              <a:xfrm>
                <a:off x="3532" y="2484"/>
                <a:ext cx="148" cy="166"/>
              </a:xfrm>
              <a:prstGeom prst="diamond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12" name="Text Box 240"/>
              <p:cNvSpPr txBox="1">
                <a:spLocks noChangeArrowheads="1"/>
              </p:cNvSpPr>
              <p:nvPr/>
            </p:nvSpPr>
            <p:spPr bwMode="auto">
              <a:xfrm>
                <a:off x="3725" y="2133"/>
                <a:ext cx="1063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Unbound</a:t>
                </a:r>
              </a:p>
              <a:p>
                <a:r>
                  <a:rPr lang="en-US">
                    <a:solidFill>
                      <a:schemeClr val="bg1"/>
                    </a:solidFill>
                  </a:rPr>
                  <a:t>complement</a:t>
                </a:r>
              </a:p>
            </p:txBody>
          </p:sp>
        </p:grpSp>
      </p:grpSp>
      <p:grpSp>
        <p:nvGrpSpPr>
          <p:cNvPr id="26" name="Group 270"/>
          <p:cNvGrpSpPr>
            <a:grpSpLocks/>
          </p:cNvGrpSpPr>
          <p:nvPr/>
        </p:nvGrpSpPr>
        <p:grpSpPr bwMode="auto">
          <a:xfrm>
            <a:off x="935038" y="5499100"/>
            <a:ext cx="6292850" cy="1168400"/>
            <a:chOff x="589" y="3464"/>
            <a:chExt cx="3964" cy="736"/>
          </a:xfrm>
        </p:grpSpPr>
        <p:grpSp>
          <p:nvGrpSpPr>
            <p:cNvPr id="27" name="Group 253"/>
            <p:cNvGrpSpPr>
              <a:grpSpLocks/>
            </p:cNvGrpSpPr>
            <p:nvPr/>
          </p:nvGrpSpPr>
          <p:grpSpPr bwMode="auto">
            <a:xfrm>
              <a:off x="589" y="3464"/>
              <a:ext cx="1308" cy="727"/>
              <a:chOff x="589" y="3596"/>
              <a:chExt cx="1308" cy="727"/>
            </a:xfrm>
          </p:grpSpPr>
          <p:grpSp>
            <p:nvGrpSpPr>
              <p:cNvPr id="28" name="Group 45"/>
              <p:cNvGrpSpPr>
                <a:grpSpLocks/>
              </p:cNvGrpSpPr>
              <p:nvPr/>
            </p:nvGrpSpPr>
            <p:grpSpPr bwMode="auto">
              <a:xfrm>
                <a:off x="589" y="3596"/>
                <a:ext cx="587" cy="724"/>
                <a:chOff x="2247" y="2343"/>
                <a:chExt cx="587" cy="1134"/>
              </a:xfrm>
            </p:grpSpPr>
            <p:sp>
              <p:nvSpPr>
                <p:cNvPr id="54318" name="AutoShape 46"/>
                <p:cNvSpPr>
                  <a:spLocks noChangeArrowheads="1"/>
                </p:cNvSpPr>
                <p:nvPr/>
              </p:nvSpPr>
              <p:spPr bwMode="auto">
                <a:xfrm>
                  <a:off x="2281" y="2350"/>
                  <a:ext cx="474" cy="1127"/>
                </a:xfrm>
                <a:prstGeom prst="can">
                  <a:avLst>
                    <a:gd name="adj" fmla="val 59441"/>
                  </a:avLst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19" name="Oval 47"/>
                <p:cNvSpPr>
                  <a:spLocks noChangeArrowheads="1"/>
                </p:cNvSpPr>
                <p:nvPr/>
              </p:nvSpPr>
              <p:spPr bwMode="auto">
                <a:xfrm>
                  <a:off x="2279" y="2804"/>
                  <a:ext cx="474" cy="57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20" name="Rectangle 48"/>
                <p:cNvSpPr>
                  <a:spLocks noChangeArrowheads="1"/>
                </p:cNvSpPr>
                <p:nvPr/>
              </p:nvSpPr>
              <p:spPr bwMode="auto">
                <a:xfrm>
                  <a:off x="2247" y="2343"/>
                  <a:ext cx="587" cy="211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4492" name="Oval 220"/>
              <p:cNvSpPr>
                <a:spLocks noChangeArrowheads="1"/>
              </p:cNvSpPr>
              <p:nvPr/>
            </p:nvSpPr>
            <p:spPr bwMode="auto">
              <a:xfrm>
                <a:off x="714" y="4200"/>
                <a:ext cx="137" cy="12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93" name="Oval 221"/>
              <p:cNvSpPr>
                <a:spLocks noChangeArrowheads="1"/>
              </p:cNvSpPr>
              <p:nvPr/>
            </p:nvSpPr>
            <p:spPr bwMode="auto">
              <a:xfrm>
                <a:off x="822" y="4129"/>
                <a:ext cx="137" cy="12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94" name="Oval 222"/>
              <p:cNvSpPr>
                <a:spLocks noChangeArrowheads="1"/>
              </p:cNvSpPr>
              <p:nvPr/>
            </p:nvSpPr>
            <p:spPr bwMode="auto">
              <a:xfrm>
                <a:off x="810" y="4203"/>
                <a:ext cx="137" cy="12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95" name="Oval 223"/>
              <p:cNvSpPr>
                <a:spLocks noChangeArrowheads="1"/>
              </p:cNvSpPr>
              <p:nvPr/>
            </p:nvSpPr>
            <p:spPr bwMode="auto">
              <a:xfrm>
                <a:off x="919" y="4200"/>
                <a:ext cx="137" cy="12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96" name="Oval 224"/>
              <p:cNvSpPr>
                <a:spLocks noChangeArrowheads="1"/>
              </p:cNvSpPr>
              <p:nvPr/>
            </p:nvSpPr>
            <p:spPr bwMode="auto">
              <a:xfrm>
                <a:off x="655" y="4170"/>
                <a:ext cx="137" cy="12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15" name="Text Box 243"/>
              <p:cNvSpPr txBox="1">
                <a:spLocks noChangeArrowheads="1"/>
              </p:cNvSpPr>
              <p:nvPr/>
            </p:nvSpPr>
            <p:spPr bwMode="auto">
              <a:xfrm>
                <a:off x="1146" y="3758"/>
                <a:ext cx="751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No lysis</a:t>
                </a:r>
              </a:p>
              <a:p>
                <a:r>
                  <a:rPr lang="en-US">
                    <a:solidFill>
                      <a:schemeClr val="bg1"/>
                    </a:solidFill>
                  </a:rPr>
                  <a:t>Positive</a:t>
                </a:r>
              </a:p>
            </p:txBody>
          </p:sp>
        </p:grpSp>
        <p:grpSp>
          <p:nvGrpSpPr>
            <p:cNvPr id="29" name="Group 255"/>
            <p:cNvGrpSpPr>
              <a:grpSpLocks/>
            </p:cNvGrpSpPr>
            <p:nvPr/>
          </p:nvGrpSpPr>
          <p:grpSpPr bwMode="auto">
            <a:xfrm>
              <a:off x="3189" y="3475"/>
              <a:ext cx="1364" cy="725"/>
              <a:chOff x="3189" y="3607"/>
              <a:chExt cx="1364" cy="725"/>
            </a:xfrm>
          </p:grpSpPr>
          <p:grpSp>
            <p:nvGrpSpPr>
              <p:cNvPr id="30" name="Group 65"/>
              <p:cNvGrpSpPr>
                <a:grpSpLocks/>
              </p:cNvGrpSpPr>
              <p:nvPr/>
            </p:nvGrpSpPr>
            <p:grpSpPr bwMode="auto">
              <a:xfrm>
                <a:off x="3189" y="3607"/>
                <a:ext cx="587" cy="724"/>
                <a:chOff x="2247" y="2343"/>
                <a:chExt cx="587" cy="1134"/>
              </a:xfrm>
            </p:grpSpPr>
            <p:sp>
              <p:nvSpPr>
                <p:cNvPr id="54338" name="AutoShape 66"/>
                <p:cNvSpPr>
                  <a:spLocks noChangeArrowheads="1"/>
                </p:cNvSpPr>
                <p:nvPr/>
              </p:nvSpPr>
              <p:spPr bwMode="auto">
                <a:xfrm>
                  <a:off x="2281" y="2350"/>
                  <a:ext cx="474" cy="1127"/>
                </a:xfrm>
                <a:prstGeom prst="can">
                  <a:avLst>
                    <a:gd name="adj" fmla="val 59441"/>
                  </a:avLst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39" name="Oval 67"/>
                <p:cNvSpPr>
                  <a:spLocks noChangeArrowheads="1"/>
                </p:cNvSpPr>
                <p:nvPr/>
              </p:nvSpPr>
              <p:spPr bwMode="auto">
                <a:xfrm>
                  <a:off x="2279" y="2804"/>
                  <a:ext cx="474" cy="57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40" name="Rectangle 68"/>
                <p:cNvSpPr>
                  <a:spLocks noChangeArrowheads="1"/>
                </p:cNvSpPr>
                <p:nvPr/>
              </p:nvSpPr>
              <p:spPr bwMode="auto">
                <a:xfrm>
                  <a:off x="2247" y="2343"/>
                  <a:ext cx="587" cy="211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1" name="Group 254"/>
              <p:cNvGrpSpPr>
                <a:grpSpLocks/>
              </p:cNvGrpSpPr>
              <p:nvPr/>
            </p:nvGrpSpPr>
            <p:grpSpPr bwMode="auto">
              <a:xfrm>
                <a:off x="3222" y="3758"/>
                <a:ext cx="1331" cy="574"/>
                <a:chOff x="3222" y="3758"/>
                <a:chExt cx="1331" cy="574"/>
              </a:xfrm>
            </p:grpSpPr>
            <p:sp>
              <p:nvSpPr>
                <p:cNvPr id="54502" name="AutoShape 230"/>
                <p:cNvSpPr>
                  <a:spLocks noChangeArrowheads="1"/>
                </p:cNvSpPr>
                <p:nvPr/>
              </p:nvSpPr>
              <p:spPr bwMode="auto">
                <a:xfrm>
                  <a:off x="3222" y="3800"/>
                  <a:ext cx="480" cy="532"/>
                </a:xfrm>
                <a:prstGeom prst="can">
                  <a:avLst>
                    <a:gd name="adj" fmla="val 27708"/>
                  </a:avLst>
                </a:prstGeom>
                <a:solidFill>
                  <a:srgbClr val="FF0000">
                    <a:alpha val="50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516" name="Text Box 244"/>
                <p:cNvSpPr txBox="1">
                  <a:spLocks noChangeArrowheads="1"/>
                </p:cNvSpPr>
                <p:nvPr/>
              </p:nvSpPr>
              <p:spPr bwMode="auto">
                <a:xfrm>
                  <a:off x="3745" y="3758"/>
                  <a:ext cx="808" cy="5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>
                      <a:solidFill>
                        <a:schemeClr val="bg1"/>
                      </a:solidFill>
                    </a:rPr>
                    <a:t>Lysis</a:t>
                  </a:r>
                </a:p>
                <a:p>
                  <a:r>
                    <a:rPr lang="en-US">
                      <a:solidFill>
                        <a:schemeClr val="bg1"/>
                      </a:solidFill>
                    </a:rPr>
                    <a:t>Negative</a:t>
                  </a:r>
                </a:p>
              </p:txBody>
            </p:sp>
          </p:grpSp>
        </p:grpSp>
      </p:grpSp>
      <p:grpSp>
        <p:nvGrpSpPr>
          <p:cNvPr id="54469" name="Group 269"/>
          <p:cNvGrpSpPr>
            <a:grpSpLocks/>
          </p:cNvGrpSpPr>
          <p:nvPr/>
        </p:nvGrpSpPr>
        <p:grpSpPr bwMode="auto">
          <a:xfrm>
            <a:off x="952500" y="4202113"/>
            <a:ext cx="7791450" cy="1311275"/>
            <a:chOff x="600" y="2647"/>
            <a:chExt cx="4908" cy="826"/>
          </a:xfrm>
        </p:grpSpPr>
        <p:grpSp>
          <p:nvGrpSpPr>
            <p:cNvPr id="54473" name="Group 261"/>
            <p:cNvGrpSpPr>
              <a:grpSpLocks/>
            </p:cNvGrpSpPr>
            <p:nvPr/>
          </p:nvGrpSpPr>
          <p:grpSpPr bwMode="auto">
            <a:xfrm>
              <a:off x="3200" y="2658"/>
              <a:ext cx="2308" cy="815"/>
              <a:chOff x="3200" y="2658"/>
              <a:chExt cx="2308" cy="815"/>
            </a:xfrm>
          </p:grpSpPr>
          <p:grpSp>
            <p:nvGrpSpPr>
              <p:cNvPr id="54477" name="Group 53"/>
              <p:cNvGrpSpPr>
                <a:grpSpLocks/>
              </p:cNvGrpSpPr>
              <p:nvPr/>
            </p:nvGrpSpPr>
            <p:grpSpPr bwMode="auto">
              <a:xfrm>
                <a:off x="3200" y="2658"/>
                <a:ext cx="587" cy="724"/>
                <a:chOff x="2247" y="2343"/>
                <a:chExt cx="587" cy="1134"/>
              </a:xfrm>
            </p:grpSpPr>
            <p:sp>
              <p:nvSpPr>
                <p:cNvPr id="54326" name="AutoShape 54"/>
                <p:cNvSpPr>
                  <a:spLocks noChangeArrowheads="1"/>
                </p:cNvSpPr>
                <p:nvPr/>
              </p:nvSpPr>
              <p:spPr bwMode="auto">
                <a:xfrm>
                  <a:off x="2281" y="2350"/>
                  <a:ext cx="474" cy="1127"/>
                </a:xfrm>
                <a:prstGeom prst="can">
                  <a:avLst>
                    <a:gd name="adj" fmla="val 59441"/>
                  </a:avLst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27" name="Oval 55"/>
                <p:cNvSpPr>
                  <a:spLocks noChangeArrowheads="1"/>
                </p:cNvSpPr>
                <p:nvPr/>
              </p:nvSpPr>
              <p:spPr bwMode="auto">
                <a:xfrm>
                  <a:off x="2279" y="2804"/>
                  <a:ext cx="474" cy="57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28" name="Rectangle 56"/>
                <p:cNvSpPr>
                  <a:spLocks noChangeArrowheads="1"/>
                </p:cNvSpPr>
                <p:nvPr/>
              </p:nvSpPr>
              <p:spPr bwMode="auto">
                <a:xfrm>
                  <a:off x="2247" y="2343"/>
                  <a:ext cx="587" cy="211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4486" name="Oval 214"/>
              <p:cNvSpPr>
                <a:spLocks noChangeArrowheads="1"/>
              </p:cNvSpPr>
              <p:nvPr/>
            </p:nvSpPr>
            <p:spPr bwMode="auto">
              <a:xfrm>
                <a:off x="3260" y="3017"/>
                <a:ext cx="109" cy="97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87" name="Oval 215"/>
              <p:cNvSpPr>
                <a:spLocks noChangeArrowheads="1"/>
              </p:cNvSpPr>
              <p:nvPr/>
            </p:nvSpPr>
            <p:spPr bwMode="auto">
              <a:xfrm>
                <a:off x="3395" y="2822"/>
                <a:ext cx="109" cy="97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88" name="Oval 216"/>
              <p:cNvSpPr>
                <a:spLocks noChangeArrowheads="1"/>
              </p:cNvSpPr>
              <p:nvPr/>
            </p:nvSpPr>
            <p:spPr bwMode="auto">
              <a:xfrm>
                <a:off x="3561" y="2994"/>
                <a:ext cx="109" cy="97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89" name="AutoShape 217"/>
              <p:cNvSpPr>
                <a:spLocks noChangeArrowheads="1"/>
              </p:cNvSpPr>
              <p:nvPr/>
            </p:nvSpPr>
            <p:spPr bwMode="auto">
              <a:xfrm>
                <a:off x="3253" y="3167"/>
                <a:ext cx="148" cy="166"/>
              </a:xfrm>
              <a:prstGeom prst="diamond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90" name="AutoShape 218"/>
              <p:cNvSpPr>
                <a:spLocks noChangeArrowheads="1"/>
              </p:cNvSpPr>
              <p:nvPr/>
            </p:nvSpPr>
            <p:spPr bwMode="auto">
              <a:xfrm>
                <a:off x="3389" y="2990"/>
                <a:ext cx="148" cy="166"/>
              </a:xfrm>
              <a:prstGeom prst="diamond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91" name="AutoShape 219"/>
              <p:cNvSpPr>
                <a:spLocks noChangeArrowheads="1"/>
              </p:cNvSpPr>
              <p:nvPr/>
            </p:nvSpPr>
            <p:spPr bwMode="auto">
              <a:xfrm>
                <a:off x="3548" y="3155"/>
                <a:ext cx="148" cy="166"/>
              </a:xfrm>
              <a:prstGeom prst="diamond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97" name="Oval 225"/>
              <p:cNvSpPr>
                <a:spLocks noChangeArrowheads="1"/>
              </p:cNvSpPr>
              <p:nvPr/>
            </p:nvSpPr>
            <p:spPr bwMode="auto">
              <a:xfrm>
                <a:off x="3239" y="2879"/>
                <a:ext cx="137" cy="12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98" name="Oval 226"/>
              <p:cNvSpPr>
                <a:spLocks noChangeArrowheads="1"/>
              </p:cNvSpPr>
              <p:nvPr/>
            </p:nvSpPr>
            <p:spPr bwMode="auto">
              <a:xfrm>
                <a:off x="3501" y="2879"/>
                <a:ext cx="137" cy="12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99" name="Oval 227"/>
              <p:cNvSpPr>
                <a:spLocks noChangeArrowheads="1"/>
              </p:cNvSpPr>
              <p:nvPr/>
            </p:nvSpPr>
            <p:spPr bwMode="auto">
              <a:xfrm>
                <a:off x="3403" y="3159"/>
                <a:ext cx="137" cy="12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00" name="Oval 228"/>
              <p:cNvSpPr>
                <a:spLocks noChangeArrowheads="1"/>
              </p:cNvSpPr>
              <p:nvPr/>
            </p:nvSpPr>
            <p:spPr bwMode="auto">
              <a:xfrm>
                <a:off x="3563" y="3073"/>
                <a:ext cx="137" cy="12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14" name="Text Box 242"/>
              <p:cNvSpPr txBox="1">
                <a:spLocks noChangeArrowheads="1"/>
              </p:cNvSpPr>
              <p:nvPr/>
            </p:nvSpPr>
            <p:spPr bwMode="auto">
              <a:xfrm>
                <a:off x="3746" y="2725"/>
                <a:ext cx="1762" cy="7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Hemolysin sensitized</a:t>
                </a:r>
              </a:p>
              <a:p>
                <a:r>
                  <a:rPr lang="en-US">
                    <a:solidFill>
                      <a:schemeClr val="bg1"/>
                    </a:solidFill>
                  </a:rPr>
                  <a:t>red blood cells</a:t>
                </a:r>
              </a:p>
              <a:p>
                <a:r>
                  <a:rPr lang="en-US">
                    <a:solidFill>
                      <a:schemeClr val="bg1"/>
                    </a:solidFill>
                  </a:rPr>
                  <a:t>serve as an indicator</a:t>
                </a:r>
              </a:p>
            </p:txBody>
          </p:sp>
        </p:grpSp>
        <p:grpSp>
          <p:nvGrpSpPr>
            <p:cNvPr id="54501" name="Group 260"/>
            <p:cNvGrpSpPr>
              <a:grpSpLocks/>
            </p:cNvGrpSpPr>
            <p:nvPr/>
          </p:nvGrpSpPr>
          <p:grpSpPr bwMode="auto">
            <a:xfrm>
              <a:off x="600" y="2647"/>
              <a:ext cx="2263" cy="826"/>
              <a:chOff x="600" y="2647"/>
              <a:chExt cx="2263" cy="826"/>
            </a:xfrm>
          </p:grpSpPr>
          <p:grpSp>
            <p:nvGrpSpPr>
              <p:cNvPr id="54503" name="Group 251"/>
              <p:cNvGrpSpPr>
                <a:grpSpLocks/>
              </p:cNvGrpSpPr>
              <p:nvPr/>
            </p:nvGrpSpPr>
            <p:grpSpPr bwMode="auto">
              <a:xfrm>
                <a:off x="600" y="2647"/>
                <a:ext cx="2263" cy="826"/>
                <a:chOff x="600" y="2779"/>
                <a:chExt cx="2263" cy="826"/>
              </a:xfrm>
            </p:grpSpPr>
            <p:grpSp>
              <p:nvGrpSpPr>
                <p:cNvPr id="54504" name="Group 33"/>
                <p:cNvGrpSpPr>
                  <a:grpSpLocks/>
                </p:cNvGrpSpPr>
                <p:nvPr/>
              </p:nvGrpSpPr>
              <p:grpSpPr bwMode="auto">
                <a:xfrm>
                  <a:off x="600" y="2779"/>
                  <a:ext cx="587" cy="724"/>
                  <a:chOff x="2247" y="2343"/>
                  <a:chExt cx="587" cy="1134"/>
                </a:xfrm>
              </p:grpSpPr>
              <p:sp>
                <p:nvSpPr>
                  <p:cNvPr id="54306" name="AutoShape 34"/>
                  <p:cNvSpPr>
                    <a:spLocks noChangeArrowheads="1"/>
                  </p:cNvSpPr>
                  <p:nvPr/>
                </p:nvSpPr>
                <p:spPr bwMode="auto">
                  <a:xfrm>
                    <a:off x="2281" y="2350"/>
                    <a:ext cx="474" cy="1127"/>
                  </a:xfrm>
                  <a:prstGeom prst="can">
                    <a:avLst>
                      <a:gd name="adj" fmla="val 59441"/>
                    </a:avLst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4307" name="Oval 35"/>
                  <p:cNvSpPr>
                    <a:spLocks noChangeArrowheads="1"/>
                  </p:cNvSpPr>
                  <p:nvPr/>
                </p:nvSpPr>
                <p:spPr bwMode="auto">
                  <a:xfrm>
                    <a:off x="2279" y="2804"/>
                    <a:ext cx="474" cy="573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4308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2247" y="2343"/>
                    <a:ext cx="587" cy="211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4468" name="AutoShape 196"/>
                <p:cNvSpPr>
                  <a:spLocks noChangeArrowheads="1"/>
                </p:cNvSpPr>
                <p:nvPr/>
              </p:nvSpPr>
              <p:spPr bwMode="auto">
                <a:xfrm>
                  <a:off x="632" y="3119"/>
                  <a:ext cx="148" cy="166"/>
                </a:xfrm>
                <a:prstGeom prst="diamond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54505" name="Group 197"/>
                <p:cNvGrpSpPr>
                  <a:grpSpLocks noChangeAspect="1"/>
                </p:cNvGrpSpPr>
                <p:nvPr/>
              </p:nvGrpSpPr>
              <p:grpSpPr bwMode="auto">
                <a:xfrm>
                  <a:off x="657" y="3256"/>
                  <a:ext cx="94" cy="187"/>
                  <a:chOff x="2474" y="2549"/>
                  <a:chExt cx="269" cy="536"/>
                </a:xfrm>
              </p:grpSpPr>
              <p:sp>
                <p:nvSpPr>
                  <p:cNvPr id="54470" name="Line 19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612" y="2760"/>
                    <a:ext cx="0" cy="325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471" name="Line 19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612" y="2549"/>
                    <a:ext cx="131" cy="211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472" name="Line 20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474" y="2566"/>
                    <a:ext cx="138" cy="20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4506" name="Group 201"/>
                <p:cNvGrpSpPr>
                  <a:grpSpLocks noChangeAspect="1"/>
                </p:cNvGrpSpPr>
                <p:nvPr/>
              </p:nvGrpSpPr>
              <p:grpSpPr bwMode="auto">
                <a:xfrm>
                  <a:off x="793" y="3073"/>
                  <a:ext cx="94" cy="187"/>
                  <a:chOff x="2474" y="2549"/>
                  <a:chExt cx="269" cy="536"/>
                </a:xfrm>
              </p:grpSpPr>
              <p:sp>
                <p:nvSpPr>
                  <p:cNvPr id="54474" name="Line 20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612" y="2760"/>
                    <a:ext cx="0" cy="325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475" name="Line 20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612" y="2549"/>
                    <a:ext cx="131" cy="211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476" name="Line 20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474" y="2566"/>
                    <a:ext cx="138" cy="20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4517" name="Group 205"/>
                <p:cNvGrpSpPr>
                  <a:grpSpLocks noChangeAspect="1"/>
                </p:cNvGrpSpPr>
                <p:nvPr/>
              </p:nvGrpSpPr>
              <p:grpSpPr bwMode="auto">
                <a:xfrm>
                  <a:off x="953" y="3249"/>
                  <a:ext cx="94" cy="187"/>
                  <a:chOff x="2474" y="2549"/>
                  <a:chExt cx="269" cy="536"/>
                </a:xfrm>
              </p:grpSpPr>
              <p:sp>
                <p:nvSpPr>
                  <p:cNvPr id="54478" name="Line 20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612" y="2760"/>
                    <a:ext cx="0" cy="325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479" name="Line 20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612" y="2549"/>
                    <a:ext cx="131" cy="211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480" name="Line 20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474" y="2566"/>
                    <a:ext cx="138" cy="20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4481" name="AutoShape 209"/>
                <p:cNvSpPr>
                  <a:spLocks noChangeArrowheads="1"/>
                </p:cNvSpPr>
                <p:nvPr/>
              </p:nvSpPr>
              <p:spPr bwMode="auto">
                <a:xfrm>
                  <a:off x="768" y="2942"/>
                  <a:ext cx="148" cy="166"/>
                </a:xfrm>
                <a:prstGeom prst="diamond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482" name="AutoShape 210"/>
                <p:cNvSpPr>
                  <a:spLocks noChangeArrowheads="1"/>
                </p:cNvSpPr>
                <p:nvPr/>
              </p:nvSpPr>
              <p:spPr bwMode="auto">
                <a:xfrm>
                  <a:off x="927" y="3107"/>
                  <a:ext cx="148" cy="166"/>
                </a:xfrm>
                <a:prstGeom prst="diamond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483" name="Oval 211"/>
                <p:cNvSpPr>
                  <a:spLocks noChangeArrowheads="1"/>
                </p:cNvSpPr>
                <p:nvPr/>
              </p:nvSpPr>
              <p:spPr bwMode="auto">
                <a:xfrm>
                  <a:off x="684" y="3234"/>
                  <a:ext cx="109" cy="97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484" name="Oval 212"/>
                <p:cNvSpPr>
                  <a:spLocks noChangeArrowheads="1"/>
                </p:cNvSpPr>
                <p:nvPr/>
              </p:nvSpPr>
              <p:spPr bwMode="auto">
                <a:xfrm>
                  <a:off x="819" y="3039"/>
                  <a:ext cx="109" cy="97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485" name="Oval 213"/>
                <p:cNvSpPr>
                  <a:spLocks noChangeArrowheads="1"/>
                </p:cNvSpPr>
                <p:nvPr/>
              </p:nvSpPr>
              <p:spPr bwMode="auto">
                <a:xfrm>
                  <a:off x="985" y="3211"/>
                  <a:ext cx="109" cy="97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513" name="Text Box 241"/>
                <p:cNvSpPr txBox="1">
                  <a:spLocks noChangeArrowheads="1"/>
                </p:cNvSpPr>
                <p:nvPr/>
              </p:nvSpPr>
              <p:spPr bwMode="auto">
                <a:xfrm>
                  <a:off x="1101" y="2857"/>
                  <a:ext cx="1762" cy="74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>
                      <a:solidFill>
                        <a:schemeClr val="bg1"/>
                      </a:solidFill>
                    </a:rPr>
                    <a:t>Hemolysin sensitized</a:t>
                  </a:r>
                </a:p>
                <a:p>
                  <a:r>
                    <a:rPr lang="en-US">
                      <a:solidFill>
                        <a:schemeClr val="bg1"/>
                      </a:solidFill>
                    </a:rPr>
                    <a:t>red blood cells</a:t>
                  </a:r>
                </a:p>
                <a:p>
                  <a:r>
                    <a:rPr lang="en-US">
                      <a:solidFill>
                        <a:schemeClr val="bg1"/>
                      </a:solidFill>
                    </a:rPr>
                    <a:t>serve as an indicator</a:t>
                  </a:r>
                </a:p>
              </p:txBody>
            </p:sp>
          </p:grpSp>
          <p:sp>
            <p:nvSpPr>
              <p:cNvPr id="54528" name="Oval 256"/>
              <p:cNvSpPr>
                <a:spLocks noChangeArrowheads="1"/>
              </p:cNvSpPr>
              <p:nvPr/>
            </p:nvSpPr>
            <p:spPr bwMode="auto">
              <a:xfrm>
                <a:off x="678" y="2878"/>
                <a:ext cx="137" cy="12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29" name="Oval 257"/>
              <p:cNvSpPr>
                <a:spLocks noChangeArrowheads="1"/>
              </p:cNvSpPr>
              <p:nvPr/>
            </p:nvSpPr>
            <p:spPr bwMode="auto">
              <a:xfrm>
                <a:off x="900" y="2878"/>
                <a:ext cx="137" cy="12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30" name="Oval 258"/>
              <p:cNvSpPr>
                <a:spLocks noChangeArrowheads="1"/>
              </p:cNvSpPr>
              <p:nvPr/>
            </p:nvSpPr>
            <p:spPr bwMode="auto">
              <a:xfrm>
                <a:off x="882" y="3061"/>
                <a:ext cx="137" cy="12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31" name="Oval 259"/>
              <p:cNvSpPr>
                <a:spLocks noChangeArrowheads="1"/>
              </p:cNvSpPr>
              <p:nvPr/>
            </p:nvSpPr>
            <p:spPr bwMode="auto">
              <a:xfrm>
                <a:off x="701" y="3163"/>
                <a:ext cx="137" cy="12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54534" name="AutoShape 262"/>
          <p:cNvSpPr>
            <a:spLocks/>
          </p:cNvSpPr>
          <p:nvPr/>
        </p:nvSpPr>
        <p:spPr bwMode="auto">
          <a:xfrm>
            <a:off x="636588" y="606425"/>
            <a:ext cx="261937" cy="3594100"/>
          </a:xfrm>
          <a:prstGeom prst="leftBrace">
            <a:avLst>
              <a:gd name="adj1" fmla="val 114344"/>
              <a:gd name="adj2" fmla="val 50000"/>
            </a:avLst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535" name="AutoShape 263"/>
          <p:cNvSpPr>
            <a:spLocks/>
          </p:cNvSpPr>
          <p:nvPr/>
        </p:nvSpPr>
        <p:spPr bwMode="auto">
          <a:xfrm>
            <a:off x="636588" y="4281488"/>
            <a:ext cx="261937" cy="2425700"/>
          </a:xfrm>
          <a:prstGeom prst="leftBrace">
            <a:avLst>
              <a:gd name="adj1" fmla="val 77172"/>
              <a:gd name="adj2" fmla="val 50000"/>
            </a:avLst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536" name="Text Box 264"/>
          <p:cNvSpPr txBox="1">
            <a:spLocks noChangeArrowheads="1"/>
          </p:cNvSpPr>
          <p:nvPr/>
        </p:nvSpPr>
        <p:spPr bwMode="auto">
          <a:xfrm rot="-5400000">
            <a:off x="-47625" y="2160588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Day 1</a:t>
            </a:r>
          </a:p>
        </p:txBody>
      </p:sp>
      <p:sp>
        <p:nvSpPr>
          <p:cNvPr id="54537" name="Text Box 265"/>
          <p:cNvSpPr txBox="1">
            <a:spLocks noChangeArrowheads="1"/>
          </p:cNvSpPr>
          <p:nvPr/>
        </p:nvSpPr>
        <p:spPr bwMode="auto">
          <a:xfrm rot="-5400000">
            <a:off x="-6350" y="5233988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Day 2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381000" y="3105835"/>
            <a:ext cx="4572000" cy="138499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Presence of specific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</a:rPr>
              <a:t>Ab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 is indicated by absence of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</a:rPr>
              <a:t>hemolysis</a:t>
            </a:r>
            <a:endParaRPr lang="en-US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4267200" y="4800600"/>
            <a:ext cx="4572000" cy="138499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Absence of specific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</a:rPr>
              <a:t>Ab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 is indicated by presence of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</a:rPr>
              <a:t>hemolysis</a:t>
            </a:r>
            <a:endParaRPr lang="en-US" sz="28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/>
      <p:bldP spid="168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609600" y="554038"/>
            <a:ext cx="8001000" cy="762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accent2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2416175" y="0"/>
            <a:ext cx="4311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 i="1">
                <a:solidFill>
                  <a:srgbClr val="FFFF00"/>
                </a:solidFill>
              </a:rPr>
              <a:t>Complement Fixation</a:t>
            </a:r>
          </a:p>
        </p:txBody>
      </p:sp>
      <p:pic>
        <p:nvPicPr>
          <p:cNvPr id="1026" name="Picture 2" descr="C:\Users\user\Desktop\CF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2187" y="1947863"/>
            <a:ext cx="4367213" cy="2090737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579539" y="5253335"/>
            <a:ext cx="39450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Eg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 Wasserman CFT for syphilis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2590800"/>
            <a:ext cx="67056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cap="all" spc="0" dirty="0" smtClean="0">
                <a:ln w="0"/>
                <a:solidFill>
                  <a:srgbClr val="66CCFF"/>
                </a:solidFill>
                <a:effectLst>
                  <a:reflection blurRad="12700" stA="50000" endPos="50000" dist="5000" dir="5400000" sy="-100000" rotWithShape="0"/>
                </a:effectLst>
                <a:latin typeface="AR BERKLEY" pitchFamily="2" charset="0"/>
              </a:rPr>
              <a:t>Thank you</a:t>
            </a:r>
            <a:endParaRPr lang="en-US" sz="6600" b="1" cap="all" spc="0" dirty="0">
              <a:ln w="0"/>
              <a:solidFill>
                <a:srgbClr val="66CCFF"/>
              </a:solidFill>
              <a:effectLst>
                <a:reflection blurRad="12700" stA="50000" endPos="50000" dist="5000" dir="5400000" sy="-100000" rotWithShape="0"/>
              </a:effectLst>
              <a:latin typeface="AR BERKLEY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ncours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10496</TotalTime>
  <Words>4005</Words>
  <Application>Microsoft Office PowerPoint</Application>
  <PresentationFormat>On-screen Show (4:3)</PresentationFormat>
  <Paragraphs>566</Paragraphs>
  <Slides>97</Slides>
  <Notes>1</Notes>
  <HiddenSlides>48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97</vt:i4>
      </vt:variant>
    </vt:vector>
  </HeadingPairs>
  <TitlesOfParts>
    <vt:vector size="99" baseType="lpstr">
      <vt:lpstr>1_Default Design</vt:lpstr>
      <vt:lpstr>Concourse</vt:lpstr>
      <vt:lpstr>ANTIGEN ANTIBODY REACTIONS</vt:lpstr>
      <vt:lpstr>Learning objectives</vt:lpstr>
      <vt:lpstr>Introduction</vt:lpstr>
      <vt:lpstr>Slide 4</vt:lpstr>
      <vt:lpstr> General features of Ag- Ab reaction</vt:lpstr>
      <vt:lpstr>Slide 6</vt:lpstr>
      <vt:lpstr>Slide 7</vt:lpstr>
      <vt:lpstr>Slide 8</vt:lpstr>
      <vt:lpstr>Slide 9</vt:lpstr>
      <vt:lpstr>Marrack’s Lattice Hypothesis</vt:lpstr>
      <vt:lpstr>Types of Ag-Ab reactions</vt:lpstr>
      <vt:lpstr>Precipitation reactions</vt:lpstr>
      <vt:lpstr>Slide 13</vt:lpstr>
      <vt:lpstr>Applications </vt:lpstr>
      <vt:lpstr>Mechanism of precipitation</vt:lpstr>
      <vt:lpstr>Precipiation reaction in fluid yields a precipitin curve</vt:lpstr>
      <vt:lpstr>Precipitation reaction in gel yield visible precipitin lines</vt:lpstr>
      <vt:lpstr>Slide 18</vt:lpstr>
      <vt:lpstr>1. Single diffusion in one dimension: Oudin procedure</vt:lpstr>
      <vt:lpstr>2. Double diffusion in one dimension: Oakley Fulthrope Procedure</vt:lpstr>
      <vt:lpstr>3. Single diffusion in two dimensions: Radial immunodiffusion</vt:lpstr>
      <vt:lpstr> 4. Double diffusion in two dimensions: Ouchterlony procedure</vt:lpstr>
      <vt:lpstr>Slide 23</vt:lpstr>
      <vt:lpstr>Slide 24</vt:lpstr>
      <vt:lpstr>ELECTROIMMUNODIFFUSION</vt:lpstr>
      <vt:lpstr>Slide 26</vt:lpstr>
      <vt:lpstr>Electroimmunodiffusion</vt:lpstr>
      <vt:lpstr>Counterimmunoelectrophoresis (CIE)</vt:lpstr>
      <vt:lpstr>Slide 29</vt:lpstr>
      <vt:lpstr>Rocket Electrophoresis</vt:lpstr>
      <vt:lpstr>Slide 31</vt:lpstr>
      <vt:lpstr>Agglutination reactions</vt:lpstr>
      <vt:lpstr>Prozone effect</vt:lpstr>
      <vt:lpstr>Slide 34</vt:lpstr>
      <vt:lpstr>Slide Agglutination test</vt:lpstr>
      <vt:lpstr>Applications</vt:lpstr>
      <vt:lpstr>Tube agglutination test</vt:lpstr>
      <vt:lpstr>Applications</vt:lpstr>
      <vt:lpstr>Types of agglutination tests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Complement fixation test</vt:lpstr>
      <vt:lpstr>Slide 48</vt:lpstr>
      <vt:lpstr>Newer techniques</vt:lpstr>
      <vt:lpstr>Slide 50</vt:lpstr>
      <vt:lpstr>Slide 51</vt:lpstr>
      <vt:lpstr>ENZYME-LINKED IMMUNOSORBENT  ASSAY (ELISA)</vt:lpstr>
      <vt:lpstr>Substrate-chromogen system</vt:lpstr>
      <vt:lpstr>Procedure</vt:lpstr>
      <vt:lpstr>Slide 55</vt:lpstr>
      <vt:lpstr>Types of ELISA</vt:lpstr>
      <vt:lpstr>1. Direct ELISA: to detect Antigen in serum</vt:lpstr>
      <vt:lpstr>Slide 58</vt:lpstr>
      <vt:lpstr>2. Indirect ELISA: to detect Antibody in serum</vt:lpstr>
      <vt:lpstr>Slide 60</vt:lpstr>
      <vt:lpstr>3. Sandwich ELISA: to detect antigen in test serum</vt:lpstr>
      <vt:lpstr>Slide 62</vt:lpstr>
      <vt:lpstr>4. IgM Antibody Capture (MAC) ELISA </vt:lpstr>
      <vt:lpstr>Slide 64</vt:lpstr>
      <vt:lpstr>5. Competitive ELISA </vt:lpstr>
      <vt:lpstr>Slide 66</vt:lpstr>
      <vt:lpstr>6. ELISPOT Test</vt:lpstr>
      <vt:lpstr>IgG Avidity ELISA</vt:lpstr>
      <vt:lpstr>Slide 69</vt:lpstr>
      <vt:lpstr>Applications of ELISA</vt:lpstr>
      <vt:lpstr>ENZYME-LINKED FLUORESCENT  ASSAY (ELFA)</vt:lpstr>
      <vt:lpstr>Slide 72</vt:lpstr>
      <vt:lpstr>Slide 73</vt:lpstr>
      <vt:lpstr>Slide 74</vt:lpstr>
      <vt:lpstr>Immunofluorescence assay (IFA)</vt:lpstr>
      <vt:lpstr>Types</vt:lpstr>
      <vt:lpstr>Slide 77</vt:lpstr>
      <vt:lpstr>Slide 78</vt:lpstr>
      <vt:lpstr>Flow Cytometry</vt:lpstr>
      <vt:lpstr>Immunohistochemistry</vt:lpstr>
      <vt:lpstr>Chemiluminescence-linked immunoassay  (CLIA)</vt:lpstr>
      <vt:lpstr>Slide 82</vt:lpstr>
      <vt:lpstr>Advantages of CLIA</vt:lpstr>
      <vt:lpstr>Western blot</vt:lpstr>
      <vt:lpstr>Slide 85</vt:lpstr>
      <vt:lpstr>Slide 86</vt:lpstr>
      <vt:lpstr>Applications</vt:lpstr>
      <vt:lpstr>Rapid tests</vt:lpstr>
      <vt:lpstr>1. Immunochromatographic Test (Lateral Flow Assay)</vt:lpstr>
      <vt:lpstr>Slide 90</vt:lpstr>
      <vt:lpstr>Slide 91</vt:lpstr>
      <vt:lpstr>2. Flow-through Assay</vt:lpstr>
      <vt:lpstr>Slide 93</vt:lpstr>
      <vt:lpstr>Slide 94</vt:lpstr>
      <vt:lpstr>Slide 95</vt:lpstr>
      <vt:lpstr>Slide 96</vt:lpstr>
      <vt:lpstr>Slide 97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ANTIGEN  ANTIBODY REACTIONS </dc:title>
  <dc:creator/>
  <cp:lastModifiedBy>HANIYA</cp:lastModifiedBy>
  <cp:revision>172</cp:revision>
  <dcterms:created xsi:type="dcterms:W3CDTF">2006-08-16T00:00:00Z</dcterms:created>
  <dcterms:modified xsi:type="dcterms:W3CDTF">2024-01-12T04:45:31Z</dcterms:modified>
</cp:coreProperties>
</file>