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57" r:id="rId5"/>
    <p:sldId id="280" r:id="rId6"/>
    <p:sldId id="261" r:id="rId7"/>
    <p:sldId id="281" r:id="rId8"/>
    <p:sldId id="262" r:id="rId9"/>
    <p:sldId id="263" r:id="rId10"/>
    <p:sldId id="264" r:id="rId11"/>
    <p:sldId id="278" r:id="rId12"/>
    <p:sldId id="265" r:id="rId13"/>
    <p:sldId id="266" r:id="rId14"/>
    <p:sldId id="284" r:id="rId15"/>
    <p:sldId id="267" r:id="rId16"/>
    <p:sldId id="268" r:id="rId17"/>
    <p:sldId id="269" r:id="rId18"/>
    <p:sldId id="285" r:id="rId19"/>
    <p:sldId id="270" r:id="rId20"/>
    <p:sldId id="282" r:id="rId21"/>
    <p:sldId id="271" r:id="rId22"/>
    <p:sldId id="272" r:id="rId23"/>
    <p:sldId id="286" r:id="rId24"/>
    <p:sldId id="273" r:id="rId25"/>
    <p:sldId id="274" r:id="rId26"/>
    <p:sldId id="287" r:id="rId27"/>
    <p:sldId id="275" r:id="rId28"/>
    <p:sldId id="276" r:id="rId29"/>
    <p:sldId id="277" r:id="rId30"/>
    <p:sldId id="288" r:id="rId31"/>
    <p:sldId id="28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344" y="-5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769C7C-1F7E-4416-99D6-122743C14861}"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769C7C-1F7E-4416-99D6-122743C14861}"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769C7C-1F7E-4416-99D6-122743C14861}"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769C7C-1F7E-4416-99D6-122743C14861}"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769C7C-1F7E-4416-99D6-122743C14861}" type="datetimeFigureOut">
              <a:rPr lang="en-US" smtClean="0"/>
              <a:pPr/>
              <a:t>2/15/2024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769C7C-1F7E-4416-99D6-122743C14861}" type="datetimeFigureOut">
              <a:rPr lang="en-US" smtClean="0"/>
              <a:pPr/>
              <a:t>2/15/2024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769C7C-1F7E-4416-99D6-122743C14861}" type="datetimeFigureOut">
              <a:rPr lang="en-US" smtClean="0"/>
              <a:pPr/>
              <a:t>2/15/2024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769C7C-1F7E-4416-99D6-122743C14861}" type="datetimeFigureOut">
              <a:rPr lang="en-US" smtClean="0"/>
              <a:pPr/>
              <a:t>2/15/2024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A94926-BFE6-408C-BA8E-4029C31B3D23}"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74769C7C-1F7E-4416-99D6-122743C14861}" type="datetimeFigureOut">
              <a:rPr lang="en-US" smtClean="0"/>
              <a:pPr/>
              <a:t>2/15/2024</a:t>
            </a:fld>
            <a:endParaRPr lang="en-US"/>
          </a:p>
        </p:txBody>
      </p:sp>
      <p:sp>
        <p:nvSpPr>
          <p:cNvPr id="9" name="Slide Number Placeholder 8"/>
          <p:cNvSpPr>
            <a:spLocks noGrp="1"/>
          </p:cNvSpPr>
          <p:nvPr>
            <p:ph type="sldNum" sz="quarter" idx="11"/>
          </p:nvPr>
        </p:nvSpPr>
        <p:spPr/>
        <p:txBody>
          <a:bodyPr/>
          <a:lstStyle/>
          <a:p>
            <a:fld id="{40A94926-BFE6-408C-BA8E-4029C31B3D2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769C7C-1F7E-4416-99D6-122743C14861}"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769C7C-1F7E-4416-99D6-122743C14861}" type="datetimeFigureOut">
              <a:rPr lang="en-US" smtClean="0"/>
              <a:pPr/>
              <a:t>2/15/2024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A94926-BFE6-408C-BA8E-4029C31B3D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0A94926-BFE6-408C-BA8E-4029C31B3D23}"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4769C7C-1F7E-4416-99D6-122743C14861}" type="datetimeFigureOut">
              <a:rPr lang="en-US" smtClean="0"/>
              <a:pPr/>
              <a:t>2/15/2024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AETCOM</a:t>
            </a:r>
          </a:p>
        </p:txBody>
      </p:sp>
      <p:sp>
        <p:nvSpPr>
          <p:cNvPr id="4" name="Subtitle 3"/>
          <p:cNvSpPr>
            <a:spLocks noGrp="1"/>
          </p:cNvSpPr>
          <p:nvPr>
            <p:ph type="subTitle" idx="1"/>
          </p:nvPr>
        </p:nvSpPr>
        <p:spPr/>
        <p:txBody>
          <a:bodyPr/>
          <a:lstStyle/>
          <a:p>
            <a:r>
              <a:rPr lang="en-US" b="1" dirty="0">
                <a:solidFill>
                  <a:schemeClr val="tx1"/>
                </a:solidFill>
              </a:rPr>
              <a:t>Module 2.6</a:t>
            </a:r>
          </a:p>
          <a:p>
            <a:r>
              <a:rPr lang="en-US" b="1" dirty="0">
                <a:solidFill>
                  <a:schemeClr val="tx1"/>
                </a:solidFill>
              </a:rPr>
              <a:t>Bioethics: case studies on autonomy and decision making</a:t>
            </a:r>
          </a:p>
        </p:txBody>
      </p:sp>
      <p:pic>
        <p:nvPicPr>
          <p:cNvPr id="1026" name="Picture 2" descr="Examples of Autonomy, Beneficence, Nonmaleficence, and Justice - Ethical  Principles - YouTube">
            <a:extLst>
              <a:ext uri="{FF2B5EF4-FFF2-40B4-BE49-F238E27FC236}">
                <a16:creationId xmlns:a16="http://schemas.microsoft.com/office/drawing/2014/main" xmlns="" id="{1B587D56-6C35-0838-86F2-2F9D70347A87}"/>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468085"/>
            <a:ext cx="7162799" cy="22751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20399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A defining responsibility of a practicing physician is to make decisions on patient care in different </a:t>
            </a:r>
            <a:r>
              <a:rPr lang="en-US" sz="2800" dirty="0" smtClean="0"/>
              <a:t>settings</a:t>
            </a:r>
            <a:endParaRPr lang="en-US" sz="2800" dirty="0"/>
          </a:p>
          <a:p>
            <a:endParaRPr lang="en-US" sz="2800" dirty="0"/>
          </a:p>
          <a:p>
            <a:r>
              <a:rPr lang="en-US" sz="2800" dirty="0"/>
              <a:t>These decisions involve more than selecting </a:t>
            </a:r>
            <a:r>
              <a:rPr lang="en-US" sz="2800" dirty="0" smtClean="0"/>
              <a:t>appropriate </a:t>
            </a:r>
            <a:r>
              <a:rPr lang="en-US" sz="2800" dirty="0"/>
              <a:t>treatment or </a:t>
            </a:r>
            <a:r>
              <a:rPr lang="en-US" sz="2800" dirty="0" smtClean="0"/>
              <a:t>intervention</a:t>
            </a:r>
            <a:endParaRPr lang="en-US" sz="2800" dirty="0"/>
          </a:p>
        </p:txBody>
      </p:sp>
    </p:spTree>
    <p:extLst>
      <p:ext uri="{BB962C8B-B14F-4D97-AF65-F5344CB8AC3E}">
        <p14:creationId xmlns:p14="http://schemas.microsoft.com/office/powerpoint/2010/main" xmlns="" val="695608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5195"/>
            <a:ext cx="8229600" cy="5592763"/>
          </a:xfrm>
        </p:spPr>
        <p:txBody>
          <a:bodyPr>
            <a:noAutofit/>
          </a:bodyPr>
          <a:lstStyle/>
          <a:p>
            <a:r>
              <a:rPr lang="en-US" sz="2800" dirty="0" smtClean="0"/>
              <a:t>Ethics </a:t>
            </a:r>
            <a:r>
              <a:rPr lang="en-US" sz="2800" dirty="0"/>
              <a:t>is an inherent and inseparable part of clinical medicine  as the physician has an ethical obligation </a:t>
            </a:r>
          </a:p>
          <a:p>
            <a:pPr marL="685800" indent="-571500">
              <a:buAutoNum type="romanLcParenBoth"/>
            </a:pPr>
            <a:r>
              <a:rPr lang="en-US" sz="2800" dirty="0" smtClean="0"/>
              <a:t>to </a:t>
            </a:r>
            <a:r>
              <a:rPr lang="en-US" sz="2800" dirty="0"/>
              <a:t>benefit the </a:t>
            </a:r>
            <a:r>
              <a:rPr lang="en-US" sz="2800" dirty="0" smtClean="0"/>
              <a:t>patient</a:t>
            </a:r>
            <a:endParaRPr lang="en-US" sz="2800" dirty="0" smtClean="0"/>
          </a:p>
          <a:p>
            <a:pPr marL="685800" indent="-571500">
              <a:buAutoNum type="romanLcParenBoth"/>
            </a:pPr>
            <a:r>
              <a:rPr lang="en-US" sz="2800" dirty="0" smtClean="0"/>
              <a:t>to </a:t>
            </a:r>
            <a:r>
              <a:rPr lang="en-US" sz="2800" dirty="0"/>
              <a:t>avoid or minimize </a:t>
            </a:r>
            <a:r>
              <a:rPr lang="en-US" sz="2800" dirty="0" smtClean="0"/>
              <a:t>harm</a:t>
            </a:r>
          </a:p>
          <a:p>
            <a:pPr marL="685800" indent="-571500">
              <a:buAutoNum type="romanLcParenBoth"/>
            </a:pPr>
            <a:r>
              <a:rPr lang="en-US" sz="2800" dirty="0" smtClean="0"/>
              <a:t>respect </a:t>
            </a:r>
            <a:r>
              <a:rPr lang="en-US" sz="2800" dirty="0"/>
              <a:t>the values and preferences of the </a:t>
            </a:r>
            <a:r>
              <a:rPr lang="en-US" sz="2800" dirty="0" smtClean="0"/>
              <a:t>patient</a:t>
            </a:r>
            <a:endParaRPr lang="en-US" sz="2800" dirty="0"/>
          </a:p>
          <a:p>
            <a:pPr marL="0" indent="0">
              <a:buNone/>
            </a:pPr>
            <a:endParaRPr lang="en-US" sz="2800" dirty="0"/>
          </a:p>
          <a:p>
            <a:pPr marL="0" indent="0">
              <a:buNone/>
            </a:pPr>
            <a:r>
              <a:rPr lang="en-US" sz="2800" dirty="0"/>
              <a:t>Ethical skills be improved by  a goal-oriented  educational </a:t>
            </a:r>
            <a:r>
              <a:rPr lang="en-US" sz="2800" dirty="0" smtClean="0"/>
              <a:t>program</a:t>
            </a:r>
          </a:p>
          <a:p>
            <a:pPr marL="0" indent="0">
              <a:buNone/>
            </a:pPr>
            <a:endParaRPr lang="en-US" sz="2800" dirty="0"/>
          </a:p>
          <a:p>
            <a:pPr marL="0" indent="0">
              <a:buNone/>
            </a:pPr>
            <a:r>
              <a:rPr lang="en-US" sz="2800" dirty="0"/>
              <a:t>It will lead to learner awareness, attitude, knowledge, moral </a:t>
            </a:r>
            <a:r>
              <a:rPr lang="en-US" sz="2800" dirty="0" smtClean="0"/>
              <a:t>reasoning and </a:t>
            </a:r>
            <a:r>
              <a:rPr lang="en-US" sz="2800" dirty="0"/>
              <a:t>confidence</a:t>
            </a:r>
          </a:p>
        </p:txBody>
      </p:sp>
    </p:spTree>
    <p:extLst>
      <p:ext uri="{BB962C8B-B14F-4D97-AF65-F5344CB8AC3E}">
        <p14:creationId xmlns:p14="http://schemas.microsoft.com/office/powerpoint/2010/main" xmlns="" val="147789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2319"/>
            <a:ext cx="8229600" cy="5592763"/>
          </a:xfrm>
        </p:spPr>
        <p:txBody>
          <a:bodyPr>
            <a:noAutofit/>
          </a:bodyPr>
          <a:lstStyle/>
          <a:p>
            <a:r>
              <a:rPr lang="en-US" sz="2800" dirty="0"/>
              <a:t>The 4 main ethical principles: </a:t>
            </a:r>
          </a:p>
          <a:p>
            <a:r>
              <a:rPr lang="en-US" sz="2800" dirty="0"/>
              <a:t>beneficence</a:t>
            </a:r>
          </a:p>
          <a:p>
            <a:r>
              <a:rPr lang="en-US" sz="2800" dirty="0" err="1"/>
              <a:t>nonmaleficence</a:t>
            </a:r>
            <a:r>
              <a:rPr lang="en-US" sz="2800" dirty="0"/>
              <a:t> </a:t>
            </a:r>
          </a:p>
          <a:p>
            <a:r>
              <a:rPr lang="en-US" sz="2800" dirty="0"/>
              <a:t>autonomy </a:t>
            </a:r>
          </a:p>
          <a:p>
            <a:r>
              <a:rPr lang="en-US" sz="2800" dirty="0"/>
              <a:t> justice</a:t>
            </a:r>
          </a:p>
          <a:p>
            <a:endParaRPr lang="en-US" sz="2800" dirty="0"/>
          </a:p>
          <a:p>
            <a:r>
              <a:rPr lang="en-US" sz="2800" dirty="0"/>
              <a:t>Informed consent, </a:t>
            </a:r>
            <a:r>
              <a:rPr lang="en-US" sz="2800" dirty="0" smtClean="0"/>
              <a:t>truth-telling and </a:t>
            </a:r>
            <a:r>
              <a:rPr lang="en-US" sz="2800" dirty="0"/>
              <a:t>confidentiality </a:t>
            </a:r>
            <a:r>
              <a:rPr lang="en-US" sz="2800" dirty="0" smtClean="0"/>
              <a:t>are part of</a:t>
            </a:r>
            <a:r>
              <a:rPr lang="en-US" sz="2800" dirty="0" smtClean="0"/>
              <a:t> the </a:t>
            </a:r>
            <a:r>
              <a:rPr lang="en-US" sz="2800" dirty="0"/>
              <a:t>principle of </a:t>
            </a:r>
            <a:r>
              <a:rPr lang="en-US" sz="2800" dirty="0" smtClean="0"/>
              <a:t>autonomy</a:t>
            </a:r>
            <a:endParaRPr lang="en-US" sz="2800" dirty="0"/>
          </a:p>
          <a:p>
            <a:endParaRPr lang="en-US" sz="2800" dirty="0"/>
          </a:p>
          <a:p>
            <a:r>
              <a:rPr lang="en-US" sz="2800" dirty="0"/>
              <a:t>In patient care situations, not infrequently, there are conflicts between ethical principles (especially between beneficence and autonomy</a:t>
            </a:r>
            <a:r>
              <a:rPr lang="en-US" sz="2800" dirty="0" smtClean="0"/>
              <a:t>)</a:t>
            </a:r>
            <a:endParaRPr lang="en-US" sz="2800" dirty="0"/>
          </a:p>
        </p:txBody>
      </p:sp>
    </p:spTree>
    <p:extLst>
      <p:ext uri="{BB962C8B-B14F-4D97-AF65-F5344CB8AC3E}">
        <p14:creationId xmlns:p14="http://schemas.microsoft.com/office/powerpoint/2010/main" xmlns="" val="107481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Matter of Ethics: Caregiver Need through an Ethical Lens﻿ – Caregiver  Education">
            <a:extLst>
              <a:ext uri="{FF2B5EF4-FFF2-40B4-BE49-F238E27FC236}">
                <a16:creationId xmlns:a16="http://schemas.microsoft.com/office/drawing/2014/main" xmlns="" id="{8AA213AA-4325-12F9-35F6-845C9169C71D}"/>
              </a:ext>
            </a:extLst>
          </p:cNvPr>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85720" y="533400"/>
            <a:ext cx="8643998" cy="5715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35324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Beneficence</a:t>
            </a:r>
          </a:p>
        </p:txBody>
      </p:sp>
      <p:sp>
        <p:nvSpPr>
          <p:cNvPr id="3" name="Content Placeholder 2"/>
          <p:cNvSpPr>
            <a:spLocks noGrp="1"/>
          </p:cNvSpPr>
          <p:nvPr>
            <p:ph idx="1"/>
          </p:nvPr>
        </p:nvSpPr>
        <p:spPr>
          <a:xfrm>
            <a:off x="457200" y="1295400"/>
            <a:ext cx="7620000" cy="5105400"/>
          </a:xfrm>
        </p:spPr>
        <p:txBody>
          <a:bodyPr>
            <a:noAutofit/>
          </a:bodyPr>
          <a:lstStyle/>
          <a:p>
            <a:r>
              <a:rPr lang="en-US" sz="2400" dirty="0"/>
              <a:t>The principle of beneficence is the obligation of physician to act:</a:t>
            </a:r>
          </a:p>
          <a:p>
            <a:r>
              <a:rPr lang="en-US" sz="2400" dirty="0"/>
              <a:t> for the benefit of the patient </a:t>
            </a:r>
          </a:p>
          <a:p>
            <a:r>
              <a:rPr lang="en-US" sz="2400" dirty="0"/>
              <a:t>prevent harm</a:t>
            </a:r>
          </a:p>
          <a:p>
            <a:r>
              <a:rPr lang="en-US" sz="2400" dirty="0"/>
              <a:t> remove conditions that will cause harm</a:t>
            </a:r>
          </a:p>
          <a:p>
            <a:r>
              <a:rPr lang="en-US" sz="2400" dirty="0"/>
              <a:t> help persons with disabilities</a:t>
            </a:r>
          </a:p>
          <a:p>
            <a:r>
              <a:rPr lang="en-US" sz="2400" dirty="0"/>
              <a:t> and rescue persons in </a:t>
            </a:r>
            <a:r>
              <a:rPr lang="en-US" sz="2400" dirty="0" smtClean="0"/>
              <a:t>danger</a:t>
            </a:r>
            <a:endParaRPr lang="en-US" sz="2400" dirty="0"/>
          </a:p>
          <a:p>
            <a:endParaRPr lang="en-US" sz="2400" dirty="0"/>
          </a:p>
          <a:p>
            <a:r>
              <a:rPr lang="en-US" sz="2400" dirty="0"/>
              <a:t>The principle calls for not just avoiding harm, but also to benefit patients and to promote their </a:t>
            </a:r>
            <a:r>
              <a:rPr lang="en-US" sz="2400" dirty="0" smtClean="0"/>
              <a:t>welfare</a:t>
            </a:r>
            <a:endParaRPr lang="en-US" sz="2400" dirty="0"/>
          </a:p>
        </p:txBody>
      </p:sp>
    </p:spTree>
    <p:extLst>
      <p:ext uri="{BB962C8B-B14F-4D97-AF65-F5344CB8AC3E}">
        <p14:creationId xmlns:p14="http://schemas.microsoft.com/office/powerpoint/2010/main" xmlns="" val="89368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05A69E4-AF50-EE37-9AA0-9F7337F46F80}"/>
              </a:ext>
            </a:extLst>
          </p:cNvPr>
          <p:cNvSpPr>
            <a:spLocks noGrp="1"/>
          </p:cNvSpPr>
          <p:nvPr>
            <p:ph idx="1"/>
          </p:nvPr>
        </p:nvSpPr>
        <p:spPr>
          <a:xfrm>
            <a:off x="381000" y="685800"/>
            <a:ext cx="7696200" cy="5715000"/>
          </a:xfrm>
        </p:spPr>
        <p:txBody>
          <a:bodyPr>
            <a:normAutofit/>
          </a:bodyPr>
          <a:lstStyle/>
          <a:p>
            <a:r>
              <a:rPr lang="en-IN" sz="2400" dirty="0" smtClean="0"/>
              <a:t>Beneficence </a:t>
            </a:r>
            <a:r>
              <a:rPr lang="en-IN" sz="2400" dirty="0"/>
              <a:t>is a value in which the provider takes actions or recommends courses that are in the patients best interest.</a:t>
            </a:r>
          </a:p>
          <a:p>
            <a:endParaRPr lang="en-IN" sz="2400" dirty="0"/>
          </a:p>
          <a:p>
            <a:r>
              <a:rPr lang="en-IN" sz="2400" dirty="0"/>
              <a:t>It is not:</a:t>
            </a:r>
          </a:p>
          <a:p>
            <a:pPr marL="114300" indent="0">
              <a:buNone/>
            </a:pPr>
            <a:r>
              <a:rPr lang="en-IN" sz="2400" dirty="0"/>
              <a:t>-coercing the patient into making a decision against their values, even though it may objectively be the best decision for their health.</a:t>
            </a:r>
          </a:p>
          <a:p>
            <a:pPr marL="114300" indent="0">
              <a:buNone/>
            </a:pPr>
            <a:endParaRPr lang="en-IN" sz="2400" dirty="0"/>
          </a:p>
          <a:p>
            <a:pPr marL="114300" indent="0">
              <a:buNone/>
            </a:pPr>
            <a:r>
              <a:rPr lang="en-IN" sz="2400" dirty="0"/>
              <a:t>-It is not Euthanasia.</a:t>
            </a:r>
          </a:p>
          <a:p>
            <a:pPr marL="114300" indent="0">
              <a:buNone/>
            </a:pPr>
            <a:endParaRPr lang="en-IN" sz="2400" dirty="0"/>
          </a:p>
          <a:p>
            <a:pPr marL="114300" indent="0">
              <a:buNone/>
            </a:pPr>
            <a:r>
              <a:rPr lang="en-IN" sz="2400" dirty="0" smtClean="0"/>
              <a:t>-</a:t>
            </a:r>
            <a:r>
              <a:rPr lang="en-IN" sz="2400" dirty="0" smtClean="0"/>
              <a:t>It</a:t>
            </a:r>
            <a:r>
              <a:rPr lang="en-IN" sz="2400" dirty="0" smtClean="0"/>
              <a:t> </a:t>
            </a:r>
            <a:r>
              <a:rPr lang="en-IN" sz="2400" dirty="0"/>
              <a:t>is not the same in all </a:t>
            </a:r>
            <a:r>
              <a:rPr lang="en-IN" sz="2400" dirty="0" smtClean="0"/>
              <a:t>situations; individual</a:t>
            </a:r>
          </a:p>
          <a:p>
            <a:pPr marL="114300" indent="0">
              <a:buNone/>
            </a:pPr>
            <a:r>
              <a:rPr lang="en-IN" sz="2400" dirty="0" smtClean="0"/>
              <a:t>patient </a:t>
            </a:r>
            <a:r>
              <a:rPr lang="en-IN" sz="2400" dirty="0"/>
              <a:t>has to be kept in </a:t>
            </a:r>
            <a:r>
              <a:rPr lang="en-IN" sz="2400" dirty="0" smtClean="0"/>
              <a:t>mind</a:t>
            </a:r>
            <a:endParaRPr lang="en-IN" sz="2400" dirty="0"/>
          </a:p>
        </p:txBody>
      </p:sp>
      <p:pic>
        <p:nvPicPr>
          <p:cNvPr id="3076" name="Picture 4" descr="The Four Principles of Health Care Ethics for Home Care Providers -  Manchester Specialty Programs">
            <a:extLst>
              <a:ext uri="{FF2B5EF4-FFF2-40B4-BE49-F238E27FC236}">
                <a16:creationId xmlns:a16="http://schemas.microsoft.com/office/drawing/2014/main" xmlns="" id="{AF7997E9-FC3B-8FF9-378A-66E870BDA5EA}"/>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04165" y="3976710"/>
            <a:ext cx="2968429" cy="2667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94456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15962"/>
          </a:xfrm>
        </p:spPr>
        <p:txBody>
          <a:bodyPr/>
          <a:lstStyle/>
          <a:p>
            <a:r>
              <a:rPr lang="en-US" sz="3200" b="1" dirty="0"/>
              <a:t>Non </a:t>
            </a:r>
            <a:r>
              <a:rPr lang="en-US" sz="3200" b="1" dirty="0" err="1" smtClean="0"/>
              <a:t>maleficence</a:t>
            </a:r>
            <a:endParaRPr lang="en-US" sz="3200" b="1" dirty="0"/>
          </a:p>
        </p:txBody>
      </p:sp>
      <p:sp>
        <p:nvSpPr>
          <p:cNvPr id="3" name="Content Placeholder 2"/>
          <p:cNvSpPr>
            <a:spLocks noGrp="1"/>
          </p:cNvSpPr>
          <p:nvPr>
            <p:ph idx="1"/>
          </p:nvPr>
        </p:nvSpPr>
        <p:spPr>
          <a:xfrm>
            <a:off x="457200" y="1071546"/>
            <a:ext cx="8305800" cy="5572164"/>
          </a:xfrm>
        </p:spPr>
        <p:txBody>
          <a:bodyPr>
            <a:noAutofit/>
          </a:bodyPr>
          <a:lstStyle/>
          <a:p>
            <a:r>
              <a:rPr lang="en-US" sz="2400" dirty="0"/>
              <a:t>Non maleficence is the obligation of a physician not to harm the patient. </a:t>
            </a:r>
          </a:p>
          <a:p>
            <a:r>
              <a:rPr lang="en-US" sz="2400" dirty="0"/>
              <a:t>This  principle supports several moral rules</a:t>
            </a:r>
          </a:p>
          <a:p>
            <a:pPr>
              <a:buFontTx/>
              <a:buChar char="-"/>
            </a:pPr>
            <a:r>
              <a:rPr lang="en-US" sz="2400" dirty="0" smtClean="0"/>
              <a:t>do </a:t>
            </a:r>
            <a:r>
              <a:rPr lang="en-US" sz="2400" dirty="0"/>
              <a:t>not </a:t>
            </a:r>
            <a:r>
              <a:rPr lang="en-US" sz="2400" dirty="0" smtClean="0"/>
              <a:t>kill</a:t>
            </a:r>
          </a:p>
          <a:p>
            <a:pPr>
              <a:buFontTx/>
              <a:buChar char="-"/>
            </a:pPr>
            <a:r>
              <a:rPr lang="en-US" sz="2400" dirty="0" smtClean="0"/>
              <a:t>do </a:t>
            </a:r>
            <a:r>
              <a:rPr lang="en-US" sz="2400" dirty="0"/>
              <a:t>not cause pain or </a:t>
            </a:r>
            <a:r>
              <a:rPr lang="en-US" sz="2400" dirty="0" smtClean="0"/>
              <a:t>suffering</a:t>
            </a:r>
          </a:p>
          <a:p>
            <a:pPr>
              <a:buFontTx/>
              <a:buChar char="-"/>
            </a:pPr>
            <a:r>
              <a:rPr lang="en-US" sz="2400" dirty="0" smtClean="0"/>
              <a:t>do </a:t>
            </a:r>
            <a:r>
              <a:rPr lang="en-US" sz="2400" dirty="0"/>
              <a:t>not </a:t>
            </a:r>
            <a:r>
              <a:rPr lang="en-US" sz="2400" dirty="0" smtClean="0"/>
              <a:t>incapacitate</a:t>
            </a:r>
          </a:p>
          <a:p>
            <a:pPr>
              <a:buFontTx/>
              <a:buChar char="-"/>
            </a:pPr>
            <a:r>
              <a:rPr lang="en-US" sz="2400" dirty="0" smtClean="0"/>
              <a:t>do </a:t>
            </a:r>
            <a:r>
              <a:rPr lang="en-US" sz="2400" dirty="0"/>
              <a:t>not cause offense </a:t>
            </a:r>
            <a:endParaRPr lang="en-US" sz="2400" dirty="0" smtClean="0"/>
          </a:p>
          <a:p>
            <a:pPr>
              <a:buFontTx/>
              <a:buChar char="-"/>
            </a:pPr>
            <a:r>
              <a:rPr lang="en-US" sz="2400" dirty="0" smtClean="0"/>
              <a:t>do </a:t>
            </a:r>
            <a:r>
              <a:rPr lang="en-US" sz="2400" dirty="0"/>
              <a:t>not deprive others of the goods of life. </a:t>
            </a:r>
          </a:p>
          <a:p>
            <a:endParaRPr lang="en-US" sz="2400" dirty="0"/>
          </a:p>
          <a:p>
            <a:r>
              <a:rPr lang="en-US" sz="2400" dirty="0" smtClean="0"/>
              <a:t>P</a:t>
            </a:r>
            <a:r>
              <a:rPr lang="en-US" sz="2400" dirty="0" smtClean="0"/>
              <a:t>hysician </a:t>
            </a:r>
            <a:r>
              <a:rPr lang="en-US" sz="2400" dirty="0" smtClean="0"/>
              <a:t>should </a:t>
            </a:r>
            <a:r>
              <a:rPr lang="en-US" sz="2400" dirty="0" smtClean="0"/>
              <a:t>to </a:t>
            </a:r>
            <a:r>
              <a:rPr lang="en-US" sz="2400" dirty="0"/>
              <a:t>weigh </a:t>
            </a:r>
            <a:r>
              <a:rPr lang="en-US" sz="2400" dirty="0" smtClean="0"/>
              <a:t>benefits </a:t>
            </a:r>
            <a:r>
              <a:rPr lang="en-US" sz="2400" dirty="0"/>
              <a:t>against burdens of all interventions and treatments, abstain from those that are inappropriately burdensome, and to choose the best course of action for the </a:t>
            </a:r>
            <a:r>
              <a:rPr lang="en-US" sz="2400" dirty="0" smtClean="0"/>
              <a:t>patient</a:t>
            </a:r>
            <a:endParaRPr lang="en-US" sz="2400" dirty="0"/>
          </a:p>
        </p:txBody>
      </p:sp>
      <p:pic>
        <p:nvPicPr>
          <p:cNvPr id="4098" name="Picture 2" descr="Image result for non maleficence meaning cartoons">
            <a:extLst>
              <a:ext uri="{FF2B5EF4-FFF2-40B4-BE49-F238E27FC236}">
                <a16:creationId xmlns:a16="http://schemas.microsoft.com/office/drawing/2014/main" xmlns="" id="{E0F62E59-EA02-3F79-932A-79A5ACD316C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72200" y="1706562"/>
            <a:ext cx="1809750" cy="2571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17426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487362"/>
          </a:xfrm>
        </p:spPr>
        <p:txBody>
          <a:bodyPr/>
          <a:lstStyle/>
          <a:p>
            <a:r>
              <a:rPr lang="en-US" sz="3200" b="1" dirty="0"/>
              <a:t>Autonomy</a:t>
            </a:r>
          </a:p>
        </p:txBody>
      </p:sp>
      <p:sp>
        <p:nvSpPr>
          <p:cNvPr id="3" name="Content Placeholder 2"/>
          <p:cNvSpPr>
            <a:spLocks noGrp="1"/>
          </p:cNvSpPr>
          <p:nvPr>
            <p:ph idx="1"/>
          </p:nvPr>
        </p:nvSpPr>
        <p:spPr>
          <a:xfrm>
            <a:off x="457199" y="1057276"/>
            <a:ext cx="5019675" cy="5657872"/>
          </a:xfrm>
        </p:spPr>
        <p:txBody>
          <a:bodyPr>
            <a:normAutofit lnSpcReduction="10000"/>
          </a:bodyPr>
          <a:lstStyle/>
          <a:p>
            <a:pPr marL="114300" indent="0"/>
            <a:r>
              <a:rPr lang="en-US" sz="2400" dirty="0" smtClean="0"/>
              <a:t> S</a:t>
            </a:r>
            <a:r>
              <a:rPr lang="en-US" sz="2400" dirty="0" smtClean="0"/>
              <a:t>tates </a:t>
            </a:r>
            <a:r>
              <a:rPr lang="en-US" sz="2400" dirty="0"/>
              <a:t>that all persons have intrinsic and unconditional worth, and therefore, should have the power to make rational decisions and moral choices, and each should be allowed to exercise his or her capacity for self determination.</a:t>
            </a:r>
          </a:p>
          <a:p>
            <a:endParaRPr lang="en-US" sz="2400" dirty="0"/>
          </a:p>
          <a:p>
            <a:r>
              <a:rPr lang="en-US" sz="2400" dirty="0"/>
              <a:t>This ethical principle was affirmed in a court decision by Justice Cardozo in 1914 with the </a:t>
            </a:r>
            <a:r>
              <a:rPr lang="en-US" sz="2400" dirty="0" smtClean="0"/>
              <a:t>dictum</a:t>
            </a:r>
            <a:r>
              <a:rPr lang="en-US" sz="2400" dirty="0"/>
              <a:t>, </a:t>
            </a:r>
          </a:p>
          <a:p>
            <a:r>
              <a:rPr lang="en-US" sz="2400" dirty="0"/>
              <a:t>“</a:t>
            </a:r>
            <a:r>
              <a:rPr lang="en-US" sz="2400" dirty="0">
                <a:solidFill>
                  <a:srgbClr val="FF0000"/>
                </a:solidFill>
              </a:rPr>
              <a:t>Every human being of adult years and sound mind has a right to determine what shall be done with his own body</a:t>
            </a:r>
            <a:r>
              <a:rPr lang="en-US" sz="2400" dirty="0" smtClean="0"/>
              <a:t>”</a:t>
            </a:r>
            <a:endParaRPr lang="en-US" sz="2400" dirty="0"/>
          </a:p>
        </p:txBody>
      </p:sp>
      <p:pic>
        <p:nvPicPr>
          <p:cNvPr id="5126" name="Picture 6" descr="Image result for Autonomy images">
            <a:extLst>
              <a:ext uri="{FF2B5EF4-FFF2-40B4-BE49-F238E27FC236}">
                <a16:creationId xmlns:a16="http://schemas.microsoft.com/office/drawing/2014/main" xmlns="" id="{4E2737A7-0F8D-C873-C1A4-98EACA905069}"/>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62600" y="1371600"/>
            <a:ext cx="2600325" cy="2571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65024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28682"/>
            <a:ext cx="7972452" cy="5486400"/>
          </a:xfrm>
        </p:spPr>
        <p:txBody>
          <a:bodyPr>
            <a:noAutofit/>
          </a:bodyPr>
          <a:lstStyle/>
          <a:p>
            <a:r>
              <a:rPr lang="en-US" sz="2400" dirty="0"/>
              <a:t>The principle of autonomy does </a:t>
            </a:r>
            <a:r>
              <a:rPr lang="en-US" sz="2400" b="1" dirty="0" smtClean="0"/>
              <a:t>NOT</a:t>
            </a:r>
            <a:endParaRPr lang="en-US" sz="2400" b="1" dirty="0"/>
          </a:p>
          <a:p>
            <a:pPr>
              <a:buNone/>
            </a:pPr>
            <a:endParaRPr lang="en-US" sz="2400" dirty="0"/>
          </a:p>
          <a:p>
            <a:pPr>
              <a:buFont typeface="Wingdings" pitchFamily="2" charset="2"/>
              <a:buChar char="v"/>
            </a:pPr>
            <a:r>
              <a:rPr lang="en-US" sz="2400" dirty="0" smtClean="0"/>
              <a:t>extend </a:t>
            </a:r>
            <a:r>
              <a:rPr lang="en-US" sz="2400" dirty="0"/>
              <a:t>to persons who lack the capacity (competence) to act autonomously; examples include infants and children and incompetence due to developmental, mental or physical disorder.</a:t>
            </a:r>
          </a:p>
          <a:p>
            <a:endParaRPr lang="en-US" sz="2400" dirty="0"/>
          </a:p>
          <a:p>
            <a:r>
              <a:rPr lang="en-US" sz="2400" dirty="0" smtClean="0"/>
              <a:t>INCOMPETENCY</a:t>
            </a:r>
            <a:r>
              <a:rPr lang="en-US" sz="2400" dirty="0"/>
              <a:t>: </a:t>
            </a:r>
            <a:r>
              <a:rPr lang="en-US" sz="2400" dirty="0" smtClean="0"/>
              <a:t>court </a:t>
            </a:r>
            <a:r>
              <a:rPr lang="en-US" sz="2400" dirty="0"/>
              <a:t>will assign a guardian</a:t>
            </a:r>
          </a:p>
          <a:p>
            <a:endParaRPr lang="en-US" sz="2400" dirty="0"/>
          </a:p>
          <a:p>
            <a:r>
              <a:rPr lang="en-US" sz="2400" dirty="0"/>
              <a:t>CAPACITY: determined by physician. refers to an assessment of the individuals ability to </a:t>
            </a:r>
            <a:r>
              <a:rPr lang="en-US" sz="2400" dirty="0" smtClean="0"/>
              <a:t>understand and </a:t>
            </a:r>
            <a:r>
              <a:rPr lang="en-US" sz="2400" dirty="0"/>
              <a:t>make rational decision. Referred to as de facto </a:t>
            </a:r>
            <a:r>
              <a:rPr lang="en-US" sz="2400" dirty="0" smtClean="0"/>
              <a:t>incompetent</a:t>
            </a:r>
            <a:endParaRPr lang="en-US" sz="2400" dirty="0"/>
          </a:p>
          <a:p>
            <a:endParaRPr lang="en-US" sz="2400" dirty="0"/>
          </a:p>
          <a:p>
            <a:endParaRPr lang="en-US" sz="2400" dirty="0"/>
          </a:p>
        </p:txBody>
      </p:sp>
    </p:spTree>
    <p:extLst>
      <p:ext uri="{BB962C8B-B14F-4D97-AF65-F5344CB8AC3E}">
        <p14:creationId xmlns:p14="http://schemas.microsoft.com/office/powerpoint/2010/main" xmlns="" val="4170714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150000"/>
              </a:lnSpc>
            </a:pPr>
            <a:r>
              <a:rPr lang="en-US" sz="3200" dirty="0"/>
              <a:t>Respecting the principle of autonomy obliges the physician to disclose medical information and treatment options that are necessary for the patient to exercise self determination</a:t>
            </a:r>
          </a:p>
          <a:p>
            <a:pPr>
              <a:lnSpc>
                <a:spcPct val="150000"/>
              </a:lnSpc>
            </a:pPr>
            <a:endParaRPr lang="en-US" dirty="0"/>
          </a:p>
        </p:txBody>
      </p:sp>
    </p:spTree>
    <p:extLst>
      <p:ext uri="{BB962C8B-B14F-4D97-AF65-F5344CB8AC3E}">
        <p14:creationId xmlns:p14="http://schemas.microsoft.com/office/powerpoint/2010/main" xmlns="" val="3664484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362"/>
          </a:xfrm>
        </p:spPr>
        <p:txBody>
          <a:bodyPr/>
          <a:lstStyle/>
          <a:p>
            <a:r>
              <a:rPr lang="en-US" sz="3200" b="1" dirty="0"/>
              <a:t>Informed consent</a:t>
            </a:r>
          </a:p>
        </p:txBody>
      </p:sp>
      <p:sp>
        <p:nvSpPr>
          <p:cNvPr id="3" name="Content Placeholder 2"/>
          <p:cNvSpPr>
            <a:spLocks noGrp="1"/>
          </p:cNvSpPr>
          <p:nvPr>
            <p:ph idx="1"/>
          </p:nvPr>
        </p:nvSpPr>
        <p:spPr>
          <a:xfrm>
            <a:off x="457200" y="1219200"/>
            <a:ext cx="7620000" cy="5181600"/>
          </a:xfrm>
        </p:spPr>
        <p:txBody>
          <a:bodyPr>
            <a:noAutofit/>
          </a:bodyPr>
          <a:lstStyle/>
          <a:p>
            <a:pPr>
              <a:lnSpc>
                <a:spcPct val="150000"/>
              </a:lnSpc>
            </a:pPr>
            <a:r>
              <a:rPr lang="en-US" sz="2400" dirty="0" smtClean="0"/>
              <a:t>The </a:t>
            </a:r>
            <a:r>
              <a:rPr lang="en-US" sz="2400" dirty="0"/>
              <a:t>requirements of an informed consent for a medical or surgical procedure, or for research, are that the patient or subject </a:t>
            </a:r>
          </a:p>
          <a:p>
            <a:pPr>
              <a:lnSpc>
                <a:spcPct val="150000"/>
              </a:lnSpc>
              <a:buNone/>
            </a:pPr>
            <a:endParaRPr lang="en-US" sz="2400" dirty="0"/>
          </a:p>
          <a:p>
            <a:pPr marL="628650" indent="-514350">
              <a:lnSpc>
                <a:spcPct val="150000"/>
              </a:lnSpc>
              <a:buAutoNum type="romanLcParenBoth"/>
            </a:pPr>
            <a:r>
              <a:rPr lang="en-US" sz="2400" dirty="0" smtClean="0"/>
              <a:t>must </a:t>
            </a:r>
            <a:r>
              <a:rPr lang="en-US" sz="2400" dirty="0"/>
              <a:t>be competent to understand and decide</a:t>
            </a:r>
            <a:r>
              <a:rPr lang="en-US" sz="2400" dirty="0" smtClean="0"/>
              <a:t>,</a:t>
            </a:r>
          </a:p>
          <a:p>
            <a:pPr marL="628650" indent="-514350">
              <a:lnSpc>
                <a:spcPct val="150000"/>
              </a:lnSpc>
              <a:buAutoNum type="romanLcParenBoth"/>
            </a:pPr>
            <a:r>
              <a:rPr lang="en-US" sz="2400" dirty="0" smtClean="0"/>
              <a:t>receives </a:t>
            </a:r>
            <a:r>
              <a:rPr lang="en-US" sz="2400" dirty="0"/>
              <a:t>a full </a:t>
            </a:r>
            <a:r>
              <a:rPr lang="en-US" sz="2400" dirty="0" smtClean="0"/>
              <a:t>disclosure,</a:t>
            </a:r>
          </a:p>
          <a:p>
            <a:pPr marL="628650" indent="-514350">
              <a:lnSpc>
                <a:spcPct val="150000"/>
              </a:lnSpc>
              <a:buAutoNum type="romanLcParenBoth"/>
            </a:pPr>
            <a:r>
              <a:rPr lang="en-US" sz="2400" dirty="0" smtClean="0"/>
              <a:t>comprehends </a:t>
            </a:r>
            <a:r>
              <a:rPr lang="en-US" sz="2400" dirty="0"/>
              <a:t>the disclosure, </a:t>
            </a:r>
            <a:endParaRPr lang="en-US" sz="2400" dirty="0" smtClean="0"/>
          </a:p>
          <a:p>
            <a:pPr marL="628650" indent="-514350">
              <a:lnSpc>
                <a:spcPct val="150000"/>
              </a:lnSpc>
              <a:buAutoNum type="romanLcParenBoth"/>
            </a:pPr>
            <a:r>
              <a:rPr lang="en-US" sz="2400" dirty="0" smtClean="0"/>
              <a:t>acts </a:t>
            </a:r>
            <a:r>
              <a:rPr lang="en-US" sz="2400" dirty="0"/>
              <a:t>voluntarily </a:t>
            </a:r>
            <a:endParaRPr lang="en-US" sz="2400" dirty="0" smtClean="0"/>
          </a:p>
          <a:p>
            <a:pPr marL="628650" indent="-514350">
              <a:lnSpc>
                <a:spcPct val="150000"/>
              </a:lnSpc>
              <a:buAutoNum type="romanLcParenBoth"/>
            </a:pPr>
            <a:r>
              <a:rPr lang="en-US" sz="2400" dirty="0" smtClean="0"/>
              <a:t>consents </a:t>
            </a:r>
            <a:r>
              <a:rPr lang="en-US" sz="2400" dirty="0"/>
              <a:t>to the proposed </a:t>
            </a:r>
            <a:r>
              <a:rPr lang="en-US" sz="2400" dirty="0" smtClean="0"/>
              <a:t>action</a:t>
            </a:r>
            <a:endParaRPr lang="en-US" sz="2400" dirty="0"/>
          </a:p>
        </p:txBody>
      </p:sp>
    </p:spTree>
    <p:extLst>
      <p:ext uri="{BB962C8B-B14F-4D97-AF65-F5344CB8AC3E}">
        <p14:creationId xmlns:p14="http://schemas.microsoft.com/office/powerpoint/2010/main" xmlns="" val="811927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1004" y="857232"/>
            <a:ext cx="8534400" cy="5553092"/>
          </a:xfrm>
        </p:spPr>
        <p:txBody>
          <a:bodyPr>
            <a:normAutofit/>
          </a:bodyPr>
          <a:lstStyle/>
          <a:p>
            <a:pPr>
              <a:lnSpc>
                <a:spcPct val="150000"/>
              </a:lnSpc>
            </a:pPr>
            <a:r>
              <a:rPr lang="en-US" sz="2400" dirty="0"/>
              <a:t>As competence is the first of the requirements for informed consent, one should know how to detect </a:t>
            </a:r>
            <a:r>
              <a:rPr lang="en-US" sz="2400" dirty="0" smtClean="0"/>
              <a:t>incompetence</a:t>
            </a:r>
            <a:endParaRPr lang="en-US" sz="2400" dirty="0"/>
          </a:p>
          <a:p>
            <a:pPr>
              <a:lnSpc>
                <a:spcPct val="150000"/>
              </a:lnSpc>
            </a:pPr>
            <a:endParaRPr lang="en-US" sz="2400" dirty="0"/>
          </a:p>
          <a:p>
            <a:pPr>
              <a:lnSpc>
                <a:spcPct val="150000"/>
              </a:lnSpc>
            </a:pPr>
            <a:r>
              <a:rPr lang="en-US" sz="2400" dirty="0"/>
              <a:t>In a previously autonomous, but presently incompetent patient, his/her previously expressed preferences (i.e., prior autonomous judgments) are to be </a:t>
            </a:r>
            <a:r>
              <a:rPr lang="en-US" sz="2400" dirty="0" smtClean="0"/>
              <a:t>respected</a:t>
            </a:r>
            <a:endParaRPr lang="en-US" sz="2400" dirty="0"/>
          </a:p>
          <a:p>
            <a:pPr>
              <a:lnSpc>
                <a:spcPct val="150000"/>
              </a:lnSpc>
            </a:pPr>
            <a:endParaRPr lang="en-US" sz="2400" dirty="0"/>
          </a:p>
          <a:p>
            <a:pPr>
              <a:lnSpc>
                <a:spcPct val="150000"/>
              </a:lnSpc>
            </a:pPr>
            <a:r>
              <a:rPr lang="en-US" sz="2400" dirty="0" smtClean="0"/>
              <a:t>P</a:t>
            </a:r>
            <a:r>
              <a:rPr lang="en-US" sz="2400" dirty="0" smtClean="0"/>
              <a:t>resently </a:t>
            </a:r>
            <a:r>
              <a:rPr lang="en-US" sz="2400" dirty="0"/>
              <a:t>incompetent patients would need a surrogate </a:t>
            </a:r>
            <a:r>
              <a:rPr lang="en-US" sz="2400" dirty="0" smtClean="0"/>
              <a:t>decision-maker</a:t>
            </a:r>
            <a:endParaRPr lang="en-US" sz="2400" dirty="0"/>
          </a:p>
          <a:p>
            <a:pPr>
              <a:lnSpc>
                <a:spcPct val="150000"/>
              </a:lnSpc>
            </a:pPr>
            <a:endParaRPr lang="en-US" sz="2400" dirty="0"/>
          </a:p>
        </p:txBody>
      </p:sp>
    </p:spTree>
    <p:extLst>
      <p:ext uri="{BB962C8B-B14F-4D97-AF65-F5344CB8AC3E}">
        <p14:creationId xmlns:p14="http://schemas.microsoft.com/office/powerpoint/2010/main" xmlns="" val="2500379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sz="2400" dirty="0" smtClean="0"/>
              <a:t>In a non-autonomous patient, the surrogate can use either </a:t>
            </a:r>
            <a:r>
              <a:rPr lang="en-US" sz="2400" dirty="0" smtClean="0"/>
              <a:t>a-</a:t>
            </a:r>
            <a:endParaRPr lang="en-US" sz="2400" dirty="0" smtClean="0"/>
          </a:p>
          <a:p>
            <a:pPr marL="114300" indent="0">
              <a:lnSpc>
                <a:spcPct val="150000"/>
              </a:lnSpc>
              <a:buNone/>
            </a:pPr>
            <a:r>
              <a:rPr lang="en-US" sz="2400" dirty="0" smtClean="0"/>
              <a:t>  a) </a:t>
            </a:r>
            <a:r>
              <a:rPr lang="en-US" sz="2400" b="1" dirty="0" smtClean="0"/>
              <a:t>substituted judgment standard </a:t>
            </a:r>
            <a:r>
              <a:rPr lang="en-US" sz="2400" dirty="0" smtClean="0"/>
              <a:t>(i.e., what the patient would wish in this circumstance and not what the surrogate would wish</a:t>
            </a:r>
            <a:r>
              <a:rPr lang="en-US" sz="2400" dirty="0" smtClean="0"/>
              <a:t>)</a:t>
            </a:r>
            <a:endParaRPr lang="en-US" sz="2400" dirty="0" smtClean="0"/>
          </a:p>
          <a:p>
            <a:pPr marL="114300" indent="0">
              <a:lnSpc>
                <a:spcPct val="150000"/>
              </a:lnSpc>
              <a:buNone/>
            </a:pPr>
            <a:r>
              <a:rPr lang="en-US" sz="2400" dirty="0" smtClean="0"/>
              <a:t>   b) </a:t>
            </a:r>
            <a:r>
              <a:rPr lang="en-US" sz="2400" b="1" dirty="0" smtClean="0"/>
              <a:t>or a best interests standard </a:t>
            </a:r>
            <a:r>
              <a:rPr lang="en-US" sz="2400" dirty="0" smtClean="0"/>
              <a:t>(i.e., what would bring the highest </a:t>
            </a:r>
            <a:r>
              <a:rPr lang="en-US" sz="2400" dirty="0" smtClean="0"/>
              <a:t>net benefit </a:t>
            </a:r>
            <a:r>
              <a:rPr lang="en-US" sz="2400" dirty="0" smtClean="0"/>
              <a:t>to the patient by weighing risks and benefits</a:t>
            </a:r>
            <a:r>
              <a:rPr lang="en-US" sz="2400" dirty="0" smtClean="0"/>
              <a:t>)</a:t>
            </a:r>
            <a:endParaRPr lang="en-US" sz="2400" dirty="0" smtClean="0"/>
          </a:p>
          <a:p>
            <a:pPr>
              <a:lnSpc>
                <a:spcPct val="150000"/>
              </a:lnSpc>
            </a:pP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200" b="1" dirty="0"/>
              <a:t>Truth telling</a:t>
            </a:r>
          </a:p>
        </p:txBody>
      </p:sp>
      <p:sp>
        <p:nvSpPr>
          <p:cNvPr id="3" name="Content Placeholder 2"/>
          <p:cNvSpPr>
            <a:spLocks noGrp="1"/>
          </p:cNvSpPr>
          <p:nvPr>
            <p:ph idx="1"/>
          </p:nvPr>
        </p:nvSpPr>
        <p:spPr>
          <a:xfrm>
            <a:off x="457200" y="1214423"/>
            <a:ext cx="8001000" cy="5286412"/>
          </a:xfrm>
        </p:spPr>
        <p:txBody>
          <a:bodyPr>
            <a:normAutofit fontScale="92500" lnSpcReduction="10000"/>
          </a:bodyPr>
          <a:lstStyle/>
          <a:p>
            <a:pPr>
              <a:lnSpc>
                <a:spcPct val="150000"/>
              </a:lnSpc>
            </a:pPr>
            <a:r>
              <a:rPr lang="en-US" sz="2400" dirty="0"/>
              <a:t>Truth-telling is a vital component in a physician-patient relationship; without this component, the physician loses the trust of the </a:t>
            </a:r>
            <a:r>
              <a:rPr lang="en-US" sz="2400" dirty="0" smtClean="0"/>
              <a:t>patient</a:t>
            </a:r>
            <a:endParaRPr lang="en-US" sz="2400" dirty="0"/>
          </a:p>
          <a:p>
            <a:pPr>
              <a:lnSpc>
                <a:spcPct val="150000"/>
              </a:lnSpc>
            </a:pPr>
            <a:endParaRPr lang="en-US" sz="2400" dirty="0"/>
          </a:p>
          <a:p>
            <a:pPr>
              <a:lnSpc>
                <a:spcPct val="150000"/>
              </a:lnSpc>
            </a:pPr>
            <a:r>
              <a:rPr lang="en-US" sz="2400" dirty="0"/>
              <a:t> An autonomous patient has not only the right to know (disclosure) of his/her diagnosis and prognosis, but also has the option to forgo </a:t>
            </a:r>
            <a:r>
              <a:rPr lang="en-US" sz="2400" dirty="0" smtClean="0"/>
              <a:t>(to </a:t>
            </a:r>
            <a:r>
              <a:rPr lang="en-US" sz="2400" dirty="0"/>
              <a:t>decide not to know) this </a:t>
            </a:r>
            <a:r>
              <a:rPr lang="en-US" sz="2400" dirty="0" smtClean="0"/>
              <a:t>disclosure</a:t>
            </a:r>
            <a:endParaRPr lang="en-US" sz="2400" dirty="0"/>
          </a:p>
          <a:p>
            <a:pPr>
              <a:lnSpc>
                <a:spcPct val="150000"/>
              </a:lnSpc>
            </a:pPr>
            <a:endParaRPr lang="en-US" sz="2400" dirty="0"/>
          </a:p>
          <a:p>
            <a:pPr>
              <a:lnSpc>
                <a:spcPct val="150000"/>
              </a:lnSpc>
            </a:pPr>
            <a:r>
              <a:rPr lang="en-US" sz="2400" dirty="0"/>
              <a:t>Providing full information, with tact and sensitivity, to patients who want to know should be the </a:t>
            </a:r>
            <a:r>
              <a:rPr lang="en-US" sz="2400" dirty="0" smtClean="0"/>
              <a:t>standard</a:t>
            </a:r>
            <a:endParaRPr lang="en-US" sz="2400" dirty="0"/>
          </a:p>
        </p:txBody>
      </p:sp>
    </p:spTree>
    <p:extLst>
      <p:ext uri="{BB962C8B-B14F-4D97-AF65-F5344CB8AC3E}">
        <p14:creationId xmlns:p14="http://schemas.microsoft.com/office/powerpoint/2010/main" xmlns="" val="4285677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7543800" cy="5715000"/>
          </a:xfrm>
        </p:spPr>
        <p:txBody>
          <a:bodyPr>
            <a:normAutofit lnSpcReduction="10000"/>
          </a:bodyPr>
          <a:lstStyle/>
          <a:p>
            <a:pPr>
              <a:lnSpc>
                <a:spcPct val="150000"/>
              </a:lnSpc>
            </a:pPr>
            <a:r>
              <a:rPr lang="en-US" sz="2400" dirty="0"/>
              <a:t>Consequences of not telling the truth regarding a cancer include depriving the patient of an opportunity for completion of important life-tasks</a:t>
            </a:r>
            <a:r>
              <a:rPr lang="en-US" sz="2400" dirty="0" smtClean="0"/>
              <a:t>:</a:t>
            </a:r>
          </a:p>
          <a:p>
            <a:pPr>
              <a:lnSpc>
                <a:spcPct val="150000"/>
              </a:lnSpc>
              <a:buFontTx/>
              <a:buChar char="-"/>
            </a:pPr>
            <a:r>
              <a:rPr lang="en-US" sz="2400" dirty="0" smtClean="0"/>
              <a:t>giving </a:t>
            </a:r>
            <a:r>
              <a:rPr lang="en-US" sz="2400" dirty="0"/>
              <a:t>advice </a:t>
            </a:r>
            <a:r>
              <a:rPr lang="en-US" sz="2400" dirty="0" smtClean="0"/>
              <a:t>to,</a:t>
            </a:r>
          </a:p>
          <a:p>
            <a:pPr>
              <a:lnSpc>
                <a:spcPct val="150000"/>
              </a:lnSpc>
              <a:buFontTx/>
              <a:buChar char="-"/>
            </a:pPr>
            <a:r>
              <a:rPr lang="en-US" sz="2400" dirty="0" smtClean="0"/>
              <a:t>and </a:t>
            </a:r>
            <a:r>
              <a:rPr lang="en-US" sz="2400" dirty="0"/>
              <a:t>taking leave of loved </a:t>
            </a:r>
            <a:r>
              <a:rPr lang="en-US" sz="2400" dirty="0" smtClean="0"/>
              <a:t>ones,</a:t>
            </a:r>
          </a:p>
          <a:p>
            <a:pPr>
              <a:lnSpc>
                <a:spcPct val="150000"/>
              </a:lnSpc>
              <a:buFontTx/>
              <a:buChar char="-"/>
            </a:pPr>
            <a:r>
              <a:rPr lang="en-US" sz="2400" dirty="0" smtClean="0"/>
              <a:t>putting </a:t>
            </a:r>
            <a:r>
              <a:rPr lang="en-US" sz="2400" dirty="0"/>
              <a:t>financial affairs in order, </a:t>
            </a:r>
            <a:r>
              <a:rPr lang="en-US" sz="2400" dirty="0" smtClean="0"/>
              <a:t>including</a:t>
            </a:r>
          </a:p>
          <a:p>
            <a:pPr>
              <a:lnSpc>
                <a:spcPct val="150000"/>
              </a:lnSpc>
              <a:buFontTx/>
              <a:buChar char="-"/>
            </a:pPr>
            <a:r>
              <a:rPr lang="en-US" sz="2400" dirty="0" smtClean="0"/>
              <a:t>division </a:t>
            </a:r>
            <a:r>
              <a:rPr lang="en-US" sz="2400" dirty="0"/>
              <a:t>of assets, </a:t>
            </a:r>
            <a:endParaRPr lang="en-US" sz="2400" dirty="0" smtClean="0"/>
          </a:p>
          <a:p>
            <a:pPr>
              <a:lnSpc>
                <a:spcPct val="150000"/>
              </a:lnSpc>
              <a:buFontTx/>
              <a:buChar char="-"/>
            </a:pPr>
            <a:r>
              <a:rPr lang="en-US" sz="2400" dirty="0" smtClean="0"/>
              <a:t>reconciling </a:t>
            </a:r>
            <a:r>
              <a:rPr lang="en-US" sz="2400" dirty="0"/>
              <a:t>with estranged family members and friends, </a:t>
            </a:r>
            <a:endParaRPr lang="en-US" sz="2400" dirty="0" smtClean="0"/>
          </a:p>
          <a:p>
            <a:pPr>
              <a:lnSpc>
                <a:spcPct val="150000"/>
              </a:lnSpc>
              <a:buFontTx/>
              <a:buChar char="-"/>
            </a:pPr>
            <a:r>
              <a:rPr lang="en-US" sz="2400" dirty="0" smtClean="0"/>
              <a:t>attaining </a:t>
            </a:r>
            <a:r>
              <a:rPr lang="en-US" sz="2400" dirty="0"/>
              <a:t>spiritual order by reflection, prayer, rituals, and religious sacraments </a:t>
            </a:r>
          </a:p>
        </p:txBody>
      </p:sp>
    </p:spTree>
    <p:extLst>
      <p:ext uri="{BB962C8B-B14F-4D97-AF65-F5344CB8AC3E}">
        <p14:creationId xmlns:p14="http://schemas.microsoft.com/office/powerpoint/2010/main" xmlns="" val="1568519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563562"/>
          </a:xfrm>
        </p:spPr>
        <p:txBody>
          <a:bodyPr/>
          <a:lstStyle/>
          <a:p>
            <a:r>
              <a:rPr lang="en-US" sz="3200" b="1" dirty="0"/>
              <a:t>Confidentiality</a:t>
            </a:r>
          </a:p>
        </p:txBody>
      </p:sp>
      <p:sp>
        <p:nvSpPr>
          <p:cNvPr id="3" name="Content Placeholder 2"/>
          <p:cNvSpPr>
            <a:spLocks noGrp="1"/>
          </p:cNvSpPr>
          <p:nvPr>
            <p:ph idx="1"/>
          </p:nvPr>
        </p:nvSpPr>
        <p:spPr>
          <a:xfrm>
            <a:off x="71406" y="1142984"/>
            <a:ext cx="8534400" cy="5551715"/>
          </a:xfrm>
        </p:spPr>
        <p:txBody>
          <a:bodyPr>
            <a:normAutofit/>
          </a:bodyPr>
          <a:lstStyle/>
          <a:p>
            <a:pPr>
              <a:lnSpc>
                <a:spcPct val="150000"/>
              </a:lnSpc>
            </a:pPr>
            <a:r>
              <a:rPr lang="en-US" dirty="0"/>
              <a:t>Physicians are obligated not to disclose confidential information given by a patient to another party without the patient’s </a:t>
            </a:r>
            <a:r>
              <a:rPr lang="en-US" dirty="0" smtClean="0"/>
              <a:t>authorization </a:t>
            </a:r>
            <a:endParaRPr lang="en-US" dirty="0"/>
          </a:p>
          <a:p>
            <a:pPr>
              <a:lnSpc>
                <a:spcPct val="150000"/>
              </a:lnSpc>
            </a:pPr>
            <a:r>
              <a:rPr lang="en-US" dirty="0"/>
              <a:t>An obvious exception (with implied patient authorization) is the sharing necessary of medical information for the care of the patient from the primary physician to consultants and other health-care </a:t>
            </a:r>
            <a:r>
              <a:rPr lang="en-US" dirty="0" smtClean="0"/>
              <a:t>teams</a:t>
            </a:r>
            <a:endParaRPr lang="en-US" dirty="0"/>
          </a:p>
          <a:p>
            <a:pPr>
              <a:lnSpc>
                <a:spcPct val="150000"/>
              </a:lnSpc>
            </a:pPr>
            <a:r>
              <a:rPr lang="en-US" dirty="0"/>
              <a:t> In the present-day modern hospitals with multiple points of tests and consultants, and the use of electronic medical records, there has been an erosion of </a:t>
            </a:r>
            <a:r>
              <a:rPr lang="en-US" dirty="0" smtClean="0"/>
              <a:t>confidentiality</a:t>
            </a:r>
            <a:endParaRPr lang="en-US" dirty="0"/>
          </a:p>
          <a:p>
            <a:pPr>
              <a:lnSpc>
                <a:spcPct val="150000"/>
              </a:lnSpc>
              <a:buNone/>
            </a:pPr>
            <a:endParaRPr lang="en-US" dirty="0"/>
          </a:p>
        </p:txBody>
      </p:sp>
    </p:spTree>
    <p:extLst>
      <p:ext uri="{BB962C8B-B14F-4D97-AF65-F5344CB8AC3E}">
        <p14:creationId xmlns:p14="http://schemas.microsoft.com/office/powerpoint/2010/main" xmlns="" val="42420101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0076"/>
            <a:ext cx="7620000" cy="6043634"/>
          </a:xfrm>
        </p:spPr>
        <p:txBody>
          <a:bodyPr>
            <a:noAutofit/>
          </a:bodyPr>
          <a:lstStyle/>
          <a:p>
            <a:pPr>
              <a:lnSpc>
                <a:spcPct val="150000"/>
              </a:lnSpc>
            </a:pPr>
            <a:r>
              <a:rPr lang="en-US" dirty="0" smtClean="0"/>
              <a:t>However, individual physicians must exercise discipline in not discussing patient specifics with their family members or in social gatherings </a:t>
            </a:r>
            <a:r>
              <a:rPr lang="en-US" dirty="0" smtClean="0"/>
              <a:t>and </a:t>
            </a:r>
            <a:r>
              <a:rPr lang="en-US" dirty="0" smtClean="0"/>
              <a:t>social </a:t>
            </a:r>
            <a:r>
              <a:rPr lang="en-US" dirty="0" smtClean="0"/>
              <a:t>media</a:t>
            </a:r>
            <a:endParaRPr lang="en-US" dirty="0" smtClean="0"/>
          </a:p>
          <a:p>
            <a:pPr>
              <a:lnSpc>
                <a:spcPct val="150000"/>
              </a:lnSpc>
            </a:pPr>
            <a:r>
              <a:rPr lang="en-US" dirty="0" smtClean="0"/>
              <a:t>There are some </a:t>
            </a:r>
            <a:r>
              <a:rPr lang="en-US" dirty="0" smtClean="0"/>
              <a:t>exceptions </a:t>
            </a:r>
            <a:r>
              <a:rPr lang="en-US" dirty="0" smtClean="0"/>
              <a:t>to patient </a:t>
            </a:r>
            <a:r>
              <a:rPr lang="en-US" dirty="0" smtClean="0"/>
              <a:t>confidentiality</a:t>
            </a:r>
            <a:endParaRPr lang="en-US" dirty="0" smtClean="0"/>
          </a:p>
          <a:p>
            <a:pPr>
              <a:lnSpc>
                <a:spcPct val="150000"/>
              </a:lnSpc>
            </a:pPr>
            <a:r>
              <a:rPr lang="en-US" dirty="0" smtClean="0"/>
              <a:t>These include, among others, legally required reporting of gunshot wounds and sexually transmitted diseases and exceptional situations that may cause major harm to another (e.g., epidemics of infectious diseases, partner notification in HIV disease, relative notification of certain genetic risks, etc</a:t>
            </a:r>
            <a:r>
              <a:rPr lang="en-US" dirty="0" smtClean="0"/>
              <a:t>.)</a:t>
            </a:r>
            <a:endParaRPr lang="en-US" dirty="0" smtClean="0"/>
          </a:p>
          <a:p>
            <a:pPr>
              <a:lnSpc>
                <a:spcPct val="150000"/>
              </a:lnSpc>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411162"/>
          </a:xfrm>
        </p:spPr>
        <p:txBody>
          <a:bodyPr/>
          <a:lstStyle/>
          <a:p>
            <a:r>
              <a:rPr lang="en-US" sz="3200" b="1" dirty="0"/>
              <a:t>Justice</a:t>
            </a:r>
          </a:p>
        </p:txBody>
      </p:sp>
      <p:sp>
        <p:nvSpPr>
          <p:cNvPr id="3" name="Content Placeholder 2"/>
          <p:cNvSpPr>
            <a:spLocks noGrp="1"/>
          </p:cNvSpPr>
          <p:nvPr>
            <p:ph idx="1"/>
          </p:nvPr>
        </p:nvSpPr>
        <p:spPr>
          <a:xfrm>
            <a:off x="381000" y="785794"/>
            <a:ext cx="8305800" cy="5715000"/>
          </a:xfrm>
        </p:spPr>
        <p:txBody>
          <a:bodyPr>
            <a:noAutofit/>
          </a:bodyPr>
          <a:lstStyle/>
          <a:p>
            <a:pPr>
              <a:lnSpc>
                <a:spcPct val="150000"/>
              </a:lnSpc>
            </a:pPr>
            <a:r>
              <a:rPr lang="en-US" sz="2400" dirty="0"/>
              <a:t>Justice is generally interpreted as fair, equitable (not equal), and appropriate treatment of </a:t>
            </a:r>
            <a:r>
              <a:rPr lang="en-US" sz="2400" dirty="0" smtClean="0"/>
              <a:t>persons</a:t>
            </a:r>
            <a:endParaRPr lang="en-US" sz="2400" dirty="0"/>
          </a:p>
          <a:p>
            <a:pPr>
              <a:lnSpc>
                <a:spcPct val="150000"/>
              </a:lnSpc>
            </a:pPr>
            <a:r>
              <a:rPr lang="en-US" sz="2400" dirty="0"/>
              <a:t>These </a:t>
            </a:r>
            <a:r>
              <a:rPr lang="en-US" sz="2400" dirty="0" smtClean="0"/>
              <a:t>include</a:t>
            </a:r>
          </a:p>
          <a:p>
            <a:pPr>
              <a:lnSpc>
                <a:spcPct val="150000"/>
              </a:lnSpc>
              <a:buFontTx/>
              <a:buChar char="-"/>
            </a:pPr>
            <a:r>
              <a:rPr lang="en-US" sz="2400" dirty="0" smtClean="0"/>
              <a:t>allotment </a:t>
            </a:r>
            <a:r>
              <a:rPr lang="en-US" sz="2400" dirty="0"/>
              <a:t>of scarce resources (equipment, tests, medications, organ transplants), </a:t>
            </a:r>
            <a:endParaRPr lang="en-US" sz="2400" dirty="0" smtClean="0"/>
          </a:p>
          <a:p>
            <a:pPr>
              <a:lnSpc>
                <a:spcPct val="150000"/>
              </a:lnSpc>
              <a:buFontTx/>
              <a:buChar char="-"/>
            </a:pPr>
            <a:r>
              <a:rPr lang="en-US" sz="2400" dirty="0" smtClean="0"/>
              <a:t>care </a:t>
            </a:r>
            <a:r>
              <a:rPr lang="en-US" sz="2400" dirty="0"/>
              <a:t>of uninsured patients, </a:t>
            </a:r>
            <a:endParaRPr lang="en-US" sz="2400" dirty="0" smtClean="0"/>
          </a:p>
          <a:p>
            <a:pPr>
              <a:lnSpc>
                <a:spcPct val="150000"/>
              </a:lnSpc>
              <a:buFontTx/>
              <a:buChar char="-"/>
            </a:pPr>
            <a:r>
              <a:rPr lang="en-US" sz="2400" dirty="0" smtClean="0"/>
              <a:t>allotment </a:t>
            </a:r>
            <a:r>
              <a:rPr lang="en-US" sz="2400" dirty="0"/>
              <a:t>of  time for outpatient visits (equal time for every </a:t>
            </a:r>
            <a:r>
              <a:rPr lang="en-US" sz="2400" dirty="0" smtClean="0"/>
              <a:t>patient?</a:t>
            </a:r>
          </a:p>
          <a:p>
            <a:pPr>
              <a:lnSpc>
                <a:spcPct val="150000"/>
              </a:lnSpc>
            </a:pPr>
            <a:r>
              <a:rPr lang="en-US" sz="2400" dirty="0" smtClean="0"/>
              <a:t>B</a:t>
            </a:r>
            <a:r>
              <a:rPr lang="en-US" sz="2400" dirty="0" smtClean="0"/>
              <a:t>ased </a:t>
            </a:r>
            <a:r>
              <a:rPr lang="en-US" sz="2400" dirty="0"/>
              <a:t>on need or complexity </a:t>
            </a:r>
            <a:r>
              <a:rPr lang="en-US" sz="2400" dirty="0" smtClean="0"/>
              <a:t>not on social/ economic status</a:t>
            </a:r>
            <a:endParaRPr lang="en-US" sz="2400" dirty="0"/>
          </a:p>
        </p:txBody>
      </p:sp>
    </p:spTree>
    <p:extLst>
      <p:ext uri="{BB962C8B-B14F-4D97-AF65-F5344CB8AC3E}">
        <p14:creationId xmlns:p14="http://schemas.microsoft.com/office/powerpoint/2010/main" xmlns="" val="2073294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61283A1-6E8F-B46F-5B1D-12AF013DA94C}"/>
              </a:ext>
            </a:extLst>
          </p:cNvPr>
          <p:cNvSpPr>
            <a:spLocks noGrp="1"/>
          </p:cNvSpPr>
          <p:nvPr>
            <p:ph idx="1"/>
          </p:nvPr>
        </p:nvSpPr>
        <p:spPr>
          <a:xfrm>
            <a:off x="457200" y="671514"/>
            <a:ext cx="7829576" cy="5972196"/>
          </a:xfrm>
        </p:spPr>
        <p:txBody>
          <a:bodyPr>
            <a:normAutofit/>
          </a:bodyPr>
          <a:lstStyle/>
          <a:p>
            <a:pPr marL="363538" indent="-249238">
              <a:lnSpc>
                <a:spcPct val="150000"/>
              </a:lnSpc>
            </a:pPr>
            <a:r>
              <a:rPr lang="en-US" sz="2400" dirty="0" smtClean="0"/>
              <a:t>An example </a:t>
            </a:r>
            <a:r>
              <a:rPr lang="en-US" sz="2400" dirty="0"/>
              <a:t>of violation of this principle would be when a particular option of treatment is chosen over </a:t>
            </a:r>
            <a:r>
              <a:rPr lang="en-US" sz="2400" dirty="0" smtClean="0"/>
              <a:t>others </a:t>
            </a:r>
            <a:r>
              <a:rPr lang="en-US" sz="2400" dirty="0"/>
              <a:t>or an</a:t>
            </a:r>
          </a:p>
          <a:p>
            <a:pPr marL="363538" indent="-249238">
              <a:lnSpc>
                <a:spcPct val="150000"/>
              </a:lnSpc>
              <a:buNone/>
            </a:pPr>
            <a:r>
              <a:rPr lang="en-US" sz="2400" dirty="0"/>
              <a:t>    expensive drug is chosen over an equally effective but less</a:t>
            </a:r>
          </a:p>
          <a:p>
            <a:pPr marL="363538" indent="-249238">
              <a:lnSpc>
                <a:spcPct val="150000"/>
              </a:lnSpc>
              <a:buNone/>
            </a:pPr>
            <a:r>
              <a:rPr lang="en-US" sz="2400" dirty="0"/>
              <a:t>    expensive one because it benefits the </a:t>
            </a:r>
            <a:r>
              <a:rPr lang="en-US" sz="2400" dirty="0" smtClean="0"/>
              <a:t>physician, financially or otherwise</a:t>
            </a:r>
            <a:endParaRPr lang="en-US" sz="2400" dirty="0"/>
          </a:p>
          <a:p>
            <a:pPr>
              <a:lnSpc>
                <a:spcPct val="150000"/>
              </a:lnSpc>
            </a:pPr>
            <a:endParaRPr lang="en-IN" sz="2400" dirty="0"/>
          </a:p>
          <a:p>
            <a:pPr>
              <a:lnSpc>
                <a:spcPct val="150000"/>
              </a:lnSpc>
            </a:pPr>
            <a:r>
              <a:rPr lang="en-IN" sz="2400" dirty="0"/>
              <a:t>A patient with urgent life threatening diseases can be treated first before patients who come with simple </a:t>
            </a:r>
            <a:r>
              <a:rPr lang="en-IN" sz="2400" dirty="0" smtClean="0"/>
              <a:t>complaints</a:t>
            </a:r>
            <a:endParaRPr lang="en-IN" sz="2400" dirty="0"/>
          </a:p>
        </p:txBody>
      </p:sp>
    </p:spTree>
    <p:extLst>
      <p:ext uri="{BB962C8B-B14F-4D97-AF65-F5344CB8AC3E}">
        <p14:creationId xmlns:p14="http://schemas.microsoft.com/office/powerpoint/2010/main" xmlns="" val="1645493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Conflicts between principles</a:t>
            </a:r>
            <a:endParaRPr lang="en-US" sz="3200" b="1" dirty="0"/>
          </a:p>
        </p:txBody>
      </p:sp>
      <p:sp>
        <p:nvSpPr>
          <p:cNvPr id="3" name="Content Placeholder 2"/>
          <p:cNvSpPr>
            <a:spLocks noGrp="1"/>
          </p:cNvSpPr>
          <p:nvPr>
            <p:ph idx="1"/>
          </p:nvPr>
        </p:nvSpPr>
        <p:spPr>
          <a:xfrm>
            <a:off x="457200" y="1500174"/>
            <a:ext cx="7620000" cy="4800600"/>
          </a:xfrm>
        </p:spPr>
        <p:txBody>
          <a:bodyPr>
            <a:normAutofit/>
          </a:bodyPr>
          <a:lstStyle/>
          <a:p>
            <a:pPr>
              <a:lnSpc>
                <a:spcPct val="150000"/>
              </a:lnSpc>
            </a:pPr>
            <a:r>
              <a:rPr lang="en-US" sz="2400" dirty="0" smtClean="0"/>
              <a:t>While considering </a:t>
            </a:r>
            <a:r>
              <a:rPr lang="en-US" sz="2400" dirty="0"/>
              <a:t>a competent patient’s refusal of a potentially life-saving intervention (e.g., </a:t>
            </a:r>
            <a:r>
              <a:rPr lang="en-US" sz="2400" i="1" dirty="0"/>
              <a:t>instituting </a:t>
            </a:r>
            <a:r>
              <a:rPr lang="en-US" sz="2400" dirty="0"/>
              <a:t>mechanical ventilation) or request for a potentially life-ending action (e.g., </a:t>
            </a:r>
            <a:r>
              <a:rPr lang="en-US" sz="2400" i="1" dirty="0"/>
              <a:t>withdrawing </a:t>
            </a:r>
            <a:r>
              <a:rPr lang="en-US" sz="2400" dirty="0"/>
              <a:t>mechanical ventilation</a:t>
            </a:r>
            <a:r>
              <a:rPr lang="en-US" sz="2400" dirty="0" smtClean="0"/>
              <a:t>)</a:t>
            </a:r>
            <a:endParaRPr lang="en-US" sz="2400" dirty="0"/>
          </a:p>
          <a:p>
            <a:pPr>
              <a:lnSpc>
                <a:spcPct val="150000"/>
              </a:lnSpc>
            </a:pPr>
            <a:endParaRPr lang="en-US" sz="2400" dirty="0"/>
          </a:p>
          <a:p>
            <a:pPr>
              <a:lnSpc>
                <a:spcPct val="150000"/>
              </a:lnSpc>
            </a:pPr>
            <a:r>
              <a:rPr lang="en-US" sz="2400" dirty="0" smtClean="0"/>
              <a:t>E</a:t>
            </a:r>
            <a:r>
              <a:rPr lang="en-US" sz="2400" dirty="0" smtClean="0"/>
              <a:t>thical decision-making </a:t>
            </a:r>
            <a:r>
              <a:rPr lang="en-US" sz="2400" dirty="0"/>
              <a:t>conflict </a:t>
            </a:r>
            <a:r>
              <a:rPr lang="en-US" sz="2400" dirty="0" smtClean="0"/>
              <a:t>is pronounced </a:t>
            </a:r>
            <a:r>
              <a:rPr lang="en-US" sz="2400" dirty="0"/>
              <a:t>when the principles of beneficence and autonomy </a:t>
            </a:r>
            <a:r>
              <a:rPr lang="en-US" sz="2400" dirty="0" smtClean="0"/>
              <a:t>collide</a:t>
            </a:r>
            <a:endParaRPr lang="en-US" sz="2400" dirty="0"/>
          </a:p>
        </p:txBody>
      </p:sp>
    </p:spTree>
    <p:extLst>
      <p:ext uri="{BB962C8B-B14F-4D97-AF65-F5344CB8AC3E}">
        <p14:creationId xmlns:p14="http://schemas.microsoft.com/office/powerpoint/2010/main" xmlns="" val="2744975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7620000" cy="5686444"/>
          </a:xfrm>
        </p:spPr>
        <p:txBody>
          <a:bodyPr>
            <a:normAutofit/>
          </a:bodyPr>
          <a:lstStyle/>
          <a:p>
            <a:pPr>
              <a:lnSpc>
                <a:spcPct val="150000"/>
              </a:lnSpc>
            </a:pPr>
            <a:r>
              <a:rPr lang="en-US" sz="2500" dirty="0"/>
              <a:t>Beneficence has </a:t>
            </a:r>
            <a:r>
              <a:rPr lang="en-US" sz="2500" dirty="0" smtClean="0"/>
              <a:t>a </a:t>
            </a:r>
            <a:r>
              <a:rPr lang="en-US" sz="2500" dirty="0"/>
              <a:t>historical role in the traditional practice of </a:t>
            </a:r>
            <a:r>
              <a:rPr lang="en-US" sz="2500" dirty="0" smtClean="0"/>
              <a:t>medicine</a:t>
            </a:r>
            <a:endParaRPr lang="en-US" sz="2500" dirty="0"/>
          </a:p>
          <a:p>
            <a:pPr>
              <a:lnSpc>
                <a:spcPct val="150000"/>
              </a:lnSpc>
            </a:pPr>
            <a:endParaRPr lang="en-US" sz="2500" dirty="0"/>
          </a:p>
          <a:p>
            <a:pPr>
              <a:lnSpc>
                <a:spcPct val="150000"/>
              </a:lnSpc>
            </a:pPr>
            <a:r>
              <a:rPr lang="en-US" sz="2500" dirty="0"/>
              <a:t>However, giving it primacy over patient autonomy is </a:t>
            </a:r>
            <a:r>
              <a:rPr lang="en-US" sz="2500" dirty="0">
                <a:solidFill>
                  <a:srgbClr val="FF0000"/>
                </a:solidFill>
              </a:rPr>
              <a:t>paternalism</a:t>
            </a:r>
            <a:r>
              <a:rPr lang="en-US" sz="2500" dirty="0"/>
              <a:t> that makes a physician- patient relationship analogous to that of a </a:t>
            </a:r>
            <a:r>
              <a:rPr lang="en-US" sz="2500" dirty="0" smtClean="0"/>
              <a:t>father/mother </a:t>
            </a:r>
            <a:r>
              <a:rPr lang="en-US" sz="2500" dirty="0"/>
              <a:t>to a </a:t>
            </a:r>
            <a:r>
              <a:rPr lang="en-US" sz="2500" dirty="0" smtClean="0"/>
              <a:t>child</a:t>
            </a:r>
            <a:endParaRPr lang="en-US" sz="2500" dirty="0"/>
          </a:p>
          <a:p>
            <a:pPr>
              <a:lnSpc>
                <a:spcPct val="150000"/>
              </a:lnSpc>
            </a:pPr>
            <a:endParaRPr lang="en-US" sz="2500" dirty="0"/>
          </a:p>
        </p:txBody>
      </p:sp>
    </p:spTree>
    <p:extLst>
      <p:ext uri="{BB962C8B-B14F-4D97-AF65-F5344CB8AC3E}">
        <p14:creationId xmlns:p14="http://schemas.microsoft.com/office/powerpoint/2010/main" xmlns="" val="2538127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928670"/>
            <a:ext cx="7620000" cy="4800600"/>
          </a:xfrm>
        </p:spPr>
        <p:txBody>
          <a:bodyPr>
            <a:noAutofit/>
          </a:bodyPr>
          <a:lstStyle/>
          <a:p>
            <a:pPr>
              <a:lnSpc>
                <a:spcPct val="150000"/>
              </a:lnSpc>
            </a:pPr>
            <a:r>
              <a:rPr lang="en-US" sz="2400" dirty="0" smtClean="0"/>
              <a:t>On the other end of the scale is </a:t>
            </a:r>
            <a:r>
              <a:rPr lang="en-US" sz="2400" dirty="0" smtClean="0">
                <a:solidFill>
                  <a:srgbClr val="FF0000"/>
                </a:solidFill>
              </a:rPr>
              <a:t>consumerism</a:t>
            </a:r>
            <a:r>
              <a:rPr lang="en-US" sz="2400" dirty="0" smtClean="0"/>
              <a:t>, that says that physician’s role is limited to providing all the medical information and the available choices for interventions and treatments while the fully informed patient selects from the available choices</a:t>
            </a:r>
          </a:p>
          <a:p>
            <a:pPr>
              <a:lnSpc>
                <a:spcPct val="150000"/>
              </a:lnSpc>
            </a:pPr>
            <a:endParaRPr lang="en-US" sz="2400" dirty="0" smtClean="0"/>
          </a:p>
          <a:p>
            <a:pPr>
              <a:lnSpc>
                <a:spcPct val="150000"/>
              </a:lnSpc>
            </a:pPr>
            <a:r>
              <a:rPr lang="en-US" sz="2400" dirty="0" smtClean="0"/>
              <a:t>In this model, the physician’s role is constrained, and does not permit the full use of his/her knowledge and skills</a:t>
            </a:r>
          </a:p>
          <a:p>
            <a:pPr>
              <a:lnSpc>
                <a:spcPct val="150000"/>
              </a:lnSpc>
            </a:pP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3200" dirty="0"/>
              <a:t>Paternalism and </a:t>
            </a:r>
            <a:r>
              <a:rPr lang="en-US" sz="3200" dirty="0" smtClean="0"/>
              <a:t>consumerism:</a:t>
            </a:r>
            <a:endParaRPr lang="en-US" sz="3200" dirty="0"/>
          </a:p>
          <a:p>
            <a:endParaRPr lang="en-US" sz="3200" dirty="0"/>
          </a:p>
          <a:p>
            <a:r>
              <a:rPr lang="en-US" sz="3200" dirty="0" smtClean="0"/>
              <a:t>need </a:t>
            </a:r>
            <a:r>
              <a:rPr lang="en-US" sz="3200" dirty="0"/>
              <a:t>to reconcile these to find a common </a:t>
            </a:r>
            <a:r>
              <a:rPr lang="en-US" sz="3200" dirty="0" smtClean="0"/>
              <a:t>ground</a:t>
            </a:r>
            <a:endParaRPr lang="en-US" sz="3200" dirty="0"/>
          </a:p>
        </p:txBody>
      </p:sp>
    </p:spTree>
    <p:extLst>
      <p:ext uri="{BB962C8B-B14F-4D97-AF65-F5344CB8AC3E}">
        <p14:creationId xmlns:p14="http://schemas.microsoft.com/office/powerpoint/2010/main" xmlns="" val="68949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457200"/>
            <a:ext cx="8153400" cy="5972196"/>
          </a:xfrm>
        </p:spPr>
        <p:txBody>
          <a:bodyPr>
            <a:noAutofit/>
          </a:bodyPr>
          <a:lstStyle/>
          <a:p>
            <a:pPr>
              <a:lnSpc>
                <a:spcPct val="150000"/>
              </a:lnSpc>
              <a:buNone/>
            </a:pPr>
            <a:r>
              <a:rPr lang="en-US" sz="2400" b="1" dirty="0"/>
              <a:t>Case </a:t>
            </a:r>
            <a:r>
              <a:rPr lang="en-US" sz="2400" b="1" dirty="0" smtClean="0"/>
              <a:t>1</a:t>
            </a:r>
            <a:endParaRPr lang="en-US" sz="2400" b="1" dirty="0"/>
          </a:p>
          <a:p>
            <a:pPr>
              <a:lnSpc>
                <a:spcPct val="150000"/>
              </a:lnSpc>
            </a:pPr>
            <a:r>
              <a:rPr lang="en-US" sz="2400" dirty="0"/>
              <a:t>A 20-year old college student living in </a:t>
            </a:r>
            <a:r>
              <a:rPr lang="en-US" sz="2400" dirty="0" smtClean="0"/>
              <a:t>hostel </a:t>
            </a:r>
            <a:r>
              <a:rPr lang="en-US" sz="2400" dirty="0"/>
              <a:t>is brought by a friend to the Emergency </a:t>
            </a:r>
            <a:r>
              <a:rPr lang="en-US" sz="2400" dirty="0" err="1"/>
              <a:t>Departmen</a:t>
            </a:r>
            <a:r>
              <a:rPr lang="en-US" sz="2400" dirty="0"/>
              <a:t> (ED) because of unrelenting headache and fever. He appeared drowsy but was responsive and had fever (</a:t>
            </a:r>
            <a:r>
              <a:rPr lang="en-US" sz="2400" dirty="0" smtClean="0"/>
              <a:t>40°C) &amp; </a:t>
            </a:r>
            <a:r>
              <a:rPr lang="en-US" sz="2400" dirty="0"/>
              <a:t>neck rigidity on examination.</a:t>
            </a:r>
          </a:p>
          <a:p>
            <a:pPr>
              <a:lnSpc>
                <a:spcPct val="150000"/>
              </a:lnSpc>
            </a:pPr>
            <a:r>
              <a:rPr lang="en-US" sz="2400" dirty="0"/>
              <a:t> Lumbar puncture was done, and spinal fluid appeared cloudy and showed increased white cells; Gram stain showed Gram-positive diplococci. Based on the diagnosis of bacterial meningitis, appropriate antibiotics were </a:t>
            </a:r>
            <a:r>
              <a:rPr lang="en-US" sz="2400" dirty="0" smtClean="0"/>
              <a:t>started</a:t>
            </a:r>
            <a:r>
              <a:rPr lang="en-US" sz="2400" dirty="0" smtClean="0"/>
              <a:t> </a:t>
            </a:r>
            <a:r>
              <a:rPr lang="en-US" sz="2400" dirty="0" smtClean="0"/>
              <a:t>and </a:t>
            </a:r>
            <a:r>
              <a:rPr lang="en-US" sz="2400" dirty="0"/>
              <a:t>hospitalization was instituted. </a:t>
            </a:r>
          </a:p>
        </p:txBody>
      </p:sp>
    </p:spTree>
    <p:extLst>
      <p:ext uri="{BB962C8B-B14F-4D97-AF65-F5344CB8AC3E}">
        <p14:creationId xmlns:p14="http://schemas.microsoft.com/office/powerpoint/2010/main" xmlns="" val="3270383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sz="2400" dirty="0" smtClean="0"/>
              <a:t>Although initial consent for diagnosis was implicit, and consent for lumbar puncture was explicit, at this point, the patient refuses treatment without giving any reason and insists to return to his hostel. Even after explanation by the physician as to the seriousness of his diagnosis, and the absolute need for prompt treatment (i.e., danger to life without treatment), the patient is adamant in his refusal.</a:t>
            </a:r>
          </a:p>
          <a:p>
            <a:pPr>
              <a:lnSpc>
                <a:spcPct val="150000"/>
              </a:lnSpc>
            </a:pPr>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sp>
        <p:nvSpPr>
          <p:cNvPr id="3" name="Content Placeholder 2"/>
          <p:cNvSpPr>
            <a:spLocks noGrp="1"/>
          </p:cNvSpPr>
          <p:nvPr>
            <p:ph idx="1"/>
          </p:nvPr>
        </p:nvSpPr>
        <p:spPr>
          <a:xfrm>
            <a:off x="457200" y="714356"/>
            <a:ext cx="7620000" cy="5686444"/>
          </a:xfrm>
        </p:spPr>
        <p:txBody>
          <a:bodyPr>
            <a:normAutofit/>
          </a:bodyPr>
          <a:lstStyle/>
          <a:p>
            <a:pPr>
              <a:lnSpc>
                <a:spcPct val="150000"/>
              </a:lnSpc>
              <a:buNone/>
            </a:pPr>
            <a:r>
              <a:rPr lang="en-US" sz="2400" b="1" dirty="0" smtClean="0"/>
              <a:t>Case 2</a:t>
            </a:r>
          </a:p>
          <a:p>
            <a:pPr>
              <a:lnSpc>
                <a:spcPct val="150000"/>
              </a:lnSpc>
            </a:pPr>
            <a:r>
              <a:rPr lang="en-US" sz="2400" dirty="0" smtClean="0"/>
              <a:t>A </a:t>
            </a:r>
            <a:r>
              <a:rPr lang="en-US" sz="2400" dirty="0"/>
              <a:t>56-year old male lawyer and current cigarette smoker with a pack-a-day habit for more than 30 years, is found to have a solitary right upper lobe pulmonary mass 5 cm in size on a chest radiograph done as part of an insurance application. The mass has no calcification, and there are no other pulmonary abnormalities. He has no symptoms, and his examination is normal. Tuberculosis skin test is </a:t>
            </a:r>
            <a:r>
              <a:rPr lang="en-US" sz="2400" dirty="0" smtClean="0"/>
              <a:t>negative </a:t>
            </a:r>
            <a:r>
              <a:rPr lang="en-US" sz="2400" dirty="0"/>
              <a:t>and he has no history of travel to an endemic area of fungal infection. </a:t>
            </a:r>
          </a:p>
        </p:txBody>
      </p:sp>
    </p:spTree>
    <p:extLst>
      <p:ext uri="{BB962C8B-B14F-4D97-AF65-F5344CB8AC3E}">
        <p14:creationId xmlns:p14="http://schemas.microsoft.com/office/powerpoint/2010/main" xmlns="" val="476832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5282"/>
            <a:ext cx="7901014" cy="6019800"/>
          </a:xfrm>
        </p:spPr>
        <p:txBody>
          <a:bodyPr>
            <a:noAutofit/>
          </a:bodyPr>
          <a:lstStyle/>
          <a:p>
            <a:pPr>
              <a:lnSpc>
                <a:spcPct val="150000"/>
              </a:lnSpc>
            </a:pPr>
            <a:r>
              <a:rPr lang="en-US" sz="2400" dirty="0" smtClean="0"/>
              <a:t>As </a:t>
            </a:r>
            <a:r>
              <a:rPr lang="en-US" sz="2400" dirty="0" smtClean="0"/>
              <a:t>lung cancer is the most p</a:t>
            </a:r>
            <a:r>
              <a:rPr lang="en-US" sz="2400" dirty="0" smtClean="0"/>
              <a:t>robable </a:t>
            </a:r>
            <a:r>
              <a:rPr lang="en-US" sz="2400" dirty="0"/>
              <a:t>and significant diagnosis to </a:t>
            </a:r>
            <a:r>
              <a:rPr lang="en-US" sz="2400" dirty="0" smtClean="0"/>
              <a:t>consider </a:t>
            </a:r>
            <a:r>
              <a:rPr lang="en-US" sz="2400" dirty="0"/>
              <a:t>and early surgical resection provides the best prospects for cure, the physician, in consultation with the thoracic surgeon, recommends </a:t>
            </a:r>
            <a:r>
              <a:rPr lang="en-US" sz="2400" dirty="0" err="1"/>
              <a:t>bronchoscopic</a:t>
            </a:r>
            <a:r>
              <a:rPr lang="en-US" sz="2400" dirty="0"/>
              <a:t> biopsy and subsequent resection.</a:t>
            </a:r>
          </a:p>
          <a:p>
            <a:pPr>
              <a:lnSpc>
                <a:spcPct val="150000"/>
              </a:lnSpc>
            </a:pPr>
            <a:r>
              <a:rPr lang="en-US" sz="2400" dirty="0"/>
              <a:t>The patient understands the treatment </a:t>
            </a:r>
            <a:r>
              <a:rPr lang="en-US" sz="2400" dirty="0" smtClean="0"/>
              <a:t>plan and </a:t>
            </a:r>
            <a:r>
              <a:rPr lang="en-US" sz="2400" dirty="0"/>
              <a:t>the significance of not delaying the treatment. However, he </a:t>
            </a:r>
            <a:r>
              <a:rPr lang="en-US" sz="2400" dirty="0" smtClean="0"/>
              <a:t>refuses</a:t>
            </a:r>
            <a:r>
              <a:rPr lang="en-US" sz="2400" dirty="0" smtClean="0"/>
              <a:t> </a:t>
            </a:r>
            <a:r>
              <a:rPr lang="en-US" sz="2400" dirty="0" smtClean="0"/>
              <a:t>&amp;</a:t>
            </a:r>
            <a:r>
              <a:rPr lang="en-US" sz="2400" dirty="0" smtClean="0"/>
              <a:t> </a:t>
            </a:r>
            <a:r>
              <a:rPr lang="en-US" sz="2400" dirty="0"/>
              <a:t>states that he does not think he has cancer; and is fearful that the surgery would kill him. Even after further explanations on the low mortality of surgery and the importance of removing the mass before it spreads, he continues to refuse treatment.</a:t>
            </a:r>
          </a:p>
        </p:txBody>
      </p:sp>
    </p:spTree>
    <p:extLst>
      <p:ext uri="{BB962C8B-B14F-4D97-AF65-F5344CB8AC3E}">
        <p14:creationId xmlns:p14="http://schemas.microsoft.com/office/powerpoint/2010/main" xmlns="" val="3297011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7720042" cy="6215106"/>
          </a:xfrm>
        </p:spPr>
        <p:txBody>
          <a:bodyPr>
            <a:noAutofit/>
          </a:bodyPr>
          <a:lstStyle/>
          <a:p>
            <a:pPr>
              <a:lnSpc>
                <a:spcPct val="150000"/>
              </a:lnSpc>
              <a:buNone/>
            </a:pPr>
            <a:r>
              <a:rPr lang="en-US" sz="2400" b="1" dirty="0" smtClean="0"/>
              <a:t>Case 3</a:t>
            </a:r>
          </a:p>
          <a:p>
            <a:pPr>
              <a:lnSpc>
                <a:spcPct val="150000"/>
              </a:lnSpc>
            </a:pPr>
            <a:r>
              <a:rPr lang="en-US" sz="2400" dirty="0" smtClean="0"/>
              <a:t>A </a:t>
            </a:r>
            <a:r>
              <a:rPr lang="en-US" sz="2400" dirty="0"/>
              <a:t>67-year old widow, an immigrant from southern India, is living with her son and his family in Wisconsin, USA. She was experiencing nausea, lack of appetite and weight loss for a few months. During the past week, she also had dark yellow urine, and yellow coloration of her skin. She has basic knowledge of English. </a:t>
            </a:r>
          </a:p>
        </p:txBody>
      </p:sp>
    </p:spTree>
    <p:extLst>
      <p:ext uri="{BB962C8B-B14F-4D97-AF65-F5344CB8AC3E}">
        <p14:creationId xmlns:p14="http://schemas.microsoft.com/office/powerpoint/2010/main" xmlns="" val="1081121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7620000" cy="5329254"/>
          </a:xfrm>
        </p:spPr>
        <p:txBody>
          <a:bodyPr>
            <a:normAutofit/>
          </a:bodyPr>
          <a:lstStyle/>
          <a:p>
            <a:pPr>
              <a:lnSpc>
                <a:spcPct val="150000"/>
              </a:lnSpc>
            </a:pPr>
            <a:r>
              <a:rPr lang="en-US" sz="2400" dirty="0" smtClean="0"/>
              <a:t>She was brought to a multi-specialty teaching hospital by her son, who informed the doctor that his mother has “jaundice,” and instructed that, if any serious life-threatening disease was found, not to inform her. He asked that all information should come to him, and if there is any cancer not to treat it, since she is older and frail. Investigations in the hospital reveals that she has pancreatic cancer, and chemotherapy, while not likely to cure, would prolong her life.</a:t>
            </a:r>
          </a:p>
          <a:p>
            <a:pPr>
              <a:lnSpc>
                <a:spcPct val="150000"/>
              </a:lnSpc>
            </a:pP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59B4E-4F3B-62F7-9DD7-AAB21C3FCC5B}"/>
              </a:ext>
            </a:extLst>
          </p:cNvPr>
          <p:cNvSpPr>
            <a:spLocks noGrp="1"/>
          </p:cNvSpPr>
          <p:nvPr>
            <p:ph type="title"/>
          </p:nvPr>
        </p:nvSpPr>
        <p:spPr>
          <a:xfrm>
            <a:off x="457200" y="274638"/>
            <a:ext cx="7620000" cy="563562"/>
          </a:xfrm>
        </p:spPr>
        <p:txBody>
          <a:bodyPr/>
          <a:lstStyle/>
          <a:p>
            <a:r>
              <a:rPr lang="en-IN" sz="3200" b="1" dirty="0" smtClean="0"/>
              <a:t>Discuss…</a:t>
            </a:r>
            <a:endParaRPr lang="en-IN" sz="3200" b="1" dirty="0"/>
          </a:p>
        </p:txBody>
      </p:sp>
      <p:sp>
        <p:nvSpPr>
          <p:cNvPr id="3" name="Content Placeholder 2">
            <a:extLst>
              <a:ext uri="{FF2B5EF4-FFF2-40B4-BE49-F238E27FC236}">
                <a16:creationId xmlns:a16="http://schemas.microsoft.com/office/drawing/2014/main" xmlns="" id="{247DDECA-2A9C-F2EA-77DE-4AE309EFCB77}"/>
              </a:ext>
            </a:extLst>
          </p:cNvPr>
          <p:cNvSpPr>
            <a:spLocks noGrp="1"/>
          </p:cNvSpPr>
          <p:nvPr>
            <p:ph idx="1"/>
          </p:nvPr>
        </p:nvSpPr>
        <p:spPr>
          <a:xfrm>
            <a:off x="457200" y="1285860"/>
            <a:ext cx="7620000" cy="5180255"/>
          </a:xfrm>
        </p:spPr>
        <p:txBody>
          <a:bodyPr>
            <a:normAutofit/>
          </a:bodyPr>
          <a:lstStyle/>
          <a:p>
            <a:pPr>
              <a:lnSpc>
                <a:spcPct val="150000"/>
              </a:lnSpc>
            </a:pPr>
            <a:r>
              <a:rPr lang="en-IN" sz="2400" dirty="0" smtClean="0"/>
              <a:t>After </a:t>
            </a:r>
            <a:r>
              <a:rPr lang="en-IN" sz="2400" dirty="0"/>
              <a:t>a road traffic </a:t>
            </a:r>
            <a:r>
              <a:rPr lang="en-IN" sz="2400" dirty="0" smtClean="0"/>
              <a:t>accident a </a:t>
            </a:r>
            <a:r>
              <a:rPr lang="en-IN" sz="2400" dirty="0"/>
              <a:t>patient was rushed to Emergency OT where splenectomy was performed without the </a:t>
            </a:r>
            <a:r>
              <a:rPr lang="en-IN" sz="2400" dirty="0" smtClean="0"/>
              <a:t>patient’s </a:t>
            </a:r>
            <a:r>
              <a:rPr lang="en-IN" sz="2400" dirty="0"/>
              <a:t>consent.</a:t>
            </a:r>
          </a:p>
          <a:p>
            <a:pPr>
              <a:lnSpc>
                <a:spcPct val="150000"/>
              </a:lnSpc>
            </a:pPr>
            <a:r>
              <a:rPr lang="en-IN" sz="2400" dirty="0"/>
              <a:t>The surgeon followed:</a:t>
            </a:r>
          </a:p>
          <a:p>
            <a:pPr marL="571500" indent="-457200">
              <a:lnSpc>
                <a:spcPct val="150000"/>
              </a:lnSpc>
              <a:buAutoNum type="arabicPeriod"/>
            </a:pPr>
            <a:r>
              <a:rPr lang="en-IN" sz="2400" dirty="0"/>
              <a:t>Autonomy</a:t>
            </a:r>
          </a:p>
          <a:p>
            <a:pPr marL="571500" indent="-457200">
              <a:lnSpc>
                <a:spcPct val="150000"/>
              </a:lnSpc>
              <a:buAutoNum type="arabicPeriod"/>
            </a:pPr>
            <a:r>
              <a:rPr lang="en-IN" sz="2400" dirty="0" err="1"/>
              <a:t>Beneficience</a:t>
            </a:r>
            <a:endParaRPr lang="en-IN" sz="2400" dirty="0"/>
          </a:p>
          <a:p>
            <a:pPr marL="571500" indent="-457200">
              <a:lnSpc>
                <a:spcPct val="150000"/>
              </a:lnSpc>
              <a:buAutoNum type="arabicPeriod"/>
            </a:pPr>
            <a:r>
              <a:rPr lang="en-IN" sz="2400" dirty="0"/>
              <a:t>Justice</a:t>
            </a:r>
          </a:p>
          <a:p>
            <a:pPr marL="571500" indent="-457200">
              <a:lnSpc>
                <a:spcPct val="150000"/>
              </a:lnSpc>
              <a:buAutoNum type="arabicPeriod"/>
            </a:pPr>
            <a:r>
              <a:rPr lang="en-IN" sz="2400" dirty="0"/>
              <a:t>Non </a:t>
            </a:r>
            <a:r>
              <a:rPr lang="en-IN" sz="2400" dirty="0" err="1"/>
              <a:t>maleficience</a:t>
            </a:r>
            <a:endParaRPr lang="en-IN" sz="2400" dirty="0"/>
          </a:p>
        </p:txBody>
      </p:sp>
    </p:spTree>
    <p:extLst>
      <p:ext uri="{BB962C8B-B14F-4D97-AF65-F5344CB8AC3E}">
        <p14:creationId xmlns:p14="http://schemas.microsoft.com/office/powerpoint/2010/main" xmlns="" val="29913933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547</TotalTime>
  <Words>1841</Words>
  <Application>Microsoft Office PowerPoint</Application>
  <PresentationFormat>On-screen Show (4:3)</PresentationFormat>
  <Paragraphs>144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Adjacency</vt:lpstr>
      <vt:lpstr>AETCOM</vt:lpstr>
      <vt:lpstr>Slide 2</vt:lpstr>
      <vt:lpstr>Slide 3</vt:lpstr>
      <vt:lpstr>Slide 4</vt:lpstr>
      <vt:lpstr>Slide 5</vt:lpstr>
      <vt:lpstr>Beneficence</vt:lpstr>
      <vt:lpstr>Slide 7</vt:lpstr>
      <vt:lpstr>Non maleficence</vt:lpstr>
      <vt:lpstr>Autonomy</vt:lpstr>
      <vt:lpstr>Slide 10</vt:lpstr>
      <vt:lpstr>Slide 11</vt:lpstr>
      <vt:lpstr>Informed consent</vt:lpstr>
      <vt:lpstr>Slide 13</vt:lpstr>
      <vt:lpstr>Slide 14</vt:lpstr>
      <vt:lpstr>Truth telling</vt:lpstr>
      <vt:lpstr>Slide 16</vt:lpstr>
      <vt:lpstr>Confidentiality</vt:lpstr>
      <vt:lpstr>Slide 18</vt:lpstr>
      <vt:lpstr>Justice</vt:lpstr>
      <vt:lpstr>Slide 20</vt:lpstr>
      <vt:lpstr>Conflicts between principles</vt:lpstr>
      <vt:lpstr>Slide 22</vt:lpstr>
      <vt:lpstr>Slide 23</vt:lpstr>
      <vt:lpstr>Slide 24</vt:lpstr>
      <vt:lpstr>Slide 25</vt:lpstr>
      <vt:lpstr>Slide 26</vt:lpstr>
      <vt:lpstr> </vt:lpstr>
      <vt:lpstr>Slide 28</vt:lpstr>
      <vt:lpstr>Slide 29</vt:lpstr>
      <vt:lpstr>Slide 30</vt:lpstr>
      <vt:lpstr>Discuss…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DEEPIKA</dc:creator>
  <cp:lastModifiedBy>HANIYA</cp:lastModifiedBy>
  <cp:revision>45</cp:revision>
  <dcterms:created xsi:type="dcterms:W3CDTF">2022-06-11T04:30:48Z</dcterms:created>
  <dcterms:modified xsi:type="dcterms:W3CDTF">2024-02-15T17:16:49Z</dcterms:modified>
</cp:coreProperties>
</file>