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9" r:id="rId5"/>
    <p:sldId id="263" r:id="rId6"/>
    <p:sldId id="258" r:id="rId7"/>
    <p:sldId id="260" r:id="rId8"/>
    <p:sldId id="262" r:id="rId9"/>
    <p:sldId id="264" r:id="rId10"/>
    <p:sldId id="265" r:id="rId11"/>
    <p:sldId id="269" r:id="rId12"/>
    <p:sldId id="270" r:id="rId13"/>
    <p:sldId id="271" r:id="rId14"/>
    <p:sldId id="272" r:id="rId15"/>
    <p:sldId id="273" r:id="rId16"/>
    <p:sldId id="267" r:id="rId17"/>
    <p:sldId id="266"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E879C-63F4-418F-E1FE-39C0B292C1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4E7FEF5-3C5A-D148-B3EC-EA2D880236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0C2D810-3725-939B-5FC3-B4F5C9CD58F5}"/>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5" name="Footer Placeholder 4">
            <a:extLst>
              <a:ext uri="{FF2B5EF4-FFF2-40B4-BE49-F238E27FC236}">
                <a16:creationId xmlns:a16="http://schemas.microsoft.com/office/drawing/2014/main" id="{4785DF4B-1178-8D6F-C3EC-965178657C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0A9AC61-08E0-9EB5-895A-64980E7FE265}"/>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4239459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FFC3-478D-1EB0-E116-939494E456C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9B17B24-8AA9-3ACE-63FF-F113E89837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65F4359-F4F3-5CD7-F25C-2118D4CC91FA}"/>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5" name="Footer Placeholder 4">
            <a:extLst>
              <a:ext uri="{FF2B5EF4-FFF2-40B4-BE49-F238E27FC236}">
                <a16:creationId xmlns:a16="http://schemas.microsoft.com/office/drawing/2014/main" id="{D3542552-232B-9914-03B6-B99B2CFEB9E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8A82E45-E842-74BC-3BF5-985E3F3120A4}"/>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1664344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28C39-20AE-C37B-B7EC-8196FA9E1C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D18A30F-9ED6-661F-FEDD-43F5887E21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EE87C9-AD52-CF95-D705-F9E4B21BE4AF}"/>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5" name="Footer Placeholder 4">
            <a:extLst>
              <a:ext uri="{FF2B5EF4-FFF2-40B4-BE49-F238E27FC236}">
                <a16:creationId xmlns:a16="http://schemas.microsoft.com/office/drawing/2014/main" id="{5A8699D1-9773-AE51-C66A-AD8E2A9F182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E722C23-E0A1-09E3-0E18-6ED5B440C3A3}"/>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311918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F7F3-C8D9-83EB-E2CC-8D9117DE296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8E883B4-065E-4E06-0722-DAE82CC0E4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0666219-9E38-3312-578C-9880564D88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EF22F9A-B376-0804-07E7-D9003DA4B36D}"/>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6" name="Footer Placeholder 5">
            <a:extLst>
              <a:ext uri="{FF2B5EF4-FFF2-40B4-BE49-F238E27FC236}">
                <a16:creationId xmlns:a16="http://schemas.microsoft.com/office/drawing/2014/main" id="{7ED17AEB-FAEC-AC07-88E7-A3A0C8CEAE3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C1383E1-26C8-E48B-93F2-1D0597542B4F}"/>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1319311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5E136-7790-8E43-C8F8-C96B2048679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1214706-9A91-4AE2-5140-38BD5EC778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AD41E-270D-84B5-6144-F301988D6B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76D931B-6E52-E047-E84E-1285523415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24BB1-68A6-0FB4-4E73-831AA93F13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126A9CE-DE32-0190-9B9A-A046A85FFB06}"/>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8" name="Footer Placeholder 7">
            <a:extLst>
              <a:ext uri="{FF2B5EF4-FFF2-40B4-BE49-F238E27FC236}">
                <a16:creationId xmlns:a16="http://schemas.microsoft.com/office/drawing/2014/main" id="{654C8396-2D60-4E1C-3C46-CC335CF0AA7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5CE0882-8780-19F6-E8A9-23D1CB1BABE1}"/>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2307398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EBFE9-95FB-F46F-74D2-29D94E50900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A5563D5-9D40-7EB6-F507-DAF260428EE0}"/>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4" name="Footer Placeholder 3">
            <a:extLst>
              <a:ext uri="{FF2B5EF4-FFF2-40B4-BE49-F238E27FC236}">
                <a16:creationId xmlns:a16="http://schemas.microsoft.com/office/drawing/2014/main" id="{C554C85E-134E-566A-09E9-B985BED1AD7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76E9965-C696-ECD9-70B9-1CB0D4A635CE}"/>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979318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42258A-8C97-C12F-5172-639E58D94AC8}"/>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3" name="Footer Placeholder 2">
            <a:extLst>
              <a:ext uri="{FF2B5EF4-FFF2-40B4-BE49-F238E27FC236}">
                <a16:creationId xmlns:a16="http://schemas.microsoft.com/office/drawing/2014/main" id="{EE7AE962-8C15-B93F-179B-12ED1EE1034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0F7E61C-425A-39A0-DF80-B61B0C8BCF5A}"/>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2894274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AB92C-BE04-BA98-3A8E-0B5C348706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D2F5764-C27E-DCF6-BEAA-1D655A3D47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FAE471F-F763-B391-A7D1-745F756399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DB7EA6-8649-E7E3-A92D-9787FC57F854}"/>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6" name="Footer Placeholder 5">
            <a:extLst>
              <a:ext uri="{FF2B5EF4-FFF2-40B4-BE49-F238E27FC236}">
                <a16:creationId xmlns:a16="http://schemas.microsoft.com/office/drawing/2014/main" id="{A3192BD1-9758-19D1-72BE-CBE08A6A462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823BF61-245E-7894-A5D9-9CB24A7DB3EF}"/>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2568192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10CCD-59F9-C714-6356-8FA16686C3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BBB06CE-DE66-FB61-7FBA-64254D4F88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EE26BB8-4B26-955B-ADF2-B6E2EA1CEB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9145C4-D405-DBC7-4052-A9EEE7D14D10}"/>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6" name="Footer Placeholder 5">
            <a:extLst>
              <a:ext uri="{FF2B5EF4-FFF2-40B4-BE49-F238E27FC236}">
                <a16:creationId xmlns:a16="http://schemas.microsoft.com/office/drawing/2014/main" id="{A1F32232-BE6D-94C2-2170-7D9075DE5D7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298DBD8-81F8-5F88-4E90-A7CE4DF00EF7}"/>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2391396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C428C-46B1-6E31-0366-C5CDF709CB7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4C2C829-6ABE-34BB-CEEB-FF16CAAFC4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9C2622-7FA3-0896-9760-DF6CFF63316A}"/>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5" name="Footer Placeholder 4">
            <a:extLst>
              <a:ext uri="{FF2B5EF4-FFF2-40B4-BE49-F238E27FC236}">
                <a16:creationId xmlns:a16="http://schemas.microsoft.com/office/drawing/2014/main" id="{9F161EAE-4753-4A41-D195-07888E04B66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269BADD-FF95-51AF-2565-4F9497933A55}"/>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3006178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EC0761-0A8B-8FAC-868B-ECF1ECC995D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635961C-861B-BEA7-E4D2-252D99D0A5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522E3F1-13AC-4501-92AA-B27681BCDBC5}"/>
              </a:ext>
            </a:extLst>
          </p:cNvPr>
          <p:cNvSpPr>
            <a:spLocks noGrp="1"/>
          </p:cNvSpPr>
          <p:nvPr>
            <p:ph type="dt" sz="half" idx="10"/>
          </p:nvPr>
        </p:nvSpPr>
        <p:spPr/>
        <p:txBody>
          <a:bodyPr/>
          <a:lstStyle/>
          <a:p>
            <a:fld id="{FC94A654-DD41-4848-9750-A544F9302149}" type="datetimeFigureOut">
              <a:rPr lang="en-IN" smtClean="0"/>
              <a:t>29-04-2024</a:t>
            </a:fld>
            <a:endParaRPr lang="en-IN"/>
          </a:p>
        </p:txBody>
      </p:sp>
      <p:sp>
        <p:nvSpPr>
          <p:cNvPr id="5" name="Footer Placeholder 4">
            <a:extLst>
              <a:ext uri="{FF2B5EF4-FFF2-40B4-BE49-F238E27FC236}">
                <a16:creationId xmlns:a16="http://schemas.microsoft.com/office/drawing/2014/main" id="{E85D3C1D-6196-8EC1-390B-E899FD37941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8A8C128-7B84-401D-8763-E87CE303EC39}"/>
              </a:ext>
            </a:extLst>
          </p:cNvPr>
          <p:cNvSpPr>
            <a:spLocks noGrp="1"/>
          </p:cNvSpPr>
          <p:nvPr>
            <p:ph type="sldNum" sz="quarter" idx="12"/>
          </p:nvPr>
        </p:nvSpPr>
        <p:spPr/>
        <p:txBody>
          <a:bodyPr/>
          <a:lstStyle/>
          <a:p>
            <a:fld id="{AFB05383-F29C-4365-BA11-F068A9DFE4C5}" type="slidenum">
              <a:rPr lang="en-IN" smtClean="0"/>
              <a:t>‹#›</a:t>
            </a:fld>
            <a:endParaRPr lang="en-IN"/>
          </a:p>
        </p:txBody>
      </p:sp>
    </p:spTree>
    <p:extLst>
      <p:ext uri="{BB962C8B-B14F-4D97-AF65-F5344CB8AC3E}">
        <p14:creationId xmlns:p14="http://schemas.microsoft.com/office/powerpoint/2010/main" val="1984789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5C24C1-AB8A-13EB-ED51-62C522F117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F434AEB-23B8-135F-EB9E-9A09A8A271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62BB0BE-A098-4CCD-28C5-4F5C6A8EA8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94A654-DD41-4848-9750-A544F9302149}" type="datetimeFigureOut">
              <a:rPr lang="en-IN" smtClean="0"/>
              <a:t>29-04-2024</a:t>
            </a:fld>
            <a:endParaRPr lang="en-IN"/>
          </a:p>
        </p:txBody>
      </p:sp>
      <p:sp>
        <p:nvSpPr>
          <p:cNvPr id="5" name="Footer Placeholder 4">
            <a:extLst>
              <a:ext uri="{FF2B5EF4-FFF2-40B4-BE49-F238E27FC236}">
                <a16:creationId xmlns:a16="http://schemas.microsoft.com/office/drawing/2014/main" id="{3392B60C-EE57-84C9-E087-3D10B994E8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9782D7D-54A3-78B1-B288-6C60109B3D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B05383-F29C-4365-BA11-F068A9DFE4C5}" type="slidenum">
              <a:rPr lang="en-IN" smtClean="0"/>
              <a:t>‹#›</a:t>
            </a:fld>
            <a:endParaRPr lang="en-IN"/>
          </a:p>
        </p:txBody>
      </p:sp>
    </p:spTree>
    <p:extLst>
      <p:ext uri="{BB962C8B-B14F-4D97-AF65-F5344CB8AC3E}">
        <p14:creationId xmlns:p14="http://schemas.microsoft.com/office/powerpoint/2010/main" val="2355989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D315C-5CE3-59D6-D0C4-0E9B5FAFADE6}"/>
              </a:ext>
            </a:extLst>
          </p:cNvPr>
          <p:cNvSpPr>
            <a:spLocks noGrp="1"/>
          </p:cNvSpPr>
          <p:nvPr>
            <p:ph type="ctrTitle"/>
          </p:nvPr>
        </p:nvSpPr>
        <p:spPr/>
        <p:txBody>
          <a:bodyPr/>
          <a:lstStyle/>
          <a:p>
            <a:r>
              <a:rPr lang="en-US" b="1" dirty="0"/>
              <a:t>Sustainable Development Goals</a:t>
            </a:r>
            <a:endParaRPr lang="en-IN" b="1" dirty="0"/>
          </a:p>
        </p:txBody>
      </p:sp>
      <p:sp>
        <p:nvSpPr>
          <p:cNvPr id="3" name="Subtitle 2">
            <a:extLst>
              <a:ext uri="{FF2B5EF4-FFF2-40B4-BE49-F238E27FC236}">
                <a16:creationId xmlns:a16="http://schemas.microsoft.com/office/drawing/2014/main" id="{E7AA237A-55AA-CB6A-1717-C2F71E8166E3}"/>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848798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4DD32-081B-F46B-061D-D9216DF8D34C}"/>
              </a:ext>
            </a:extLst>
          </p:cNvPr>
          <p:cNvSpPr>
            <a:spLocks noGrp="1"/>
          </p:cNvSpPr>
          <p:nvPr>
            <p:ph type="title"/>
          </p:nvPr>
        </p:nvSpPr>
        <p:spPr/>
        <p:txBody>
          <a:bodyPr>
            <a:noAutofit/>
          </a:bodyPr>
          <a:lstStyle/>
          <a:p>
            <a:r>
              <a:rPr lang="en-US" sz="4200" b="1" dirty="0">
                <a:effectLst/>
              </a:rPr>
              <a:t>The Millennium Development Goals (MDGs)</a:t>
            </a:r>
            <a:endParaRPr lang="en-IN" sz="4200" b="1" dirty="0"/>
          </a:p>
        </p:txBody>
      </p:sp>
      <p:sp>
        <p:nvSpPr>
          <p:cNvPr id="3" name="Content Placeholder 2">
            <a:extLst>
              <a:ext uri="{FF2B5EF4-FFF2-40B4-BE49-F238E27FC236}">
                <a16:creationId xmlns:a16="http://schemas.microsoft.com/office/drawing/2014/main" id="{FE82EA93-9508-BCFB-1231-CBEA7BC017BA}"/>
              </a:ext>
            </a:extLst>
          </p:cNvPr>
          <p:cNvSpPr>
            <a:spLocks noGrp="1"/>
          </p:cNvSpPr>
          <p:nvPr>
            <p:ph idx="1"/>
          </p:nvPr>
        </p:nvSpPr>
        <p:spPr/>
        <p:txBody>
          <a:bodyPr>
            <a:normAutofit/>
          </a:bodyPr>
          <a:lstStyle/>
          <a:p>
            <a:r>
              <a:rPr lang="en-US" sz="3200" b="0" dirty="0">
                <a:effectLst/>
              </a:rPr>
              <a:t>The MDGs were a set of goals for the world to achieve </a:t>
            </a:r>
            <a:r>
              <a:rPr lang="en-US" sz="3200" b="0" dirty="0">
                <a:solidFill>
                  <a:srgbClr val="FF0000"/>
                </a:solidFill>
                <a:effectLst/>
              </a:rPr>
              <a:t>by 2015</a:t>
            </a:r>
            <a:r>
              <a:rPr lang="en-US" sz="3200" b="0" dirty="0">
                <a:effectLst/>
              </a:rPr>
              <a:t>. </a:t>
            </a:r>
          </a:p>
          <a:p>
            <a:r>
              <a:rPr lang="en-US" sz="3200" dirty="0"/>
              <a:t>The MDGs were about lifting developing countries </a:t>
            </a:r>
            <a:r>
              <a:rPr lang="en-US" sz="3200" dirty="0">
                <a:solidFill>
                  <a:srgbClr val="FF0000"/>
                </a:solidFill>
              </a:rPr>
              <a:t>out of poverty</a:t>
            </a:r>
            <a:endParaRPr lang="en-IN" sz="3200" dirty="0">
              <a:solidFill>
                <a:srgbClr val="FF0000"/>
              </a:solidFill>
            </a:endParaRPr>
          </a:p>
        </p:txBody>
      </p:sp>
    </p:spTree>
    <p:extLst>
      <p:ext uri="{BB962C8B-B14F-4D97-AF65-F5344CB8AC3E}">
        <p14:creationId xmlns:p14="http://schemas.microsoft.com/office/powerpoint/2010/main" val="224693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605695-0D70-780D-D174-6C6545083ECB}"/>
              </a:ext>
            </a:extLst>
          </p:cNvPr>
          <p:cNvPicPr>
            <a:picLocks noChangeAspect="1"/>
          </p:cNvPicPr>
          <p:nvPr/>
        </p:nvPicPr>
        <p:blipFill>
          <a:blip r:embed="rId2"/>
          <a:stretch>
            <a:fillRect/>
          </a:stretch>
        </p:blipFill>
        <p:spPr>
          <a:xfrm>
            <a:off x="393895" y="347662"/>
            <a:ext cx="11437034" cy="6162675"/>
          </a:xfrm>
          <a:prstGeom prst="rect">
            <a:avLst/>
          </a:prstGeom>
        </p:spPr>
      </p:pic>
    </p:spTree>
    <p:extLst>
      <p:ext uri="{BB962C8B-B14F-4D97-AF65-F5344CB8AC3E}">
        <p14:creationId xmlns:p14="http://schemas.microsoft.com/office/powerpoint/2010/main" val="3002331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0FEBF-6D87-5CDB-F01F-CE23BE2BB7FE}"/>
              </a:ext>
            </a:extLst>
          </p:cNvPr>
          <p:cNvSpPr>
            <a:spLocks noGrp="1"/>
          </p:cNvSpPr>
          <p:nvPr>
            <p:ph type="title"/>
          </p:nvPr>
        </p:nvSpPr>
        <p:spPr/>
        <p:txBody>
          <a:bodyPr/>
          <a:lstStyle/>
          <a:p>
            <a:r>
              <a:rPr lang="en-US" b="1" dirty="0"/>
              <a:t>MDG </a:t>
            </a:r>
            <a:r>
              <a:rPr lang="en-US" b="1" dirty="0">
                <a:effectLst/>
              </a:rPr>
              <a:t>The goals were:</a:t>
            </a:r>
            <a:endParaRPr lang="en-IN" b="1" dirty="0"/>
          </a:p>
        </p:txBody>
      </p:sp>
      <p:sp>
        <p:nvSpPr>
          <p:cNvPr id="3" name="Content Placeholder 2">
            <a:extLst>
              <a:ext uri="{FF2B5EF4-FFF2-40B4-BE49-F238E27FC236}">
                <a16:creationId xmlns:a16="http://schemas.microsoft.com/office/drawing/2014/main" id="{45DE2C42-F1E5-6D1B-E88C-E9F2EF1F5DC1}"/>
              </a:ext>
            </a:extLst>
          </p:cNvPr>
          <p:cNvSpPr>
            <a:spLocks noGrp="1"/>
          </p:cNvSpPr>
          <p:nvPr>
            <p:ph idx="1"/>
          </p:nvPr>
        </p:nvSpPr>
        <p:spPr/>
        <p:txBody>
          <a:bodyPr>
            <a:normAutofit/>
          </a:bodyPr>
          <a:lstStyle/>
          <a:p>
            <a:pPr marL="514350" indent="-514350">
              <a:buFont typeface="+mj-lt"/>
              <a:buAutoNum type="arabicPeriod"/>
            </a:pPr>
            <a:r>
              <a:rPr lang="en-US" dirty="0">
                <a:effectLst/>
              </a:rPr>
              <a:t>Eradicate extreme poverty and hunger</a:t>
            </a:r>
          </a:p>
          <a:p>
            <a:pPr marL="514350" indent="-514350">
              <a:buFont typeface="+mj-lt"/>
              <a:buAutoNum type="arabicPeriod"/>
            </a:pPr>
            <a:r>
              <a:rPr lang="en-US" dirty="0">
                <a:effectLst/>
              </a:rPr>
              <a:t>Achieve universal primary education</a:t>
            </a:r>
          </a:p>
          <a:p>
            <a:pPr marL="514350" indent="-514350">
              <a:buFont typeface="+mj-lt"/>
              <a:buAutoNum type="arabicPeriod"/>
            </a:pPr>
            <a:r>
              <a:rPr lang="en-US" dirty="0">
                <a:effectLst/>
              </a:rPr>
              <a:t>Promote gender equality and empower women</a:t>
            </a:r>
          </a:p>
          <a:p>
            <a:pPr marL="514350" indent="-514350">
              <a:buFont typeface="+mj-lt"/>
              <a:buAutoNum type="arabicPeriod"/>
            </a:pPr>
            <a:r>
              <a:rPr lang="en-US" dirty="0">
                <a:effectLst/>
              </a:rPr>
              <a:t>Reduce child mortality</a:t>
            </a:r>
          </a:p>
          <a:p>
            <a:pPr marL="514350" indent="-514350">
              <a:buFont typeface="+mj-lt"/>
              <a:buAutoNum type="arabicPeriod"/>
            </a:pPr>
            <a:r>
              <a:rPr lang="en-US" dirty="0">
                <a:effectLst/>
              </a:rPr>
              <a:t>Improve maternal health</a:t>
            </a:r>
          </a:p>
          <a:p>
            <a:pPr marL="514350" indent="-514350">
              <a:buFont typeface="+mj-lt"/>
              <a:buAutoNum type="arabicPeriod"/>
            </a:pPr>
            <a:r>
              <a:rPr lang="en-US" dirty="0">
                <a:effectLst/>
              </a:rPr>
              <a:t>Combat HIV/AIDS, malaria, and other diseases</a:t>
            </a:r>
          </a:p>
          <a:p>
            <a:pPr marL="514350" indent="-514350">
              <a:buFont typeface="+mj-lt"/>
              <a:buAutoNum type="arabicPeriod"/>
            </a:pPr>
            <a:r>
              <a:rPr lang="en-US" dirty="0">
                <a:effectLst/>
              </a:rPr>
              <a:t>Ensure environmental sustainability</a:t>
            </a:r>
          </a:p>
          <a:p>
            <a:pPr marL="514350" indent="-514350">
              <a:buFont typeface="+mj-lt"/>
              <a:buAutoNum type="arabicPeriod"/>
            </a:pPr>
            <a:r>
              <a:rPr lang="en-US" b="0" i="0" dirty="0">
                <a:effectLst/>
                <a:highlight>
                  <a:srgbClr val="FFFFFF"/>
                </a:highlight>
                <a:latin typeface="Google Sans"/>
              </a:rPr>
              <a:t>Develop a global partnership for development </a:t>
            </a:r>
            <a:endParaRPr lang="en-IN" dirty="0"/>
          </a:p>
        </p:txBody>
      </p:sp>
    </p:spTree>
    <p:extLst>
      <p:ext uri="{BB962C8B-B14F-4D97-AF65-F5344CB8AC3E}">
        <p14:creationId xmlns:p14="http://schemas.microsoft.com/office/powerpoint/2010/main" val="1610456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454D2-6CDF-0C40-D8D4-24343E692057}"/>
              </a:ext>
            </a:extLst>
          </p:cNvPr>
          <p:cNvSpPr>
            <a:spLocks noGrp="1"/>
          </p:cNvSpPr>
          <p:nvPr>
            <p:ph type="title"/>
          </p:nvPr>
        </p:nvSpPr>
        <p:spPr/>
        <p:txBody>
          <a:bodyPr/>
          <a:lstStyle/>
          <a:p>
            <a:r>
              <a:rPr lang="en-US" dirty="0"/>
              <a:t>With the help of MDGs</a:t>
            </a:r>
            <a:endParaRPr lang="en-IN" dirty="0"/>
          </a:p>
        </p:txBody>
      </p:sp>
      <p:sp>
        <p:nvSpPr>
          <p:cNvPr id="3" name="Content Placeholder 2">
            <a:extLst>
              <a:ext uri="{FF2B5EF4-FFF2-40B4-BE49-F238E27FC236}">
                <a16:creationId xmlns:a16="http://schemas.microsoft.com/office/drawing/2014/main" id="{E9C64062-0919-4F4A-8D82-D4F1C9710EEB}"/>
              </a:ext>
            </a:extLst>
          </p:cNvPr>
          <p:cNvSpPr>
            <a:spLocks noGrp="1"/>
          </p:cNvSpPr>
          <p:nvPr>
            <p:ph idx="1"/>
          </p:nvPr>
        </p:nvSpPr>
        <p:spPr/>
        <p:txBody>
          <a:bodyPr/>
          <a:lstStyle/>
          <a:p>
            <a:r>
              <a:rPr lang="en-US" dirty="0"/>
              <a:t>Reducing poverty, </a:t>
            </a:r>
          </a:p>
          <a:p>
            <a:r>
              <a:rPr lang="en-US" dirty="0"/>
              <a:t>Hunger </a:t>
            </a:r>
          </a:p>
          <a:p>
            <a:r>
              <a:rPr lang="en-US" dirty="0"/>
              <a:t>Disease </a:t>
            </a:r>
          </a:p>
          <a:p>
            <a:r>
              <a:rPr lang="en-US" dirty="0"/>
              <a:t>lack of adequate shelter and exclusion — while promoting gender equality, health, education and environmental sustainability</a:t>
            </a:r>
            <a:endParaRPr lang="en-IN" dirty="0"/>
          </a:p>
        </p:txBody>
      </p:sp>
    </p:spTree>
    <p:extLst>
      <p:ext uri="{BB962C8B-B14F-4D97-AF65-F5344CB8AC3E}">
        <p14:creationId xmlns:p14="http://schemas.microsoft.com/office/powerpoint/2010/main" val="1331522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87EC9-A462-3433-4421-627290E06201}"/>
              </a:ext>
            </a:extLst>
          </p:cNvPr>
          <p:cNvSpPr>
            <a:spLocks noGrp="1"/>
          </p:cNvSpPr>
          <p:nvPr>
            <p:ph type="title"/>
          </p:nvPr>
        </p:nvSpPr>
        <p:spPr/>
        <p:txBody>
          <a:bodyPr/>
          <a:lstStyle/>
          <a:p>
            <a:r>
              <a:rPr lang="en-US" b="1" dirty="0">
                <a:solidFill>
                  <a:srgbClr val="FF0000"/>
                </a:solidFill>
              </a:rPr>
              <a:t>SDG</a:t>
            </a:r>
            <a:endParaRPr lang="en-IN" b="1" dirty="0">
              <a:solidFill>
                <a:srgbClr val="FF0000"/>
              </a:solidFill>
            </a:endParaRPr>
          </a:p>
        </p:txBody>
      </p:sp>
      <p:sp>
        <p:nvSpPr>
          <p:cNvPr id="3" name="Content Placeholder 2">
            <a:extLst>
              <a:ext uri="{FF2B5EF4-FFF2-40B4-BE49-F238E27FC236}">
                <a16:creationId xmlns:a16="http://schemas.microsoft.com/office/drawing/2014/main" id="{3E2BFB4F-1A33-FA3D-07A0-73F1A5530A90}"/>
              </a:ext>
            </a:extLst>
          </p:cNvPr>
          <p:cNvSpPr>
            <a:spLocks noGrp="1"/>
          </p:cNvSpPr>
          <p:nvPr>
            <p:ph idx="1"/>
          </p:nvPr>
        </p:nvSpPr>
        <p:spPr/>
        <p:txBody>
          <a:bodyPr>
            <a:normAutofit/>
          </a:bodyPr>
          <a:lstStyle/>
          <a:p>
            <a:pPr marL="0" indent="0">
              <a:buNone/>
            </a:pPr>
            <a:r>
              <a:rPr lang="en-US" sz="3200" b="1" dirty="0"/>
              <a:t>SDGs focus on our own need to transform </a:t>
            </a:r>
          </a:p>
          <a:p>
            <a:pPr marL="514350" indent="-514350">
              <a:buFont typeface="+mj-lt"/>
              <a:buAutoNum type="arabicPeriod"/>
            </a:pPr>
            <a:r>
              <a:rPr lang="en-US" sz="3200" dirty="0">
                <a:solidFill>
                  <a:srgbClr val="FF0000"/>
                </a:solidFill>
              </a:rPr>
              <a:t>Poverty</a:t>
            </a:r>
          </a:p>
          <a:p>
            <a:pPr marL="514350" indent="-514350">
              <a:buFont typeface="+mj-lt"/>
              <a:buAutoNum type="arabicPeriod"/>
            </a:pPr>
            <a:r>
              <a:rPr lang="en-US" sz="3200" dirty="0"/>
              <a:t>Unsustainable lifestyles</a:t>
            </a:r>
          </a:p>
          <a:p>
            <a:pPr marL="514350" indent="-514350">
              <a:buFont typeface="+mj-lt"/>
              <a:buAutoNum type="arabicPeriod"/>
            </a:pPr>
            <a:r>
              <a:rPr lang="en-US" sz="3200" dirty="0"/>
              <a:t>Promote equality</a:t>
            </a:r>
          </a:p>
          <a:p>
            <a:pPr marL="514350" indent="-514350">
              <a:buFont typeface="+mj-lt"/>
              <a:buAutoNum type="arabicPeriod"/>
            </a:pPr>
            <a:r>
              <a:rPr lang="en-US" sz="3200" dirty="0"/>
              <a:t>Human rights</a:t>
            </a:r>
          </a:p>
          <a:p>
            <a:pPr marL="514350" indent="-514350">
              <a:buFont typeface="+mj-lt"/>
              <a:buAutoNum type="arabicPeriod"/>
            </a:pPr>
            <a:r>
              <a:rPr lang="en-US" sz="3200" dirty="0"/>
              <a:t>Justice</a:t>
            </a:r>
            <a:endParaRPr lang="en-IN" sz="3200" dirty="0"/>
          </a:p>
        </p:txBody>
      </p:sp>
    </p:spTree>
    <p:extLst>
      <p:ext uri="{BB962C8B-B14F-4D97-AF65-F5344CB8AC3E}">
        <p14:creationId xmlns:p14="http://schemas.microsoft.com/office/powerpoint/2010/main" val="650538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C0D9E-F5EF-3397-0B4F-3F3FF5FEC21D}"/>
              </a:ext>
            </a:extLst>
          </p:cNvPr>
          <p:cNvSpPr>
            <a:spLocks noGrp="1"/>
          </p:cNvSpPr>
          <p:nvPr>
            <p:ph type="title"/>
          </p:nvPr>
        </p:nvSpPr>
        <p:spPr>
          <a:xfrm>
            <a:off x="838200" y="365125"/>
            <a:ext cx="10515600" cy="5332290"/>
          </a:xfrm>
        </p:spPr>
        <p:txBody>
          <a:bodyPr>
            <a:normAutofit/>
          </a:bodyPr>
          <a:lstStyle/>
          <a:p>
            <a:r>
              <a:rPr lang="en-US" dirty="0"/>
              <a:t>Sustainable development meets the needs of the current generation </a:t>
            </a:r>
            <a:br>
              <a:rPr lang="en-US" dirty="0"/>
            </a:br>
            <a:br>
              <a:rPr lang="en-US" dirty="0"/>
            </a:br>
            <a:r>
              <a:rPr lang="en-US" dirty="0"/>
              <a:t>without compromising the needs of future generations. </a:t>
            </a:r>
            <a:endParaRPr lang="en-IN" dirty="0"/>
          </a:p>
        </p:txBody>
      </p:sp>
    </p:spTree>
    <p:extLst>
      <p:ext uri="{BB962C8B-B14F-4D97-AF65-F5344CB8AC3E}">
        <p14:creationId xmlns:p14="http://schemas.microsoft.com/office/powerpoint/2010/main" val="2175549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133736-6D96-A164-046B-B5735F8D0974}"/>
              </a:ext>
            </a:extLst>
          </p:cNvPr>
          <p:cNvPicPr>
            <a:picLocks noChangeAspect="1"/>
          </p:cNvPicPr>
          <p:nvPr/>
        </p:nvPicPr>
        <p:blipFill>
          <a:blip r:embed="rId2"/>
          <a:stretch>
            <a:fillRect/>
          </a:stretch>
        </p:blipFill>
        <p:spPr>
          <a:xfrm>
            <a:off x="211016" y="239150"/>
            <a:ext cx="11690252" cy="6443003"/>
          </a:xfrm>
          <a:prstGeom prst="rect">
            <a:avLst/>
          </a:prstGeom>
        </p:spPr>
      </p:pic>
    </p:spTree>
    <p:extLst>
      <p:ext uri="{BB962C8B-B14F-4D97-AF65-F5344CB8AC3E}">
        <p14:creationId xmlns:p14="http://schemas.microsoft.com/office/powerpoint/2010/main" val="221284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A51BF-0D41-F3CB-DF21-D981345181A9}"/>
              </a:ext>
            </a:extLst>
          </p:cNvPr>
          <p:cNvSpPr>
            <a:spLocks noGrp="1"/>
          </p:cNvSpPr>
          <p:nvPr>
            <p:ph type="title"/>
          </p:nvPr>
        </p:nvSpPr>
        <p:spPr/>
        <p:txBody>
          <a:bodyPr/>
          <a:lstStyle/>
          <a:p>
            <a:r>
              <a:rPr lang="en-US" dirty="0">
                <a:highlight>
                  <a:srgbClr val="FFFFFF"/>
                </a:highlight>
                <a:latin typeface="Google Sans"/>
              </a:rPr>
              <a:t>Goal 1: End poverty in all its forms everywhere: </a:t>
            </a:r>
            <a:r>
              <a:rPr lang="en-US" dirty="0">
                <a:solidFill>
                  <a:srgbClr val="FF0000"/>
                </a:solidFill>
                <a:highlight>
                  <a:srgbClr val="FFFFFF"/>
                </a:highlight>
                <a:latin typeface="Google Sans"/>
              </a:rPr>
              <a:t>Targets</a:t>
            </a:r>
            <a:r>
              <a:rPr lang="en-US" dirty="0">
                <a:highlight>
                  <a:srgbClr val="FFFFFF"/>
                </a:highlight>
                <a:latin typeface="Google Sans"/>
              </a:rPr>
              <a:t> </a:t>
            </a:r>
            <a:endParaRPr lang="en-IN" dirty="0"/>
          </a:p>
        </p:txBody>
      </p:sp>
      <p:sp>
        <p:nvSpPr>
          <p:cNvPr id="3" name="Content Placeholder 2">
            <a:extLst>
              <a:ext uri="{FF2B5EF4-FFF2-40B4-BE49-F238E27FC236}">
                <a16:creationId xmlns:a16="http://schemas.microsoft.com/office/drawing/2014/main" id="{9F00AEDF-A0B5-E19F-AC53-547911365EDB}"/>
              </a:ext>
            </a:extLst>
          </p:cNvPr>
          <p:cNvSpPr>
            <a:spLocks noGrp="1"/>
          </p:cNvSpPr>
          <p:nvPr>
            <p:ph idx="1"/>
          </p:nvPr>
        </p:nvSpPr>
        <p:spPr/>
        <p:txBody>
          <a:bodyPr>
            <a:normAutofit fontScale="92500" lnSpcReduction="20000"/>
          </a:bodyPr>
          <a:lstStyle/>
          <a:p>
            <a:pPr algn="just" fontAlgn="base"/>
            <a:r>
              <a:rPr lang="en-US" b="1" i="0" dirty="0">
                <a:effectLst/>
                <a:highlight>
                  <a:srgbClr val="FFFFFF"/>
                </a:highlight>
                <a:latin typeface="Roboto" panose="02000000000000000000" pitchFamily="2" charset="0"/>
              </a:rPr>
              <a:t>1.1 </a:t>
            </a:r>
            <a:r>
              <a:rPr lang="en-US" b="0" i="0" dirty="0">
                <a:effectLst/>
                <a:highlight>
                  <a:srgbClr val="FFFFFF"/>
                </a:highlight>
                <a:latin typeface="Roboto" panose="02000000000000000000" pitchFamily="2" charset="0"/>
              </a:rPr>
              <a:t>By 2030, eradicate extreme poverty for all people everywhere, currently measured as people living on less than $2.15 a day</a:t>
            </a:r>
          </a:p>
          <a:p>
            <a:pPr algn="just" fontAlgn="base"/>
            <a:r>
              <a:rPr lang="en-US" b="1" i="0" dirty="0">
                <a:effectLst/>
                <a:highlight>
                  <a:srgbClr val="FFFFFF"/>
                </a:highlight>
                <a:latin typeface="Roboto" panose="02000000000000000000" pitchFamily="2" charset="0"/>
              </a:rPr>
              <a:t>1.2</a:t>
            </a:r>
            <a:r>
              <a:rPr lang="en-US" b="0" i="0" dirty="0">
                <a:effectLst/>
                <a:highlight>
                  <a:srgbClr val="FFFFFF"/>
                </a:highlight>
                <a:latin typeface="Roboto" panose="02000000000000000000" pitchFamily="2" charset="0"/>
              </a:rPr>
              <a:t> By 2030, reduce at least by half the proportion of men, women and children of all ages living in poverty in all its dimensions according to national definitions</a:t>
            </a:r>
          </a:p>
          <a:p>
            <a:pPr algn="just" fontAlgn="base"/>
            <a:r>
              <a:rPr lang="en-US" b="1" i="0" dirty="0">
                <a:effectLst/>
                <a:highlight>
                  <a:srgbClr val="FFFFFF"/>
                </a:highlight>
                <a:latin typeface="Roboto" panose="02000000000000000000" pitchFamily="2" charset="0"/>
              </a:rPr>
              <a:t>1.3 </a:t>
            </a:r>
            <a:r>
              <a:rPr lang="en-US" b="0" i="0" dirty="0">
                <a:effectLst/>
                <a:highlight>
                  <a:srgbClr val="FFFFFF"/>
                </a:highlight>
                <a:latin typeface="Roboto" panose="02000000000000000000" pitchFamily="2" charset="0"/>
              </a:rPr>
              <a:t>Implement nationally appropriate social protection systems and measures for all, including floors, and by 2030 achieve substantial coverage of the poor and the vulnerable</a:t>
            </a:r>
          </a:p>
          <a:p>
            <a:pPr algn="just" fontAlgn="base"/>
            <a:r>
              <a:rPr lang="en-US" b="1" i="0" dirty="0">
                <a:effectLst/>
                <a:highlight>
                  <a:srgbClr val="FFFFFF"/>
                </a:highlight>
                <a:latin typeface="Roboto" panose="02000000000000000000" pitchFamily="2" charset="0"/>
              </a:rPr>
              <a:t>1.4</a:t>
            </a:r>
            <a:r>
              <a:rPr lang="en-US" b="0" i="0" dirty="0">
                <a:effectLst/>
                <a:highlight>
                  <a:srgbClr val="FFFFFF"/>
                </a:highlight>
                <a:latin typeface="Roboto" panose="02000000000000000000" pitchFamily="2" charset="0"/>
              </a:rPr>
              <a:t> By 2030, ensure that all men and women, in particular the poor and the vulnerable, have equal rights to economic resources, as well as access to basic services, ownership and control over land and other forms of property, inheritance, natural resources, appropriate new technology and financial services, including microfinance</a:t>
            </a:r>
            <a:endParaRPr lang="en-IN" dirty="0"/>
          </a:p>
        </p:txBody>
      </p:sp>
    </p:spTree>
    <p:extLst>
      <p:ext uri="{BB962C8B-B14F-4D97-AF65-F5344CB8AC3E}">
        <p14:creationId xmlns:p14="http://schemas.microsoft.com/office/powerpoint/2010/main" val="4032189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760DE-2993-8813-7304-B3FF79C49D28}"/>
              </a:ext>
            </a:extLst>
          </p:cNvPr>
          <p:cNvSpPr>
            <a:spLocks noGrp="1"/>
          </p:cNvSpPr>
          <p:nvPr>
            <p:ph type="title"/>
          </p:nvPr>
        </p:nvSpPr>
        <p:spPr/>
        <p:txBody>
          <a:bodyPr/>
          <a:lstStyle/>
          <a:p>
            <a:r>
              <a:rPr lang="en-US" dirty="0">
                <a:solidFill>
                  <a:srgbClr val="1F1F1F"/>
                </a:solidFill>
                <a:highlight>
                  <a:srgbClr val="FFFFFF"/>
                </a:highlight>
                <a:latin typeface="Google Sans"/>
              </a:rPr>
              <a:t>Goal 1: End poverty in all its forms everywhere: </a:t>
            </a:r>
            <a:r>
              <a:rPr lang="en-US" dirty="0">
                <a:solidFill>
                  <a:srgbClr val="FF0000"/>
                </a:solidFill>
                <a:highlight>
                  <a:srgbClr val="FFFFFF"/>
                </a:highlight>
                <a:latin typeface="Google Sans"/>
              </a:rPr>
              <a:t>Targets</a:t>
            </a:r>
            <a:endParaRPr lang="en-IN" dirty="0">
              <a:solidFill>
                <a:srgbClr val="FF0000"/>
              </a:solidFill>
            </a:endParaRPr>
          </a:p>
        </p:txBody>
      </p:sp>
      <p:sp>
        <p:nvSpPr>
          <p:cNvPr id="3" name="Content Placeholder 2">
            <a:extLst>
              <a:ext uri="{FF2B5EF4-FFF2-40B4-BE49-F238E27FC236}">
                <a16:creationId xmlns:a16="http://schemas.microsoft.com/office/drawing/2014/main" id="{CBF7770E-05B3-706C-08AC-E6627C1A12F8}"/>
              </a:ext>
            </a:extLst>
          </p:cNvPr>
          <p:cNvSpPr>
            <a:spLocks noGrp="1"/>
          </p:cNvSpPr>
          <p:nvPr>
            <p:ph idx="1"/>
          </p:nvPr>
        </p:nvSpPr>
        <p:spPr/>
        <p:txBody>
          <a:bodyPr>
            <a:normAutofit fontScale="92500" lnSpcReduction="20000"/>
          </a:bodyPr>
          <a:lstStyle/>
          <a:p>
            <a:pPr algn="just" fontAlgn="base"/>
            <a:r>
              <a:rPr lang="en-US" b="1" i="0" dirty="0">
                <a:effectLst/>
                <a:highlight>
                  <a:srgbClr val="FFFFFF"/>
                </a:highlight>
                <a:latin typeface="Roboto" panose="02000000000000000000" pitchFamily="2" charset="0"/>
              </a:rPr>
              <a:t>1.5</a:t>
            </a:r>
            <a:r>
              <a:rPr lang="en-US" b="0" i="0" dirty="0">
                <a:effectLst/>
                <a:highlight>
                  <a:srgbClr val="FFFFFF"/>
                </a:highlight>
                <a:latin typeface="Roboto" panose="02000000000000000000" pitchFamily="2" charset="0"/>
              </a:rPr>
              <a:t> By 2030, build the resilience of the poor and those in vulnerable situations and reduce their exposure and vulnerability to climate-related extreme events and other economic, social and environmental shocks and disasters</a:t>
            </a:r>
          </a:p>
          <a:p>
            <a:pPr algn="just" fontAlgn="base"/>
            <a:r>
              <a:rPr lang="en-US" b="1" i="0" dirty="0">
                <a:effectLst/>
                <a:highlight>
                  <a:srgbClr val="FFFFFF"/>
                </a:highlight>
                <a:latin typeface="Roboto" panose="02000000000000000000" pitchFamily="2" charset="0"/>
              </a:rPr>
              <a:t>1.A</a:t>
            </a:r>
            <a:r>
              <a:rPr lang="en-US" b="0" i="0" dirty="0">
                <a:effectLst/>
                <a:highlight>
                  <a:srgbClr val="FFFFFF"/>
                </a:highlight>
                <a:latin typeface="Roboto" panose="02000000000000000000" pitchFamily="2" charset="0"/>
              </a:rPr>
              <a:t> Ensure significant mobilization of resources from a variety of sources, including through enhanced development cooperation, in order to provide adequate and predictable means for developing countries, in particular least developed countries, to implement </a:t>
            </a:r>
            <a:r>
              <a:rPr lang="en-US" b="0" i="0" dirty="0" err="1">
                <a:effectLst/>
                <a:highlight>
                  <a:srgbClr val="FFFFFF"/>
                </a:highlight>
                <a:latin typeface="Roboto" panose="02000000000000000000" pitchFamily="2" charset="0"/>
              </a:rPr>
              <a:t>programmes</a:t>
            </a:r>
            <a:r>
              <a:rPr lang="en-US" b="0" i="0" dirty="0">
                <a:effectLst/>
                <a:highlight>
                  <a:srgbClr val="FFFFFF"/>
                </a:highlight>
                <a:latin typeface="Roboto" panose="02000000000000000000" pitchFamily="2" charset="0"/>
              </a:rPr>
              <a:t> and policies to end poverty in all its dimensions</a:t>
            </a:r>
          </a:p>
          <a:p>
            <a:pPr algn="just" fontAlgn="base"/>
            <a:r>
              <a:rPr lang="en-US" b="1" i="0" dirty="0">
                <a:effectLst/>
                <a:highlight>
                  <a:srgbClr val="FFFFFF"/>
                </a:highlight>
                <a:latin typeface="Roboto" panose="02000000000000000000" pitchFamily="2" charset="0"/>
              </a:rPr>
              <a:t>1.B</a:t>
            </a:r>
            <a:r>
              <a:rPr lang="en-US" b="0" i="0" dirty="0">
                <a:effectLst/>
                <a:highlight>
                  <a:srgbClr val="FFFFFF"/>
                </a:highlight>
                <a:latin typeface="Roboto" panose="02000000000000000000" pitchFamily="2" charset="0"/>
              </a:rPr>
              <a:t> Create sound policy frameworks at the national, regional and international levels, based on pro-poor and gender-sensitive development strategies, to support accelerated investment in poverty eradication actions</a:t>
            </a:r>
            <a:endParaRPr lang="en-IN" dirty="0"/>
          </a:p>
        </p:txBody>
      </p:sp>
    </p:spTree>
    <p:extLst>
      <p:ext uri="{BB962C8B-B14F-4D97-AF65-F5344CB8AC3E}">
        <p14:creationId xmlns:p14="http://schemas.microsoft.com/office/powerpoint/2010/main" val="2711259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5C451-A03C-D399-3686-42D365F41136}"/>
              </a:ext>
            </a:extLst>
          </p:cNvPr>
          <p:cNvSpPr>
            <a:spLocks noGrp="1"/>
          </p:cNvSpPr>
          <p:nvPr>
            <p:ph type="title"/>
          </p:nvPr>
        </p:nvSpPr>
        <p:spPr/>
        <p:txBody>
          <a:bodyPr/>
          <a:lstStyle/>
          <a:p>
            <a:r>
              <a:rPr lang="en-US" dirty="0"/>
              <a:t>Indicators of Poverty</a:t>
            </a:r>
            <a:endParaRPr lang="en-IN" dirty="0"/>
          </a:p>
        </p:txBody>
      </p:sp>
      <p:sp>
        <p:nvSpPr>
          <p:cNvPr id="3" name="Content Placeholder 2">
            <a:extLst>
              <a:ext uri="{FF2B5EF4-FFF2-40B4-BE49-F238E27FC236}">
                <a16:creationId xmlns:a16="http://schemas.microsoft.com/office/drawing/2014/main" id="{C0F1D148-FF33-0D39-59C5-227BB3EB55C8}"/>
              </a:ext>
            </a:extLst>
          </p:cNvPr>
          <p:cNvSpPr>
            <a:spLocks noGrp="1"/>
          </p:cNvSpPr>
          <p:nvPr>
            <p:ph idx="1"/>
          </p:nvPr>
        </p:nvSpPr>
        <p:spPr/>
        <p:txBody>
          <a:bodyPr/>
          <a:lstStyle/>
          <a:p>
            <a:r>
              <a:rPr lang="en-IN" b="0" i="0" dirty="0">
                <a:solidFill>
                  <a:srgbClr val="410007"/>
                </a:solidFill>
                <a:effectLst/>
                <a:highlight>
                  <a:srgbClr val="FFFFFF"/>
                </a:highlight>
                <a:latin typeface="Google Sans"/>
              </a:rPr>
              <a:t>Poverty gap</a:t>
            </a:r>
          </a:p>
          <a:p>
            <a:r>
              <a:rPr lang="en-IN" b="0" i="0" dirty="0">
                <a:solidFill>
                  <a:srgbClr val="410007"/>
                </a:solidFill>
                <a:effectLst/>
                <a:highlight>
                  <a:srgbClr val="FFFFFF"/>
                </a:highlight>
                <a:latin typeface="Google Sans"/>
              </a:rPr>
              <a:t>Poverty rate</a:t>
            </a:r>
            <a:endParaRPr lang="en-IN" dirty="0">
              <a:solidFill>
                <a:srgbClr val="410007"/>
              </a:solidFill>
              <a:highlight>
                <a:srgbClr val="FFFFFF"/>
              </a:highlight>
              <a:latin typeface="Google Sans"/>
            </a:endParaRPr>
          </a:p>
          <a:p>
            <a:r>
              <a:rPr lang="en-IN" b="0" i="0" dirty="0">
                <a:solidFill>
                  <a:srgbClr val="410007"/>
                </a:solidFill>
                <a:effectLst/>
                <a:highlight>
                  <a:srgbClr val="FFFFFF"/>
                </a:highlight>
                <a:latin typeface="Google Sans"/>
              </a:rPr>
              <a:t>Income inequality</a:t>
            </a:r>
          </a:p>
          <a:p>
            <a:r>
              <a:rPr lang="en-IN" b="0" i="0" dirty="0">
                <a:solidFill>
                  <a:srgbClr val="410007"/>
                </a:solidFill>
                <a:effectLst/>
                <a:highlight>
                  <a:srgbClr val="FFFFFF"/>
                </a:highlight>
                <a:latin typeface="Google Sans"/>
              </a:rPr>
              <a:t>Relative poverty</a:t>
            </a:r>
            <a:endParaRPr lang="en-IN" dirty="0">
              <a:solidFill>
                <a:srgbClr val="410007"/>
              </a:solidFill>
              <a:highlight>
                <a:srgbClr val="FFFFFF"/>
              </a:highlight>
              <a:latin typeface="Google Sans"/>
            </a:endParaRPr>
          </a:p>
          <a:p>
            <a:r>
              <a:rPr lang="en-IN" b="0" i="0" dirty="0">
                <a:solidFill>
                  <a:srgbClr val="410007"/>
                </a:solidFill>
                <a:effectLst/>
                <a:highlight>
                  <a:srgbClr val="FFFFFF"/>
                </a:highlight>
                <a:latin typeface="Google Sans"/>
              </a:rPr>
              <a:t>Economy</a:t>
            </a:r>
          </a:p>
          <a:p>
            <a:r>
              <a:rPr lang="en-IN" b="0" i="0" dirty="0">
                <a:solidFill>
                  <a:srgbClr val="410007"/>
                </a:solidFill>
                <a:effectLst/>
                <a:highlight>
                  <a:srgbClr val="FFFFFF"/>
                </a:highlight>
                <a:latin typeface="Google Sans"/>
              </a:rPr>
              <a:t>Environment</a:t>
            </a:r>
            <a:endParaRPr lang="en-IN" dirty="0">
              <a:solidFill>
                <a:srgbClr val="410007"/>
              </a:solidFill>
              <a:highlight>
                <a:srgbClr val="FFFFFF"/>
              </a:highlight>
              <a:latin typeface="Google Sans"/>
            </a:endParaRPr>
          </a:p>
          <a:p>
            <a:r>
              <a:rPr lang="en-IN" b="0" i="0" dirty="0">
                <a:solidFill>
                  <a:srgbClr val="410007"/>
                </a:solidFill>
                <a:effectLst/>
                <a:highlight>
                  <a:srgbClr val="FFFFFF"/>
                </a:highlight>
                <a:latin typeface="Google Sans"/>
              </a:rPr>
              <a:t>Food insecurity</a:t>
            </a:r>
            <a:endParaRPr lang="en-IN" dirty="0"/>
          </a:p>
        </p:txBody>
      </p:sp>
    </p:spTree>
    <p:extLst>
      <p:ext uri="{BB962C8B-B14F-4D97-AF65-F5344CB8AC3E}">
        <p14:creationId xmlns:p14="http://schemas.microsoft.com/office/powerpoint/2010/main" val="392316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25A9E-0142-ABD8-F7FF-CEF5E76156CE}"/>
              </a:ext>
            </a:extLst>
          </p:cNvPr>
          <p:cNvSpPr>
            <a:spLocks noGrp="1"/>
          </p:cNvSpPr>
          <p:nvPr>
            <p:ph type="title"/>
          </p:nvPr>
        </p:nvSpPr>
        <p:spPr/>
        <p:txBody>
          <a:bodyPr/>
          <a:lstStyle/>
          <a:p>
            <a:r>
              <a:rPr lang="en-US" b="0" i="0" dirty="0">
                <a:solidFill>
                  <a:srgbClr val="410007"/>
                </a:solidFill>
                <a:effectLst/>
                <a:highlight>
                  <a:srgbClr val="FFFFFF"/>
                </a:highlight>
                <a:latin typeface="Google Sans"/>
              </a:rPr>
              <a:t>Poverty gap</a:t>
            </a:r>
            <a:endParaRPr lang="en-IN" dirty="0"/>
          </a:p>
        </p:txBody>
      </p:sp>
      <p:sp>
        <p:nvSpPr>
          <p:cNvPr id="3" name="Content Placeholder 2">
            <a:extLst>
              <a:ext uri="{FF2B5EF4-FFF2-40B4-BE49-F238E27FC236}">
                <a16:creationId xmlns:a16="http://schemas.microsoft.com/office/drawing/2014/main" id="{6AE55A21-CF27-30D1-2313-63E5D921D0DA}"/>
              </a:ext>
            </a:extLst>
          </p:cNvPr>
          <p:cNvSpPr>
            <a:spLocks noGrp="1"/>
          </p:cNvSpPr>
          <p:nvPr>
            <p:ph idx="1"/>
          </p:nvPr>
        </p:nvSpPr>
        <p:spPr/>
        <p:txBody>
          <a:bodyPr/>
          <a:lstStyle/>
          <a:p>
            <a:pPr algn="l">
              <a:buFont typeface="Arial" panose="020B0604020202020204" pitchFamily="34" charset="0"/>
              <a:buChar char="•"/>
            </a:pPr>
            <a:r>
              <a:rPr lang="en-US" b="0" i="0" dirty="0">
                <a:solidFill>
                  <a:srgbClr val="410007"/>
                </a:solidFill>
                <a:effectLst/>
                <a:highlight>
                  <a:srgbClr val="FFFFFF"/>
                </a:highlight>
                <a:latin typeface="Google Sans"/>
              </a:rPr>
              <a:t>The ratio between the average income of the poor and the poverty line. This metric estimates how much income is needed to help the poor escape poverty.</a:t>
            </a:r>
          </a:p>
          <a:p>
            <a:endParaRPr lang="en-IN" dirty="0"/>
          </a:p>
        </p:txBody>
      </p:sp>
    </p:spTree>
    <p:extLst>
      <p:ext uri="{BB962C8B-B14F-4D97-AF65-F5344CB8AC3E}">
        <p14:creationId xmlns:p14="http://schemas.microsoft.com/office/powerpoint/2010/main" val="2201752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0C84E-701A-E412-CB99-F0E910A08E66}"/>
              </a:ext>
            </a:extLst>
          </p:cNvPr>
          <p:cNvSpPr>
            <a:spLocks noGrp="1"/>
          </p:cNvSpPr>
          <p:nvPr>
            <p:ph type="title"/>
          </p:nvPr>
        </p:nvSpPr>
        <p:spPr/>
        <p:txBody>
          <a:bodyPr/>
          <a:lstStyle/>
          <a:p>
            <a:r>
              <a:rPr lang="en-US" b="0" i="0" dirty="0">
                <a:solidFill>
                  <a:srgbClr val="410007"/>
                </a:solidFill>
                <a:effectLst/>
                <a:highlight>
                  <a:srgbClr val="FFFFFF"/>
                </a:highlight>
                <a:latin typeface="Google Sans"/>
              </a:rPr>
              <a:t>Poverty rate</a:t>
            </a:r>
            <a:endParaRPr lang="en-IN" dirty="0"/>
          </a:p>
        </p:txBody>
      </p:sp>
      <p:sp>
        <p:nvSpPr>
          <p:cNvPr id="3" name="Content Placeholder 2">
            <a:extLst>
              <a:ext uri="{FF2B5EF4-FFF2-40B4-BE49-F238E27FC236}">
                <a16:creationId xmlns:a16="http://schemas.microsoft.com/office/drawing/2014/main" id="{D5234ADF-777C-674B-D954-6DA121F73C45}"/>
              </a:ext>
            </a:extLst>
          </p:cNvPr>
          <p:cNvSpPr>
            <a:spLocks noGrp="1"/>
          </p:cNvSpPr>
          <p:nvPr>
            <p:ph idx="1"/>
          </p:nvPr>
        </p:nvSpPr>
        <p:spPr/>
        <p:txBody>
          <a:bodyPr/>
          <a:lstStyle/>
          <a:p>
            <a:pPr algn="l">
              <a:buFont typeface="Arial" panose="020B0604020202020204" pitchFamily="34" charset="0"/>
              <a:buChar char="•"/>
            </a:pPr>
            <a:r>
              <a:rPr lang="en-US" b="0" i="0" dirty="0">
                <a:solidFill>
                  <a:srgbClr val="410007"/>
                </a:solidFill>
                <a:effectLst/>
                <a:highlight>
                  <a:srgbClr val="FFFFFF"/>
                </a:highlight>
                <a:latin typeface="Google Sans"/>
              </a:rPr>
              <a:t>The percentage of people whose income is below the poverty threshold. Policymakers use this economic indicator to evaluate economic conditions and compare different population groups.</a:t>
            </a:r>
          </a:p>
          <a:p>
            <a:endParaRPr lang="en-IN" dirty="0"/>
          </a:p>
        </p:txBody>
      </p:sp>
    </p:spTree>
    <p:extLst>
      <p:ext uri="{BB962C8B-B14F-4D97-AF65-F5344CB8AC3E}">
        <p14:creationId xmlns:p14="http://schemas.microsoft.com/office/powerpoint/2010/main" val="2978316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4DA81-3530-A8D0-AAD6-68A07818FC77}"/>
              </a:ext>
            </a:extLst>
          </p:cNvPr>
          <p:cNvSpPr>
            <a:spLocks noGrp="1"/>
          </p:cNvSpPr>
          <p:nvPr>
            <p:ph type="title"/>
          </p:nvPr>
        </p:nvSpPr>
        <p:spPr/>
        <p:txBody>
          <a:bodyPr/>
          <a:lstStyle/>
          <a:p>
            <a:r>
              <a:rPr lang="en-US" b="0" i="0" dirty="0">
                <a:solidFill>
                  <a:srgbClr val="410007"/>
                </a:solidFill>
                <a:effectLst/>
                <a:highlight>
                  <a:srgbClr val="FFFFFF"/>
                </a:highlight>
                <a:latin typeface="Google Sans"/>
              </a:rPr>
              <a:t>Household income</a:t>
            </a:r>
            <a:endParaRPr lang="en-IN" dirty="0"/>
          </a:p>
        </p:txBody>
      </p:sp>
      <p:sp>
        <p:nvSpPr>
          <p:cNvPr id="3" name="Content Placeholder 2">
            <a:extLst>
              <a:ext uri="{FF2B5EF4-FFF2-40B4-BE49-F238E27FC236}">
                <a16:creationId xmlns:a16="http://schemas.microsoft.com/office/drawing/2014/main" id="{61096EFA-71BF-D6F7-19A5-2C2B3AE753E0}"/>
              </a:ext>
            </a:extLst>
          </p:cNvPr>
          <p:cNvSpPr>
            <a:spLocks noGrp="1"/>
          </p:cNvSpPr>
          <p:nvPr>
            <p:ph idx="1"/>
          </p:nvPr>
        </p:nvSpPr>
        <p:spPr/>
        <p:txBody>
          <a:bodyPr/>
          <a:lstStyle/>
          <a:p>
            <a:pPr algn="l"/>
            <a:r>
              <a:rPr lang="en-US" b="0" i="0" dirty="0">
                <a:effectLst/>
                <a:highlight>
                  <a:srgbClr val="FFFFFF"/>
                </a:highlight>
                <a:latin typeface="Google Sans"/>
              </a:rPr>
              <a:t>A key indicator of extreme poverty, as people with higher incomes have more access to resources.</a:t>
            </a:r>
          </a:p>
          <a:p>
            <a:endParaRPr lang="en-IN" dirty="0"/>
          </a:p>
        </p:txBody>
      </p:sp>
    </p:spTree>
    <p:extLst>
      <p:ext uri="{BB962C8B-B14F-4D97-AF65-F5344CB8AC3E}">
        <p14:creationId xmlns:p14="http://schemas.microsoft.com/office/powerpoint/2010/main" val="2036304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0A90E-E7B3-D46B-9CBC-5C027D55F828}"/>
              </a:ext>
            </a:extLst>
          </p:cNvPr>
          <p:cNvSpPr>
            <a:spLocks noGrp="1"/>
          </p:cNvSpPr>
          <p:nvPr>
            <p:ph type="title"/>
          </p:nvPr>
        </p:nvSpPr>
        <p:spPr/>
        <p:txBody>
          <a:bodyPr/>
          <a:lstStyle/>
          <a:p>
            <a:r>
              <a:rPr lang="en-US" b="0" i="0" dirty="0">
                <a:solidFill>
                  <a:srgbClr val="410007"/>
                </a:solidFill>
                <a:effectLst/>
                <a:highlight>
                  <a:srgbClr val="FFFFFF"/>
                </a:highlight>
                <a:latin typeface="Google Sans"/>
              </a:rPr>
              <a:t>Economy</a:t>
            </a:r>
            <a:endParaRPr lang="en-IN" dirty="0"/>
          </a:p>
        </p:txBody>
      </p:sp>
      <p:sp>
        <p:nvSpPr>
          <p:cNvPr id="3" name="Content Placeholder 2">
            <a:extLst>
              <a:ext uri="{FF2B5EF4-FFF2-40B4-BE49-F238E27FC236}">
                <a16:creationId xmlns:a16="http://schemas.microsoft.com/office/drawing/2014/main" id="{604D96F4-4A66-90C8-2DBB-D4E7745EAA9E}"/>
              </a:ext>
            </a:extLst>
          </p:cNvPr>
          <p:cNvSpPr>
            <a:spLocks noGrp="1"/>
          </p:cNvSpPr>
          <p:nvPr>
            <p:ph idx="1"/>
          </p:nvPr>
        </p:nvSpPr>
        <p:spPr/>
        <p:txBody>
          <a:bodyPr/>
          <a:lstStyle/>
          <a:p>
            <a:pPr algn="l">
              <a:buFont typeface="Arial" panose="020B0604020202020204" pitchFamily="34" charset="0"/>
              <a:buChar char="•"/>
            </a:pPr>
            <a:r>
              <a:rPr lang="en-US" b="0" i="0" dirty="0">
                <a:solidFill>
                  <a:srgbClr val="410007"/>
                </a:solidFill>
                <a:effectLst/>
                <a:highlight>
                  <a:srgbClr val="FFFFFF"/>
                </a:highlight>
                <a:latin typeface="Google Sans"/>
              </a:rPr>
              <a:t>The number of people living below the poverty line indicates whether an economy can provide enough jobs and comforts for its people.</a:t>
            </a:r>
          </a:p>
          <a:p>
            <a:endParaRPr lang="en-IN" dirty="0"/>
          </a:p>
        </p:txBody>
      </p:sp>
    </p:spTree>
    <p:extLst>
      <p:ext uri="{BB962C8B-B14F-4D97-AF65-F5344CB8AC3E}">
        <p14:creationId xmlns:p14="http://schemas.microsoft.com/office/powerpoint/2010/main" val="1843370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C5537-ABAF-C646-53F5-9408DC30EFDC}"/>
              </a:ext>
            </a:extLst>
          </p:cNvPr>
          <p:cNvSpPr>
            <a:spLocks noGrp="1"/>
          </p:cNvSpPr>
          <p:nvPr>
            <p:ph type="title"/>
          </p:nvPr>
        </p:nvSpPr>
        <p:spPr/>
        <p:txBody>
          <a:bodyPr/>
          <a:lstStyle/>
          <a:p>
            <a:r>
              <a:rPr lang="en-US" b="1" dirty="0"/>
              <a:t>Goal-2 : Zero hunger</a:t>
            </a:r>
            <a:endParaRPr lang="en-IN" b="1" dirty="0"/>
          </a:p>
        </p:txBody>
      </p:sp>
      <p:sp>
        <p:nvSpPr>
          <p:cNvPr id="3" name="Content Placeholder 2">
            <a:extLst>
              <a:ext uri="{FF2B5EF4-FFF2-40B4-BE49-F238E27FC236}">
                <a16:creationId xmlns:a16="http://schemas.microsoft.com/office/drawing/2014/main" id="{67481F51-AE96-7057-1C5B-4271DDB5A21D}"/>
              </a:ext>
            </a:extLst>
          </p:cNvPr>
          <p:cNvSpPr>
            <a:spLocks noGrp="1"/>
          </p:cNvSpPr>
          <p:nvPr>
            <p:ph idx="1"/>
          </p:nvPr>
        </p:nvSpPr>
        <p:spPr/>
        <p:txBody>
          <a:bodyPr/>
          <a:lstStyle/>
          <a:p>
            <a:pPr algn="l"/>
            <a:r>
              <a:rPr lang="en-US" b="0" i="0" dirty="0">
                <a:effectLst/>
                <a:highlight>
                  <a:srgbClr val="FFFFFF"/>
                </a:highlight>
                <a:latin typeface="Roboto" panose="02000000000000000000" pitchFamily="2" charset="0"/>
              </a:rPr>
              <a:t>Goal 2 is about creating a world free of hunger by 2030.The global issue of hunger and food insecurity has shown an alarming increase since 2015, a trend exacerbated by a combination of factors including the pandemic, conflict, climate change, and deepening inequalities.</a:t>
            </a:r>
          </a:p>
          <a:p>
            <a:pPr algn="l"/>
            <a:r>
              <a:rPr lang="en-US" b="0" i="0" dirty="0">
                <a:effectLst/>
                <a:highlight>
                  <a:srgbClr val="FFFFFF"/>
                </a:highlight>
                <a:latin typeface="Roboto" panose="02000000000000000000" pitchFamily="2" charset="0"/>
              </a:rPr>
              <a:t>By 2022, approximately 735 million people – or 9.2% of the world’s population – found themselves in a state of chronic hunger – a staggering rise compared to 2019. </a:t>
            </a:r>
          </a:p>
          <a:p>
            <a:pPr algn="l"/>
            <a:r>
              <a:rPr lang="en-US" b="0" i="0" dirty="0">
                <a:effectLst/>
                <a:highlight>
                  <a:srgbClr val="FFFFFF"/>
                </a:highlight>
                <a:latin typeface="Roboto" panose="02000000000000000000" pitchFamily="2" charset="0"/>
              </a:rPr>
              <a:t>This data underscores the severity of the situation, revealing a growing crisis.</a:t>
            </a:r>
          </a:p>
          <a:p>
            <a:endParaRPr lang="en-IN" dirty="0"/>
          </a:p>
        </p:txBody>
      </p:sp>
    </p:spTree>
    <p:extLst>
      <p:ext uri="{BB962C8B-B14F-4D97-AF65-F5344CB8AC3E}">
        <p14:creationId xmlns:p14="http://schemas.microsoft.com/office/powerpoint/2010/main" val="2521229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CC73-5DA9-9981-8A40-C5A3E791877D}"/>
              </a:ext>
            </a:extLst>
          </p:cNvPr>
          <p:cNvSpPr>
            <a:spLocks noGrp="1"/>
          </p:cNvSpPr>
          <p:nvPr>
            <p:ph type="title"/>
          </p:nvPr>
        </p:nvSpPr>
        <p:spPr/>
        <p:txBody>
          <a:bodyPr/>
          <a:lstStyle/>
          <a:p>
            <a:r>
              <a:rPr lang="en-US" dirty="0">
                <a:solidFill>
                  <a:srgbClr val="FF0000"/>
                </a:solidFill>
              </a:rPr>
              <a:t>Targets</a:t>
            </a:r>
            <a:endParaRPr lang="en-IN" dirty="0">
              <a:solidFill>
                <a:srgbClr val="FF0000"/>
              </a:solidFill>
            </a:endParaRPr>
          </a:p>
        </p:txBody>
      </p:sp>
      <p:sp>
        <p:nvSpPr>
          <p:cNvPr id="3" name="Content Placeholder 2">
            <a:extLst>
              <a:ext uri="{FF2B5EF4-FFF2-40B4-BE49-F238E27FC236}">
                <a16:creationId xmlns:a16="http://schemas.microsoft.com/office/drawing/2014/main" id="{C1E33ACF-1141-F410-85A9-AE9A3A9A3469}"/>
              </a:ext>
            </a:extLst>
          </p:cNvPr>
          <p:cNvSpPr>
            <a:spLocks noGrp="1"/>
          </p:cNvSpPr>
          <p:nvPr>
            <p:ph idx="1"/>
          </p:nvPr>
        </p:nvSpPr>
        <p:spPr/>
        <p:txBody>
          <a:bodyPr>
            <a:normAutofit fontScale="70000" lnSpcReduction="20000"/>
          </a:bodyPr>
          <a:lstStyle/>
          <a:p>
            <a:pPr algn="l"/>
            <a:r>
              <a:rPr lang="en-US" b="1" i="0" dirty="0">
                <a:effectLst/>
                <a:latin typeface="Roboto" panose="02000000000000000000" pitchFamily="2" charset="0"/>
              </a:rPr>
              <a:t>2.1 </a:t>
            </a:r>
            <a:r>
              <a:rPr lang="en-US" b="0" i="0" dirty="0">
                <a:effectLst/>
                <a:latin typeface="Roboto" panose="02000000000000000000" pitchFamily="2" charset="0"/>
              </a:rPr>
              <a:t>By 2030, end hunger and ensure access by all people, in particular the poor and people in vulnerable situations, including infants, to safe, nutritious and sufficient food all year round.</a:t>
            </a:r>
          </a:p>
          <a:p>
            <a:pPr algn="l"/>
            <a:r>
              <a:rPr lang="en-US" b="1" i="0" dirty="0">
                <a:effectLst/>
                <a:latin typeface="Roboto" panose="02000000000000000000" pitchFamily="2" charset="0"/>
              </a:rPr>
              <a:t>2.2</a:t>
            </a:r>
            <a:r>
              <a:rPr lang="en-US" b="0" i="0" dirty="0">
                <a:effectLst/>
                <a:latin typeface="Roboto" panose="02000000000000000000" pitchFamily="2" charset="0"/>
              </a:rPr>
              <a:t> By 2030, end all forms of malnutrition, including achieving, by 2025, the internationally agreed targets on stunting and wasting in children under 5 years of age, and address the nutritional needs of adolescent girls, pregnant and lactating women and older persons.</a:t>
            </a:r>
          </a:p>
          <a:p>
            <a:pPr algn="l"/>
            <a:r>
              <a:rPr lang="en-US" b="1" i="0" dirty="0">
                <a:effectLst/>
                <a:latin typeface="Roboto" panose="02000000000000000000" pitchFamily="2" charset="0"/>
              </a:rPr>
              <a:t>2.3</a:t>
            </a:r>
            <a:r>
              <a:rPr lang="en-US" b="0" i="0" dirty="0">
                <a:effectLst/>
                <a:latin typeface="Roboto" panose="02000000000000000000" pitchFamily="2" charset="0"/>
              </a:rPr>
              <a:t> By 2030, double the agricultural productivity and incomes of small-scale food producers, in particular women, indigenous peoples, family farmers, pastoralists and fishers, including through secure and equal access to land, other productive resources and inputs, knowledge, financial services, markets and opportunities for value addition and non-farm employment.</a:t>
            </a:r>
          </a:p>
          <a:p>
            <a:pPr algn="l"/>
            <a:r>
              <a:rPr lang="en-US" b="1" i="0" dirty="0">
                <a:effectLst/>
                <a:latin typeface="Roboto" panose="02000000000000000000" pitchFamily="2" charset="0"/>
              </a:rPr>
              <a:t>2.4</a:t>
            </a:r>
            <a:r>
              <a:rPr lang="en-US" b="0" i="0" dirty="0">
                <a:effectLst/>
                <a:latin typeface="Roboto" panose="02000000000000000000" pitchFamily="2" charset="0"/>
              </a:rPr>
              <a:t> By 2030, ensure sustainable food production systems and implement resilient agricultural practices that increase productivity and production, that help maintain ecosystems, that strengthen capacity for adaptation to climate change, extreme weather, drought, flooding and other disasters and that progressively improve land and soil quality.</a:t>
            </a:r>
          </a:p>
          <a:p>
            <a:endParaRPr lang="en-IN" dirty="0"/>
          </a:p>
        </p:txBody>
      </p:sp>
    </p:spTree>
    <p:extLst>
      <p:ext uri="{BB962C8B-B14F-4D97-AF65-F5344CB8AC3E}">
        <p14:creationId xmlns:p14="http://schemas.microsoft.com/office/powerpoint/2010/main" val="3219930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9B225-56E6-4F81-E8C5-95002C815FB7}"/>
              </a:ext>
            </a:extLst>
          </p:cNvPr>
          <p:cNvSpPr>
            <a:spLocks noGrp="1"/>
          </p:cNvSpPr>
          <p:nvPr>
            <p:ph type="title"/>
          </p:nvPr>
        </p:nvSpPr>
        <p:spPr/>
        <p:txBody>
          <a:bodyPr/>
          <a:lstStyle/>
          <a:p>
            <a:r>
              <a:rPr lang="en-US" dirty="0">
                <a:solidFill>
                  <a:srgbClr val="FF0000"/>
                </a:solidFill>
              </a:rPr>
              <a:t>Targets</a:t>
            </a:r>
            <a:endParaRPr lang="en-IN" dirty="0">
              <a:solidFill>
                <a:srgbClr val="FF0000"/>
              </a:solidFill>
            </a:endParaRPr>
          </a:p>
        </p:txBody>
      </p:sp>
      <p:sp>
        <p:nvSpPr>
          <p:cNvPr id="3" name="Content Placeholder 2">
            <a:extLst>
              <a:ext uri="{FF2B5EF4-FFF2-40B4-BE49-F238E27FC236}">
                <a16:creationId xmlns:a16="http://schemas.microsoft.com/office/drawing/2014/main" id="{E65F78CA-816E-0938-DFEB-A08558FDB452}"/>
              </a:ext>
            </a:extLst>
          </p:cNvPr>
          <p:cNvSpPr>
            <a:spLocks noGrp="1"/>
          </p:cNvSpPr>
          <p:nvPr>
            <p:ph idx="1"/>
          </p:nvPr>
        </p:nvSpPr>
        <p:spPr/>
        <p:txBody>
          <a:bodyPr>
            <a:normAutofit fontScale="70000" lnSpcReduction="20000"/>
          </a:bodyPr>
          <a:lstStyle/>
          <a:p>
            <a:pPr algn="l"/>
            <a:r>
              <a:rPr lang="en-US" b="1" i="0" dirty="0">
                <a:effectLst/>
                <a:latin typeface="Roboto" panose="02000000000000000000" pitchFamily="2" charset="0"/>
              </a:rPr>
              <a:t>2.5</a:t>
            </a:r>
            <a:r>
              <a:rPr lang="en-US" b="0" i="0" dirty="0">
                <a:effectLst/>
                <a:latin typeface="Roboto" panose="02000000000000000000" pitchFamily="2" charset="0"/>
              </a:rPr>
              <a:t> By 2020, maintain the genetic diversity of seeds, cultivated plants and farmed and domesticated animals and their related wild species, including through soundly managed and diversified seed and plant banks at the national, regional and international levels, and promote access to and fair and equitable sharing of benefits arising from the utilization of genetic resources and associated traditional knowledge, as internationally agreed.</a:t>
            </a:r>
          </a:p>
          <a:p>
            <a:pPr algn="l"/>
            <a:r>
              <a:rPr lang="en-US" b="1" i="0" dirty="0">
                <a:effectLst/>
                <a:latin typeface="Roboto" panose="02000000000000000000" pitchFamily="2" charset="0"/>
              </a:rPr>
              <a:t>2.A</a:t>
            </a:r>
            <a:r>
              <a:rPr lang="en-US" b="0" i="0" dirty="0">
                <a:effectLst/>
                <a:latin typeface="Roboto" panose="02000000000000000000" pitchFamily="2" charset="0"/>
              </a:rPr>
              <a:t> Increase investment, including through enhanced international cooperation, in rural infrastructure, agricultural research and extension services, technology development and plant and livestock gene banks in order to enhance agricultural productive capacity in developing countries, in particular least developed countries.</a:t>
            </a:r>
          </a:p>
          <a:p>
            <a:pPr algn="l"/>
            <a:r>
              <a:rPr lang="en-US" b="1" i="0" dirty="0">
                <a:effectLst/>
                <a:latin typeface="Roboto" panose="02000000000000000000" pitchFamily="2" charset="0"/>
              </a:rPr>
              <a:t>2.B</a:t>
            </a:r>
            <a:r>
              <a:rPr lang="en-US" b="0" i="0" dirty="0">
                <a:effectLst/>
                <a:latin typeface="Roboto" panose="02000000000000000000" pitchFamily="2" charset="0"/>
              </a:rPr>
              <a:t> Correct and prevent trade restrictions and distortions in world agricultural markets, including through the parallel elimination of all forms of agricultural export subsidies and all export measures with equivalent effect, in accordance with the mandate of the Doha Development Round.</a:t>
            </a:r>
          </a:p>
          <a:p>
            <a:pPr algn="l"/>
            <a:r>
              <a:rPr lang="en-US" b="1" i="0" dirty="0">
                <a:effectLst/>
                <a:latin typeface="Roboto" panose="02000000000000000000" pitchFamily="2" charset="0"/>
              </a:rPr>
              <a:t>2.C </a:t>
            </a:r>
            <a:r>
              <a:rPr lang="en-US" b="0" i="0" dirty="0">
                <a:effectLst/>
                <a:latin typeface="Roboto" panose="02000000000000000000" pitchFamily="2" charset="0"/>
              </a:rPr>
              <a:t>Adopt measures to ensure the proper functioning of food commodity markets and their derivatives and facilitate timely access to market information, including on food reserves, in order to help limit extreme food price volatility.</a:t>
            </a:r>
          </a:p>
          <a:p>
            <a:endParaRPr lang="en-IN" dirty="0"/>
          </a:p>
        </p:txBody>
      </p:sp>
    </p:spTree>
    <p:extLst>
      <p:ext uri="{BB962C8B-B14F-4D97-AF65-F5344CB8AC3E}">
        <p14:creationId xmlns:p14="http://schemas.microsoft.com/office/powerpoint/2010/main" val="4586756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1047</Words>
  <Application>Microsoft Office PowerPoint</Application>
  <PresentationFormat>Widescreen</PresentationFormat>
  <Paragraphs>65</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Google Sans</vt:lpstr>
      <vt:lpstr>Roboto</vt:lpstr>
      <vt:lpstr>Office Theme</vt:lpstr>
      <vt:lpstr>Sustainable Development Goals</vt:lpstr>
      <vt:lpstr>The Millennium Development Goals (MDGs)</vt:lpstr>
      <vt:lpstr>PowerPoint Presentation</vt:lpstr>
      <vt:lpstr>MDG The goals were:</vt:lpstr>
      <vt:lpstr>With the help of MDGs</vt:lpstr>
      <vt:lpstr>SDG</vt:lpstr>
      <vt:lpstr>Sustainable development meets the needs of the current generation   without compromising the needs of future generations. </vt:lpstr>
      <vt:lpstr>PowerPoint Presentation</vt:lpstr>
      <vt:lpstr>Goal 1: End poverty in all its forms everywhere: Targets </vt:lpstr>
      <vt:lpstr>Goal 1: End poverty in all its forms everywhere: Targets</vt:lpstr>
      <vt:lpstr>Indicators of Poverty</vt:lpstr>
      <vt:lpstr>Poverty gap</vt:lpstr>
      <vt:lpstr>Poverty rate</vt:lpstr>
      <vt:lpstr>Household income</vt:lpstr>
      <vt:lpstr>Economy</vt:lpstr>
      <vt:lpstr>Goal-2 : Zero hunger</vt:lpstr>
      <vt:lpstr>Targets</vt:lpstr>
      <vt:lpstr>Targets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Development Goals</dc:title>
  <dc:creator>Arun Singh</dc:creator>
  <cp:lastModifiedBy>Arun Singh</cp:lastModifiedBy>
  <cp:revision>5</cp:revision>
  <dcterms:created xsi:type="dcterms:W3CDTF">2024-04-29T05:15:02Z</dcterms:created>
  <dcterms:modified xsi:type="dcterms:W3CDTF">2024-04-29T07:31:39Z</dcterms:modified>
</cp:coreProperties>
</file>