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58" r:id="rId29"/>
    <p:sldId id="259" r:id="rId30"/>
    <p:sldId id="260" r:id="rId31"/>
    <p:sldId id="261" r:id="rId32"/>
    <p:sldId id="262" r:id="rId33"/>
    <p:sldId id="263" r:id="rId34"/>
    <p:sldId id="264" r:id="rId35"/>
    <p:sldId id="265" r:id="rId36"/>
    <p:sldId id="266" r:id="rId37"/>
    <p:sldId id="267" r:id="rId38"/>
    <p:sldId id="268" r:id="rId39"/>
    <p:sldId id="25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D9DC-E50A-BE97-8D93-51C969BDE0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94B770C-222C-DAC7-43E4-297B5A6604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2006721-2552-30AA-71EC-6F67D81271CC}"/>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C2B1024C-0EAE-7A70-3C06-53EA8D7F8B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1A71C92-D57C-9094-2ECE-A4501EF0710C}"/>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2839723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EB613-DA42-75C2-BBAE-8E175176FF5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65FBFD6-97B1-FDA3-753C-6801DA44AB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4F69061-5C55-0D0A-482F-99C7731902A8}"/>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565DDDA4-57A9-24AC-51BA-3F77C86E370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67FE988-7740-2577-21BE-30BCD7D3FB05}"/>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557210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CCD00-FDF2-769A-606E-FBB6BC6C79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65C894B-94F4-80F9-E159-B9835790D8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111BA5-467F-E23E-8F44-F6A76DCAF241}"/>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BBA8CAA2-E5A6-B2CA-18A7-48A96116460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63F585D-2AE4-D5A5-ED83-14998E781520}"/>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3594425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3AB7A-BA9D-FE37-C2CF-2F1872B6407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F61128B-CEBE-A6CA-FBA0-DBA15EBE7E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BA5431D-1255-4936-E884-35EDD3C0C9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7679671-8575-31E0-6492-9A566992F13F}"/>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6" name="Footer Placeholder 5">
            <a:extLst>
              <a:ext uri="{FF2B5EF4-FFF2-40B4-BE49-F238E27FC236}">
                <a16:creationId xmlns:a16="http://schemas.microsoft.com/office/drawing/2014/main" id="{87B0CD20-571F-1BE6-BD2C-1FDF47698F9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4F7612-6CCD-AC85-01F2-619CED491EC4}"/>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4251789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B9196-3A49-650E-25FA-45E669ECD1D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17FEE11-6F4D-127E-D203-6808174990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9C3F7B-4C8D-279A-E848-4CB2440158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9B39A63-BD01-50A9-43C1-D3C99191CD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BB134B-0384-7FF5-9320-3474697778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151C36D-8FB9-ED60-0790-62F1F4C10E32}"/>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8" name="Footer Placeholder 7">
            <a:extLst>
              <a:ext uri="{FF2B5EF4-FFF2-40B4-BE49-F238E27FC236}">
                <a16:creationId xmlns:a16="http://schemas.microsoft.com/office/drawing/2014/main" id="{0B9F71C0-DAE5-BCD1-8407-426BFFE38D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FCD0215B-055A-A0FA-F03D-3D6BFD4E7A14}"/>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421511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C6DEF-C6AB-FCD4-8180-1319E8E2EB5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0754C23-E11E-B8F5-1E6B-BBCACD43B769}"/>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4" name="Footer Placeholder 3">
            <a:extLst>
              <a:ext uri="{FF2B5EF4-FFF2-40B4-BE49-F238E27FC236}">
                <a16:creationId xmlns:a16="http://schemas.microsoft.com/office/drawing/2014/main" id="{EABF81F0-230C-249B-E8C4-EFDF42FA3F9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3955207-E663-E76A-F276-B7AFE7B3D685}"/>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870595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B60CC6-2D09-A4BD-308F-277D3AB94DDC}"/>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3" name="Footer Placeholder 2">
            <a:extLst>
              <a:ext uri="{FF2B5EF4-FFF2-40B4-BE49-F238E27FC236}">
                <a16:creationId xmlns:a16="http://schemas.microsoft.com/office/drawing/2014/main" id="{62260757-BF46-1652-38C7-13EADC2DFFF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27D9FD0-4F69-907B-C1A8-4466D495F76A}"/>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005314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2619E-BF72-05C3-F53E-ABA7A9AFDE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AF3DC29-F9B1-BE4D-0FC6-A014432425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165A198-2250-64E5-C13E-C5F85D1A58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357549-B6AE-6911-4730-DD4FB2593586}"/>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6" name="Footer Placeholder 5">
            <a:extLst>
              <a:ext uri="{FF2B5EF4-FFF2-40B4-BE49-F238E27FC236}">
                <a16:creationId xmlns:a16="http://schemas.microsoft.com/office/drawing/2014/main" id="{A624CDC0-87EA-4478-9FB7-4A0824498AD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5C9261C-8543-5586-7A2A-F544C5580913}"/>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480671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BF7DA-BC1F-B2DB-5DF6-3401D3E33B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47467A7-73A7-E935-5361-68E76421C5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D43C43D-CA61-9BD2-05B1-413CF7BE6E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9046AD-C967-F29F-F9EB-7263D45C95E8}"/>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6" name="Footer Placeholder 5">
            <a:extLst>
              <a:ext uri="{FF2B5EF4-FFF2-40B4-BE49-F238E27FC236}">
                <a16:creationId xmlns:a16="http://schemas.microsoft.com/office/drawing/2014/main" id="{0B8FD24E-345B-4524-FFD4-175B8A2EAD2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0F5BC4A-905C-65F2-277B-BA67CADF88BF}"/>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950720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9ED2-6FB1-BB25-570D-6C200269DAF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C2D58AE-CD4B-0864-9221-615F549520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4C03BE7-0477-C768-2D1B-227B3A6EC13C}"/>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46A72BAC-2E00-68F6-2CD4-4B6645B42D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D128BBF-8F6C-C590-A2A9-4548FCEBF118}"/>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608904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1E286A-650F-620D-1037-881997B831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D73AC87-5319-FBDB-752A-5F2F5A7466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C2C650-1270-4BE2-EC9F-43F481DBB0CB}"/>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325455AC-F0D2-587F-C457-B3D6C757819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4BFDA72-4684-D2B0-8603-7845E3BE01E1}"/>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226953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28350-A974-8EC4-E225-537EEE53AD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4F28D2D-CC0C-9AAF-BC10-DB12F3966E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D549AC-46A3-F040-0BA3-933DC3D5FA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2AA0EC26-6204-F28B-3B7E-3F763B3BC8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F594646-2FD2-10ED-DBA8-F89412D346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8BD875-FDF6-418B-B962-F9F33ADD9B18}" type="slidenum">
              <a:rPr lang="en-IN" smtClean="0"/>
              <a:t>‹#›</a:t>
            </a:fld>
            <a:endParaRPr lang="en-IN"/>
          </a:p>
        </p:txBody>
      </p:sp>
    </p:spTree>
    <p:extLst>
      <p:ext uri="{BB962C8B-B14F-4D97-AF65-F5344CB8AC3E}">
        <p14:creationId xmlns:p14="http://schemas.microsoft.com/office/powerpoint/2010/main" val="985988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FFDEA-789C-626F-C0F2-D75BDA7067F8}"/>
              </a:ext>
            </a:extLst>
          </p:cNvPr>
          <p:cNvSpPr>
            <a:spLocks noGrp="1"/>
          </p:cNvSpPr>
          <p:nvPr>
            <p:ph type="ctrTitle"/>
          </p:nvPr>
        </p:nvSpPr>
        <p:spPr/>
        <p:txBody>
          <a:bodyPr/>
          <a:lstStyle/>
          <a:p>
            <a:r>
              <a:rPr lang="en-IN" b="1" dirty="0"/>
              <a:t>Programmes for poverty elimination in India</a:t>
            </a:r>
          </a:p>
        </p:txBody>
      </p:sp>
    </p:spTree>
    <p:extLst>
      <p:ext uri="{BB962C8B-B14F-4D97-AF65-F5344CB8AC3E}">
        <p14:creationId xmlns:p14="http://schemas.microsoft.com/office/powerpoint/2010/main" val="2280974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FE533-A318-D376-9ABB-CA7DC110F067}"/>
              </a:ext>
            </a:extLst>
          </p:cNvPr>
          <p:cNvSpPr>
            <a:spLocks noGrp="1"/>
          </p:cNvSpPr>
          <p:nvPr>
            <p:ph type="title"/>
          </p:nvPr>
        </p:nvSpPr>
        <p:spPr/>
        <p:txBody>
          <a:bodyPr/>
          <a:lstStyle/>
          <a:p>
            <a:r>
              <a:rPr lang="en-US" dirty="0"/>
              <a:t>The Sustainable Development Goals (SDGs)</a:t>
            </a:r>
            <a:endParaRPr lang="en-IN" dirty="0"/>
          </a:p>
        </p:txBody>
      </p:sp>
      <p:sp>
        <p:nvSpPr>
          <p:cNvPr id="3" name="Content Placeholder 2">
            <a:extLst>
              <a:ext uri="{FF2B5EF4-FFF2-40B4-BE49-F238E27FC236}">
                <a16:creationId xmlns:a16="http://schemas.microsoft.com/office/drawing/2014/main" id="{123B592D-6E25-E7E1-1321-3F37E6B00FC1}"/>
              </a:ext>
            </a:extLst>
          </p:cNvPr>
          <p:cNvSpPr>
            <a:spLocks noGrp="1"/>
          </p:cNvSpPr>
          <p:nvPr>
            <p:ph idx="1"/>
          </p:nvPr>
        </p:nvSpPr>
        <p:spPr/>
        <p:txBody>
          <a:bodyPr/>
          <a:lstStyle/>
          <a:p>
            <a:r>
              <a:rPr lang="en-US" dirty="0"/>
              <a:t>The Sustainable Development Goals (SDGs) are a set of 17 global objectives established by the United Nations in 2015. They are part of the 2030 Agenda for Sustainable Development, which aims to address a broad range of global challenges and improve the well-being of people and the planet. Here is an overview of the 17 SDGs:</a:t>
            </a:r>
            <a:endParaRPr lang="en-IN" dirty="0"/>
          </a:p>
        </p:txBody>
      </p:sp>
    </p:spTree>
    <p:extLst>
      <p:ext uri="{BB962C8B-B14F-4D97-AF65-F5344CB8AC3E}">
        <p14:creationId xmlns:p14="http://schemas.microsoft.com/office/powerpoint/2010/main" val="264637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AB54D-6D1B-FA6D-A881-5E7375C542EA}"/>
              </a:ext>
            </a:extLst>
          </p:cNvPr>
          <p:cNvSpPr>
            <a:spLocks noGrp="1"/>
          </p:cNvSpPr>
          <p:nvPr>
            <p:ph type="title"/>
          </p:nvPr>
        </p:nvSpPr>
        <p:spPr/>
        <p:txBody>
          <a:bodyPr/>
          <a:lstStyle/>
          <a:p>
            <a:r>
              <a:rPr lang="en-US" dirty="0"/>
              <a:t>Goal-1</a:t>
            </a:r>
            <a:endParaRPr lang="en-IN" dirty="0"/>
          </a:p>
        </p:txBody>
      </p:sp>
      <p:sp>
        <p:nvSpPr>
          <p:cNvPr id="3" name="Content Placeholder 2">
            <a:extLst>
              <a:ext uri="{FF2B5EF4-FFF2-40B4-BE49-F238E27FC236}">
                <a16:creationId xmlns:a16="http://schemas.microsoft.com/office/drawing/2014/main" id="{403A02FB-5B1B-FB91-12FC-A73A5570BFF4}"/>
              </a:ext>
            </a:extLst>
          </p:cNvPr>
          <p:cNvSpPr>
            <a:spLocks noGrp="1"/>
          </p:cNvSpPr>
          <p:nvPr>
            <p:ph idx="1"/>
          </p:nvPr>
        </p:nvSpPr>
        <p:spPr/>
        <p:txBody>
          <a:bodyPr/>
          <a:lstStyle/>
          <a:p>
            <a:r>
              <a:rPr lang="en-US" b="1" dirty="0"/>
              <a:t>No Poverty:</a:t>
            </a:r>
            <a:r>
              <a:rPr lang="en-US" dirty="0"/>
              <a:t> End poverty in all its forms everywhere.</a:t>
            </a:r>
            <a:endParaRPr lang="en-IN" dirty="0"/>
          </a:p>
        </p:txBody>
      </p:sp>
    </p:spTree>
    <p:extLst>
      <p:ext uri="{BB962C8B-B14F-4D97-AF65-F5344CB8AC3E}">
        <p14:creationId xmlns:p14="http://schemas.microsoft.com/office/powerpoint/2010/main" val="163292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ABB12-1627-7264-28FC-545C9C3D7F76}"/>
              </a:ext>
            </a:extLst>
          </p:cNvPr>
          <p:cNvSpPr>
            <a:spLocks noGrp="1"/>
          </p:cNvSpPr>
          <p:nvPr>
            <p:ph type="title"/>
          </p:nvPr>
        </p:nvSpPr>
        <p:spPr/>
        <p:txBody>
          <a:bodyPr/>
          <a:lstStyle/>
          <a:p>
            <a:r>
              <a:rPr lang="en-US" dirty="0"/>
              <a:t>Goal-2</a:t>
            </a:r>
            <a:endParaRPr lang="en-IN" dirty="0"/>
          </a:p>
        </p:txBody>
      </p:sp>
      <p:sp>
        <p:nvSpPr>
          <p:cNvPr id="3" name="Content Placeholder 2">
            <a:extLst>
              <a:ext uri="{FF2B5EF4-FFF2-40B4-BE49-F238E27FC236}">
                <a16:creationId xmlns:a16="http://schemas.microsoft.com/office/drawing/2014/main" id="{C05CFBA1-46A2-0D4E-E6DF-DEC170B211AE}"/>
              </a:ext>
            </a:extLst>
          </p:cNvPr>
          <p:cNvSpPr>
            <a:spLocks noGrp="1"/>
          </p:cNvSpPr>
          <p:nvPr>
            <p:ph idx="1"/>
          </p:nvPr>
        </p:nvSpPr>
        <p:spPr/>
        <p:txBody>
          <a:bodyPr/>
          <a:lstStyle/>
          <a:p>
            <a:r>
              <a:rPr lang="en-US" b="1" dirty="0"/>
              <a:t>Zero Hunger:</a:t>
            </a:r>
            <a:r>
              <a:rPr lang="en-US" dirty="0"/>
              <a:t> End hunger, achieve food security and improved nutrition, and promote sustainable agriculture.</a:t>
            </a:r>
            <a:endParaRPr lang="en-IN" dirty="0"/>
          </a:p>
        </p:txBody>
      </p:sp>
    </p:spTree>
    <p:extLst>
      <p:ext uri="{BB962C8B-B14F-4D97-AF65-F5344CB8AC3E}">
        <p14:creationId xmlns:p14="http://schemas.microsoft.com/office/powerpoint/2010/main" val="2050086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F4F59-C9D9-6EDA-0B4F-0E7342ED82C3}"/>
              </a:ext>
            </a:extLst>
          </p:cNvPr>
          <p:cNvSpPr>
            <a:spLocks noGrp="1"/>
          </p:cNvSpPr>
          <p:nvPr>
            <p:ph type="title"/>
          </p:nvPr>
        </p:nvSpPr>
        <p:spPr/>
        <p:txBody>
          <a:bodyPr/>
          <a:lstStyle/>
          <a:p>
            <a:r>
              <a:rPr lang="en-US" dirty="0"/>
              <a:t>Goal-3</a:t>
            </a:r>
            <a:endParaRPr lang="en-IN" dirty="0"/>
          </a:p>
        </p:txBody>
      </p:sp>
      <p:sp>
        <p:nvSpPr>
          <p:cNvPr id="3" name="Content Placeholder 2">
            <a:extLst>
              <a:ext uri="{FF2B5EF4-FFF2-40B4-BE49-F238E27FC236}">
                <a16:creationId xmlns:a16="http://schemas.microsoft.com/office/drawing/2014/main" id="{B38A28D6-9A1C-0D5B-6853-7E40F47ECAAF}"/>
              </a:ext>
            </a:extLst>
          </p:cNvPr>
          <p:cNvSpPr>
            <a:spLocks noGrp="1"/>
          </p:cNvSpPr>
          <p:nvPr>
            <p:ph idx="1"/>
          </p:nvPr>
        </p:nvSpPr>
        <p:spPr/>
        <p:txBody>
          <a:bodyPr/>
          <a:lstStyle/>
          <a:p>
            <a:r>
              <a:rPr lang="en-US" b="1" dirty="0"/>
              <a:t>Good Health and Well-being:</a:t>
            </a:r>
            <a:r>
              <a:rPr lang="en-US" dirty="0"/>
              <a:t> Ensure healthy lives and promote well-being for all at all ages.</a:t>
            </a:r>
            <a:endParaRPr lang="en-IN" dirty="0"/>
          </a:p>
        </p:txBody>
      </p:sp>
    </p:spTree>
    <p:extLst>
      <p:ext uri="{BB962C8B-B14F-4D97-AF65-F5344CB8AC3E}">
        <p14:creationId xmlns:p14="http://schemas.microsoft.com/office/powerpoint/2010/main" val="3489943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F3A1A-0FE5-3901-02F6-BB26B483CBEB}"/>
              </a:ext>
            </a:extLst>
          </p:cNvPr>
          <p:cNvSpPr>
            <a:spLocks noGrp="1"/>
          </p:cNvSpPr>
          <p:nvPr>
            <p:ph type="title"/>
          </p:nvPr>
        </p:nvSpPr>
        <p:spPr/>
        <p:txBody>
          <a:bodyPr/>
          <a:lstStyle/>
          <a:p>
            <a:r>
              <a:rPr lang="en-US" dirty="0"/>
              <a:t>Goal-4</a:t>
            </a:r>
            <a:endParaRPr lang="en-IN" dirty="0"/>
          </a:p>
        </p:txBody>
      </p:sp>
      <p:sp>
        <p:nvSpPr>
          <p:cNvPr id="3" name="Content Placeholder 2">
            <a:extLst>
              <a:ext uri="{FF2B5EF4-FFF2-40B4-BE49-F238E27FC236}">
                <a16:creationId xmlns:a16="http://schemas.microsoft.com/office/drawing/2014/main" id="{DFE66CF1-1535-251F-41C5-90CA7FB01A5F}"/>
              </a:ext>
            </a:extLst>
          </p:cNvPr>
          <p:cNvSpPr>
            <a:spLocks noGrp="1"/>
          </p:cNvSpPr>
          <p:nvPr>
            <p:ph idx="1"/>
          </p:nvPr>
        </p:nvSpPr>
        <p:spPr/>
        <p:txBody>
          <a:bodyPr/>
          <a:lstStyle/>
          <a:p>
            <a:r>
              <a:rPr lang="en-US" b="1" dirty="0"/>
              <a:t>Quality Education:</a:t>
            </a:r>
            <a:r>
              <a:rPr lang="en-US" dirty="0"/>
              <a:t> Ensure inclusive and equitable quality education and promote lifelong learning opportunities for all.</a:t>
            </a:r>
            <a:endParaRPr lang="en-IN" dirty="0"/>
          </a:p>
        </p:txBody>
      </p:sp>
    </p:spTree>
    <p:extLst>
      <p:ext uri="{BB962C8B-B14F-4D97-AF65-F5344CB8AC3E}">
        <p14:creationId xmlns:p14="http://schemas.microsoft.com/office/powerpoint/2010/main" val="3886156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BEDB6-327D-31D8-2FDD-DE4EED4931EA}"/>
              </a:ext>
            </a:extLst>
          </p:cNvPr>
          <p:cNvSpPr>
            <a:spLocks noGrp="1"/>
          </p:cNvSpPr>
          <p:nvPr>
            <p:ph type="title"/>
          </p:nvPr>
        </p:nvSpPr>
        <p:spPr/>
        <p:txBody>
          <a:bodyPr/>
          <a:lstStyle/>
          <a:p>
            <a:r>
              <a:rPr lang="en-US" dirty="0"/>
              <a:t>Goal-5</a:t>
            </a:r>
            <a:endParaRPr lang="en-IN" dirty="0"/>
          </a:p>
        </p:txBody>
      </p:sp>
      <p:sp>
        <p:nvSpPr>
          <p:cNvPr id="3" name="Content Placeholder 2">
            <a:extLst>
              <a:ext uri="{FF2B5EF4-FFF2-40B4-BE49-F238E27FC236}">
                <a16:creationId xmlns:a16="http://schemas.microsoft.com/office/drawing/2014/main" id="{EF841FBC-A29B-7003-0235-0A5350284DEF}"/>
              </a:ext>
            </a:extLst>
          </p:cNvPr>
          <p:cNvSpPr>
            <a:spLocks noGrp="1"/>
          </p:cNvSpPr>
          <p:nvPr>
            <p:ph idx="1"/>
          </p:nvPr>
        </p:nvSpPr>
        <p:spPr/>
        <p:txBody>
          <a:bodyPr/>
          <a:lstStyle/>
          <a:p>
            <a:r>
              <a:rPr lang="en-US" b="1" dirty="0"/>
              <a:t>Gender Equality:</a:t>
            </a:r>
            <a:r>
              <a:rPr lang="en-US" dirty="0"/>
              <a:t> Achieve gender equality and empower all women and girls.</a:t>
            </a:r>
            <a:endParaRPr lang="en-IN" dirty="0"/>
          </a:p>
        </p:txBody>
      </p:sp>
    </p:spTree>
    <p:extLst>
      <p:ext uri="{BB962C8B-B14F-4D97-AF65-F5344CB8AC3E}">
        <p14:creationId xmlns:p14="http://schemas.microsoft.com/office/powerpoint/2010/main" val="3342189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0B4929E-DFEB-B84F-E6E8-B269640F21C3}"/>
              </a:ext>
            </a:extLst>
          </p:cNvPr>
          <p:cNvSpPr>
            <a:spLocks noGrp="1"/>
          </p:cNvSpPr>
          <p:nvPr>
            <p:ph type="title"/>
          </p:nvPr>
        </p:nvSpPr>
        <p:spPr/>
        <p:txBody>
          <a:bodyPr/>
          <a:lstStyle/>
          <a:p>
            <a:r>
              <a:rPr lang="en-US" dirty="0"/>
              <a:t>Goal-6</a:t>
            </a:r>
            <a:endParaRPr lang="en-IN" dirty="0"/>
          </a:p>
        </p:txBody>
      </p:sp>
      <p:sp>
        <p:nvSpPr>
          <p:cNvPr id="7" name="Content Placeholder 6">
            <a:extLst>
              <a:ext uri="{FF2B5EF4-FFF2-40B4-BE49-F238E27FC236}">
                <a16:creationId xmlns:a16="http://schemas.microsoft.com/office/drawing/2014/main" id="{26FD9F7B-CFAD-0C1A-E490-A32B5D306734}"/>
              </a:ext>
            </a:extLst>
          </p:cNvPr>
          <p:cNvSpPr>
            <a:spLocks noGrp="1"/>
          </p:cNvSpPr>
          <p:nvPr>
            <p:ph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1" i="0" u="none" strike="noStrike" cap="none" normalizeH="0" baseline="0" dirty="0">
                <a:ln>
                  <a:noFill/>
                </a:ln>
                <a:solidFill>
                  <a:schemeClr val="tx1"/>
                </a:solidFill>
                <a:effectLst/>
                <a:latin typeface="Arial" panose="020B0604020202020204" pitchFamily="34" charset="0"/>
              </a:rPr>
              <a:t>Clean Water and Sanitation:</a:t>
            </a:r>
            <a:r>
              <a:rPr kumimoji="0" lang="en-US" altLang="en-US" sz="2800" b="0" i="0" u="none" strike="noStrike" cap="none" normalizeH="0" baseline="0" dirty="0">
                <a:ln>
                  <a:noFill/>
                </a:ln>
                <a:solidFill>
                  <a:schemeClr val="tx1"/>
                </a:solidFill>
                <a:effectLst/>
                <a:latin typeface="Arial" panose="020B0604020202020204" pitchFamily="34" charset="0"/>
              </a:rPr>
              <a:t> Ensure availability and sustainable management of water and sanitation for all.</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p>
            <a:endParaRPr lang="en-IN" dirty="0"/>
          </a:p>
        </p:txBody>
      </p:sp>
    </p:spTree>
    <p:extLst>
      <p:ext uri="{BB962C8B-B14F-4D97-AF65-F5344CB8AC3E}">
        <p14:creationId xmlns:p14="http://schemas.microsoft.com/office/powerpoint/2010/main" val="1104423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73856-19A9-713D-BCBC-BEEA1110AAF9}"/>
              </a:ext>
            </a:extLst>
          </p:cNvPr>
          <p:cNvSpPr>
            <a:spLocks noGrp="1"/>
          </p:cNvSpPr>
          <p:nvPr>
            <p:ph type="title"/>
          </p:nvPr>
        </p:nvSpPr>
        <p:spPr/>
        <p:txBody>
          <a:bodyPr/>
          <a:lstStyle/>
          <a:p>
            <a:r>
              <a:rPr lang="en-US" dirty="0"/>
              <a:t>Goal-7</a:t>
            </a:r>
            <a:endParaRPr lang="en-IN" dirty="0"/>
          </a:p>
        </p:txBody>
      </p:sp>
      <p:sp>
        <p:nvSpPr>
          <p:cNvPr id="3" name="Content Placeholder 2">
            <a:extLst>
              <a:ext uri="{FF2B5EF4-FFF2-40B4-BE49-F238E27FC236}">
                <a16:creationId xmlns:a16="http://schemas.microsoft.com/office/drawing/2014/main" id="{00CB4CA6-31CF-C75E-3CE8-C63199FF957E}"/>
              </a:ext>
            </a:extLst>
          </p:cNvPr>
          <p:cNvSpPr>
            <a:spLocks noGrp="1"/>
          </p:cNvSpPr>
          <p:nvPr>
            <p:ph idx="1"/>
          </p:nvPr>
        </p:nvSpPr>
        <p:spPr/>
        <p:txBody>
          <a:bodyPr/>
          <a:lstStyle/>
          <a:p>
            <a:r>
              <a:rPr lang="en-US" b="1" dirty="0"/>
              <a:t>Affordable and Clean Energy:</a:t>
            </a:r>
            <a:r>
              <a:rPr lang="en-US" dirty="0"/>
              <a:t> Ensure access to affordable, reliable, sustainable, and modern energy for all.</a:t>
            </a:r>
            <a:endParaRPr lang="en-IN" dirty="0"/>
          </a:p>
        </p:txBody>
      </p:sp>
    </p:spTree>
    <p:extLst>
      <p:ext uri="{BB962C8B-B14F-4D97-AF65-F5344CB8AC3E}">
        <p14:creationId xmlns:p14="http://schemas.microsoft.com/office/powerpoint/2010/main" val="2950477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929C5-7D3C-0EBC-3516-E4A0C070F92B}"/>
              </a:ext>
            </a:extLst>
          </p:cNvPr>
          <p:cNvSpPr>
            <a:spLocks noGrp="1"/>
          </p:cNvSpPr>
          <p:nvPr>
            <p:ph type="title"/>
          </p:nvPr>
        </p:nvSpPr>
        <p:spPr/>
        <p:txBody>
          <a:bodyPr/>
          <a:lstStyle/>
          <a:p>
            <a:r>
              <a:rPr lang="en-US" dirty="0"/>
              <a:t>Goal-8</a:t>
            </a:r>
            <a:endParaRPr lang="en-IN" dirty="0"/>
          </a:p>
        </p:txBody>
      </p:sp>
      <p:sp>
        <p:nvSpPr>
          <p:cNvPr id="3" name="Content Placeholder 2">
            <a:extLst>
              <a:ext uri="{FF2B5EF4-FFF2-40B4-BE49-F238E27FC236}">
                <a16:creationId xmlns:a16="http://schemas.microsoft.com/office/drawing/2014/main" id="{3BDC0884-ADB3-F3D7-ED43-7EAC4BA6BFAB}"/>
              </a:ext>
            </a:extLst>
          </p:cNvPr>
          <p:cNvSpPr>
            <a:spLocks noGrp="1"/>
          </p:cNvSpPr>
          <p:nvPr>
            <p:ph idx="1"/>
          </p:nvPr>
        </p:nvSpPr>
        <p:spPr/>
        <p:txBody>
          <a:bodyPr/>
          <a:lstStyle/>
          <a:p>
            <a:r>
              <a:rPr lang="en-US" b="1" dirty="0"/>
              <a:t>Decent Work and Economic Growth:</a:t>
            </a:r>
            <a:r>
              <a:rPr lang="en-US" dirty="0"/>
              <a:t> Promote sustained, inclusive, and sustainable economic growth, full and productive employment, and decent work for all.</a:t>
            </a:r>
            <a:endParaRPr lang="en-IN" dirty="0"/>
          </a:p>
        </p:txBody>
      </p:sp>
    </p:spTree>
    <p:extLst>
      <p:ext uri="{BB962C8B-B14F-4D97-AF65-F5344CB8AC3E}">
        <p14:creationId xmlns:p14="http://schemas.microsoft.com/office/powerpoint/2010/main" val="1940330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1C91-A7E4-3D15-D49C-F19587ADCD65}"/>
              </a:ext>
            </a:extLst>
          </p:cNvPr>
          <p:cNvSpPr>
            <a:spLocks noGrp="1"/>
          </p:cNvSpPr>
          <p:nvPr>
            <p:ph type="title"/>
          </p:nvPr>
        </p:nvSpPr>
        <p:spPr/>
        <p:txBody>
          <a:bodyPr/>
          <a:lstStyle/>
          <a:p>
            <a:r>
              <a:rPr lang="en-US" dirty="0"/>
              <a:t>Goal-9</a:t>
            </a:r>
            <a:endParaRPr lang="en-IN" dirty="0"/>
          </a:p>
        </p:txBody>
      </p:sp>
      <p:sp>
        <p:nvSpPr>
          <p:cNvPr id="3" name="Content Placeholder 2">
            <a:extLst>
              <a:ext uri="{FF2B5EF4-FFF2-40B4-BE49-F238E27FC236}">
                <a16:creationId xmlns:a16="http://schemas.microsoft.com/office/drawing/2014/main" id="{18084747-1CD7-9599-D43F-FB118798C155}"/>
              </a:ext>
            </a:extLst>
          </p:cNvPr>
          <p:cNvSpPr>
            <a:spLocks noGrp="1"/>
          </p:cNvSpPr>
          <p:nvPr>
            <p:ph idx="1"/>
          </p:nvPr>
        </p:nvSpPr>
        <p:spPr/>
        <p:txBody>
          <a:bodyPr/>
          <a:lstStyle/>
          <a:p>
            <a:r>
              <a:rPr lang="en-US" b="1" dirty="0"/>
              <a:t>Industry, Innovation, and Infrastructure:</a:t>
            </a:r>
            <a:r>
              <a:rPr lang="en-US" dirty="0"/>
              <a:t> Build resilient infrastructure, promote inclusive and sustainable industrialization, and foster innovation.</a:t>
            </a:r>
            <a:endParaRPr lang="en-IN" dirty="0"/>
          </a:p>
        </p:txBody>
      </p:sp>
    </p:spTree>
    <p:extLst>
      <p:ext uri="{BB962C8B-B14F-4D97-AF65-F5344CB8AC3E}">
        <p14:creationId xmlns:p14="http://schemas.microsoft.com/office/powerpoint/2010/main" val="1684028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7AA2D-0885-3C56-E75B-DDF222E68A92}"/>
              </a:ext>
            </a:extLst>
          </p:cNvPr>
          <p:cNvSpPr>
            <a:spLocks noGrp="1"/>
          </p:cNvSpPr>
          <p:nvPr>
            <p:ph type="title"/>
          </p:nvPr>
        </p:nvSpPr>
        <p:spPr/>
        <p:txBody>
          <a:bodyPr/>
          <a:lstStyle/>
          <a:p>
            <a:r>
              <a:rPr lang="en-US" dirty="0"/>
              <a:t>Goal-10</a:t>
            </a:r>
            <a:endParaRPr lang="en-IN" dirty="0"/>
          </a:p>
        </p:txBody>
      </p:sp>
      <p:sp>
        <p:nvSpPr>
          <p:cNvPr id="3" name="Content Placeholder 2">
            <a:extLst>
              <a:ext uri="{FF2B5EF4-FFF2-40B4-BE49-F238E27FC236}">
                <a16:creationId xmlns:a16="http://schemas.microsoft.com/office/drawing/2014/main" id="{FBDAFC15-3248-DCB3-1237-72251A244DD5}"/>
              </a:ext>
            </a:extLst>
          </p:cNvPr>
          <p:cNvSpPr>
            <a:spLocks noGrp="1"/>
          </p:cNvSpPr>
          <p:nvPr>
            <p:ph idx="1"/>
          </p:nvPr>
        </p:nvSpPr>
        <p:spPr/>
        <p:txBody>
          <a:bodyPr/>
          <a:lstStyle/>
          <a:p>
            <a:r>
              <a:rPr lang="en-US" b="1" dirty="0"/>
              <a:t>Reduced Inequality:</a:t>
            </a:r>
            <a:r>
              <a:rPr lang="en-US" dirty="0"/>
              <a:t> Reduce inequality within and among countries</a:t>
            </a:r>
            <a:endParaRPr lang="en-IN" dirty="0"/>
          </a:p>
        </p:txBody>
      </p:sp>
    </p:spTree>
    <p:extLst>
      <p:ext uri="{BB962C8B-B14F-4D97-AF65-F5344CB8AC3E}">
        <p14:creationId xmlns:p14="http://schemas.microsoft.com/office/powerpoint/2010/main" val="3801760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50689-CA81-5BF9-1F08-387F3383A3B7}"/>
              </a:ext>
            </a:extLst>
          </p:cNvPr>
          <p:cNvSpPr>
            <a:spLocks noGrp="1"/>
          </p:cNvSpPr>
          <p:nvPr>
            <p:ph type="title"/>
          </p:nvPr>
        </p:nvSpPr>
        <p:spPr/>
        <p:txBody>
          <a:bodyPr/>
          <a:lstStyle/>
          <a:p>
            <a:r>
              <a:rPr lang="en-US" dirty="0"/>
              <a:t>Goal-11</a:t>
            </a:r>
            <a:endParaRPr lang="en-IN" dirty="0"/>
          </a:p>
        </p:txBody>
      </p:sp>
      <p:sp>
        <p:nvSpPr>
          <p:cNvPr id="3" name="Content Placeholder 2">
            <a:extLst>
              <a:ext uri="{FF2B5EF4-FFF2-40B4-BE49-F238E27FC236}">
                <a16:creationId xmlns:a16="http://schemas.microsoft.com/office/drawing/2014/main" id="{384FD70C-5B8E-82F5-AC89-C5ACE04CA1CD}"/>
              </a:ext>
            </a:extLst>
          </p:cNvPr>
          <p:cNvSpPr>
            <a:spLocks noGrp="1"/>
          </p:cNvSpPr>
          <p:nvPr>
            <p:ph idx="1"/>
          </p:nvPr>
        </p:nvSpPr>
        <p:spPr/>
        <p:txBody>
          <a:bodyPr/>
          <a:lstStyle/>
          <a:p>
            <a:r>
              <a:rPr lang="en-US" b="1" dirty="0"/>
              <a:t>Sustainable Cities and Communities:</a:t>
            </a:r>
            <a:r>
              <a:rPr lang="en-US" dirty="0"/>
              <a:t> Make cities and human settlements inclusive, safe, resilient, and sustainable.</a:t>
            </a:r>
            <a:endParaRPr lang="en-IN" dirty="0"/>
          </a:p>
        </p:txBody>
      </p:sp>
    </p:spTree>
    <p:extLst>
      <p:ext uri="{BB962C8B-B14F-4D97-AF65-F5344CB8AC3E}">
        <p14:creationId xmlns:p14="http://schemas.microsoft.com/office/powerpoint/2010/main" val="1794647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8F57-F391-8555-1059-FE4AEA63CB1B}"/>
              </a:ext>
            </a:extLst>
          </p:cNvPr>
          <p:cNvSpPr>
            <a:spLocks noGrp="1"/>
          </p:cNvSpPr>
          <p:nvPr>
            <p:ph type="title"/>
          </p:nvPr>
        </p:nvSpPr>
        <p:spPr/>
        <p:txBody>
          <a:bodyPr/>
          <a:lstStyle/>
          <a:p>
            <a:r>
              <a:rPr lang="en-US" dirty="0"/>
              <a:t>Goal-12</a:t>
            </a:r>
            <a:endParaRPr lang="en-IN" dirty="0"/>
          </a:p>
        </p:txBody>
      </p:sp>
      <p:sp>
        <p:nvSpPr>
          <p:cNvPr id="3" name="Content Placeholder 2">
            <a:extLst>
              <a:ext uri="{FF2B5EF4-FFF2-40B4-BE49-F238E27FC236}">
                <a16:creationId xmlns:a16="http://schemas.microsoft.com/office/drawing/2014/main" id="{5F18D957-8632-C6BC-74D0-535D4DAA08B6}"/>
              </a:ext>
            </a:extLst>
          </p:cNvPr>
          <p:cNvSpPr>
            <a:spLocks noGrp="1"/>
          </p:cNvSpPr>
          <p:nvPr>
            <p:ph idx="1"/>
          </p:nvPr>
        </p:nvSpPr>
        <p:spPr/>
        <p:txBody>
          <a:bodyPr/>
          <a:lstStyle/>
          <a:p>
            <a:r>
              <a:rPr lang="en-IN" b="1" dirty="0"/>
              <a:t>Responsible Consumption and Production:</a:t>
            </a:r>
            <a:r>
              <a:rPr lang="en-IN" dirty="0"/>
              <a:t> Ensure sustainable consumption and production patterns.</a:t>
            </a:r>
          </a:p>
        </p:txBody>
      </p:sp>
    </p:spTree>
    <p:extLst>
      <p:ext uri="{BB962C8B-B14F-4D97-AF65-F5344CB8AC3E}">
        <p14:creationId xmlns:p14="http://schemas.microsoft.com/office/powerpoint/2010/main" val="1453561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4FF5F-D99F-E95D-718C-B293970DDF56}"/>
              </a:ext>
            </a:extLst>
          </p:cNvPr>
          <p:cNvSpPr>
            <a:spLocks noGrp="1"/>
          </p:cNvSpPr>
          <p:nvPr>
            <p:ph type="title"/>
          </p:nvPr>
        </p:nvSpPr>
        <p:spPr/>
        <p:txBody>
          <a:bodyPr/>
          <a:lstStyle/>
          <a:p>
            <a:r>
              <a:rPr lang="en-US" dirty="0"/>
              <a:t>Goal-13</a:t>
            </a:r>
            <a:endParaRPr lang="en-IN" dirty="0"/>
          </a:p>
        </p:txBody>
      </p:sp>
      <p:sp>
        <p:nvSpPr>
          <p:cNvPr id="3" name="Content Placeholder 2">
            <a:extLst>
              <a:ext uri="{FF2B5EF4-FFF2-40B4-BE49-F238E27FC236}">
                <a16:creationId xmlns:a16="http://schemas.microsoft.com/office/drawing/2014/main" id="{B03B5335-2FA9-B48A-ABEA-32F0B20C7358}"/>
              </a:ext>
            </a:extLst>
          </p:cNvPr>
          <p:cNvSpPr>
            <a:spLocks noGrp="1"/>
          </p:cNvSpPr>
          <p:nvPr>
            <p:ph idx="1"/>
          </p:nvPr>
        </p:nvSpPr>
        <p:spPr/>
        <p:txBody>
          <a:bodyPr/>
          <a:lstStyle/>
          <a:p>
            <a:r>
              <a:rPr lang="en-US" b="1" dirty="0"/>
              <a:t>Climate Action:</a:t>
            </a:r>
            <a:r>
              <a:rPr lang="en-US" dirty="0"/>
              <a:t> Take urgent action to combat climate change and its impacts.</a:t>
            </a:r>
            <a:endParaRPr lang="en-IN" dirty="0"/>
          </a:p>
        </p:txBody>
      </p:sp>
    </p:spTree>
    <p:extLst>
      <p:ext uri="{BB962C8B-B14F-4D97-AF65-F5344CB8AC3E}">
        <p14:creationId xmlns:p14="http://schemas.microsoft.com/office/powerpoint/2010/main" val="2631713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DC1F-ACCF-3513-166F-D29B5ACF22D5}"/>
              </a:ext>
            </a:extLst>
          </p:cNvPr>
          <p:cNvSpPr>
            <a:spLocks noGrp="1"/>
          </p:cNvSpPr>
          <p:nvPr>
            <p:ph type="title"/>
          </p:nvPr>
        </p:nvSpPr>
        <p:spPr/>
        <p:txBody>
          <a:bodyPr/>
          <a:lstStyle/>
          <a:p>
            <a:r>
              <a:rPr lang="en-US" dirty="0"/>
              <a:t>Goal-14</a:t>
            </a:r>
            <a:endParaRPr lang="en-IN" dirty="0"/>
          </a:p>
        </p:txBody>
      </p:sp>
      <p:sp>
        <p:nvSpPr>
          <p:cNvPr id="3" name="Content Placeholder 2">
            <a:extLst>
              <a:ext uri="{FF2B5EF4-FFF2-40B4-BE49-F238E27FC236}">
                <a16:creationId xmlns:a16="http://schemas.microsoft.com/office/drawing/2014/main" id="{CBC17A2C-B543-ABD5-0CBD-1A668F60F0F6}"/>
              </a:ext>
            </a:extLst>
          </p:cNvPr>
          <p:cNvSpPr>
            <a:spLocks noGrp="1"/>
          </p:cNvSpPr>
          <p:nvPr>
            <p:ph idx="1"/>
          </p:nvPr>
        </p:nvSpPr>
        <p:spPr/>
        <p:txBody>
          <a:bodyPr/>
          <a:lstStyle/>
          <a:p>
            <a:r>
              <a:rPr lang="en-US" b="1" dirty="0"/>
              <a:t>Life Below Water:</a:t>
            </a:r>
            <a:r>
              <a:rPr lang="en-US" dirty="0"/>
              <a:t> Conserve and sustainably use the oceans, seas, and marine resources for sustainable development.</a:t>
            </a:r>
            <a:endParaRPr lang="en-IN" dirty="0"/>
          </a:p>
        </p:txBody>
      </p:sp>
    </p:spTree>
    <p:extLst>
      <p:ext uri="{BB962C8B-B14F-4D97-AF65-F5344CB8AC3E}">
        <p14:creationId xmlns:p14="http://schemas.microsoft.com/office/powerpoint/2010/main" val="1112155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8C639-3818-5DCA-A8A8-23BA6A7F48AB}"/>
              </a:ext>
            </a:extLst>
          </p:cNvPr>
          <p:cNvSpPr>
            <a:spLocks noGrp="1"/>
          </p:cNvSpPr>
          <p:nvPr>
            <p:ph type="title"/>
          </p:nvPr>
        </p:nvSpPr>
        <p:spPr/>
        <p:txBody>
          <a:bodyPr/>
          <a:lstStyle/>
          <a:p>
            <a:r>
              <a:rPr lang="en-US" dirty="0"/>
              <a:t>Goal-15</a:t>
            </a:r>
            <a:endParaRPr lang="en-IN" dirty="0"/>
          </a:p>
        </p:txBody>
      </p:sp>
      <p:sp>
        <p:nvSpPr>
          <p:cNvPr id="3" name="Content Placeholder 2">
            <a:extLst>
              <a:ext uri="{FF2B5EF4-FFF2-40B4-BE49-F238E27FC236}">
                <a16:creationId xmlns:a16="http://schemas.microsoft.com/office/drawing/2014/main" id="{BBCCA827-A849-901C-0296-BCB17109D7FC}"/>
              </a:ext>
            </a:extLst>
          </p:cNvPr>
          <p:cNvSpPr>
            <a:spLocks noGrp="1"/>
          </p:cNvSpPr>
          <p:nvPr>
            <p:ph idx="1"/>
          </p:nvPr>
        </p:nvSpPr>
        <p:spPr/>
        <p:txBody>
          <a:bodyPr/>
          <a:lstStyle/>
          <a:p>
            <a:r>
              <a:rPr lang="en-US" b="1" dirty="0"/>
              <a:t>Life on Land:</a:t>
            </a:r>
            <a:r>
              <a:rPr lang="en-US" dirty="0"/>
              <a:t> Protect, restore, and promote sustainable use of terrestrial ecosystems, manage forests sustainably, combat desertification, halt and reverse land degradation, and halt biodiversity loss.</a:t>
            </a:r>
            <a:endParaRPr lang="en-IN" dirty="0"/>
          </a:p>
        </p:txBody>
      </p:sp>
    </p:spTree>
    <p:extLst>
      <p:ext uri="{BB962C8B-B14F-4D97-AF65-F5344CB8AC3E}">
        <p14:creationId xmlns:p14="http://schemas.microsoft.com/office/powerpoint/2010/main" val="210183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74CD7-BE22-5F2B-C052-BE4C5F3FE6AD}"/>
              </a:ext>
            </a:extLst>
          </p:cNvPr>
          <p:cNvSpPr>
            <a:spLocks noGrp="1"/>
          </p:cNvSpPr>
          <p:nvPr>
            <p:ph type="title"/>
          </p:nvPr>
        </p:nvSpPr>
        <p:spPr/>
        <p:txBody>
          <a:bodyPr/>
          <a:lstStyle/>
          <a:p>
            <a:r>
              <a:rPr lang="en-US" dirty="0"/>
              <a:t>Goal-16</a:t>
            </a:r>
            <a:endParaRPr lang="en-IN" dirty="0"/>
          </a:p>
        </p:txBody>
      </p:sp>
      <p:sp>
        <p:nvSpPr>
          <p:cNvPr id="3" name="Content Placeholder 2">
            <a:extLst>
              <a:ext uri="{FF2B5EF4-FFF2-40B4-BE49-F238E27FC236}">
                <a16:creationId xmlns:a16="http://schemas.microsoft.com/office/drawing/2014/main" id="{7AB3CE06-6459-BA34-CF77-761D51FC055A}"/>
              </a:ext>
            </a:extLst>
          </p:cNvPr>
          <p:cNvSpPr>
            <a:spLocks noGrp="1"/>
          </p:cNvSpPr>
          <p:nvPr>
            <p:ph idx="1"/>
          </p:nvPr>
        </p:nvSpPr>
        <p:spPr/>
        <p:txBody>
          <a:bodyPr/>
          <a:lstStyle/>
          <a:p>
            <a:r>
              <a:rPr lang="en-US" b="1" dirty="0"/>
              <a:t>Peace, Justice, and Strong Institutions:</a:t>
            </a:r>
            <a:r>
              <a:rPr lang="en-US" dirty="0"/>
              <a:t> Promote peaceful and inclusive societies for sustainable development, provide access to justice for all, and build effective, accountable, and inclusive institutions at all levels.</a:t>
            </a:r>
            <a:endParaRPr lang="en-IN" dirty="0"/>
          </a:p>
        </p:txBody>
      </p:sp>
    </p:spTree>
    <p:extLst>
      <p:ext uri="{BB962C8B-B14F-4D97-AF65-F5344CB8AC3E}">
        <p14:creationId xmlns:p14="http://schemas.microsoft.com/office/powerpoint/2010/main" val="4012912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3829-A11E-7E65-BD2A-2B132402F958}"/>
              </a:ext>
            </a:extLst>
          </p:cNvPr>
          <p:cNvSpPr>
            <a:spLocks noGrp="1"/>
          </p:cNvSpPr>
          <p:nvPr>
            <p:ph type="title"/>
          </p:nvPr>
        </p:nvSpPr>
        <p:spPr/>
        <p:txBody>
          <a:bodyPr/>
          <a:lstStyle/>
          <a:p>
            <a:r>
              <a:rPr lang="en-US" dirty="0"/>
              <a:t>Goal-17</a:t>
            </a:r>
            <a:endParaRPr lang="en-IN" dirty="0"/>
          </a:p>
        </p:txBody>
      </p:sp>
      <p:sp>
        <p:nvSpPr>
          <p:cNvPr id="3" name="Content Placeholder 2">
            <a:extLst>
              <a:ext uri="{FF2B5EF4-FFF2-40B4-BE49-F238E27FC236}">
                <a16:creationId xmlns:a16="http://schemas.microsoft.com/office/drawing/2014/main" id="{01C8BABD-9729-4C34-6E18-78163B65C131}"/>
              </a:ext>
            </a:extLst>
          </p:cNvPr>
          <p:cNvSpPr>
            <a:spLocks noGrp="1"/>
          </p:cNvSpPr>
          <p:nvPr>
            <p:ph idx="1"/>
          </p:nvPr>
        </p:nvSpPr>
        <p:spPr/>
        <p:txBody>
          <a:bodyPr/>
          <a:lstStyle/>
          <a:p>
            <a:r>
              <a:rPr lang="en-US" b="1" dirty="0"/>
              <a:t>Partnerships for the Goals:</a:t>
            </a:r>
            <a:r>
              <a:rPr lang="en-US" dirty="0"/>
              <a:t> Strengthen the means of implementation and revitalize the global partnership for sustainable development.</a:t>
            </a:r>
            <a:endParaRPr lang="en-IN" dirty="0"/>
          </a:p>
        </p:txBody>
      </p:sp>
    </p:spTree>
    <p:extLst>
      <p:ext uri="{BB962C8B-B14F-4D97-AF65-F5344CB8AC3E}">
        <p14:creationId xmlns:p14="http://schemas.microsoft.com/office/powerpoint/2010/main" val="4136239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A6C08-30A3-31BC-0803-D12710956C0A}"/>
              </a:ext>
            </a:extLst>
          </p:cNvPr>
          <p:cNvSpPr>
            <a:spLocks noGrp="1"/>
          </p:cNvSpPr>
          <p:nvPr>
            <p:ph type="title"/>
          </p:nvPr>
        </p:nvSpPr>
        <p:spPr/>
        <p:txBody>
          <a:bodyPr/>
          <a:lstStyle/>
          <a:p>
            <a:r>
              <a:rPr lang="en-US" b="1" dirty="0"/>
              <a:t>SDG Goal 1: No Poverty</a:t>
            </a:r>
            <a:endParaRPr lang="en-IN" dirty="0"/>
          </a:p>
        </p:txBody>
      </p:sp>
      <p:sp>
        <p:nvSpPr>
          <p:cNvPr id="3" name="Content Placeholder 2">
            <a:extLst>
              <a:ext uri="{FF2B5EF4-FFF2-40B4-BE49-F238E27FC236}">
                <a16:creationId xmlns:a16="http://schemas.microsoft.com/office/drawing/2014/main" id="{DF340EF9-9803-AA58-3263-19135B1EEF48}"/>
              </a:ext>
            </a:extLst>
          </p:cNvPr>
          <p:cNvSpPr>
            <a:spLocks noGrp="1"/>
          </p:cNvSpPr>
          <p:nvPr>
            <p:ph idx="1"/>
          </p:nvPr>
        </p:nvSpPr>
        <p:spPr/>
        <p:txBody>
          <a:bodyPr/>
          <a:lstStyle/>
          <a:p>
            <a:r>
              <a:rPr lang="en-US" b="1" dirty="0"/>
              <a:t>SDG Goal 1: No Poverty</a:t>
            </a:r>
            <a:r>
              <a:rPr lang="en-US" dirty="0"/>
              <a:t> aims to end poverty in all its forms everywhere by 2030. This goal recognizes that poverty is a multifaceted issue that goes beyond a lack of income and resources to ensure a sustainable livelihood. It includes various forms of deprivation, such as lack of access to basic services, social discrimination, and exclusion.</a:t>
            </a:r>
            <a:endParaRPr lang="en-IN" dirty="0"/>
          </a:p>
        </p:txBody>
      </p:sp>
    </p:spTree>
    <p:extLst>
      <p:ext uri="{BB962C8B-B14F-4D97-AF65-F5344CB8AC3E}">
        <p14:creationId xmlns:p14="http://schemas.microsoft.com/office/powerpoint/2010/main" val="1425043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900DB-FBE3-96D2-9E59-59E58C2D7B98}"/>
              </a:ext>
            </a:extLst>
          </p:cNvPr>
          <p:cNvSpPr>
            <a:spLocks noGrp="1"/>
          </p:cNvSpPr>
          <p:nvPr>
            <p:ph type="title"/>
          </p:nvPr>
        </p:nvSpPr>
        <p:spPr/>
        <p:txBody>
          <a:bodyPr/>
          <a:lstStyle/>
          <a:p>
            <a:r>
              <a:rPr lang="en-US" b="1" dirty="0"/>
              <a:t>Key Targets and Indicators</a:t>
            </a:r>
            <a:endParaRPr lang="en-IN" dirty="0"/>
          </a:p>
        </p:txBody>
      </p:sp>
      <p:sp>
        <p:nvSpPr>
          <p:cNvPr id="3" name="Content Placeholder 2">
            <a:extLst>
              <a:ext uri="{FF2B5EF4-FFF2-40B4-BE49-F238E27FC236}">
                <a16:creationId xmlns:a16="http://schemas.microsoft.com/office/drawing/2014/main" id="{6F805362-166F-13C2-128D-A95010DF3282}"/>
              </a:ext>
            </a:extLst>
          </p:cNvPr>
          <p:cNvSpPr>
            <a:spLocks noGrp="1"/>
          </p:cNvSpPr>
          <p:nvPr>
            <p:ph idx="1"/>
          </p:nvPr>
        </p:nvSpPr>
        <p:spPr/>
        <p:txBody>
          <a:bodyPr/>
          <a:lstStyle/>
          <a:p>
            <a:r>
              <a:rPr lang="en-US" b="1" dirty="0"/>
              <a:t>1.1 Eradicate Extreme Poverty:</a:t>
            </a:r>
            <a:r>
              <a:rPr lang="en-US" dirty="0"/>
              <a:t> By 2030, eradicate extreme poverty for all people everywhere, currently measured as people living on less than $1.25 a day.</a:t>
            </a:r>
          </a:p>
          <a:p>
            <a:r>
              <a:rPr lang="en-US" b="1" dirty="0"/>
              <a:t>1.2 Reduce Poverty by Half:</a:t>
            </a:r>
            <a:r>
              <a:rPr lang="en-US" dirty="0"/>
              <a:t> By 2030, reduce at least by half the proportion of men, women, and children of all ages living in poverty in all its dimensions according to national definitions.</a:t>
            </a:r>
          </a:p>
          <a:p>
            <a:endParaRPr lang="en-IN" dirty="0"/>
          </a:p>
        </p:txBody>
      </p:sp>
    </p:spTree>
    <p:extLst>
      <p:ext uri="{BB962C8B-B14F-4D97-AF65-F5344CB8AC3E}">
        <p14:creationId xmlns:p14="http://schemas.microsoft.com/office/powerpoint/2010/main" val="2115021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B8DD4-8BA9-39F2-7406-B9C34D35E101}"/>
              </a:ext>
            </a:extLst>
          </p:cNvPr>
          <p:cNvSpPr>
            <a:spLocks noGrp="1"/>
          </p:cNvSpPr>
          <p:nvPr>
            <p:ph type="title"/>
          </p:nvPr>
        </p:nvSpPr>
        <p:spPr/>
        <p:txBody>
          <a:bodyPr/>
          <a:lstStyle/>
          <a:p>
            <a:r>
              <a:rPr lang="en-US" b="1" dirty="0"/>
              <a:t>Key Targets and Indicators</a:t>
            </a:r>
            <a:endParaRPr lang="en-IN" dirty="0"/>
          </a:p>
        </p:txBody>
      </p:sp>
      <p:sp>
        <p:nvSpPr>
          <p:cNvPr id="3" name="Content Placeholder 2">
            <a:extLst>
              <a:ext uri="{FF2B5EF4-FFF2-40B4-BE49-F238E27FC236}">
                <a16:creationId xmlns:a16="http://schemas.microsoft.com/office/drawing/2014/main" id="{736E3E56-4FF9-01C3-6EDF-07CDBE89570B}"/>
              </a:ext>
            </a:extLst>
          </p:cNvPr>
          <p:cNvSpPr>
            <a:spLocks noGrp="1"/>
          </p:cNvSpPr>
          <p:nvPr>
            <p:ph idx="1"/>
          </p:nvPr>
        </p:nvSpPr>
        <p:spPr/>
        <p:txBody>
          <a:bodyPr/>
          <a:lstStyle/>
          <a:p>
            <a:r>
              <a:rPr lang="en-US" b="1" dirty="0"/>
              <a:t>1.3 Implement Social Protection Systems:</a:t>
            </a:r>
            <a:r>
              <a:rPr lang="en-US" dirty="0"/>
              <a:t> Implement nationally appropriate social protection systems and measures for all, including floors, and by 2030 achieve substantial coverage of the poor and the vulnerable.</a:t>
            </a:r>
          </a:p>
          <a:p>
            <a:r>
              <a:rPr lang="en-US" b="1" dirty="0"/>
              <a:t>1.4 Equal Rights to Economic Resources:</a:t>
            </a:r>
            <a:r>
              <a:rPr lang="en-US" dirty="0"/>
              <a:t> By 2030, ensure that all men and women, particularly the poor and the vulnerable, have equal rights to economic resources, as well as access to basic services, ownership, and control over land and other forms of property, inheritance, natural resources, appropriate new technology, and financial services, including microfinance.</a:t>
            </a:r>
          </a:p>
          <a:p>
            <a:endParaRPr lang="en-IN" dirty="0"/>
          </a:p>
        </p:txBody>
      </p:sp>
    </p:spTree>
    <p:extLst>
      <p:ext uri="{BB962C8B-B14F-4D97-AF65-F5344CB8AC3E}">
        <p14:creationId xmlns:p14="http://schemas.microsoft.com/office/powerpoint/2010/main" val="750192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87EC9-F261-B812-79C2-33E436F6F8F6}"/>
              </a:ext>
            </a:extLst>
          </p:cNvPr>
          <p:cNvSpPr>
            <a:spLocks noGrp="1"/>
          </p:cNvSpPr>
          <p:nvPr>
            <p:ph type="title"/>
          </p:nvPr>
        </p:nvSpPr>
        <p:spPr/>
        <p:txBody>
          <a:bodyPr/>
          <a:lstStyle/>
          <a:p>
            <a:r>
              <a:rPr lang="en-US" b="1" dirty="0"/>
              <a:t>Key Targets and Indicators</a:t>
            </a:r>
            <a:endParaRPr lang="en-IN" dirty="0"/>
          </a:p>
        </p:txBody>
      </p:sp>
      <p:sp>
        <p:nvSpPr>
          <p:cNvPr id="3" name="Content Placeholder 2">
            <a:extLst>
              <a:ext uri="{FF2B5EF4-FFF2-40B4-BE49-F238E27FC236}">
                <a16:creationId xmlns:a16="http://schemas.microsoft.com/office/drawing/2014/main" id="{2DFAFE68-14A5-AAD0-DB19-C152F1B2D2F1}"/>
              </a:ext>
            </a:extLst>
          </p:cNvPr>
          <p:cNvSpPr>
            <a:spLocks noGrp="1"/>
          </p:cNvSpPr>
          <p:nvPr>
            <p:ph idx="1"/>
          </p:nvPr>
        </p:nvSpPr>
        <p:spPr/>
        <p:txBody>
          <a:bodyPr>
            <a:normAutofit fontScale="92500" lnSpcReduction="20000"/>
          </a:bodyPr>
          <a:lstStyle/>
          <a:p>
            <a:r>
              <a:rPr lang="en-US" b="1" dirty="0"/>
              <a:t>1.5 Build Resilience:</a:t>
            </a:r>
            <a:r>
              <a:rPr lang="en-US" dirty="0"/>
              <a:t> By 2030, build the resilience of the poor and those in vulnerable situations and reduce their exposure and vulnerability to climate-related extreme events and other economic, social, and environmental shocks and disasters.</a:t>
            </a:r>
          </a:p>
          <a:p>
            <a:r>
              <a:rPr lang="en-US" b="1" dirty="0"/>
              <a:t>1.a Mobilize Resources:</a:t>
            </a:r>
            <a:r>
              <a:rPr lang="en-US" dirty="0"/>
              <a:t> Ensure significant mobilization of resources from a variety of sources, including through enhanced development cooperation, to provide adequate and predictable means for developing countries, in particular least developed countries, to implement programs and policies to end poverty in all its dimensions.</a:t>
            </a:r>
          </a:p>
          <a:p>
            <a:r>
              <a:rPr lang="en-US" b="1" dirty="0"/>
              <a:t>1.b Create Policy Frameworks:</a:t>
            </a:r>
            <a:r>
              <a:rPr lang="en-US" dirty="0"/>
              <a:t> Create sound policy frameworks at the national, regional, and international levels, based on pro-poor and gender-sensitive development strategies, to support accelerated investment in poverty eradication actions.</a:t>
            </a:r>
          </a:p>
          <a:p>
            <a:endParaRPr lang="en-IN" dirty="0"/>
          </a:p>
        </p:txBody>
      </p:sp>
    </p:spTree>
    <p:extLst>
      <p:ext uri="{BB962C8B-B14F-4D97-AF65-F5344CB8AC3E}">
        <p14:creationId xmlns:p14="http://schemas.microsoft.com/office/powerpoint/2010/main" val="3421111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804E2-3DF4-DBDF-D7A5-07AA63F85D7A}"/>
              </a:ext>
            </a:extLst>
          </p:cNvPr>
          <p:cNvSpPr>
            <a:spLocks noGrp="1"/>
          </p:cNvSpPr>
          <p:nvPr>
            <p:ph type="title"/>
          </p:nvPr>
        </p:nvSpPr>
        <p:spPr/>
        <p:txBody>
          <a:bodyPr/>
          <a:lstStyle/>
          <a:p>
            <a:r>
              <a:rPr lang="en-US" b="1" dirty="0"/>
              <a:t>Importance of Goal 1</a:t>
            </a:r>
            <a:endParaRPr lang="en-IN" dirty="0"/>
          </a:p>
        </p:txBody>
      </p:sp>
      <p:sp>
        <p:nvSpPr>
          <p:cNvPr id="3" name="Content Placeholder 2">
            <a:extLst>
              <a:ext uri="{FF2B5EF4-FFF2-40B4-BE49-F238E27FC236}">
                <a16:creationId xmlns:a16="http://schemas.microsoft.com/office/drawing/2014/main" id="{9B8731C6-CE5F-8BE3-5BBF-31E9CD8C6609}"/>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b="1" dirty="0"/>
              <a:t>Human Dignity:</a:t>
            </a:r>
            <a:r>
              <a:rPr lang="en-US" dirty="0"/>
              <a:t> Ending poverty is crucial for ensuring human dignity and equality. People living in poverty often face discrimination and exclusion from society.</a:t>
            </a:r>
          </a:p>
          <a:p>
            <a:pPr>
              <a:buFont typeface="Arial" panose="020B0604020202020204" pitchFamily="34" charset="0"/>
              <a:buChar char="•"/>
            </a:pPr>
            <a:r>
              <a:rPr lang="en-US" b="1" dirty="0"/>
              <a:t>Economic Growth:</a:t>
            </a:r>
            <a:r>
              <a:rPr lang="en-US" dirty="0"/>
              <a:t> Poverty reduction is essential for economic growth and development. Reducing poverty can lead to higher productivity, economic diversification, and a more robust economy.</a:t>
            </a:r>
          </a:p>
          <a:p>
            <a:pPr>
              <a:buFont typeface="Arial" panose="020B0604020202020204" pitchFamily="34" charset="0"/>
              <a:buChar char="•"/>
            </a:pPr>
            <a:r>
              <a:rPr lang="en-US" b="1" dirty="0"/>
              <a:t>Social Stability:</a:t>
            </a:r>
            <a:r>
              <a:rPr lang="en-US" dirty="0"/>
              <a:t> Reducing poverty helps promote social stability and peace. High poverty levels are often associated with social unrest and conflict.</a:t>
            </a:r>
          </a:p>
          <a:p>
            <a:pPr>
              <a:buFont typeface="Arial" panose="020B0604020202020204" pitchFamily="34" charset="0"/>
              <a:buChar char="•"/>
            </a:pPr>
            <a:r>
              <a:rPr lang="en-US" b="1" dirty="0"/>
              <a:t>Health and Education:</a:t>
            </a:r>
            <a:r>
              <a:rPr lang="en-US" dirty="0"/>
              <a:t> Poverty reduction directly impacts health and education, leading to better outcomes in these areas and creating a more productive and educated population.</a:t>
            </a:r>
          </a:p>
          <a:p>
            <a:endParaRPr lang="en-IN" dirty="0"/>
          </a:p>
        </p:txBody>
      </p:sp>
    </p:spTree>
    <p:extLst>
      <p:ext uri="{BB962C8B-B14F-4D97-AF65-F5344CB8AC3E}">
        <p14:creationId xmlns:p14="http://schemas.microsoft.com/office/powerpoint/2010/main" val="1200739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FA3B5-2568-E70E-6FF2-B960493EF103}"/>
              </a:ext>
            </a:extLst>
          </p:cNvPr>
          <p:cNvSpPr>
            <a:spLocks noGrp="1"/>
          </p:cNvSpPr>
          <p:nvPr>
            <p:ph type="title"/>
          </p:nvPr>
        </p:nvSpPr>
        <p:spPr/>
        <p:txBody>
          <a:bodyPr/>
          <a:lstStyle/>
          <a:p>
            <a:r>
              <a:rPr lang="en-US" b="1" dirty="0"/>
              <a:t>Challenges in Achieving Goal 1</a:t>
            </a:r>
            <a:endParaRPr lang="en-IN" dirty="0"/>
          </a:p>
        </p:txBody>
      </p:sp>
      <p:sp>
        <p:nvSpPr>
          <p:cNvPr id="3" name="Content Placeholder 2">
            <a:extLst>
              <a:ext uri="{FF2B5EF4-FFF2-40B4-BE49-F238E27FC236}">
                <a16:creationId xmlns:a16="http://schemas.microsoft.com/office/drawing/2014/main" id="{8537BAA5-608B-FFD9-C155-DBDCFA7B52D8}"/>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b="1" dirty="0"/>
              <a:t>Economic Disparities:</a:t>
            </a:r>
            <a:r>
              <a:rPr lang="en-US" dirty="0"/>
              <a:t> Persistent economic inequalities and disparities can hinder poverty reduction efforts.</a:t>
            </a:r>
          </a:p>
          <a:p>
            <a:pPr>
              <a:buFont typeface="Arial" panose="020B0604020202020204" pitchFamily="34" charset="0"/>
              <a:buChar char="•"/>
            </a:pPr>
            <a:r>
              <a:rPr lang="en-US" b="1" dirty="0"/>
              <a:t>Global Economic Conditions:</a:t>
            </a:r>
            <a:r>
              <a:rPr lang="en-US" dirty="0"/>
              <a:t> Economic downturns, trade disruptions, and financial crises can reverse progress in poverty reduction.</a:t>
            </a:r>
          </a:p>
          <a:p>
            <a:pPr>
              <a:buFont typeface="Arial" panose="020B0604020202020204" pitchFamily="34" charset="0"/>
              <a:buChar char="•"/>
            </a:pPr>
            <a:r>
              <a:rPr lang="en-US" b="1" dirty="0"/>
              <a:t>Climate Change:</a:t>
            </a:r>
            <a:r>
              <a:rPr lang="en-US" dirty="0"/>
              <a:t> Environmental degradation and climate change disproportionately affect the poor, making it harder to lift people out of poverty.</a:t>
            </a:r>
          </a:p>
          <a:p>
            <a:pPr>
              <a:buFont typeface="Arial" panose="020B0604020202020204" pitchFamily="34" charset="0"/>
              <a:buChar char="•"/>
            </a:pPr>
            <a:r>
              <a:rPr lang="en-US" b="1" dirty="0"/>
              <a:t>Conflict and Instability:</a:t>
            </a:r>
            <a:r>
              <a:rPr lang="en-US" dirty="0"/>
              <a:t> Armed conflicts and political instability can displace populations and destroy livelihoods, exacerbating poverty.</a:t>
            </a:r>
          </a:p>
          <a:p>
            <a:pPr>
              <a:buFont typeface="Arial" panose="020B0604020202020204" pitchFamily="34" charset="0"/>
              <a:buChar char="•"/>
            </a:pPr>
            <a:r>
              <a:rPr lang="en-US" b="1" dirty="0"/>
              <a:t>Access to Resources:</a:t>
            </a:r>
            <a:r>
              <a:rPr lang="en-US" dirty="0"/>
              <a:t> Limited access to financial services, education, healthcare, and other resources hampers efforts to reduce poverty.</a:t>
            </a:r>
          </a:p>
          <a:p>
            <a:endParaRPr lang="en-IN" dirty="0"/>
          </a:p>
        </p:txBody>
      </p:sp>
    </p:spTree>
    <p:extLst>
      <p:ext uri="{BB962C8B-B14F-4D97-AF65-F5344CB8AC3E}">
        <p14:creationId xmlns:p14="http://schemas.microsoft.com/office/powerpoint/2010/main" val="1192697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157E3-2206-43EA-BA0E-272A79F394D4}"/>
              </a:ext>
            </a:extLst>
          </p:cNvPr>
          <p:cNvSpPr>
            <a:spLocks noGrp="1"/>
          </p:cNvSpPr>
          <p:nvPr>
            <p:ph type="title"/>
          </p:nvPr>
        </p:nvSpPr>
        <p:spPr/>
        <p:txBody>
          <a:bodyPr/>
          <a:lstStyle/>
          <a:p>
            <a:r>
              <a:rPr lang="en-US" b="1" dirty="0"/>
              <a:t>Strategies for Achieving Goal 1</a:t>
            </a:r>
            <a:endParaRPr lang="en-IN" dirty="0"/>
          </a:p>
        </p:txBody>
      </p:sp>
      <p:sp>
        <p:nvSpPr>
          <p:cNvPr id="3" name="Content Placeholder 2">
            <a:extLst>
              <a:ext uri="{FF2B5EF4-FFF2-40B4-BE49-F238E27FC236}">
                <a16:creationId xmlns:a16="http://schemas.microsoft.com/office/drawing/2014/main" id="{802595BF-F273-03F6-FD8B-F8D357F40000}"/>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en-US" b="1" dirty="0"/>
              <a:t>Inclusive Economic Growth:</a:t>
            </a:r>
            <a:r>
              <a:rPr lang="en-US" dirty="0"/>
              <a:t> Promote policies that foster inclusive economic growth and create decent jobs.</a:t>
            </a:r>
          </a:p>
          <a:p>
            <a:pPr>
              <a:buFont typeface="Arial" panose="020B0604020202020204" pitchFamily="34" charset="0"/>
              <a:buChar char="•"/>
            </a:pPr>
            <a:r>
              <a:rPr lang="en-US" b="1" dirty="0"/>
              <a:t>Social Protection Programs:</a:t>
            </a:r>
            <a:r>
              <a:rPr lang="en-US" dirty="0"/>
              <a:t> Implement comprehensive social protection systems, including pensions, unemployment benefits, and child support.</a:t>
            </a:r>
          </a:p>
          <a:p>
            <a:pPr>
              <a:buFont typeface="Arial" panose="020B0604020202020204" pitchFamily="34" charset="0"/>
              <a:buChar char="•"/>
            </a:pPr>
            <a:r>
              <a:rPr lang="en-US" b="1" dirty="0"/>
              <a:t>Investment in Education and Health:</a:t>
            </a:r>
            <a:r>
              <a:rPr lang="en-US" dirty="0"/>
              <a:t> Increase investment in education and health to enhance human capital.</a:t>
            </a:r>
          </a:p>
          <a:p>
            <a:pPr>
              <a:buFont typeface="Arial" panose="020B0604020202020204" pitchFamily="34" charset="0"/>
              <a:buChar char="•"/>
            </a:pPr>
            <a:r>
              <a:rPr lang="en-US" b="1" dirty="0"/>
              <a:t>Empowerment of Women and Girls:</a:t>
            </a:r>
            <a:r>
              <a:rPr lang="en-US" dirty="0"/>
              <a:t> Promote gender equality and empower women and girls, who are often disproportionately affected by poverty.</a:t>
            </a:r>
          </a:p>
          <a:p>
            <a:pPr>
              <a:buFont typeface="Arial" panose="020B0604020202020204" pitchFamily="34" charset="0"/>
              <a:buChar char="•"/>
            </a:pPr>
            <a:r>
              <a:rPr lang="en-US" b="1" dirty="0"/>
              <a:t>Sustainable Development Practices:</a:t>
            </a:r>
            <a:r>
              <a:rPr lang="en-US" dirty="0"/>
              <a:t> Adopt sustainable agricultural practices and resource management to ensure long-term poverty alleviation.</a:t>
            </a:r>
          </a:p>
          <a:p>
            <a:endParaRPr lang="en-IN" dirty="0"/>
          </a:p>
        </p:txBody>
      </p:sp>
    </p:spTree>
    <p:extLst>
      <p:ext uri="{BB962C8B-B14F-4D97-AF65-F5344CB8AC3E}">
        <p14:creationId xmlns:p14="http://schemas.microsoft.com/office/powerpoint/2010/main" val="571141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EC60-4181-4E82-42AB-5A8C265E9F3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D2D1AD1-336D-D2C8-E0A1-D6AEBD0D9992}"/>
              </a:ext>
            </a:extLst>
          </p:cNvPr>
          <p:cNvSpPr>
            <a:spLocks noGrp="1"/>
          </p:cNvSpPr>
          <p:nvPr>
            <p:ph idx="1"/>
          </p:nvPr>
        </p:nvSpPr>
        <p:spPr/>
        <p:txBody>
          <a:bodyPr/>
          <a:lstStyle/>
          <a:p>
            <a:r>
              <a:rPr lang="en-US" dirty="0"/>
              <a:t>Achieving SDG Goal 1 requires a concerted global effort and the integration of poverty eradication measures into national and international policies. Collaboration among governments, international organizations, civil society, and the private sector is essential to address the root causes of poverty and create sustainable solutions.</a:t>
            </a:r>
            <a:endParaRPr lang="en-IN" dirty="0"/>
          </a:p>
        </p:txBody>
      </p:sp>
    </p:spTree>
    <p:extLst>
      <p:ext uri="{BB962C8B-B14F-4D97-AF65-F5344CB8AC3E}">
        <p14:creationId xmlns:p14="http://schemas.microsoft.com/office/powerpoint/2010/main" val="3988115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6F859-D458-95C6-907E-1D9EB637FAF6}"/>
              </a:ext>
            </a:extLst>
          </p:cNvPr>
          <p:cNvSpPr>
            <a:spLocks noGrp="1"/>
          </p:cNvSpPr>
          <p:nvPr>
            <p:ph type="title"/>
          </p:nvPr>
        </p:nvSpPr>
        <p:spPr/>
        <p:txBody>
          <a:bodyPr/>
          <a:lstStyle/>
          <a:p>
            <a:r>
              <a:rPr lang="en-US" b="1" dirty="0"/>
              <a:t>Introduction: </a:t>
            </a:r>
            <a:r>
              <a:rPr lang="en-US" dirty="0"/>
              <a:t>Poverty elimination </a:t>
            </a:r>
            <a:endParaRPr lang="en-IN" b="1" dirty="0"/>
          </a:p>
        </p:txBody>
      </p:sp>
      <p:sp>
        <p:nvSpPr>
          <p:cNvPr id="3" name="Content Placeholder 2">
            <a:extLst>
              <a:ext uri="{FF2B5EF4-FFF2-40B4-BE49-F238E27FC236}">
                <a16:creationId xmlns:a16="http://schemas.microsoft.com/office/drawing/2014/main" id="{E4787872-79DB-6A1A-436F-B1FBC24D9EB3}"/>
              </a:ext>
            </a:extLst>
          </p:cNvPr>
          <p:cNvSpPr>
            <a:spLocks noGrp="1"/>
          </p:cNvSpPr>
          <p:nvPr>
            <p:ph idx="1"/>
          </p:nvPr>
        </p:nvSpPr>
        <p:spPr/>
        <p:txBody>
          <a:bodyPr/>
          <a:lstStyle/>
          <a:p>
            <a:r>
              <a:rPr lang="en-US" dirty="0"/>
              <a:t>Poverty elimination requires a multifaceted approach encompassing economic, social, and political strategies. Various programs and initiatives have been implemented globally, each targeting different aspects of poverty. Here are some key programs and strategies that have been effective in poverty elimination:</a:t>
            </a:r>
            <a:endParaRPr lang="en-IN" dirty="0"/>
          </a:p>
        </p:txBody>
      </p:sp>
    </p:spTree>
    <p:extLst>
      <p:ext uri="{BB962C8B-B14F-4D97-AF65-F5344CB8AC3E}">
        <p14:creationId xmlns:p14="http://schemas.microsoft.com/office/powerpoint/2010/main" val="2507065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F4230-C520-9F04-8EBD-A0A0744B2F1D}"/>
              </a:ext>
            </a:extLst>
          </p:cNvPr>
          <p:cNvSpPr>
            <a:spLocks noGrp="1"/>
          </p:cNvSpPr>
          <p:nvPr>
            <p:ph type="title"/>
          </p:nvPr>
        </p:nvSpPr>
        <p:spPr/>
        <p:txBody>
          <a:bodyPr>
            <a:normAutofit fontScale="90000"/>
          </a:bodyPr>
          <a:lstStyle/>
          <a:p>
            <a:br>
              <a:rPr lang="en-US" b="1" dirty="0"/>
            </a:br>
            <a:r>
              <a:rPr lang="en-US" b="1" dirty="0"/>
              <a:t>1. Conditional Cash Transfer Programs (CCTs)</a:t>
            </a:r>
            <a:br>
              <a:rPr lang="en-US" b="1" dirty="0"/>
            </a:br>
            <a:endParaRPr lang="en-IN" b="1" dirty="0"/>
          </a:p>
        </p:txBody>
      </p:sp>
      <p:sp>
        <p:nvSpPr>
          <p:cNvPr id="3" name="Content Placeholder 2">
            <a:extLst>
              <a:ext uri="{FF2B5EF4-FFF2-40B4-BE49-F238E27FC236}">
                <a16:creationId xmlns:a16="http://schemas.microsoft.com/office/drawing/2014/main" id="{2DD53395-307C-3841-DB26-F69BB9352699}"/>
              </a:ext>
            </a:extLst>
          </p:cNvPr>
          <p:cNvSpPr>
            <a:spLocks noGrp="1"/>
          </p:cNvSpPr>
          <p:nvPr>
            <p:ph idx="1"/>
          </p:nvPr>
        </p:nvSpPr>
        <p:spPr/>
        <p:txBody>
          <a:bodyPr/>
          <a:lstStyle/>
          <a:p>
            <a:r>
              <a:rPr lang="en-US" dirty="0"/>
              <a:t>CCTs provide financial assistance to low-income families, conditional upon certain behaviors such as children attending school and receiving vaccinations. Examples include:</a:t>
            </a:r>
          </a:p>
          <a:p>
            <a:pPr>
              <a:buFont typeface="Arial" panose="020B0604020202020204" pitchFamily="34" charset="0"/>
              <a:buChar char="•"/>
            </a:pPr>
            <a:r>
              <a:rPr lang="en-US" b="1" dirty="0"/>
              <a:t>Bolsa </a:t>
            </a:r>
            <a:r>
              <a:rPr lang="en-US" b="1" dirty="0" err="1"/>
              <a:t>Família</a:t>
            </a:r>
            <a:r>
              <a:rPr lang="en-US" b="1" dirty="0"/>
              <a:t> (Brazil)</a:t>
            </a:r>
            <a:r>
              <a:rPr lang="en-US" dirty="0"/>
              <a:t>: Provides monthly stipends to low-income families, contingent on school attendance and health check-ups.</a:t>
            </a:r>
          </a:p>
          <a:p>
            <a:pPr>
              <a:buFont typeface="Arial" panose="020B0604020202020204" pitchFamily="34" charset="0"/>
              <a:buChar char="•"/>
            </a:pPr>
            <a:r>
              <a:rPr lang="en-US" b="1" dirty="0" err="1"/>
              <a:t>Prospera</a:t>
            </a:r>
            <a:r>
              <a:rPr lang="en-US" b="1" dirty="0"/>
              <a:t> (Mexico)</a:t>
            </a:r>
            <a:r>
              <a:rPr lang="en-US" dirty="0"/>
              <a:t>: Similar to Bolsa </a:t>
            </a:r>
            <a:r>
              <a:rPr lang="en-US" dirty="0" err="1"/>
              <a:t>Família</a:t>
            </a:r>
            <a:r>
              <a:rPr lang="en-US" dirty="0"/>
              <a:t>, focuses on health, education, and nutrition.</a:t>
            </a:r>
          </a:p>
          <a:p>
            <a:endParaRPr lang="en-IN" dirty="0"/>
          </a:p>
        </p:txBody>
      </p:sp>
    </p:spTree>
    <p:extLst>
      <p:ext uri="{BB962C8B-B14F-4D97-AF65-F5344CB8AC3E}">
        <p14:creationId xmlns:p14="http://schemas.microsoft.com/office/powerpoint/2010/main" val="3698391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85369-2368-F5C9-8D27-B935AA00E3AD}"/>
              </a:ext>
            </a:extLst>
          </p:cNvPr>
          <p:cNvSpPr>
            <a:spLocks noGrp="1"/>
          </p:cNvSpPr>
          <p:nvPr>
            <p:ph type="title"/>
          </p:nvPr>
        </p:nvSpPr>
        <p:spPr/>
        <p:txBody>
          <a:bodyPr/>
          <a:lstStyle/>
          <a:p>
            <a:r>
              <a:rPr lang="en-US" b="1" dirty="0"/>
              <a:t>2. Microfinance Initiatives</a:t>
            </a:r>
            <a:endParaRPr lang="en-IN" dirty="0"/>
          </a:p>
        </p:txBody>
      </p:sp>
      <p:sp>
        <p:nvSpPr>
          <p:cNvPr id="3" name="Content Placeholder 2">
            <a:extLst>
              <a:ext uri="{FF2B5EF4-FFF2-40B4-BE49-F238E27FC236}">
                <a16:creationId xmlns:a16="http://schemas.microsoft.com/office/drawing/2014/main" id="{79AF2E08-17DB-06DA-3F5C-1167CD2B23D8}"/>
              </a:ext>
            </a:extLst>
          </p:cNvPr>
          <p:cNvSpPr>
            <a:spLocks noGrp="1"/>
          </p:cNvSpPr>
          <p:nvPr>
            <p:ph idx="1"/>
          </p:nvPr>
        </p:nvSpPr>
        <p:spPr/>
        <p:txBody>
          <a:bodyPr/>
          <a:lstStyle/>
          <a:p>
            <a:r>
              <a:rPr lang="en-US" dirty="0"/>
              <a:t>Microfinance programs provide small loans to individuals who do not have access to traditional banking services, helping them start or expand small businesses. Notable programs include:</a:t>
            </a:r>
          </a:p>
          <a:p>
            <a:pPr>
              <a:buFont typeface="Arial" panose="020B0604020202020204" pitchFamily="34" charset="0"/>
              <a:buChar char="•"/>
            </a:pPr>
            <a:r>
              <a:rPr lang="en-US" b="1" dirty="0"/>
              <a:t>Grameen Bank (Bangladesh)</a:t>
            </a:r>
            <a:r>
              <a:rPr lang="en-US" dirty="0"/>
              <a:t>: Pioneered microcredit and has provided small loans to millions of people, primarily women.</a:t>
            </a:r>
          </a:p>
          <a:p>
            <a:pPr>
              <a:buFont typeface="Arial" panose="020B0604020202020204" pitchFamily="34" charset="0"/>
              <a:buChar char="•"/>
            </a:pPr>
            <a:r>
              <a:rPr lang="en-US" b="1" dirty="0"/>
              <a:t>Kiva</a:t>
            </a:r>
            <a:r>
              <a:rPr lang="en-US" dirty="0"/>
              <a:t>: An online platform that connects lenders to entrepreneurs in developing countries.</a:t>
            </a:r>
          </a:p>
          <a:p>
            <a:endParaRPr lang="en-IN" dirty="0"/>
          </a:p>
        </p:txBody>
      </p:sp>
    </p:spTree>
    <p:extLst>
      <p:ext uri="{BB962C8B-B14F-4D97-AF65-F5344CB8AC3E}">
        <p14:creationId xmlns:p14="http://schemas.microsoft.com/office/powerpoint/2010/main" val="3181829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2763-193E-0B71-EC49-E1CC9D52F864}"/>
              </a:ext>
            </a:extLst>
          </p:cNvPr>
          <p:cNvSpPr>
            <a:spLocks noGrp="1"/>
          </p:cNvSpPr>
          <p:nvPr>
            <p:ph type="title"/>
          </p:nvPr>
        </p:nvSpPr>
        <p:spPr/>
        <p:txBody>
          <a:bodyPr/>
          <a:lstStyle/>
          <a:p>
            <a:r>
              <a:rPr lang="en-US" b="1" dirty="0"/>
              <a:t>3. Universal Basic Income (UBI)</a:t>
            </a:r>
            <a:endParaRPr lang="en-IN" dirty="0"/>
          </a:p>
        </p:txBody>
      </p:sp>
      <p:sp>
        <p:nvSpPr>
          <p:cNvPr id="3" name="Content Placeholder 2">
            <a:extLst>
              <a:ext uri="{FF2B5EF4-FFF2-40B4-BE49-F238E27FC236}">
                <a16:creationId xmlns:a16="http://schemas.microsoft.com/office/drawing/2014/main" id="{26B4B8F5-80AC-B0B2-B6EC-EEF8470AB1D1}"/>
              </a:ext>
            </a:extLst>
          </p:cNvPr>
          <p:cNvSpPr>
            <a:spLocks noGrp="1"/>
          </p:cNvSpPr>
          <p:nvPr>
            <p:ph idx="1"/>
          </p:nvPr>
        </p:nvSpPr>
        <p:spPr/>
        <p:txBody>
          <a:bodyPr/>
          <a:lstStyle/>
          <a:p>
            <a:r>
              <a:rPr lang="en-US" dirty="0"/>
              <a:t>UBI provides all citizens with a regular, unconditional sum of money, ensuring a basic standard of living. Pilot programs include:</a:t>
            </a:r>
          </a:p>
          <a:p>
            <a:pPr>
              <a:buFont typeface="Arial" panose="020B0604020202020204" pitchFamily="34" charset="0"/>
              <a:buChar char="•"/>
            </a:pPr>
            <a:r>
              <a:rPr lang="en-US" b="1" dirty="0"/>
              <a:t>Finland</a:t>
            </a:r>
            <a:r>
              <a:rPr lang="en-US" dirty="0"/>
              <a:t>: Conducted a UBI trial to assess its impact on employment and well-being.</a:t>
            </a:r>
          </a:p>
          <a:p>
            <a:pPr>
              <a:buFont typeface="Arial" panose="020B0604020202020204" pitchFamily="34" charset="0"/>
              <a:buChar char="•"/>
            </a:pPr>
            <a:r>
              <a:rPr lang="en-US" b="1" dirty="0"/>
              <a:t>Kenya</a:t>
            </a:r>
            <a:r>
              <a:rPr lang="en-US" dirty="0"/>
              <a:t>: Implemented a long-term UBI pilot program through the NGO </a:t>
            </a:r>
            <a:r>
              <a:rPr lang="en-US" dirty="0" err="1"/>
              <a:t>GiveDirectly</a:t>
            </a:r>
            <a:r>
              <a:rPr lang="en-US" dirty="0"/>
              <a:t>.</a:t>
            </a:r>
          </a:p>
          <a:p>
            <a:endParaRPr lang="en-IN" dirty="0"/>
          </a:p>
        </p:txBody>
      </p:sp>
    </p:spTree>
    <p:extLst>
      <p:ext uri="{BB962C8B-B14F-4D97-AF65-F5344CB8AC3E}">
        <p14:creationId xmlns:p14="http://schemas.microsoft.com/office/powerpoint/2010/main" val="41474968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4D8DB-E056-5961-F8F3-FF854492D645}"/>
              </a:ext>
            </a:extLst>
          </p:cNvPr>
          <p:cNvSpPr>
            <a:spLocks noGrp="1"/>
          </p:cNvSpPr>
          <p:nvPr>
            <p:ph type="title"/>
          </p:nvPr>
        </p:nvSpPr>
        <p:spPr/>
        <p:txBody>
          <a:bodyPr/>
          <a:lstStyle/>
          <a:p>
            <a:r>
              <a:rPr lang="en-US" b="1" dirty="0"/>
              <a:t>4. Social Protection Programs</a:t>
            </a:r>
            <a:endParaRPr lang="en-IN" dirty="0"/>
          </a:p>
        </p:txBody>
      </p:sp>
      <p:sp>
        <p:nvSpPr>
          <p:cNvPr id="3" name="Content Placeholder 2">
            <a:extLst>
              <a:ext uri="{FF2B5EF4-FFF2-40B4-BE49-F238E27FC236}">
                <a16:creationId xmlns:a16="http://schemas.microsoft.com/office/drawing/2014/main" id="{32E01E87-D448-F372-B854-6C2DE9E602F2}"/>
              </a:ext>
            </a:extLst>
          </p:cNvPr>
          <p:cNvSpPr>
            <a:spLocks noGrp="1"/>
          </p:cNvSpPr>
          <p:nvPr>
            <p:ph idx="1"/>
          </p:nvPr>
        </p:nvSpPr>
        <p:spPr/>
        <p:txBody>
          <a:bodyPr/>
          <a:lstStyle/>
          <a:p>
            <a:r>
              <a:rPr lang="en-US" dirty="0"/>
              <a:t>These programs aim to provide a safety net for the poor through various means such as pensions, unemployment benefits, and food assistance. Examples include:</a:t>
            </a:r>
          </a:p>
          <a:p>
            <a:pPr>
              <a:buFont typeface="Arial" panose="020B0604020202020204" pitchFamily="34" charset="0"/>
              <a:buChar char="•"/>
            </a:pPr>
            <a:r>
              <a:rPr lang="en-US" b="1" dirty="0"/>
              <a:t>India’s National Rural Employment Guarantee Act (NREGA)</a:t>
            </a:r>
            <a:r>
              <a:rPr lang="en-US" dirty="0"/>
              <a:t>: Guarantees 100 days of paid work per year for rural households.</a:t>
            </a:r>
          </a:p>
          <a:p>
            <a:pPr>
              <a:buFont typeface="Arial" panose="020B0604020202020204" pitchFamily="34" charset="0"/>
              <a:buChar char="•"/>
            </a:pPr>
            <a:r>
              <a:rPr lang="en-US" b="1" dirty="0"/>
              <a:t>Supplemental Nutrition Assistance Program (SNAP) in the USA</a:t>
            </a:r>
            <a:r>
              <a:rPr lang="en-US" dirty="0"/>
              <a:t>: Provides food-purchasing assistance for low- and no-income people.</a:t>
            </a:r>
          </a:p>
          <a:p>
            <a:endParaRPr lang="en-IN" dirty="0"/>
          </a:p>
        </p:txBody>
      </p:sp>
    </p:spTree>
    <p:extLst>
      <p:ext uri="{BB962C8B-B14F-4D97-AF65-F5344CB8AC3E}">
        <p14:creationId xmlns:p14="http://schemas.microsoft.com/office/powerpoint/2010/main" val="2064959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8B046-F2C3-1AEA-1DEC-6812BA0AB88B}"/>
              </a:ext>
            </a:extLst>
          </p:cNvPr>
          <p:cNvSpPr>
            <a:spLocks noGrp="1"/>
          </p:cNvSpPr>
          <p:nvPr>
            <p:ph type="title"/>
          </p:nvPr>
        </p:nvSpPr>
        <p:spPr/>
        <p:txBody>
          <a:bodyPr/>
          <a:lstStyle/>
          <a:p>
            <a:r>
              <a:rPr lang="en-US" b="1" dirty="0"/>
              <a:t>5. Educational Programs</a:t>
            </a:r>
            <a:endParaRPr lang="en-IN" dirty="0"/>
          </a:p>
        </p:txBody>
      </p:sp>
      <p:sp>
        <p:nvSpPr>
          <p:cNvPr id="3" name="Content Placeholder 2">
            <a:extLst>
              <a:ext uri="{FF2B5EF4-FFF2-40B4-BE49-F238E27FC236}">
                <a16:creationId xmlns:a16="http://schemas.microsoft.com/office/drawing/2014/main" id="{F75B5B1F-90B9-1910-982A-565BB42DE973}"/>
              </a:ext>
            </a:extLst>
          </p:cNvPr>
          <p:cNvSpPr>
            <a:spLocks noGrp="1"/>
          </p:cNvSpPr>
          <p:nvPr>
            <p:ph idx="1"/>
          </p:nvPr>
        </p:nvSpPr>
        <p:spPr/>
        <p:txBody>
          <a:bodyPr/>
          <a:lstStyle/>
          <a:p>
            <a:r>
              <a:rPr lang="en-US" dirty="0"/>
              <a:t>Investing in education is crucial for breaking the cycle of poverty. Programs that focus on improving access to quality education include:</a:t>
            </a:r>
          </a:p>
          <a:p>
            <a:pPr>
              <a:buFont typeface="Arial" panose="020B0604020202020204" pitchFamily="34" charset="0"/>
              <a:buChar char="•"/>
            </a:pPr>
            <a:r>
              <a:rPr lang="en-US" b="1" dirty="0"/>
              <a:t>Educate Girls (India)</a:t>
            </a:r>
            <a:r>
              <a:rPr lang="en-US" dirty="0"/>
              <a:t>: Works to improve education for girls in rural and underserved areas.</a:t>
            </a:r>
          </a:p>
          <a:p>
            <a:pPr>
              <a:buFont typeface="Arial" panose="020B0604020202020204" pitchFamily="34" charset="0"/>
              <a:buChar char="•"/>
            </a:pPr>
            <a:r>
              <a:rPr lang="en-US" b="1" dirty="0"/>
              <a:t>Room to Read</a:t>
            </a:r>
            <a:r>
              <a:rPr lang="en-US" dirty="0"/>
              <a:t>: Focuses on literacy and gender equality in education in low-income countries.</a:t>
            </a:r>
          </a:p>
          <a:p>
            <a:endParaRPr lang="en-IN" dirty="0"/>
          </a:p>
        </p:txBody>
      </p:sp>
    </p:spTree>
    <p:extLst>
      <p:ext uri="{BB962C8B-B14F-4D97-AF65-F5344CB8AC3E}">
        <p14:creationId xmlns:p14="http://schemas.microsoft.com/office/powerpoint/2010/main" val="4100803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59751-6EB7-25D4-CBDC-CCFD9F57505F}"/>
              </a:ext>
            </a:extLst>
          </p:cNvPr>
          <p:cNvSpPr>
            <a:spLocks noGrp="1"/>
          </p:cNvSpPr>
          <p:nvPr>
            <p:ph type="title"/>
          </p:nvPr>
        </p:nvSpPr>
        <p:spPr/>
        <p:txBody>
          <a:bodyPr/>
          <a:lstStyle/>
          <a:p>
            <a:r>
              <a:rPr lang="en-US" b="1" dirty="0"/>
              <a:t>6. Health Interventions</a:t>
            </a:r>
            <a:endParaRPr lang="en-IN" dirty="0"/>
          </a:p>
        </p:txBody>
      </p:sp>
      <p:sp>
        <p:nvSpPr>
          <p:cNvPr id="3" name="Content Placeholder 2">
            <a:extLst>
              <a:ext uri="{FF2B5EF4-FFF2-40B4-BE49-F238E27FC236}">
                <a16:creationId xmlns:a16="http://schemas.microsoft.com/office/drawing/2014/main" id="{A9918B33-1747-74FE-0703-E812769A7A98}"/>
              </a:ext>
            </a:extLst>
          </p:cNvPr>
          <p:cNvSpPr>
            <a:spLocks noGrp="1"/>
          </p:cNvSpPr>
          <p:nvPr>
            <p:ph idx="1"/>
          </p:nvPr>
        </p:nvSpPr>
        <p:spPr/>
        <p:txBody>
          <a:bodyPr/>
          <a:lstStyle/>
          <a:p>
            <a:r>
              <a:rPr lang="en-US" dirty="0"/>
              <a:t>Health programs aim to reduce poverty by addressing health-related issues that disproportionately affect the poor. Examples include:</a:t>
            </a:r>
          </a:p>
          <a:p>
            <a:pPr>
              <a:buFont typeface="Arial" panose="020B0604020202020204" pitchFamily="34" charset="0"/>
              <a:buChar char="•"/>
            </a:pPr>
            <a:r>
              <a:rPr lang="en-US" b="1" dirty="0"/>
              <a:t>The Global Fund</a:t>
            </a:r>
            <a:r>
              <a:rPr lang="en-US" dirty="0"/>
              <a:t>: Fights AIDS, tuberculosis, and malaria by providing funding to local health programs.</a:t>
            </a:r>
          </a:p>
          <a:p>
            <a:pPr>
              <a:buFont typeface="Arial" panose="020B0604020202020204" pitchFamily="34" charset="0"/>
              <a:buChar char="•"/>
            </a:pPr>
            <a:r>
              <a:rPr lang="en-US" b="1" dirty="0"/>
              <a:t>Gavi, the Vaccine Alliance</a:t>
            </a:r>
            <a:r>
              <a:rPr lang="en-US" dirty="0"/>
              <a:t>: Increases access to immunization in poor countries.</a:t>
            </a:r>
          </a:p>
          <a:p>
            <a:endParaRPr lang="en-IN" dirty="0"/>
          </a:p>
        </p:txBody>
      </p:sp>
    </p:spTree>
    <p:extLst>
      <p:ext uri="{BB962C8B-B14F-4D97-AF65-F5344CB8AC3E}">
        <p14:creationId xmlns:p14="http://schemas.microsoft.com/office/powerpoint/2010/main" val="18048273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023C5-1A5D-525B-81F9-5A63DC8F345E}"/>
              </a:ext>
            </a:extLst>
          </p:cNvPr>
          <p:cNvSpPr>
            <a:spLocks noGrp="1"/>
          </p:cNvSpPr>
          <p:nvPr>
            <p:ph type="title"/>
          </p:nvPr>
        </p:nvSpPr>
        <p:spPr/>
        <p:txBody>
          <a:bodyPr/>
          <a:lstStyle/>
          <a:p>
            <a:r>
              <a:rPr lang="en-US" b="1" dirty="0"/>
              <a:t>7. Agricultural Development Programs</a:t>
            </a:r>
            <a:endParaRPr lang="en-IN" dirty="0"/>
          </a:p>
        </p:txBody>
      </p:sp>
      <p:sp>
        <p:nvSpPr>
          <p:cNvPr id="3" name="Content Placeholder 2">
            <a:extLst>
              <a:ext uri="{FF2B5EF4-FFF2-40B4-BE49-F238E27FC236}">
                <a16:creationId xmlns:a16="http://schemas.microsoft.com/office/drawing/2014/main" id="{2B312B4C-F51F-71D7-F6A4-437C12515B01}"/>
              </a:ext>
            </a:extLst>
          </p:cNvPr>
          <p:cNvSpPr>
            <a:spLocks noGrp="1"/>
          </p:cNvSpPr>
          <p:nvPr>
            <p:ph idx="1"/>
          </p:nvPr>
        </p:nvSpPr>
        <p:spPr/>
        <p:txBody>
          <a:bodyPr/>
          <a:lstStyle/>
          <a:p>
            <a:r>
              <a:rPr lang="en-US" dirty="0"/>
              <a:t>These programs support small-scale farmers to increase productivity and income. Examples include:</a:t>
            </a:r>
          </a:p>
          <a:p>
            <a:pPr>
              <a:buFont typeface="Arial" panose="020B0604020202020204" pitchFamily="34" charset="0"/>
              <a:buChar char="•"/>
            </a:pPr>
            <a:r>
              <a:rPr lang="en-US" b="1" dirty="0"/>
              <a:t>Alliance for a Green Revolution in Africa (AGRA)</a:t>
            </a:r>
            <a:r>
              <a:rPr lang="en-US" dirty="0"/>
              <a:t>: Works to improve agricultural productivity and food security in Africa.</a:t>
            </a:r>
          </a:p>
          <a:p>
            <a:pPr>
              <a:buFont typeface="Arial" panose="020B0604020202020204" pitchFamily="34" charset="0"/>
              <a:buChar char="•"/>
            </a:pPr>
            <a:r>
              <a:rPr lang="en-US" b="1" dirty="0"/>
              <a:t>One Acre Fund</a:t>
            </a:r>
            <a:r>
              <a:rPr lang="en-US" dirty="0"/>
              <a:t>: Provides financing and training to help smallholder farmers grow their way out of hunger and poverty.</a:t>
            </a:r>
          </a:p>
          <a:p>
            <a:endParaRPr lang="en-IN" dirty="0"/>
          </a:p>
        </p:txBody>
      </p:sp>
    </p:spTree>
    <p:extLst>
      <p:ext uri="{BB962C8B-B14F-4D97-AF65-F5344CB8AC3E}">
        <p14:creationId xmlns:p14="http://schemas.microsoft.com/office/powerpoint/2010/main" val="3088507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9960-325C-A31D-3F4E-981B600FDD98}"/>
              </a:ext>
            </a:extLst>
          </p:cNvPr>
          <p:cNvSpPr>
            <a:spLocks noGrp="1"/>
          </p:cNvSpPr>
          <p:nvPr>
            <p:ph type="title"/>
          </p:nvPr>
        </p:nvSpPr>
        <p:spPr/>
        <p:txBody>
          <a:bodyPr/>
          <a:lstStyle/>
          <a:p>
            <a:r>
              <a:rPr lang="en-US" b="1" dirty="0"/>
              <a:t>8. Infrastructure Development</a:t>
            </a:r>
            <a:endParaRPr lang="en-IN" dirty="0"/>
          </a:p>
        </p:txBody>
      </p:sp>
      <p:sp>
        <p:nvSpPr>
          <p:cNvPr id="3" name="Content Placeholder 2">
            <a:extLst>
              <a:ext uri="{FF2B5EF4-FFF2-40B4-BE49-F238E27FC236}">
                <a16:creationId xmlns:a16="http://schemas.microsoft.com/office/drawing/2014/main" id="{C11B9440-CC4A-2098-2DE6-F0F04489B0F8}"/>
              </a:ext>
            </a:extLst>
          </p:cNvPr>
          <p:cNvSpPr>
            <a:spLocks noGrp="1"/>
          </p:cNvSpPr>
          <p:nvPr>
            <p:ph idx="1"/>
          </p:nvPr>
        </p:nvSpPr>
        <p:spPr/>
        <p:txBody>
          <a:bodyPr/>
          <a:lstStyle/>
          <a:p>
            <a:r>
              <a:rPr lang="en-US" dirty="0"/>
              <a:t>Improving infrastructure can have a significant impact on poverty reduction by enhancing access to markets, education, and healthcare. Examples include:</a:t>
            </a:r>
          </a:p>
          <a:p>
            <a:pPr>
              <a:buFont typeface="Arial" panose="020B0604020202020204" pitchFamily="34" charset="0"/>
              <a:buChar char="•"/>
            </a:pPr>
            <a:r>
              <a:rPr lang="en-US" b="1" dirty="0"/>
              <a:t>China’s Poverty Alleviation Program</a:t>
            </a:r>
            <a:r>
              <a:rPr lang="en-US" dirty="0"/>
              <a:t>: Invested heavily in infrastructure, education, and healthcare to lift millions out of poverty.</a:t>
            </a:r>
          </a:p>
          <a:p>
            <a:pPr>
              <a:buFont typeface="Arial" panose="020B0604020202020204" pitchFamily="34" charset="0"/>
              <a:buChar char="•"/>
            </a:pPr>
            <a:r>
              <a:rPr lang="en-US" b="1" dirty="0"/>
              <a:t>Millennium Challenge Corporation (MCC)</a:t>
            </a:r>
            <a:r>
              <a:rPr lang="en-US" dirty="0"/>
              <a:t>: Provides grants to fund country-led solutions for poverty reduction, often focusing on infrastructure.</a:t>
            </a:r>
          </a:p>
          <a:p>
            <a:endParaRPr lang="en-IN" dirty="0"/>
          </a:p>
        </p:txBody>
      </p:sp>
    </p:spTree>
    <p:extLst>
      <p:ext uri="{BB962C8B-B14F-4D97-AF65-F5344CB8AC3E}">
        <p14:creationId xmlns:p14="http://schemas.microsoft.com/office/powerpoint/2010/main" val="5212872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C7F2-02DB-C218-D5E4-A82D7BB879A8}"/>
              </a:ext>
            </a:extLst>
          </p:cNvPr>
          <p:cNvSpPr>
            <a:spLocks noGrp="1"/>
          </p:cNvSpPr>
          <p:nvPr>
            <p:ph type="title"/>
          </p:nvPr>
        </p:nvSpPr>
        <p:spPr/>
        <p:txBody>
          <a:bodyPr/>
          <a:lstStyle/>
          <a:p>
            <a:r>
              <a:rPr lang="en-US" b="1" dirty="0"/>
              <a:t>9. Empowerment and Advocacy Programs</a:t>
            </a:r>
            <a:br>
              <a:rPr lang="en-US" b="1" dirty="0"/>
            </a:br>
            <a:endParaRPr lang="en-IN" dirty="0"/>
          </a:p>
        </p:txBody>
      </p:sp>
      <p:sp>
        <p:nvSpPr>
          <p:cNvPr id="3" name="Content Placeholder 2">
            <a:extLst>
              <a:ext uri="{FF2B5EF4-FFF2-40B4-BE49-F238E27FC236}">
                <a16:creationId xmlns:a16="http://schemas.microsoft.com/office/drawing/2014/main" id="{EAF2068B-410F-AA66-2B62-0B08A2619D2D}"/>
              </a:ext>
            </a:extLst>
          </p:cNvPr>
          <p:cNvSpPr>
            <a:spLocks noGrp="1"/>
          </p:cNvSpPr>
          <p:nvPr>
            <p:ph idx="1"/>
          </p:nvPr>
        </p:nvSpPr>
        <p:spPr/>
        <p:txBody>
          <a:bodyPr/>
          <a:lstStyle/>
          <a:p>
            <a:r>
              <a:rPr lang="en-US" dirty="0"/>
              <a:t>These programs aim to empower marginalized groups and advocate for their rights. Examples include:</a:t>
            </a:r>
          </a:p>
          <a:p>
            <a:pPr>
              <a:buFont typeface="Arial" panose="020B0604020202020204" pitchFamily="34" charset="0"/>
              <a:buChar char="•"/>
            </a:pPr>
            <a:r>
              <a:rPr lang="en-US" b="1" dirty="0"/>
              <a:t>Self-Employed Women’s Association (SEWA) in India</a:t>
            </a:r>
            <a:r>
              <a:rPr lang="en-US" dirty="0"/>
              <a:t>: A trade union for poor, self-employed women workers.</a:t>
            </a:r>
          </a:p>
          <a:p>
            <a:pPr>
              <a:buFont typeface="Arial" panose="020B0604020202020204" pitchFamily="34" charset="0"/>
              <a:buChar char="•"/>
            </a:pPr>
            <a:r>
              <a:rPr lang="en-US" b="1" dirty="0"/>
              <a:t>BRAC (Bangladesh)</a:t>
            </a:r>
            <a:r>
              <a:rPr lang="en-US" dirty="0"/>
              <a:t>: One of the largest NGOs, working on a wide range of programs from education to health and economic development.</a:t>
            </a:r>
          </a:p>
          <a:p>
            <a:endParaRPr lang="en-IN" dirty="0"/>
          </a:p>
        </p:txBody>
      </p:sp>
    </p:spTree>
    <p:extLst>
      <p:ext uri="{BB962C8B-B14F-4D97-AF65-F5344CB8AC3E}">
        <p14:creationId xmlns:p14="http://schemas.microsoft.com/office/powerpoint/2010/main" val="9951127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56C6-78B4-8427-D171-34D3DE96648A}"/>
              </a:ext>
            </a:extLst>
          </p:cNvPr>
          <p:cNvSpPr>
            <a:spLocks noGrp="1"/>
          </p:cNvSpPr>
          <p:nvPr>
            <p:ph type="title"/>
          </p:nvPr>
        </p:nvSpPr>
        <p:spPr/>
        <p:txBody>
          <a:bodyPr/>
          <a:lstStyle/>
          <a:p>
            <a:r>
              <a:rPr lang="en-US" b="1" dirty="0"/>
              <a:t>10. Integrated Development Programs</a:t>
            </a:r>
            <a:endParaRPr lang="en-IN" dirty="0"/>
          </a:p>
        </p:txBody>
      </p:sp>
      <p:sp>
        <p:nvSpPr>
          <p:cNvPr id="3" name="Content Placeholder 2">
            <a:extLst>
              <a:ext uri="{FF2B5EF4-FFF2-40B4-BE49-F238E27FC236}">
                <a16:creationId xmlns:a16="http://schemas.microsoft.com/office/drawing/2014/main" id="{79BFA609-AB66-8A39-E276-AA061BF66F2C}"/>
              </a:ext>
            </a:extLst>
          </p:cNvPr>
          <p:cNvSpPr>
            <a:spLocks noGrp="1"/>
          </p:cNvSpPr>
          <p:nvPr>
            <p:ph idx="1"/>
          </p:nvPr>
        </p:nvSpPr>
        <p:spPr/>
        <p:txBody>
          <a:bodyPr/>
          <a:lstStyle/>
          <a:p>
            <a:r>
              <a:rPr lang="en-US" dirty="0"/>
              <a:t>These comprehensive programs address multiple aspects of poverty simultaneously. Examples include:</a:t>
            </a:r>
          </a:p>
          <a:p>
            <a:pPr>
              <a:buFont typeface="Arial" panose="020B0604020202020204" pitchFamily="34" charset="0"/>
              <a:buChar char="•"/>
            </a:pPr>
            <a:r>
              <a:rPr lang="en-US" b="1" dirty="0"/>
              <a:t>Millennium Villages Project</a:t>
            </a:r>
            <a:r>
              <a:rPr lang="en-US" dirty="0"/>
              <a:t>: Aimed at demonstrating how integrated, community-led development can work.</a:t>
            </a:r>
          </a:p>
          <a:p>
            <a:pPr>
              <a:buFont typeface="Arial" panose="020B0604020202020204" pitchFamily="34" charset="0"/>
              <a:buChar char="•"/>
            </a:pPr>
            <a:r>
              <a:rPr lang="en-US" b="1" dirty="0"/>
              <a:t>SDG Fund (Sustainable Development Goals Fund)</a:t>
            </a:r>
            <a:r>
              <a:rPr lang="en-US" dirty="0"/>
              <a:t>: A multi-donor and multi-agency mechanism aimed at achieving SDGs, with a focus on poverty eradication.</a:t>
            </a:r>
          </a:p>
          <a:p>
            <a:endParaRPr lang="en-IN" dirty="0"/>
          </a:p>
        </p:txBody>
      </p:sp>
    </p:spTree>
    <p:extLst>
      <p:ext uri="{BB962C8B-B14F-4D97-AF65-F5344CB8AC3E}">
        <p14:creationId xmlns:p14="http://schemas.microsoft.com/office/powerpoint/2010/main" val="6813379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05DBF-A585-6824-CC86-B3E6F65BEA40}"/>
              </a:ext>
            </a:extLst>
          </p:cNvPr>
          <p:cNvSpPr>
            <a:spLocks noGrp="1"/>
          </p:cNvSpPr>
          <p:nvPr>
            <p:ph type="title"/>
          </p:nvPr>
        </p:nvSpPr>
        <p:spPr/>
        <p:txBody>
          <a:bodyPr/>
          <a:lstStyle/>
          <a:p>
            <a:r>
              <a:rPr lang="en-US" b="1" dirty="0"/>
              <a:t>Conclusion</a:t>
            </a:r>
            <a:endParaRPr lang="en-IN" b="1" dirty="0"/>
          </a:p>
        </p:txBody>
      </p:sp>
      <p:sp>
        <p:nvSpPr>
          <p:cNvPr id="3" name="Content Placeholder 2">
            <a:extLst>
              <a:ext uri="{FF2B5EF4-FFF2-40B4-BE49-F238E27FC236}">
                <a16:creationId xmlns:a16="http://schemas.microsoft.com/office/drawing/2014/main" id="{609BA6E6-04F2-38EF-5FE3-F66869940429}"/>
              </a:ext>
            </a:extLst>
          </p:cNvPr>
          <p:cNvSpPr>
            <a:spLocks noGrp="1"/>
          </p:cNvSpPr>
          <p:nvPr>
            <p:ph idx="1"/>
          </p:nvPr>
        </p:nvSpPr>
        <p:spPr/>
        <p:txBody>
          <a:bodyPr/>
          <a:lstStyle/>
          <a:p>
            <a:r>
              <a:rPr lang="en-US" dirty="0"/>
              <a:t>Effective poverty elimination requires coordinated efforts among governments, non-governmental organizations, international agencies, and local communities. By leveraging a combination of these programs, substantial progress can be made in reducing poverty globally.</a:t>
            </a:r>
            <a:endParaRPr lang="en-IN" dirty="0"/>
          </a:p>
        </p:txBody>
      </p:sp>
    </p:spTree>
    <p:extLst>
      <p:ext uri="{BB962C8B-B14F-4D97-AF65-F5344CB8AC3E}">
        <p14:creationId xmlns:p14="http://schemas.microsoft.com/office/powerpoint/2010/main" val="1149022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1894</Words>
  <Application>Microsoft Office PowerPoint</Application>
  <PresentationFormat>Widescreen</PresentationFormat>
  <Paragraphs>111</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Calibri Light</vt:lpstr>
      <vt:lpstr>Office Theme</vt:lpstr>
      <vt:lpstr>Programmes for poverty elimination in India</vt:lpstr>
      <vt:lpstr>The Sustainable Development Goals (SDGs)</vt:lpstr>
      <vt:lpstr>Goal-1</vt:lpstr>
      <vt:lpstr>Goal-2</vt:lpstr>
      <vt:lpstr>Goal-3</vt:lpstr>
      <vt:lpstr>Goal-4</vt:lpstr>
      <vt:lpstr>Goal-5</vt:lpstr>
      <vt:lpstr>Goal-6</vt:lpstr>
      <vt:lpstr>Goal-7</vt:lpstr>
      <vt:lpstr>Goal-8</vt:lpstr>
      <vt:lpstr>Goal-9</vt:lpstr>
      <vt:lpstr>Goal-10</vt:lpstr>
      <vt:lpstr>Goal-11</vt:lpstr>
      <vt:lpstr>Goal-12</vt:lpstr>
      <vt:lpstr>Goal-13</vt:lpstr>
      <vt:lpstr>Goal-14</vt:lpstr>
      <vt:lpstr>Goal-15</vt:lpstr>
      <vt:lpstr>Goal-16</vt:lpstr>
      <vt:lpstr>Goal-17</vt:lpstr>
      <vt:lpstr>SDG Goal 1: No Poverty</vt:lpstr>
      <vt:lpstr>Key Targets and Indicators</vt:lpstr>
      <vt:lpstr>Key Targets and Indicators</vt:lpstr>
      <vt:lpstr>Key Targets and Indicators</vt:lpstr>
      <vt:lpstr>Importance of Goal 1</vt:lpstr>
      <vt:lpstr>Challenges in Achieving Goal 1</vt:lpstr>
      <vt:lpstr>Strategies for Achieving Goal 1</vt:lpstr>
      <vt:lpstr>PowerPoint Presentation</vt:lpstr>
      <vt:lpstr>Introduction: Poverty elimination </vt:lpstr>
      <vt:lpstr> 1. Conditional Cash Transfer Programs (CCTs) </vt:lpstr>
      <vt:lpstr>2. Microfinance Initiatives</vt:lpstr>
      <vt:lpstr>3. Universal Basic Income (UBI)</vt:lpstr>
      <vt:lpstr>4. Social Protection Programs</vt:lpstr>
      <vt:lpstr>5. Educational Programs</vt:lpstr>
      <vt:lpstr>6. Health Interventions</vt:lpstr>
      <vt:lpstr>7. Agricultural Development Programs</vt:lpstr>
      <vt:lpstr>8. Infrastructure Development</vt:lpstr>
      <vt:lpstr>9. Empowerment and Advocacy Programs </vt:lpstr>
      <vt:lpstr>10. Integrated Development Programs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Arun Singh</dc:creator>
  <cp:lastModifiedBy>Arun Singh</cp:lastModifiedBy>
  <cp:revision>9</cp:revision>
  <dcterms:created xsi:type="dcterms:W3CDTF">2024-06-22T04:24:41Z</dcterms:created>
  <dcterms:modified xsi:type="dcterms:W3CDTF">2024-06-22T05:20:28Z</dcterms:modified>
</cp:coreProperties>
</file>