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6817" y="919988"/>
            <a:ext cx="9878364" cy="2494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A4B3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A4B3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A4B3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34343" y="4530851"/>
            <a:ext cx="1054607" cy="23271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82700" y="478663"/>
            <a:ext cx="962660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A4B3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6038" y="1498315"/>
            <a:ext cx="8358505" cy="2693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807/1560-7917.ES.2020.25.35.200001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2807/1560-7917.ES.2020.25.35.2000011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807/1560-7917.ES.2020.25.35.2000011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807/1560-7917.ES.2020.25.35.200001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807/1560-7917.ES.2020.25.35.200001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817" y="919988"/>
            <a:ext cx="7284084" cy="3718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4000" b="1" spc="-170" dirty="0">
                <a:solidFill>
                  <a:srgbClr val="A4B33B"/>
                </a:solidFill>
                <a:latin typeface="Verdana"/>
                <a:cs typeface="Verdana"/>
              </a:rPr>
              <a:t>CM 7.7 Describe and Demonstrate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b="1" spc="-170" dirty="0">
                <a:solidFill>
                  <a:srgbClr val="A4B33B"/>
                </a:solidFill>
                <a:latin typeface="Verdana"/>
                <a:cs typeface="Verdana"/>
              </a:rPr>
              <a:t>Principles</a:t>
            </a:r>
            <a:r>
              <a:rPr sz="4000" b="1" spc="-3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4000" b="1" spc="-145" dirty="0">
                <a:solidFill>
                  <a:srgbClr val="A4B33B"/>
                </a:solidFill>
                <a:latin typeface="Verdana"/>
                <a:cs typeface="Verdana"/>
              </a:rPr>
              <a:t>and</a:t>
            </a:r>
            <a:r>
              <a:rPr sz="4000" b="1" spc="-3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4000" b="1" spc="-180" dirty="0">
                <a:solidFill>
                  <a:srgbClr val="A4B33B"/>
                </a:solidFill>
                <a:latin typeface="Verdana"/>
                <a:cs typeface="Verdana"/>
              </a:rPr>
              <a:t>steps  of</a:t>
            </a:r>
            <a:r>
              <a:rPr sz="4000" b="1" spc="-3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4000" b="1" spc="-195" dirty="0">
                <a:solidFill>
                  <a:srgbClr val="A4B33B"/>
                </a:solidFill>
                <a:latin typeface="Verdana"/>
                <a:cs typeface="Verdana"/>
              </a:rPr>
              <a:t>an</a:t>
            </a:r>
            <a:r>
              <a:rPr lang="en-US" sz="4000" b="1" spc="-195" dirty="0">
                <a:solidFill>
                  <a:srgbClr val="A4B33B"/>
                </a:solidFill>
                <a:latin typeface="Verdana"/>
                <a:cs typeface="Verdana"/>
              </a:rPr>
              <a:t> epidemic /</a:t>
            </a:r>
            <a:r>
              <a:rPr sz="4000" b="1" spc="-3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4000" b="1" spc="-155" dirty="0">
                <a:solidFill>
                  <a:srgbClr val="A4B33B"/>
                </a:solidFill>
                <a:latin typeface="Verdana"/>
                <a:cs typeface="Verdana"/>
              </a:rPr>
              <a:t>outbreak  </a:t>
            </a:r>
            <a:r>
              <a:rPr sz="4000" b="1" spc="-185" dirty="0">
                <a:solidFill>
                  <a:srgbClr val="A4B33B"/>
                </a:solidFill>
                <a:latin typeface="Verdana"/>
                <a:cs typeface="Verdana"/>
              </a:rPr>
              <a:t>investigation</a:t>
            </a:r>
            <a:r>
              <a:rPr lang="en-US" sz="4000" b="1" spc="-185" dirty="0">
                <a:solidFill>
                  <a:srgbClr val="A4B33B"/>
                </a:solidFill>
                <a:latin typeface="Verdana"/>
                <a:cs typeface="Verdana"/>
              </a:rPr>
              <a:t> and its Control Measures</a:t>
            </a:r>
            <a:endParaRPr sz="4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3616" y="478663"/>
            <a:ext cx="46139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30" dirty="0"/>
              <a:t>W</a:t>
            </a:r>
            <a:r>
              <a:rPr spc="20" dirty="0"/>
              <a:t>h</a:t>
            </a:r>
            <a:r>
              <a:rPr spc="-114" dirty="0"/>
              <a:t>at</a:t>
            </a:r>
            <a:r>
              <a:rPr spc="-215" dirty="0"/>
              <a:t> </a:t>
            </a:r>
            <a:r>
              <a:rPr spc="-125" dirty="0"/>
              <a:t>i</a:t>
            </a:r>
            <a:r>
              <a:rPr spc="-210" dirty="0"/>
              <a:t>s</a:t>
            </a:r>
            <a:r>
              <a:rPr spc="-195" dirty="0"/>
              <a:t> </a:t>
            </a:r>
            <a:r>
              <a:rPr spc="-114" dirty="0"/>
              <a:t>an</a:t>
            </a:r>
            <a:r>
              <a:rPr spc="-200" dirty="0"/>
              <a:t> </a:t>
            </a:r>
            <a:r>
              <a:rPr spc="-100" dirty="0"/>
              <a:t>outbr</a:t>
            </a:r>
            <a:r>
              <a:rPr spc="-125" dirty="0"/>
              <a:t>e</a:t>
            </a:r>
            <a:r>
              <a:rPr spc="-100" dirty="0"/>
              <a:t>ak</a:t>
            </a:r>
            <a:r>
              <a:rPr spc="-90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1791" y="1412747"/>
            <a:ext cx="10968355" cy="1945005"/>
          </a:xfrm>
          <a:prstGeom prst="rect">
            <a:avLst/>
          </a:prstGeom>
          <a:ln w="15875">
            <a:solidFill>
              <a:srgbClr val="A4B33B"/>
            </a:solidFill>
          </a:ln>
        </p:spPr>
        <p:txBody>
          <a:bodyPr vert="horz" wrap="square" lIns="0" tIns="238125" rIns="0" bIns="0" rtlCol="0">
            <a:spAutoFit/>
          </a:bodyPr>
          <a:lstStyle/>
          <a:p>
            <a:pPr marL="517525" indent="-266065">
              <a:lnSpc>
                <a:spcPct val="100000"/>
              </a:lnSpc>
              <a:spcBef>
                <a:spcPts val="1875"/>
              </a:spcBef>
              <a:buFont typeface="Arial MT"/>
              <a:buChar char="•"/>
              <a:tabLst>
                <a:tab pos="517525" algn="l"/>
                <a:tab pos="518159" algn="l"/>
              </a:tabLst>
            </a:pPr>
            <a:r>
              <a:rPr sz="2500" spc="95" dirty="0">
                <a:latin typeface="Verdana"/>
                <a:cs typeface="Verdana"/>
              </a:rPr>
              <a:t>Un</a:t>
            </a:r>
            <a:r>
              <a:rPr sz="2500" spc="85" dirty="0">
                <a:latin typeface="Verdana"/>
                <a:cs typeface="Verdana"/>
              </a:rPr>
              <a:t>e</a:t>
            </a:r>
            <a:r>
              <a:rPr sz="2500" spc="40" dirty="0">
                <a:latin typeface="Verdana"/>
                <a:cs typeface="Verdana"/>
              </a:rPr>
              <a:t>xpected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increa</a:t>
            </a:r>
            <a:r>
              <a:rPr sz="2500" spc="10" dirty="0">
                <a:latin typeface="Verdana"/>
                <a:cs typeface="Verdana"/>
              </a:rPr>
              <a:t>s</a:t>
            </a:r>
            <a:r>
              <a:rPr sz="2500" spc="15" dirty="0">
                <a:latin typeface="Verdana"/>
                <a:cs typeface="Verdana"/>
              </a:rPr>
              <a:t>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45" dirty="0">
                <a:latin typeface="Verdana"/>
                <a:cs typeface="Verdana"/>
              </a:rPr>
              <a:t>in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15" dirty="0">
                <a:latin typeface="Verdana"/>
                <a:cs typeface="Verdana"/>
              </a:rPr>
              <a:t>cases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45" dirty="0">
                <a:latin typeface="Verdana"/>
                <a:cs typeface="Verdana"/>
              </a:rPr>
              <a:t>in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a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sp</a:t>
            </a:r>
            <a:r>
              <a:rPr sz="2500" spc="25" dirty="0">
                <a:latin typeface="Verdana"/>
                <a:cs typeface="Verdana"/>
              </a:rPr>
              <a:t>ecific</a:t>
            </a:r>
            <a:r>
              <a:rPr sz="2500" spc="-195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place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60" dirty="0">
                <a:latin typeface="Verdana"/>
                <a:cs typeface="Verdana"/>
              </a:rPr>
              <a:t>time</a:t>
            </a:r>
            <a:endParaRPr sz="2500">
              <a:latin typeface="Verdana"/>
              <a:cs typeface="Verdana"/>
            </a:endParaRPr>
          </a:p>
          <a:p>
            <a:pPr marL="517525" indent="-26606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517525" algn="l"/>
                <a:tab pos="518159" algn="l"/>
              </a:tabLst>
            </a:pPr>
            <a:r>
              <a:rPr sz="2500" spc="25" dirty="0">
                <a:latin typeface="Verdana"/>
                <a:cs typeface="Verdana"/>
              </a:rPr>
              <a:t>Exceed</a:t>
            </a:r>
            <a:r>
              <a:rPr sz="2500" spc="30" dirty="0">
                <a:latin typeface="Verdana"/>
                <a:cs typeface="Verdana"/>
              </a:rPr>
              <a:t>a</a:t>
            </a:r>
            <a:r>
              <a:rPr sz="2500" spc="75" dirty="0">
                <a:latin typeface="Verdana"/>
                <a:cs typeface="Verdana"/>
              </a:rPr>
              <a:t>nce</a:t>
            </a:r>
            <a:r>
              <a:rPr sz="2500" spc="-19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a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prede</a:t>
            </a:r>
            <a:r>
              <a:rPr sz="2500" spc="25" dirty="0">
                <a:latin typeface="Verdana"/>
                <a:cs typeface="Verdana"/>
              </a:rPr>
              <a:t>f</a:t>
            </a:r>
            <a:r>
              <a:rPr sz="2500" spc="60" dirty="0">
                <a:latin typeface="Verdana"/>
                <a:cs typeface="Verdana"/>
              </a:rPr>
              <a:t>ined</a:t>
            </a:r>
            <a:r>
              <a:rPr sz="2500" spc="-190" dirty="0">
                <a:latin typeface="Verdana"/>
                <a:cs typeface="Verdana"/>
              </a:rPr>
              <a:t> </a:t>
            </a:r>
            <a:r>
              <a:rPr sz="2500" spc="-10" dirty="0">
                <a:latin typeface="Verdana"/>
                <a:cs typeface="Verdana"/>
              </a:rPr>
              <a:t>ale</a:t>
            </a:r>
            <a:r>
              <a:rPr sz="2500" spc="-20" dirty="0">
                <a:latin typeface="Verdana"/>
                <a:cs typeface="Verdana"/>
              </a:rPr>
              <a:t>rt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thres</a:t>
            </a:r>
            <a:r>
              <a:rPr sz="2500" spc="25" dirty="0">
                <a:latin typeface="Verdana"/>
                <a:cs typeface="Verdana"/>
              </a:rPr>
              <a:t>h</a:t>
            </a:r>
            <a:r>
              <a:rPr sz="2500" spc="55" dirty="0">
                <a:latin typeface="Verdana"/>
                <a:cs typeface="Verdana"/>
              </a:rPr>
              <a:t>old</a:t>
            </a:r>
            <a:endParaRPr sz="2500">
              <a:latin typeface="Verdana"/>
              <a:cs typeface="Verdana"/>
            </a:endParaRPr>
          </a:p>
          <a:p>
            <a:pPr marL="517525" indent="-266065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517525" algn="l"/>
                <a:tab pos="518159" algn="l"/>
              </a:tabLst>
            </a:pPr>
            <a:r>
              <a:rPr sz="2500" spc="25" dirty="0">
                <a:latin typeface="Verdana"/>
                <a:cs typeface="Verdana"/>
              </a:rPr>
              <a:t>Two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10" dirty="0">
                <a:latin typeface="Verdana"/>
                <a:cs typeface="Verdana"/>
              </a:rPr>
              <a:t>or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mo</a:t>
            </a:r>
            <a:r>
              <a:rPr sz="2500" spc="25" dirty="0">
                <a:latin typeface="Verdana"/>
                <a:cs typeface="Verdana"/>
              </a:rPr>
              <a:t>r</a:t>
            </a:r>
            <a:r>
              <a:rPr sz="2500" spc="15" dirty="0">
                <a:latin typeface="Verdana"/>
                <a:cs typeface="Verdana"/>
              </a:rPr>
              <a:t>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cas</a:t>
            </a:r>
            <a:r>
              <a:rPr sz="2500" spc="5" dirty="0">
                <a:latin typeface="Verdana"/>
                <a:cs typeface="Verdana"/>
              </a:rPr>
              <a:t>e</a:t>
            </a:r>
            <a:r>
              <a:rPr sz="2500" spc="-85" dirty="0">
                <a:latin typeface="Verdana"/>
                <a:cs typeface="Verdana"/>
              </a:rPr>
              <a:t>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10" dirty="0">
                <a:latin typeface="Verdana"/>
                <a:cs typeface="Verdana"/>
              </a:rPr>
              <a:t>disea</a:t>
            </a:r>
            <a:r>
              <a:rPr sz="2500" spc="-5" dirty="0">
                <a:latin typeface="Verdana"/>
                <a:cs typeface="Verdana"/>
              </a:rPr>
              <a:t>s</a:t>
            </a:r>
            <a:r>
              <a:rPr sz="2500" spc="15" dirty="0">
                <a:latin typeface="Verdana"/>
                <a:cs typeface="Verdana"/>
              </a:rPr>
              <a:t>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link</a:t>
            </a:r>
            <a:r>
              <a:rPr sz="2500" spc="30" dirty="0">
                <a:latin typeface="Verdana"/>
                <a:cs typeface="Verdana"/>
              </a:rPr>
              <a:t>e</a:t>
            </a:r>
            <a:r>
              <a:rPr sz="2500" spc="130" dirty="0">
                <a:latin typeface="Verdana"/>
                <a:cs typeface="Verdana"/>
              </a:rPr>
              <a:t>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to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same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sou</a:t>
            </a:r>
            <a:r>
              <a:rPr sz="2500" spc="-20" dirty="0">
                <a:latin typeface="Verdana"/>
                <a:cs typeface="Verdana"/>
              </a:rPr>
              <a:t>r</a:t>
            </a:r>
            <a:r>
              <a:rPr sz="2500" spc="60" dirty="0">
                <a:latin typeface="Verdana"/>
                <a:cs typeface="Verdana"/>
              </a:rPr>
              <a:t>ce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1900" y="478663"/>
            <a:ext cx="105352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30" dirty="0"/>
              <a:t>W</a:t>
            </a:r>
            <a:r>
              <a:rPr spc="20" dirty="0"/>
              <a:t>h</a:t>
            </a:r>
            <a:r>
              <a:rPr spc="-114" dirty="0"/>
              <a:t>at</a:t>
            </a:r>
            <a:r>
              <a:rPr spc="-215" dirty="0"/>
              <a:t> </a:t>
            </a:r>
            <a:r>
              <a:rPr spc="-125" dirty="0"/>
              <a:t>i</a:t>
            </a:r>
            <a:r>
              <a:rPr spc="-210" dirty="0"/>
              <a:t>s</a:t>
            </a:r>
            <a:r>
              <a:rPr spc="-195" dirty="0"/>
              <a:t> </a:t>
            </a:r>
            <a:r>
              <a:rPr spc="-114" dirty="0"/>
              <a:t>an</a:t>
            </a:r>
            <a:r>
              <a:rPr spc="-200" dirty="0"/>
              <a:t> </a:t>
            </a:r>
            <a:r>
              <a:rPr spc="-114" dirty="0"/>
              <a:t>water</a:t>
            </a:r>
            <a:r>
              <a:rPr spc="-135" dirty="0"/>
              <a:t>b</a:t>
            </a:r>
            <a:r>
              <a:rPr spc="-120" dirty="0"/>
              <a:t>orne</a:t>
            </a:r>
            <a:r>
              <a:rPr spc="-204" dirty="0"/>
              <a:t> </a:t>
            </a:r>
            <a:r>
              <a:rPr spc="-100" dirty="0"/>
              <a:t>outbrea</a:t>
            </a:r>
            <a:r>
              <a:rPr spc="-120" dirty="0"/>
              <a:t>k</a:t>
            </a:r>
            <a:r>
              <a:rPr spc="-90" dirty="0"/>
              <a:t>?</a:t>
            </a:r>
            <a:r>
              <a:rPr spc="-185" dirty="0"/>
              <a:t> </a:t>
            </a:r>
            <a:r>
              <a:rPr sz="2500" b="0" spc="-185" dirty="0">
                <a:latin typeface="Verdana"/>
                <a:cs typeface="Verdana"/>
              </a:rPr>
              <a:t>-</a:t>
            </a:r>
            <a:r>
              <a:rPr sz="2500" b="0" spc="-235" dirty="0">
                <a:latin typeface="Verdana"/>
                <a:cs typeface="Verdana"/>
              </a:rPr>
              <a:t> </a:t>
            </a:r>
            <a:r>
              <a:rPr sz="3000" b="0" spc="235" dirty="0">
                <a:latin typeface="Verdana"/>
                <a:cs typeface="Verdana"/>
              </a:rPr>
              <a:t>WHO</a:t>
            </a:r>
            <a:r>
              <a:rPr sz="3000" b="0" spc="-260" dirty="0">
                <a:latin typeface="Verdana"/>
                <a:cs typeface="Verdana"/>
              </a:rPr>
              <a:t> </a:t>
            </a:r>
            <a:r>
              <a:rPr sz="3000" b="0" spc="55" dirty="0">
                <a:latin typeface="Verdana"/>
                <a:cs typeface="Verdana"/>
              </a:rPr>
              <a:t>de</a:t>
            </a:r>
            <a:r>
              <a:rPr sz="3000" b="0" spc="35" dirty="0">
                <a:latin typeface="Verdana"/>
                <a:cs typeface="Verdana"/>
              </a:rPr>
              <a:t>f</a:t>
            </a:r>
            <a:r>
              <a:rPr sz="3000" b="0" spc="40" dirty="0">
                <a:latin typeface="Verdana"/>
                <a:cs typeface="Verdana"/>
              </a:rPr>
              <a:t>inition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1791" y="1412747"/>
            <a:ext cx="10968355" cy="1757532"/>
          </a:xfrm>
          <a:prstGeom prst="rect">
            <a:avLst/>
          </a:prstGeom>
          <a:ln w="15875">
            <a:solidFill>
              <a:srgbClr val="A4B33B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553085" marR="296545" indent="-1270" algn="ctr">
              <a:lnSpc>
                <a:spcPct val="100000"/>
              </a:lnSpc>
            </a:pPr>
            <a:r>
              <a:rPr sz="2800" spc="60" dirty="0">
                <a:latin typeface="Verdana"/>
                <a:cs typeface="Verdana"/>
              </a:rPr>
              <a:t>At</a:t>
            </a:r>
            <a:r>
              <a:rPr sz="2800" spc="-240" dirty="0">
                <a:latin typeface="Verdana"/>
                <a:cs typeface="Verdana"/>
              </a:rPr>
              <a:t> </a:t>
            </a:r>
            <a:r>
              <a:rPr sz="2800" spc="-20" dirty="0">
                <a:latin typeface="Verdana"/>
                <a:cs typeface="Verdana"/>
              </a:rPr>
              <a:t>least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35" dirty="0">
                <a:latin typeface="Verdana"/>
                <a:cs typeface="Verdana"/>
              </a:rPr>
              <a:t>t</a:t>
            </a:r>
            <a:r>
              <a:rPr sz="2800" spc="110" dirty="0">
                <a:latin typeface="Verdana"/>
                <a:cs typeface="Verdana"/>
              </a:rPr>
              <a:t>wo</a:t>
            </a:r>
            <a:r>
              <a:rPr sz="2800" spc="-245" dirty="0">
                <a:latin typeface="Verdana"/>
                <a:cs typeface="Verdana"/>
              </a:rPr>
              <a:t> </a:t>
            </a:r>
            <a:r>
              <a:rPr sz="2800" spc="60" dirty="0">
                <a:latin typeface="Verdana"/>
                <a:cs typeface="Verdana"/>
              </a:rPr>
              <a:t>people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20" dirty="0">
                <a:latin typeface="Verdana"/>
                <a:cs typeface="Verdana"/>
              </a:rPr>
              <a:t>experience</a:t>
            </a:r>
            <a:r>
              <a:rPr sz="2800" spc="-225" dirty="0">
                <a:latin typeface="Verdana"/>
                <a:cs typeface="Verdana"/>
              </a:rPr>
              <a:t> </a:t>
            </a:r>
            <a:r>
              <a:rPr sz="2800" spc="-35" dirty="0">
                <a:latin typeface="Verdana"/>
                <a:cs typeface="Verdana"/>
              </a:rPr>
              <a:t>a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-75" dirty="0">
                <a:latin typeface="Verdana"/>
                <a:cs typeface="Verdana"/>
              </a:rPr>
              <a:t>s</a:t>
            </a:r>
            <a:r>
              <a:rPr sz="2800" spc="-35" dirty="0">
                <a:latin typeface="Verdana"/>
                <a:cs typeface="Verdana"/>
              </a:rPr>
              <a:t>i</a:t>
            </a:r>
            <a:r>
              <a:rPr sz="2800" spc="20" dirty="0">
                <a:latin typeface="Verdana"/>
                <a:cs typeface="Verdana"/>
              </a:rPr>
              <a:t>milar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-15" dirty="0">
                <a:latin typeface="Verdana"/>
                <a:cs typeface="Verdana"/>
              </a:rPr>
              <a:t>i</a:t>
            </a:r>
            <a:r>
              <a:rPr sz="2800" spc="20" dirty="0">
                <a:latin typeface="Verdana"/>
                <a:cs typeface="Verdana"/>
              </a:rPr>
              <a:t>ll</a:t>
            </a:r>
            <a:r>
              <a:rPr sz="2800" spc="50" dirty="0">
                <a:latin typeface="Verdana"/>
                <a:cs typeface="Verdana"/>
              </a:rPr>
              <a:t>n</a:t>
            </a:r>
            <a:r>
              <a:rPr sz="2800" spc="-55" dirty="0">
                <a:latin typeface="Verdana"/>
                <a:cs typeface="Verdana"/>
              </a:rPr>
              <a:t>ess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-20" dirty="0">
                <a:latin typeface="Verdana"/>
                <a:cs typeface="Verdana"/>
              </a:rPr>
              <a:t>after  </a:t>
            </a:r>
            <a:r>
              <a:rPr sz="2800" dirty="0">
                <a:latin typeface="Verdana"/>
                <a:cs typeface="Verdana"/>
              </a:rPr>
              <a:t>exposure</a:t>
            </a:r>
            <a:r>
              <a:rPr sz="2800" spc="-225" dirty="0">
                <a:latin typeface="Verdana"/>
                <a:cs typeface="Verdana"/>
              </a:rPr>
              <a:t> </a:t>
            </a:r>
            <a:r>
              <a:rPr sz="2800" spc="40" dirty="0">
                <a:latin typeface="Verdana"/>
                <a:cs typeface="Verdana"/>
              </a:rPr>
              <a:t>to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lang="en-US" sz="2800" spc="-254" dirty="0">
                <a:latin typeface="Verdana"/>
                <a:cs typeface="Verdana"/>
              </a:rPr>
              <a:t>the source e.g. </a:t>
            </a:r>
            <a:r>
              <a:rPr sz="2800" spc="20" dirty="0">
                <a:latin typeface="Verdana"/>
                <a:cs typeface="Verdana"/>
              </a:rPr>
              <a:t>water</a:t>
            </a:r>
            <a:r>
              <a:rPr sz="2800" spc="-250" dirty="0">
                <a:latin typeface="Verdana"/>
                <a:cs typeface="Verdana"/>
              </a:rPr>
              <a:t> </a:t>
            </a:r>
            <a:r>
              <a:rPr sz="2800" spc="80" dirty="0">
                <a:latin typeface="Verdana"/>
                <a:cs typeface="Verdana"/>
              </a:rPr>
              <a:t>and</a:t>
            </a:r>
            <a:r>
              <a:rPr sz="2800" spc="-235" dirty="0">
                <a:latin typeface="Verdana"/>
                <a:cs typeface="Verdana"/>
              </a:rPr>
              <a:t> </a:t>
            </a:r>
            <a:r>
              <a:rPr sz="2800" spc="55" dirty="0">
                <a:latin typeface="Verdana"/>
                <a:cs typeface="Verdana"/>
              </a:rPr>
              <a:t>the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35" dirty="0">
                <a:latin typeface="Verdana"/>
                <a:cs typeface="Verdana"/>
              </a:rPr>
              <a:t>evidence</a:t>
            </a:r>
            <a:r>
              <a:rPr sz="2800" spc="-250" dirty="0">
                <a:latin typeface="Verdana"/>
                <a:cs typeface="Verdana"/>
              </a:rPr>
              <a:t> </a:t>
            </a:r>
            <a:r>
              <a:rPr sz="2800" spc="30" dirty="0">
                <a:latin typeface="Verdana"/>
                <a:cs typeface="Verdana"/>
              </a:rPr>
              <a:t>suggests</a:t>
            </a:r>
            <a:r>
              <a:rPr sz="2800" spc="-235" dirty="0">
                <a:latin typeface="Verdana"/>
                <a:cs typeface="Verdana"/>
              </a:rPr>
              <a:t> </a:t>
            </a:r>
            <a:r>
              <a:rPr sz="2800" spc="-35" dirty="0">
                <a:latin typeface="Verdana"/>
                <a:cs typeface="Verdana"/>
              </a:rPr>
              <a:t>a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50" dirty="0">
                <a:latin typeface="Verdana"/>
                <a:cs typeface="Verdana"/>
              </a:rPr>
              <a:t>probable </a:t>
            </a:r>
            <a:r>
              <a:rPr sz="2800" spc="-969" dirty="0">
                <a:latin typeface="Verdana"/>
                <a:cs typeface="Verdana"/>
              </a:rPr>
              <a:t> </a:t>
            </a:r>
            <a:r>
              <a:rPr sz="2800" spc="20" dirty="0">
                <a:latin typeface="Verdana"/>
                <a:cs typeface="Verdana"/>
              </a:rPr>
              <a:t>source</a:t>
            </a:r>
            <a:r>
              <a:rPr lang="en-US" sz="2800" spc="20" dirty="0">
                <a:latin typeface="Verdana"/>
                <a:cs typeface="Verdana"/>
              </a:rPr>
              <a:t> e.g. water </a:t>
            </a:r>
            <a:endParaRPr sz="2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0307" y="478663"/>
            <a:ext cx="93192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0" dirty="0"/>
              <a:t>(Large</a:t>
            </a:r>
            <a:r>
              <a:rPr spc="-190" dirty="0"/>
              <a:t> </a:t>
            </a:r>
            <a:r>
              <a:rPr spc="-135" dirty="0"/>
              <a:t>water</a:t>
            </a:r>
            <a:r>
              <a:rPr spc="-204" dirty="0"/>
              <a:t> </a:t>
            </a:r>
            <a:r>
              <a:rPr spc="-180" dirty="0"/>
              <a:t>supply) </a:t>
            </a:r>
            <a:r>
              <a:rPr spc="-120" dirty="0"/>
              <a:t>waterborne</a:t>
            </a:r>
            <a:r>
              <a:rPr spc="-204" dirty="0"/>
              <a:t> </a:t>
            </a:r>
            <a:r>
              <a:rPr spc="-114" dirty="0"/>
              <a:t>outbreaks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6038" y="1518271"/>
            <a:ext cx="9932670" cy="279590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115"/>
              </a:spcBef>
              <a:buChar char="•"/>
              <a:tabLst>
                <a:tab pos="189865" algn="l"/>
              </a:tabLst>
            </a:pPr>
            <a:r>
              <a:rPr sz="2500" spc="20" dirty="0">
                <a:latin typeface="Verdana"/>
                <a:cs typeface="Verdana"/>
              </a:rPr>
              <a:t>Associated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with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50" dirty="0">
                <a:latin typeface="Verdana"/>
                <a:cs typeface="Verdana"/>
              </a:rPr>
              <a:t>w</a:t>
            </a:r>
            <a:r>
              <a:rPr sz="2500" spc="-5" dirty="0">
                <a:latin typeface="Verdana"/>
                <a:cs typeface="Verdana"/>
              </a:rPr>
              <a:t>atersh</a:t>
            </a:r>
            <a:r>
              <a:rPr sz="2500" dirty="0">
                <a:latin typeface="Verdana"/>
                <a:cs typeface="Verdana"/>
              </a:rPr>
              <a:t>e</a:t>
            </a:r>
            <a:r>
              <a:rPr sz="2500" spc="130" dirty="0">
                <a:latin typeface="Verdana"/>
                <a:cs typeface="Verdana"/>
              </a:rPr>
              <a:t>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e</a:t>
            </a:r>
            <a:r>
              <a:rPr sz="2500" spc="-55" dirty="0">
                <a:latin typeface="Verdana"/>
                <a:cs typeface="Verdana"/>
              </a:rPr>
              <a:t>v</a:t>
            </a:r>
            <a:r>
              <a:rPr sz="2500" spc="-50" dirty="0">
                <a:latin typeface="Verdana"/>
                <a:cs typeface="Verdana"/>
              </a:rPr>
              <a:t>e</a:t>
            </a:r>
            <a:r>
              <a:rPr sz="2500" spc="-140" dirty="0">
                <a:latin typeface="Verdana"/>
                <a:cs typeface="Verdana"/>
              </a:rPr>
              <a:t>nts:</a:t>
            </a:r>
            <a:endParaRPr sz="2500">
              <a:latin typeface="Verdana"/>
              <a:cs typeface="Verdana"/>
            </a:endParaRPr>
          </a:p>
          <a:p>
            <a:pPr marL="423545" lvl="1" indent="-182880">
              <a:lnSpc>
                <a:spcPct val="100000"/>
              </a:lnSpc>
              <a:spcBef>
                <a:spcPts val="819"/>
              </a:spcBef>
              <a:buSzPct val="80000"/>
              <a:buFont typeface="Arial MT"/>
              <a:buChar char="•"/>
              <a:tabLst>
                <a:tab pos="424180" algn="l"/>
              </a:tabLst>
            </a:pPr>
            <a:r>
              <a:rPr sz="2000" spc="25" dirty="0">
                <a:solidFill>
                  <a:srgbClr val="7E7E7E"/>
                </a:solidFill>
                <a:latin typeface="Verdana"/>
                <a:cs typeface="Verdana"/>
              </a:rPr>
              <a:t>Defects</a:t>
            </a:r>
            <a:r>
              <a:rPr sz="2000" spc="-204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7E7E7E"/>
                </a:solidFill>
                <a:latin typeface="Verdana"/>
                <a:cs typeface="Verdana"/>
              </a:rPr>
              <a:t>in</a:t>
            </a:r>
            <a:r>
              <a:rPr sz="2000" spc="-1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45" dirty="0">
                <a:solidFill>
                  <a:srgbClr val="7E7E7E"/>
                </a:solidFill>
                <a:latin typeface="Verdana"/>
                <a:cs typeface="Verdana"/>
              </a:rPr>
              <a:t>the</a:t>
            </a:r>
            <a:r>
              <a:rPr sz="2000" spc="-1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7E7E7E"/>
                </a:solidFill>
                <a:latin typeface="Verdana"/>
                <a:cs typeface="Verdana"/>
              </a:rPr>
              <a:t>water-treatment</a:t>
            </a:r>
            <a:r>
              <a:rPr sz="2000" spc="-22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10" dirty="0">
                <a:solidFill>
                  <a:srgbClr val="7E7E7E"/>
                </a:solidFill>
                <a:latin typeface="Verdana"/>
                <a:cs typeface="Verdana"/>
              </a:rPr>
              <a:t>process</a:t>
            </a:r>
            <a:r>
              <a:rPr sz="2000" spc="-20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7E7E7E"/>
                </a:solidFill>
                <a:latin typeface="Verdana"/>
                <a:cs typeface="Verdana"/>
              </a:rPr>
              <a:t>or</a:t>
            </a:r>
            <a:r>
              <a:rPr sz="2000" spc="-1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7E7E7E"/>
                </a:solidFill>
                <a:latin typeface="Verdana"/>
                <a:cs typeface="Verdana"/>
              </a:rPr>
              <a:t>distribution</a:t>
            </a:r>
            <a:r>
              <a:rPr sz="2000" spc="-22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7E7E7E"/>
                </a:solidFill>
                <a:latin typeface="Verdana"/>
                <a:cs typeface="Verdana"/>
              </a:rPr>
              <a:t>system</a:t>
            </a:r>
            <a:endParaRPr sz="2000">
              <a:latin typeface="Verdana"/>
              <a:cs typeface="Verdana"/>
            </a:endParaRPr>
          </a:p>
          <a:p>
            <a:pPr marL="423545" lvl="1" indent="-182880">
              <a:lnSpc>
                <a:spcPct val="100000"/>
              </a:lnSpc>
              <a:spcBef>
                <a:spcPts val="795"/>
              </a:spcBef>
              <a:buSzPct val="80000"/>
              <a:buFont typeface="Arial MT"/>
              <a:buChar char="•"/>
              <a:tabLst>
                <a:tab pos="424180" algn="l"/>
              </a:tabLst>
            </a:pPr>
            <a:r>
              <a:rPr sz="2000" spc="15" dirty="0">
                <a:solidFill>
                  <a:srgbClr val="7E7E7E"/>
                </a:solidFill>
                <a:latin typeface="Verdana"/>
                <a:cs typeface="Verdana"/>
              </a:rPr>
              <a:t>Exce</a:t>
            </a:r>
            <a:r>
              <a:rPr sz="2000" spc="20" dirty="0">
                <a:solidFill>
                  <a:srgbClr val="7E7E7E"/>
                </a:solidFill>
                <a:latin typeface="Verdana"/>
                <a:cs typeface="Verdana"/>
              </a:rPr>
              <a:t>e</a:t>
            </a:r>
            <a:r>
              <a:rPr sz="2000" spc="45" dirty="0">
                <a:solidFill>
                  <a:srgbClr val="7E7E7E"/>
                </a:solidFill>
                <a:latin typeface="Verdana"/>
                <a:cs typeface="Verdana"/>
              </a:rPr>
              <a:t>d</a:t>
            </a:r>
            <a:r>
              <a:rPr sz="2000" spc="50" dirty="0">
                <a:solidFill>
                  <a:srgbClr val="7E7E7E"/>
                </a:solidFill>
                <a:latin typeface="Verdana"/>
                <a:cs typeface="Verdana"/>
              </a:rPr>
              <a:t>a</a:t>
            </a:r>
            <a:r>
              <a:rPr sz="2000" spc="95" dirty="0">
                <a:solidFill>
                  <a:srgbClr val="7E7E7E"/>
                </a:solidFill>
                <a:latin typeface="Verdana"/>
                <a:cs typeface="Verdana"/>
              </a:rPr>
              <a:t>n</a:t>
            </a:r>
            <a:r>
              <a:rPr sz="2000" spc="70" dirty="0">
                <a:solidFill>
                  <a:srgbClr val="7E7E7E"/>
                </a:solidFill>
                <a:latin typeface="Verdana"/>
                <a:cs typeface="Verdana"/>
              </a:rPr>
              <a:t>c</a:t>
            </a:r>
            <a:r>
              <a:rPr sz="2000" spc="15" dirty="0">
                <a:solidFill>
                  <a:srgbClr val="7E7E7E"/>
                </a:solidFill>
                <a:latin typeface="Verdana"/>
                <a:cs typeface="Verdana"/>
              </a:rPr>
              <a:t>e</a:t>
            </a:r>
            <a:r>
              <a:rPr sz="2000" spc="-2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5" dirty="0">
                <a:solidFill>
                  <a:srgbClr val="7E7E7E"/>
                </a:solidFill>
                <a:latin typeface="Verdana"/>
                <a:cs typeface="Verdana"/>
              </a:rPr>
              <a:t>of</a:t>
            </a:r>
            <a:r>
              <a:rPr sz="2000" spc="-1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7E7E7E"/>
                </a:solidFill>
                <a:latin typeface="Verdana"/>
                <a:cs typeface="Verdana"/>
              </a:rPr>
              <a:t>w</a:t>
            </a:r>
            <a:r>
              <a:rPr sz="2000" spc="50" dirty="0">
                <a:solidFill>
                  <a:srgbClr val="7E7E7E"/>
                </a:solidFill>
                <a:latin typeface="Verdana"/>
                <a:cs typeface="Verdana"/>
              </a:rPr>
              <a:t>a</a:t>
            </a:r>
            <a:r>
              <a:rPr sz="2000" spc="15" dirty="0">
                <a:solidFill>
                  <a:srgbClr val="7E7E7E"/>
                </a:solidFill>
                <a:latin typeface="Verdana"/>
                <a:cs typeface="Verdana"/>
              </a:rPr>
              <a:t>t</a:t>
            </a:r>
            <a:r>
              <a:rPr sz="2000" spc="30" dirty="0">
                <a:solidFill>
                  <a:srgbClr val="7E7E7E"/>
                </a:solidFill>
                <a:latin typeface="Verdana"/>
                <a:cs typeface="Verdana"/>
              </a:rPr>
              <a:t>e</a:t>
            </a:r>
            <a:r>
              <a:rPr sz="2000" spc="-70" dirty="0">
                <a:solidFill>
                  <a:srgbClr val="7E7E7E"/>
                </a:solidFill>
                <a:latin typeface="Verdana"/>
                <a:cs typeface="Verdana"/>
              </a:rPr>
              <a:t>r</a:t>
            </a:r>
            <a:r>
              <a:rPr sz="2000" spc="-145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2000" spc="95" dirty="0">
                <a:solidFill>
                  <a:srgbClr val="7E7E7E"/>
                </a:solidFill>
                <a:latin typeface="Verdana"/>
                <a:cs typeface="Verdana"/>
              </a:rPr>
              <a:t>q</a:t>
            </a:r>
            <a:r>
              <a:rPr sz="2000" spc="85" dirty="0">
                <a:solidFill>
                  <a:srgbClr val="7E7E7E"/>
                </a:solidFill>
                <a:latin typeface="Verdana"/>
                <a:cs typeface="Verdana"/>
              </a:rPr>
              <a:t>u</a:t>
            </a:r>
            <a:r>
              <a:rPr sz="2000" spc="-15" dirty="0">
                <a:solidFill>
                  <a:srgbClr val="7E7E7E"/>
                </a:solidFill>
                <a:latin typeface="Verdana"/>
                <a:cs typeface="Verdana"/>
              </a:rPr>
              <a:t>al</a:t>
            </a:r>
            <a:r>
              <a:rPr sz="2000" spc="5" dirty="0">
                <a:solidFill>
                  <a:srgbClr val="7E7E7E"/>
                </a:solidFill>
                <a:latin typeface="Verdana"/>
                <a:cs typeface="Verdana"/>
              </a:rPr>
              <a:t>i</a:t>
            </a:r>
            <a:r>
              <a:rPr sz="2000" spc="-5" dirty="0">
                <a:solidFill>
                  <a:srgbClr val="7E7E7E"/>
                </a:solidFill>
                <a:latin typeface="Verdana"/>
                <a:cs typeface="Verdana"/>
              </a:rPr>
              <a:t>t</a:t>
            </a:r>
            <a:r>
              <a:rPr sz="2000" spc="-100" dirty="0">
                <a:solidFill>
                  <a:srgbClr val="7E7E7E"/>
                </a:solidFill>
                <a:latin typeface="Verdana"/>
                <a:cs typeface="Verdana"/>
              </a:rPr>
              <a:t>y</a:t>
            </a:r>
            <a:r>
              <a:rPr sz="2000" spc="-2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2000" spc="5" dirty="0">
                <a:solidFill>
                  <a:srgbClr val="7E7E7E"/>
                </a:solidFill>
                <a:latin typeface="Verdana"/>
                <a:cs typeface="Verdana"/>
              </a:rPr>
              <a:t>par</a:t>
            </a:r>
            <a:r>
              <a:rPr sz="2000" spc="10" dirty="0">
                <a:solidFill>
                  <a:srgbClr val="7E7E7E"/>
                </a:solidFill>
                <a:latin typeface="Verdana"/>
                <a:cs typeface="Verdana"/>
              </a:rPr>
              <a:t>a</a:t>
            </a:r>
            <a:r>
              <a:rPr sz="2000" spc="40" dirty="0">
                <a:solidFill>
                  <a:srgbClr val="7E7E7E"/>
                </a:solidFill>
                <a:latin typeface="Verdana"/>
                <a:cs typeface="Verdana"/>
              </a:rPr>
              <a:t>mete</a:t>
            </a:r>
            <a:r>
              <a:rPr sz="2000" spc="15" dirty="0">
                <a:solidFill>
                  <a:srgbClr val="7E7E7E"/>
                </a:solidFill>
                <a:latin typeface="Verdana"/>
                <a:cs typeface="Verdana"/>
              </a:rPr>
              <a:t>r</a:t>
            </a:r>
            <a:r>
              <a:rPr sz="2000" spc="-65" dirty="0">
                <a:solidFill>
                  <a:srgbClr val="7E7E7E"/>
                </a:solidFill>
                <a:latin typeface="Verdana"/>
                <a:cs typeface="Verdana"/>
              </a:rPr>
              <a:t>s</a:t>
            </a:r>
            <a:endParaRPr sz="20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180"/>
              </a:spcBef>
              <a:buChar char="•"/>
              <a:tabLst>
                <a:tab pos="189865" algn="l"/>
              </a:tabLst>
            </a:pPr>
            <a:r>
              <a:rPr sz="2500" spc="-10" dirty="0">
                <a:latin typeface="Verdana"/>
                <a:cs typeface="Verdana"/>
              </a:rPr>
              <a:t>Sudden,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rapid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widespread</a:t>
            </a:r>
            <a:r>
              <a:rPr sz="2500" spc="-185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occurrence</a:t>
            </a:r>
            <a:r>
              <a:rPr sz="2500" spc="-18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195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gastrointestinal </a:t>
            </a:r>
            <a:r>
              <a:rPr sz="2500" spc="-865" dirty="0">
                <a:latin typeface="Verdana"/>
                <a:cs typeface="Verdana"/>
              </a:rPr>
              <a:t> </a:t>
            </a:r>
            <a:r>
              <a:rPr sz="2500" spc="25" dirty="0">
                <a:latin typeface="Verdana"/>
                <a:cs typeface="Verdana"/>
              </a:rPr>
              <a:t>consultations</a:t>
            </a:r>
            <a:endParaRPr sz="2500">
              <a:latin typeface="Verdana"/>
              <a:cs typeface="Verdana"/>
            </a:endParaRPr>
          </a:p>
          <a:p>
            <a:pPr marL="189230" indent="-177165">
              <a:lnSpc>
                <a:spcPct val="100000"/>
              </a:lnSpc>
              <a:spcBef>
                <a:spcPts val="1205"/>
              </a:spcBef>
              <a:buChar char="•"/>
              <a:tabLst>
                <a:tab pos="189865" algn="l"/>
              </a:tabLst>
            </a:pPr>
            <a:r>
              <a:rPr sz="2500" spc="20" dirty="0">
                <a:latin typeface="Verdana"/>
                <a:cs typeface="Verdana"/>
              </a:rPr>
              <a:t>C</a:t>
            </a:r>
            <a:r>
              <a:rPr sz="2500" spc="10" dirty="0">
                <a:latin typeface="Verdana"/>
                <a:cs typeface="Verdana"/>
              </a:rPr>
              <a:t>l</a:t>
            </a:r>
            <a:r>
              <a:rPr sz="2500" spc="30" dirty="0">
                <a:latin typeface="Verdana"/>
                <a:cs typeface="Verdana"/>
              </a:rPr>
              <a:t>ustering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15" dirty="0">
                <a:latin typeface="Verdana"/>
                <a:cs typeface="Verdana"/>
              </a:rPr>
              <a:t>cases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45" dirty="0">
                <a:latin typeface="Verdana"/>
                <a:cs typeface="Verdana"/>
              </a:rPr>
              <a:t>in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a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25" dirty="0">
                <a:latin typeface="Verdana"/>
                <a:cs typeface="Verdana"/>
              </a:rPr>
              <a:t>parti</a:t>
            </a:r>
            <a:r>
              <a:rPr sz="2500" spc="15" dirty="0">
                <a:latin typeface="Verdana"/>
                <a:cs typeface="Verdana"/>
              </a:rPr>
              <a:t>c</a:t>
            </a:r>
            <a:r>
              <a:rPr sz="2500" spc="-5" dirty="0">
                <a:latin typeface="Verdana"/>
                <a:cs typeface="Verdana"/>
              </a:rPr>
              <a:t>ular</a:t>
            </a:r>
            <a:r>
              <a:rPr sz="2500" spc="-18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wate</a:t>
            </a:r>
            <a:r>
              <a:rPr sz="2500" spc="30" dirty="0">
                <a:latin typeface="Verdana"/>
                <a:cs typeface="Verdana"/>
              </a:rPr>
              <a:t>r</a:t>
            </a:r>
            <a:r>
              <a:rPr sz="2500" spc="-195" dirty="0">
                <a:latin typeface="Verdana"/>
                <a:cs typeface="Verdana"/>
              </a:rPr>
              <a:t>-</a:t>
            </a:r>
            <a:r>
              <a:rPr sz="2500" spc="20" dirty="0">
                <a:latin typeface="Verdana"/>
                <a:cs typeface="Verdana"/>
              </a:rPr>
              <a:t>supply</a:t>
            </a:r>
            <a:r>
              <a:rPr sz="2500" spc="-190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z</a:t>
            </a:r>
            <a:r>
              <a:rPr sz="2500" spc="-5" dirty="0">
                <a:latin typeface="Verdana"/>
                <a:cs typeface="Verdana"/>
              </a:rPr>
              <a:t>o</a:t>
            </a:r>
            <a:r>
              <a:rPr sz="2500" spc="60" dirty="0">
                <a:latin typeface="Verdana"/>
                <a:cs typeface="Verdana"/>
              </a:rPr>
              <a:t>ne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8094" y="478663"/>
            <a:ext cx="96634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When</a:t>
            </a:r>
            <a:r>
              <a:rPr spc="-204" dirty="0"/>
              <a:t> </a:t>
            </a:r>
            <a:r>
              <a:rPr spc="-85" dirty="0"/>
              <a:t>to</a:t>
            </a:r>
            <a:r>
              <a:rPr spc="-195" dirty="0"/>
              <a:t> </a:t>
            </a:r>
            <a:r>
              <a:rPr spc="-110" dirty="0"/>
              <a:t>investigate</a:t>
            </a:r>
            <a:r>
              <a:rPr spc="-225" dirty="0"/>
              <a:t> </a:t>
            </a:r>
            <a:r>
              <a:rPr spc="-165" dirty="0"/>
              <a:t>a</a:t>
            </a:r>
            <a:r>
              <a:rPr spc="-190" dirty="0"/>
              <a:t> </a:t>
            </a:r>
            <a:r>
              <a:rPr spc="-120" dirty="0"/>
              <a:t>waterborne</a:t>
            </a:r>
            <a:r>
              <a:rPr spc="-225" dirty="0"/>
              <a:t> </a:t>
            </a:r>
            <a:r>
              <a:rPr spc="-100" dirty="0"/>
              <a:t>outbreak?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6038" y="1495958"/>
            <a:ext cx="8358505" cy="26936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77495" indent="-265430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5" dirty="0">
                <a:latin typeface="Verdana"/>
                <a:cs typeface="Verdana"/>
              </a:rPr>
              <a:t>The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ou</a:t>
            </a:r>
            <a:r>
              <a:rPr sz="2500" spc="30" dirty="0">
                <a:latin typeface="Verdana"/>
                <a:cs typeface="Verdana"/>
              </a:rPr>
              <a:t>t</a:t>
            </a:r>
            <a:r>
              <a:rPr sz="2500" spc="15" dirty="0">
                <a:latin typeface="Verdana"/>
                <a:cs typeface="Verdana"/>
              </a:rPr>
              <a:t>break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-50" dirty="0">
                <a:latin typeface="Verdana"/>
                <a:cs typeface="Verdana"/>
              </a:rPr>
              <a:t>is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25" dirty="0">
                <a:latin typeface="Verdana"/>
                <a:cs typeface="Verdana"/>
              </a:rPr>
              <a:t>likely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t</a:t>
            </a:r>
            <a:r>
              <a:rPr sz="2500" spc="45" dirty="0">
                <a:latin typeface="Verdana"/>
                <a:cs typeface="Verdana"/>
              </a:rPr>
              <a:t>o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con</a:t>
            </a:r>
            <a:r>
              <a:rPr sz="2500" spc="40" dirty="0">
                <a:latin typeface="Verdana"/>
                <a:cs typeface="Verdana"/>
              </a:rPr>
              <a:t>t</a:t>
            </a:r>
            <a:r>
              <a:rPr sz="2500" spc="50" dirty="0">
                <a:latin typeface="Verdana"/>
                <a:cs typeface="Verdana"/>
              </a:rPr>
              <a:t>inue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25" dirty="0">
                <a:latin typeface="Verdana"/>
                <a:cs typeface="Verdana"/>
              </a:rPr>
              <a:t>if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no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intervention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135" dirty="0">
                <a:latin typeface="Verdana"/>
                <a:cs typeface="Verdana"/>
              </a:rPr>
              <a:t>U</a:t>
            </a:r>
            <a:r>
              <a:rPr sz="2500" spc="120" dirty="0">
                <a:latin typeface="Verdana"/>
                <a:cs typeface="Verdana"/>
              </a:rPr>
              <a:t>n</a:t>
            </a:r>
            <a:r>
              <a:rPr sz="2500" spc="85" dirty="0">
                <a:latin typeface="Verdana"/>
                <a:cs typeface="Verdana"/>
              </a:rPr>
              <a:t>known</a:t>
            </a:r>
            <a:r>
              <a:rPr sz="2500" spc="-240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source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135" dirty="0">
                <a:latin typeface="Verdana"/>
                <a:cs typeface="Verdana"/>
              </a:rPr>
              <a:t>U</a:t>
            </a:r>
            <a:r>
              <a:rPr sz="2500" spc="120" dirty="0">
                <a:latin typeface="Verdana"/>
                <a:cs typeface="Verdana"/>
              </a:rPr>
              <a:t>n</a:t>
            </a:r>
            <a:r>
              <a:rPr sz="2500" spc="85" dirty="0">
                <a:latin typeface="Verdana"/>
                <a:cs typeface="Verdana"/>
              </a:rPr>
              <a:t>known</a:t>
            </a:r>
            <a:r>
              <a:rPr sz="2500" spc="-240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cause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-100" dirty="0">
                <a:latin typeface="Verdana"/>
                <a:cs typeface="Verdana"/>
              </a:rPr>
              <a:t>Se</a:t>
            </a:r>
            <a:r>
              <a:rPr sz="2500" spc="-85" dirty="0">
                <a:latin typeface="Verdana"/>
                <a:cs typeface="Verdana"/>
              </a:rPr>
              <a:t>v</a:t>
            </a:r>
            <a:r>
              <a:rPr sz="2500" spc="-10" dirty="0">
                <a:latin typeface="Verdana"/>
                <a:cs typeface="Verdana"/>
              </a:rPr>
              <a:t>ere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20" dirty="0">
                <a:latin typeface="Verdana"/>
                <a:cs typeface="Verdana"/>
              </a:rPr>
              <a:t>and/or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5" dirty="0">
                <a:latin typeface="Verdana"/>
                <a:cs typeface="Verdana"/>
              </a:rPr>
              <a:t>unu</a:t>
            </a:r>
            <a:r>
              <a:rPr sz="2500" spc="50" dirty="0">
                <a:latin typeface="Verdana"/>
                <a:cs typeface="Verdana"/>
              </a:rPr>
              <a:t>s</a:t>
            </a:r>
            <a:r>
              <a:rPr sz="2500" spc="15" dirty="0">
                <a:latin typeface="Verdana"/>
                <a:cs typeface="Verdana"/>
              </a:rPr>
              <a:t>ual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dis</a:t>
            </a:r>
            <a:r>
              <a:rPr sz="2500" spc="20" dirty="0">
                <a:latin typeface="Verdana"/>
                <a:cs typeface="Verdana"/>
              </a:rPr>
              <a:t>e</a:t>
            </a:r>
            <a:r>
              <a:rPr sz="2500" spc="-35" dirty="0">
                <a:latin typeface="Verdana"/>
                <a:cs typeface="Verdana"/>
              </a:rPr>
              <a:t>ase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20" dirty="0">
                <a:latin typeface="Verdana"/>
                <a:cs typeface="Verdana"/>
              </a:rPr>
              <a:t>L</a:t>
            </a:r>
            <a:r>
              <a:rPr sz="2500" spc="30" dirty="0">
                <a:latin typeface="Verdana"/>
                <a:cs typeface="Verdana"/>
              </a:rPr>
              <a:t>a</a:t>
            </a:r>
            <a:r>
              <a:rPr sz="2500" spc="35" dirty="0">
                <a:latin typeface="Verdana"/>
                <a:cs typeface="Verdana"/>
              </a:rPr>
              <a:t>rge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14" dirty="0">
                <a:latin typeface="Verdana"/>
                <a:cs typeface="Verdana"/>
              </a:rPr>
              <a:t>nu</a:t>
            </a:r>
            <a:r>
              <a:rPr sz="2500" spc="185" dirty="0">
                <a:latin typeface="Verdana"/>
                <a:cs typeface="Verdana"/>
              </a:rPr>
              <a:t>m</a:t>
            </a:r>
            <a:r>
              <a:rPr sz="2500" spc="25" dirty="0">
                <a:latin typeface="Verdana"/>
                <a:cs typeface="Verdana"/>
              </a:rPr>
              <a:t>ber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15" dirty="0">
                <a:latin typeface="Verdana"/>
                <a:cs typeface="Verdana"/>
              </a:rPr>
              <a:t>cases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77495" indent="-26543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pc="5" dirty="0"/>
              <a:t>The</a:t>
            </a:r>
            <a:r>
              <a:rPr spc="-220" dirty="0"/>
              <a:t> </a:t>
            </a:r>
            <a:r>
              <a:rPr spc="65" dirty="0"/>
              <a:t>ou</a:t>
            </a:r>
            <a:r>
              <a:rPr spc="30" dirty="0"/>
              <a:t>t</a:t>
            </a:r>
            <a:r>
              <a:rPr spc="15" dirty="0"/>
              <a:t>break</a:t>
            </a:r>
            <a:r>
              <a:rPr spc="-210" dirty="0"/>
              <a:t> </a:t>
            </a:r>
            <a:r>
              <a:rPr spc="-50" dirty="0"/>
              <a:t>is</a:t>
            </a:r>
            <a:r>
              <a:rPr spc="-220" dirty="0"/>
              <a:t> </a:t>
            </a:r>
            <a:r>
              <a:rPr spc="-25" dirty="0"/>
              <a:t>likely</a:t>
            </a:r>
            <a:r>
              <a:rPr spc="-220" dirty="0"/>
              <a:t> </a:t>
            </a:r>
            <a:r>
              <a:rPr spc="10" dirty="0"/>
              <a:t>t</a:t>
            </a:r>
            <a:r>
              <a:rPr spc="45" dirty="0"/>
              <a:t>o</a:t>
            </a:r>
            <a:r>
              <a:rPr spc="-225" dirty="0"/>
              <a:t> </a:t>
            </a:r>
            <a:r>
              <a:rPr spc="75" dirty="0"/>
              <a:t>con</a:t>
            </a:r>
            <a:r>
              <a:rPr spc="40" dirty="0"/>
              <a:t>t</a:t>
            </a:r>
            <a:r>
              <a:rPr spc="50" dirty="0"/>
              <a:t>inue</a:t>
            </a:r>
            <a:r>
              <a:rPr spc="-215" dirty="0"/>
              <a:t> </a:t>
            </a:r>
            <a:r>
              <a:rPr spc="-25" dirty="0"/>
              <a:t>if</a:t>
            </a:r>
            <a:r>
              <a:rPr spc="-215" dirty="0"/>
              <a:t> </a:t>
            </a:r>
            <a:r>
              <a:rPr spc="75" dirty="0"/>
              <a:t>no</a:t>
            </a:r>
            <a:r>
              <a:rPr spc="-235" dirty="0"/>
              <a:t> </a:t>
            </a:r>
            <a:r>
              <a:rPr spc="20" dirty="0"/>
              <a:t>intervention</a:t>
            </a: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pc="95" dirty="0"/>
              <a:t>Unknown</a:t>
            </a:r>
            <a:r>
              <a:rPr spc="-245" dirty="0"/>
              <a:t> </a:t>
            </a:r>
            <a:r>
              <a:rPr dirty="0"/>
              <a:t>sou</a:t>
            </a:r>
            <a:r>
              <a:rPr spc="-15" dirty="0"/>
              <a:t>r</a:t>
            </a:r>
            <a:r>
              <a:rPr spc="60" dirty="0"/>
              <a:t>ce</a:t>
            </a:r>
          </a:p>
          <a:p>
            <a:pPr marL="277495" indent="-26543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pc="135" dirty="0"/>
              <a:t>U</a:t>
            </a:r>
            <a:r>
              <a:rPr spc="120" dirty="0"/>
              <a:t>n</a:t>
            </a:r>
            <a:r>
              <a:rPr spc="85" dirty="0"/>
              <a:t>known</a:t>
            </a:r>
            <a:r>
              <a:rPr spc="-240" dirty="0"/>
              <a:t> </a:t>
            </a:r>
            <a:r>
              <a:rPr spc="20" dirty="0"/>
              <a:t>cause</a:t>
            </a: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pc="-100" dirty="0"/>
              <a:t>Se</a:t>
            </a:r>
            <a:r>
              <a:rPr spc="-85" dirty="0"/>
              <a:t>v</a:t>
            </a:r>
            <a:r>
              <a:rPr spc="-10" dirty="0"/>
              <a:t>ere</a:t>
            </a:r>
            <a:r>
              <a:rPr spc="-225" dirty="0"/>
              <a:t> </a:t>
            </a:r>
            <a:r>
              <a:rPr spc="-20" dirty="0"/>
              <a:t>and/or</a:t>
            </a:r>
            <a:r>
              <a:rPr spc="-225" dirty="0"/>
              <a:t> </a:t>
            </a:r>
            <a:r>
              <a:rPr spc="55" dirty="0"/>
              <a:t>unu</a:t>
            </a:r>
            <a:r>
              <a:rPr spc="50" dirty="0"/>
              <a:t>s</a:t>
            </a:r>
            <a:r>
              <a:rPr spc="15" dirty="0"/>
              <a:t>ual</a:t>
            </a:r>
            <a:r>
              <a:rPr spc="-204" dirty="0"/>
              <a:t> </a:t>
            </a:r>
            <a:r>
              <a:rPr spc="10" dirty="0"/>
              <a:t>dis</a:t>
            </a:r>
            <a:r>
              <a:rPr spc="20" dirty="0"/>
              <a:t>e</a:t>
            </a:r>
            <a:r>
              <a:rPr spc="-35" dirty="0"/>
              <a:t>ase</a:t>
            </a: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pc="20" dirty="0"/>
              <a:t>L</a:t>
            </a:r>
            <a:r>
              <a:rPr spc="30" dirty="0"/>
              <a:t>a</a:t>
            </a:r>
            <a:r>
              <a:rPr spc="35" dirty="0"/>
              <a:t>rge</a:t>
            </a:r>
            <a:r>
              <a:rPr spc="-225" dirty="0"/>
              <a:t> </a:t>
            </a:r>
            <a:r>
              <a:rPr spc="114" dirty="0"/>
              <a:t>nu</a:t>
            </a:r>
            <a:r>
              <a:rPr spc="185" dirty="0"/>
              <a:t>m</a:t>
            </a:r>
            <a:r>
              <a:rPr spc="25" dirty="0"/>
              <a:t>ber</a:t>
            </a:r>
            <a:r>
              <a:rPr spc="-210" dirty="0"/>
              <a:t> </a:t>
            </a:r>
            <a:r>
              <a:rPr spc="5" dirty="0"/>
              <a:t>of</a:t>
            </a:r>
            <a:r>
              <a:rPr spc="-225" dirty="0"/>
              <a:t> </a:t>
            </a:r>
            <a:r>
              <a:rPr spc="-15" dirty="0"/>
              <a:t>cases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8094" y="478663"/>
            <a:ext cx="96634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When</a:t>
            </a:r>
            <a:r>
              <a:rPr spc="-204" dirty="0"/>
              <a:t> </a:t>
            </a:r>
            <a:r>
              <a:rPr spc="-85" dirty="0"/>
              <a:t>to</a:t>
            </a:r>
            <a:r>
              <a:rPr spc="-195" dirty="0"/>
              <a:t> </a:t>
            </a:r>
            <a:r>
              <a:rPr spc="-110" dirty="0"/>
              <a:t>investigate</a:t>
            </a:r>
            <a:r>
              <a:rPr spc="-225" dirty="0"/>
              <a:t> </a:t>
            </a:r>
            <a:r>
              <a:rPr spc="-165" dirty="0"/>
              <a:t>a</a:t>
            </a:r>
            <a:r>
              <a:rPr spc="-190" dirty="0"/>
              <a:t> </a:t>
            </a:r>
            <a:r>
              <a:rPr spc="-120" dirty="0"/>
              <a:t>waterborne</a:t>
            </a:r>
            <a:r>
              <a:rPr spc="-225" dirty="0"/>
              <a:t> </a:t>
            </a:r>
            <a:r>
              <a:rPr spc="-100" dirty="0"/>
              <a:t>outbreak?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52500" y="813816"/>
            <a:ext cx="10279380" cy="5325110"/>
            <a:chOff x="952500" y="813816"/>
            <a:chExt cx="10279380" cy="53251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00" y="813816"/>
              <a:ext cx="10279380" cy="53248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9115" y="1197863"/>
              <a:ext cx="9819131" cy="47030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5298" y="836676"/>
              <a:ext cx="10198735" cy="5243830"/>
            </a:xfrm>
            <a:custGeom>
              <a:avLst/>
              <a:gdLst/>
              <a:ahLst/>
              <a:cxnLst/>
              <a:rect l="l" t="t" r="r" b="b"/>
              <a:pathLst>
                <a:path w="10198735" h="5243830">
                  <a:moveTo>
                    <a:pt x="9551670" y="0"/>
                  </a:moveTo>
                  <a:lnTo>
                    <a:pt x="0" y="3456813"/>
                  </a:lnTo>
                  <a:lnTo>
                    <a:pt x="646557" y="5243487"/>
                  </a:lnTo>
                  <a:lnTo>
                    <a:pt x="10198227" y="1786636"/>
                  </a:lnTo>
                  <a:lnTo>
                    <a:pt x="9551670" y="0"/>
                  </a:lnTo>
                  <a:close/>
                </a:path>
              </a:pathLst>
            </a:custGeom>
            <a:solidFill>
              <a:srgbClr val="A4B3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1348" y="1467739"/>
              <a:ext cx="9133332" cy="40523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14488" y="4137660"/>
              <a:ext cx="2729865" cy="1424940"/>
            </a:xfrm>
            <a:custGeom>
              <a:avLst/>
              <a:gdLst/>
              <a:ahLst/>
              <a:cxnLst/>
              <a:rect l="l" t="t" r="r" b="b"/>
              <a:pathLst>
                <a:path w="2729865" h="1424939">
                  <a:moveTo>
                    <a:pt x="2729483" y="0"/>
                  </a:moveTo>
                  <a:lnTo>
                    <a:pt x="0" y="0"/>
                  </a:lnTo>
                  <a:lnTo>
                    <a:pt x="0" y="1424939"/>
                  </a:lnTo>
                  <a:lnTo>
                    <a:pt x="2729483" y="1424939"/>
                  </a:lnTo>
                  <a:lnTo>
                    <a:pt x="2729483" y="0"/>
                  </a:lnTo>
                  <a:close/>
                </a:path>
              </a:pathLst>
            </a:custGeom>
            <a:solidFill>
              <a:srgbClr val="A4B3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926705" y="4128642"/>
            <a:ext cx="2305050" cy="136652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285"/>
              </a:spcBef>
            </a:pPr>
            <a:r>
              <a:rPr sz="1600" spc="6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6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600" spc="5" dirty="0">
                <a:solidFill>
                  <a:srgbClr val="FFFFFF"/>
                </a:solidFill>
                <a:latin typeface="Verdana"/>
                <a:cs typeface="Verdana"/>
              </a:rPr>
              <a:t>wev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600" spc="-145" dirty="0">
                <a:solidFill>
                  <a:srgbClr val="FFFFFF"/>
                </a:solidFill>
                <a:latin typeface="Verdana"/>
                <a:cs typeface="Verdana"/>
              </a:rPr>
              <a:t>r,</a:t>
            </a:r>
            <a:r>
              <a:rPr sz="16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16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9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ill</a:t>
            </a:r>
            <a:r>
              <a:rPr sz="16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sti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ll</a:t>
            </a:r>
            <a:r>
              <a:rPr sz="16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be  </a:t>
            </a:r>
            <a:r>
              <a:rPr sz="1600" spc="60" dirty="0">
                <a:solidFill>
                  <a:srgbClr val="FFFFFF"/>
                </a:solidFill>
                <a:latin typeface="Verdana"/>
                <a:cs typeface="Verdana"/>
              </a:rPr>
              <a:t>imp</a:t>
            </a:r>
            <a:r>
              <a:rPr sz="1600" spc="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rt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600" spc="40" dirty="0">
                <a:solidFill>
                  <a:srgbClr val="FFFFFF"/>
                </a:solidFill>
                <a:latin typeface="Verdana"/>
                <a:cs typeface="Verdana"/>
              </a:rPr>
              <a:t>nt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Verdana"/>
                <a:cs typeface="Verdana"/>
              </a:rPr>
              <a:t>identify  </a:t>
            </a:r>
            <a:r>
              <a:rPr sz="1600" spc="3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cause</a:t>
            </a:r>
            <a:r>
              <a:rPr sz="16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600" spc="55" dirty="0">
                <a:solidFill>
                  <a:srgbClr val="FFFFFF"/>
                </a:solidFill>
                <a:latin typeface="Verdana"/>
                <a:cs typeface="Verdana"/>
              </a:rPr>
              <a:t>nd  </a:t>
            </a:r>
            <a:r>
              <a:rPr sz="1600" spc="4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6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600" spc="15" dirty="0">
                <a:solidFill>
                  <a:srgbClr val="FFFFFF"/>
                </a:solidFill>
                <a:latin typeface="Verdana"/>
                <a:cs typeface="Verdana"/>
              </a:rPr>
              <a:t>nt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45" dirty="0">
                <a:solidFill>
                  <a:srgbClr val="FFFFFF"/>
                </a:solidFill>
                <a:latin typeface="Verdana"/>
                <a:cs typeface="Verdana"/>
              </a:rPr>
              <a:t>ibuting</a:t>
            </a:r>
            <a:r>
              <a:rPr sz="16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600" spc="30" dirty="0">
                <a:solidFill>
                  <a:srgbClr val="FFFFFF"/>
                </a:solidFill>
                <a:latin typeface="Verdana"/>
                <a:cs typeface="Verdana"/>
              </a:rPr>
              <a:t>ct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in 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4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600" spc="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600" spc="30" dirty="0">
                <a:solidFill>
                  <a:srgbClr val="FFFFFF"/>
                </a:solidFill>
                <a:latin typeface="Verdana"/>
                <a:cs typeface="Verdana"/>
              </a:rPr>
              <a:t>ent</a:t>
            </a:r>
            <a:r>
              <a:rPr sz="16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45" dirty="0">
                <a:solidFill>
                  <a:srgbClr val="FFFFFF"/>
                </a:solidFill>
                <a:latin typeface="Verdana"/>
                <a:cs typeface="Verdana"/>
              </a:rPr>
              <a:t>new  </a:t>
            </a:r>
            <a:r>
              <a:rPr sz="1600" spc="5" dirty="0">
                <a:solidFill>
                  <a:srgbClr val="FFFFFF"/>
                </a:solidFill>
                <a:latin typeface="Verdana"/>
                <a:cs typeface="Verdana"/>
              </a:rPr>
              <a:t>outbreaks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57113" y="4572380"/>
            <a:ext cx="1675764" cy="415290"/>
            <a:chOff x="5857113" y="4572380"/>
            <a:chExt cx="1675764" cy="415290"/>
          </a:xfrm>
        </p:grpSpPr>
        <p:sp>
          <p:nvSpPr>
            <p:cNvPr id="12" name="object 12"/>
            <p:cNvSpPr/>
            <p:nvPr/>
          </p:nvSpPr>
          <p:spPr>
            <a:xfrm>
              <a:off x="5866638" y="4581905"/>
              <a:ext cx="1656714" cy="396240"/>
            </a:xfrm>
            <a:custGeom>
              <a:avLst/>
              <a:gdLst/>
              <a:ahLst/>
              <a:cxnLst/>
              <a:rect l="l" t="t" r="r" b="b"/>
              <a:pathLst>
                <a:path w="1656715" h="396239">
                  <a:moveTo>
                    <a:pt x="1458467" y="0"/>
                  </a:moveTo>
                  <a:lnTo>
                    <a:pt x="1458467" y="99060"/>
                  </a:lnTo>
                  <a:lnTo>
                    <a:pt x="0" y="99060"/>
                  </a:lnTo>
                  <a:lnTo>
                    <a:pt x="0" y="297180"/>
                  </a:lnTo>
                  <a:lnTo>
                    <a:pt x="1458467" y="297180"/>
                  </a:lnTo>
                  <a:lnTo>
                    <a:pt x="1458467" y="396240"/>
                  </a:lnTo>
                  <a:lnTo>
                    <a:pt x="1656588" y="198120"/>
                  </a:lnTo>
                  <a:lnTo>
                    <a:pt x="1458467" y="0"/>
                  </a:lnTo>
                  <a:close/>
                </a:path>
              </a:pathLst>
            </a:custGeom>
            <a:solidFill>
              <a:srgbClr val="092D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66638" y="4581905"/>
              <a:ext cx="1656714" cy="396240"/>
            </a:xfrm>
            <a:custGeom>
              <a:avLst/>
              <a:gdLst/>
              <a:ahLst/>
              <a:cxnLst/>
              <a:rect l="l" t="t" r="r" b="b"/>
              <a:pathLst>
                <a:path w="1656715" h="396239">
                  <a:moveTo>
                    <a:pt x="0" y="99060"/>
                  </a:moveTo>
                  <a:lnTo>
                    <a:pt x="1458467" y="99060"/>
                  </a:lnTo>
                  <a:lnTo>
                    <a:pt x="1458467" y="0"/>
                  </a:lnTo>
                  <a:lnTo>
                    <a:pt x="1656588" y="198120"/>
                  </a:lnTo>
                  <a:lnTo>
                    <a:pt x="1458467" y="396240"/>
                  </a:lnTo>
                  <a:lnTo>
                    <a:pt x="1458467" y="297180"/>
                  </a:lnTo>
                  <a:lnTo>
                    <a:pt x="0" y="297180"/>
                  </a:lnTo>
                  <a:lnTo>
                    <a:pt x="0" y="99060"/>
                  </a:lnTo>
                  <a:close/>
                </a:path>
              </a:pathLst>
            </a:custGeom>
            <a:ln w="19050">
              <a:solidFill>
                <a:srgbClr val="092D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5958" y="478663"/>
            <a:ext cx="726820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/>
              <a:t>Ou</a:t>
            </a:r>
            <a:r>
              <a:rPr spc="-50" dirty="0"/>
              <a:t>t</a:t>
            </a:r>
            <a:r>
              <a:rPr spc="-110" dirty="0"/>
              <a:t>break</a:t>
            </a:r>
            <a:r>
              <a:rPr spc="-204" dirty="0"/>
              <a:t> </a:t>
            </a:r>
            <a:r>
              <a:rPr spc="-105" dirty="0"/>
              <a:t>investigation</a:t>
            </a:r>
            <a:r>
              <a:rPr spc="-215" dirty="0"/>
              <a:t> </a:t>
            </a:r>
            <a:r>
              <a:rPr spc="-110" dirty="0"/>
              <a:t>object</a:t>
            </a:r>
            <a:r>
              <a:rPr spc="-75" dirty="0"/>
              <a:t>i</a:t>
            </a:r>
            <a:r>
              <a:rPr spc="-155" dirty="0"/>
              <a:t>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6038" y="1499838"/>
            <a:ext cx="7227570" cy="269303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77495" indent="-26543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50" dirty="0">
                <a:latin typeface="Verdana"/>
                <a:cs typeface="Verdana"/>
              </a:rPr>
              <a:t>C</a:t>
            </a:r>
            <a:r>
              <a:rPr sz="2500" spc="40" dirty="0">
                <a:latin typeface="Verdana"/>
                <a:cs typeface="Verdana"/>
              </a:rPr>
              <a:t>onfirm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outb</a:t>
            </a:r>
            <a:r>
              <a:rPr sz="2500" spc="25" dirty="0">
                <a:latin typeface="Verdana"/>
                <a:cs typeface="Verdana"/>
              </a:rPr>
              <a:t>r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20" dirty="0">
                <a:latin typeface="Verdana"/>
                <a:cs typeface="Verdana"/>
              </a:rPr>
              <a:t>k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-25" dirty="0">
                <a:latin typeface="Verdana"/>
                <a:cs typeface="Verdana"/>
              </a:rPr>
              <a:t>Identify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t</a:t>
            </a:r>
            <a:r>
              <a:rPr sz="2500" spc="60" dirty="0">
                <a:latin typeface="Verdana"/>
                <a:cs typeface="Verdana"/>
              </a:rPr>
              <a:t>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so</a:t>
            </a:r>
            <a:r>
              <a:rPr sz="2500" spc="10" dirty="0">
                <a:latin typeface="Verdana"/>
                <a:cs typeface="Verdana"/>
              </a:rPr>
              <a:t>u</a:t>
            </a:r>
            <a:r>
              <a:rPr sz="2500" spc="15" dirty="0">
                <a:latin typeface="Verdana"/>
                <a:cs typeface="Verdana"/>
              </a:rPr>
              <a:t>r</a:t>
            </a:r>
            <a:r>
              <a:rPr sz="2500" spc="10" dirty="0">
                <a:latin typeface="Verdana"/>
                <a:cs typeface="Verdana"/>
              </a:rPr>
              <a:t>c</a:t>
            </a:r>
            <a:r>
              <a:rPr sz="2500" spc="15" dirty="0">
                <a:latin typeface="Verdana"/>
                <a:cs typeface="Verdana"/>
              </a:rPr>
              <a:t>e</a:t>
            </a:r>
            <a:r>
              <a:rPr sz="2500" spc="-195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90" dirty="0">
                <a:latin typeface="Verdana"/>
                <a:cs typeface="Verdana"/>
              </a:rPr>
              <a:t>c</a:t>
            </a:r>
            <a:r>
              <a:rPr sz="2500" spc="70" dirty="0">
                <a:latin typeface="Verdana"/>
                <a:cs typeface="Verdana"/>
              </a:rPr>
              <a:t>on</a:t>
            </a:r>
            <a:r>
              <a:rPr sz="2500" spc="30" dirty="0">
                <a:latin typeface="Verdana"/>
                <a:cs typeface="Verdana"/>
              </a:rPr>
              <a:t>t</a:t>
            </a:r>
            <a:r>
              <a:rPr sz="2500" spc="15" dirty="0">
                <a:latin typeface="Verdana"/>
                <a:cs typeface="Verdana"/>
              </a:rPr>
              <a:t>rib</a:t>
            </a:r>
            <a:r>
              <a:rPr sz="2500" spc="75" dirty="0">
                <a:latin typeface="Verdana"/>
                <a:cs typeface="Verdana"/>
              </a:rPr>
              <a:t>u</a:t>
            </a:r>
            <a:r>
              <a:rPr sz="2500" spc="35" dirty="0">
                <a:latin typeface="Verdana"/>
                <a:cs typeface="Verdana"/>
              </a:rPr>
              <a:t>t</a:t>
            </a:r>
            <a:r>
              <a:rPr sz="2500" spc="80" dirty="0">
                <a:latin typeface="Verdana"/>
                <a:cs typeface="Verdana"/>
              </a:rPr>
              <a:t>ing</a:t>
            </a:r>
            <a:r>
              <a:rPr sz="2500" spc="-19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facto</a:t>
            </a:r>
            <a:r>
              <a:rPr sz="2500" spc="-75" dirty="0">
                <a:latin typeface="Verdana"/>
                <a:cs typeface="Verdana"/>
              </a:rPr>
              <a:t>rs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-25" dirty="0">
                <a:latin typeface="Verdana"/>
                <a:cs typeface="Verdana"/>
              </a:rPr>
              <a:t>I</a:t>
            </a:r>
            <a:r>
              <a:rPr sz="2500" spc="-55" dirty="0">
                <a:latin typeface="Verdana"/>
                <a:cs typeface="Verdana"/>
              </a:rPr>
              <a:t>m</a:t>
            </a:r>
            <a:r>
              <a:rPr sz="2500" spc="70" dirty="0">
                <a:latin typeface="Verdana"/>
                <a:cs typeface="Verdana"/>
              </a:rPr>
              <a:t>ple</a:t>
            </a:r>
            <a:r>
              <a:rPr sz="2500" spc="145" dirty="0">
                <a:latin typeface="Verdana"/>
                <a:cs typeface="Verdana"/>
              </a:rPr>
              <a:t>m</a:t>
            </a:r>
            <a:r>
              <a:rPr sz="2500" spc="50" dirty="0">
                <a:latin typeface="Verdana"/>
                <a:cs typeface="Verdana"/>
              </a:rPr>
              <a:t>ent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contr</a:t>
            </a:r>
            <a:r>
              <a:rPr sz="2500" spc="35" dirty="0">
                <a:latin typeface="Verdana"/>
                <a:cs typeface="Verdana"/>
              </a:rPr>
              <a:t>o</a:t>
            </a:r>
            <a:r>
              <a:rPr sz="2500" spc="-15" dirty="0">
                <a:latin typeface="Verdana"/>
                <a:cs typeface="Verdana"/>
              </a:rPr>
              <a:t>l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25" dirty="0">
                <a:latin typeface="Verdana"/>
                <a:cs typeface="Verdana"/>
              </a:rPr>
              <a:t>m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-25" dirty="0">
                <a:latin typeface="Verdana"/>
                <a:cs typeface="Verdana"/>
              </a:rPr>
              <a:t>sures</a:t>
            </a:r>
            <a:endParaRPr sz="2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500" spc="-5" dirty="0">
                <a:solidFill>
                  <a:srgbClr val="A4B33B"/>
                </a:solidFill>
                <a:latin typeface="Wingdings"/>
                <a:cs typeface="Wingdings"/>
              </a:rPr>
              <a:t></a:t>
            </a:r>
            <a:r>
              <a:rPr sz="2500" spc="95" dirty="0">
                <a:solidFill>
                  <a:srgbClr val="A4B33B"/>
                </a:solidFill>
                <a:latin typeface="Times New Roman"/>
                <a:cs typeface="Times New Roman"/>
              </a:rPr>
              <a:t> </a:t>
            </a:r>
            <a:r>
              <a:rPr sz="2500" b="1" spc="-30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5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500" b="1" spc="-85" dirty="0">
                <a:solidFill>
                  <a:srgbClr val="A4B33B"/>
                </a:solidFill>
                <a:latin typeface="Verdana"/>
                <a:cs typeface="Verdana"/>
              </a:rPr>
              <a:t>or</a:t>
            </a:r>
            <a:r>
              <a:rPr sz="2500" b="1" spc="-95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500" b="1" spc="-130" dirty="0">
                <a:solidFill>
                  <a:srgbClr val="A4B33B"/>
                </a:solidFill>
                <a:latin typeface="Verdana"/>
                <a:cs typeface="Verdana"/>
              </a:rPr>
              <a:t>er</a:t>
            </a:r>
            <a:r>
              <a:rPr sz="25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500" b="1" spc="-25" dirty="0">
                <a:solidFill>
                  <a:srgbClr val="A4B33B"/>
                </a:solidFill>
                <a:latin typeface="Verdana"/>
                <a:cs typeface="Verdana"/>
              </a:rPr>
              <a:t>p</a:t>
            </a:r>
            <a:r>
              <a:rPr sz="2500" b="1" spc="-100" dirty="0">
                <a:solidFill>
                  <a:srgbClr val="A4B33B"/>
                </a:solidFill>
                <a:latin typeface="Verdana"/>
                <a:cs typeface="Verdana"/>
              </a:rPr>
              <a:t>revent</a:t>
            </a:r>
            <a:r>
              <a:rPr sz="25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500" b="1" spc="-60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500" b="1" spc="-95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500" b="1" spc="-110" dirty="0">
                <a:solidFill>
                  <a:srgbClr val="A4B33B"/>
                </a:solidFill>
                <a:latin typeface="Verdana"/>
                <a:cs typeface="Verdana"/>
              </a:rPr>
              <a:t>rther</a:t>
            </a:r>
            <a:r>
              <a:rPr sz="25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500" b="1" spc="-60" dirty="0">
                <a:solidFill>
                  <a:srgbClr val="A4B33B"/>
                </a:solidFill>
                <a:latin typeface="Verdana"/>
                <a:cs typeface="Verdana"/>
              </a:rPr>
              <a:t>c</a:t>
            </a:r>
            <a:r>
              <a:rPr sz="2500" b="1" spc="-8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500" b="1" spc="-114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500" b="1" spc="-14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500" b="1" spc="-16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4119" y="478663"/>
            <a:ext cx="62312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/>
              <a:t>Ou</a:t>
            </a:r>
            <a:r>
              <a:rPr spc="-50" dirty="0"/>
              <a:t>t</a:t>
            </a:r>
            <a:r>
              <a:rPr spc="-110" dirty="0"/>
              <a:t>break</a:t>
            </a:r>
            <a:r>
              <a:rPr spc="-204" dirty="0"/>
              <a:t> </a:t>
            </a:r>
            <a:r>
              <a:rPr spc="-105" dirty="0"/>
              <a:t>investigation</a:t>
            </a:r>
            <a:r>
              <a:rPr spc="-215" dirty="0"/>
              <a:t> </a:t>
            </a:r>
            <a:r>
              <a:rPr spc="-120" dirty="0"/>
              <a:t>steps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6038" y="1498315"/>
            <a:ext cx="6193790" cy="21590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77495" indent="-26543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30" dirty="0">
                <a:latin typeface="Verdana"/>
                <a:cs typeface="Verdana"/>
              </a:rPr>
              <a:t>Di</a:t>
            </a:r>
            <a:r>
              <a:rPr sz="2500" spc="25" dirty="0">
                <a:latin typeface="Verdana"/>
                <a:cs typeface="Verdana"/>
              </a:rPr>
              <a:t>f</a:t>
            </a:r>
            <a:r>
              <a:rPr sz="2500" spc="-10" dirty="0">
                <a:latin typeface="Verdana"/>
                <a:cs typeface="Verdana"/>
              </a:rPr>
              <a:t>f</a:t>
            </a:r>
            <a:r>
              <a:rPr sz="2500" spc="-5" dirty="0">
                <a:latin typeface="Verdana"/>
                <a:cs typeface="Verdana"/>
              </a:rPr>
              <a:t>e</a:t>
            </a:r>
            <a:r>
              <a:rPr sz="2500" spc="-70" dirty="0">
                <a:latin typeface="Verdana"/>
                <a:cs typeface="Verdana"/>
              </a:rPr>
              <a:t>r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from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ou</a:t>
            </a:r>
            <a:r>
              <a:rPr sz="2500" spc="30" dirty="0">
                <a:latin typeface="Verdana"/>
                <a:cs typeface="Verdana"/>
              </a:rPr>
              <a:t>t</a:t>
            </a:r>
            <a:r>
              <a:rPr sz="2500" spc="15" dirty="0">
                <a:latin typeface="Verdana"/>
                <a:cs typeface="Verdana"/>
              </a:rPr>
              <a:t>break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to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outb</a:t>
            </a:r>
            <a:r>
              <a:rPr sz="2500" spc="25" dirty="0">
                <a:latin typeface="Verdana"/>
                <a:cs typeface="Verdana"/>
              </a:rPr>
              <a:t>r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20" dirty="0">
                <a:latin typeface="Verdana"/>
                <a:cs typeface="Verdana"/>
              </a:rPr>
              <a:t>k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25" dirty="0">
                <a:latin typeface="Verdana"/>
                <a:cs typeface="Verdana"/>
              </a:rPr>
              <a:t>Simultaneous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45" dirty="0">
                <a:latin typeface="Verdana"/>
                <a:cs typeface="Verdana"/>
              </a:rPr>
              <a:t>in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parallel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50" dirty="0">
                <a:latin typeface="Verdana"/>
                <a:cs typeface="Verdana"/>
              </a:rPr>
              <a:t>C</a:t>
            </a:r>
            <a:r>
              <a:rPr sz="2500" spc="65" dirty="0">
                <a:latin typeface="Verdana"/>
                <a:cs typeface="Verdana"/>
              </a:rPr>
              <a:t>on</a:t>
            </a:r>
            <a:r>
              <a:rPr sz="2500" spc="30" dirty="0">
                <a:latin typeface="Verdana"/>
                <a:cs typeface="Verdana"/>
              </a:rPr>
              <a:t>t</a:t>
            </a:r>
            <a:r>
              <a:rPr sz="2500" spc="-10" dirty="0">
                <a:latin typeface="Verdana"/>
                <a:cs typeface="Verdana"/>
              </a:rPr>
              <a:t>r</a:t>
            </a:r>
            <a:r>
              <a:rPr sz="2500" spc="-25" dirty="0">
                <a:latin typeface="Verdana"/>
                <a:cs typeface="Verdana"/>
              </a:rPr>
              <a:t>o</a:t>
            </a:r>
            <a:r>
              <a:rPr sz="2500" spc="-15" dirty="0">
                <a:latin typeface="Verdana"/>
                <a:cs typeface="Verdana"/>
              </a:rPr>
              <a:t>l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25" dirty="0">
                <a:latin typeface="Verdana"/>
                <a:cs typeface="Verdana"/>
              </a:rPr>
              <a:t>m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-25" dirty="0">
                <a:latin typeface="Verdana"/>
                <a:cs typeface="Verdana"/>
              </a:rPr>
              <a:t>sures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60" dirty="0">
                <a:latin typeface="Verdana"/>
                <a:cs typeface="Verdana"/>
              </a:rPr>
              <a:t>as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-70" dirty="0">
                <a:latin typeface="Verdana"/>
                <a:cs typeface="Verdana"/>
              </a:rPr>
              <a:t>rly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60" dirty="0">
                <a:latin typeface="Verdana"/>
                <a:cs typeface="Verdana"/>
              </a:rPr>
              <a:t>as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90" dirty="0">
                <a:latin typeface="Verdana"/>
                <a:cs typeface="Verdana"/>
              </a:rPr>
              <a:t>p</a:t>
            </a:r>
            <a:r>
              <a:rPr sz="2500" spc="75" dirty="0">
                <a:latin typeface="Verdana"/>
                <a:cs typeface="Verdana"/>
              </a:rPr>
              <a:t>o</a:t>
            </a:r>
            <a:r>
              <a:rPr sz="2500" spc="-75" dirty="0">
                <a:latin typeface="Verdana"/>
                <a:cs typeface="Verdana"/>
              </a:rPr>
              <a:t>ss</a:t>
            </a:r>
            <a:r>
              <a:rPr sz="2500" spc="-35" dirty="0">
                <a:latin typeface="Verdana"/>
                <a:cs typeface="Verdana"/>
              </a:rPr>
              <a:t>i</a:t>
            </a:r>
            <a:r>
              <a:rPr sz="2500" spc="45" dirty="0">
                <a:latin typeface="Verdana"/>
                <a:cs typeface="Verdana"/>
              </a:rPr>
              <a:t>ble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77495" algn="l"/>
                <a:tab pos="278130" algn="l"/>
              </a:tabLst>
            </a:pPr>
            <a:r>
              <a:rPr sz="2500" spc="50" dirty="0">
                <a:latin typeface="Verdana"/>
                <a:cs typeface="Verdana"/>
              </a:rPr>
              <a:t>C</a:t>
            </a:r>
            <a:r>
              <a:rPr sz="2500" spc="150" dirty="0">
                <a:latin typeface="Verdana"/>
                <a:cs typeface="Verdana"/>
              </a:rPr>
              <a:t>omm</a:t>
            </a:r>
            <a:r>
              <a:rPr sz="2500" spc="120" dirty="0">
                <a:latin typeface="Verdana"/>
                <a:cs typeface="Verdana"/>
              </a:rPr>
              <a:t>u</a:t>
            </a:r>
            <a:r>
              <a:rPr sz="2500" spc="40" dirty="0">
                <a:latin typeface="Verdana"/>
                <a:cs typeface="Verdana"/>
              </a:rPr>
              <a:t>nication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on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an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85" dirty="0">
                <a:latin typeface="Verdana"/>
                <a:cs typeface="Verdana"/>
              </a:rPr>
              <a:t>ongoing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-15" dirty="0">
                <a:latin typeface="Verdana"/>
                <a:cs typeface="Verdana"/>
              </a:rPr>
              <a:t>basis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75201" y="478663"/>
            <a:ext cx="36487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60" dirty="0"/>
              <a:t>10</a:t>
            </a:r>
            <a:r>
              <a:rPr spc="-210" dirty="0"/>
              <a:t> </a:t>
            </a:r>
            <a:r>
              <a:rPr spc="-100" dirty="0"/>
              <a:t>step</a:t>
            </a:r>
            <a:r>
              <a:rPr spc="-190" dirty="0"/>
              <a:t> </a:t>
            </a:r>
            <a:r>
              <a:rPr spc="-105" dirty="0"/>
              <a:t>appr</a:t>
            </a:r>
            <a:r>
              <a:rPr spc="-110" dirty="0"/>
              <a:t>o</a:t>
            </a:r>
            <a:r>
              <a:rPr spc="-80" dirty="0"/>
              <a:t>a</a:t>
            </a:r>
            <a:r>
              <a:rPr spc="-70" dirty="0"/>
              <a:t>ch</a:t>
            </a:r>
          </a:p>
        </p:txBody>
      </p:sp>
      <p:sp>
        <p:nvSpPr>
          <p:cNvPr id="3" name="object 3"/>
          <p:cNvSpPr/>
          <p:nvPr/>
        </p:nvSpPr>
        <p:spPr>
          <a:xfrm>
            <a:off x="609600" y="1121663"/>
            <a:ext cx="9660890" cy="4535805"/>
          </a:xfrm>
          <a:custGeom>
            <a:avLst/>
            <a:gdLst/>
            <a:ahLst/>
            <a:cxnLst/>
            <a:rect l="l" t="t" r="r" b="b"/>
            <a:pathLst>
              <a:path w="9660890" h="4535805">
                <a:moveTo>
                  <a:pt x="0" y="4535424"/>
                </a:moveTo>
                <a:lnTo>
                  <a:pt x="9660636" y="4535424"/>
                </a:lnTo>
                <a:lnTo>
                  <a:pt x="9660636" y="0"/>
                </a:lnTo>
                <a:lnTo>
                  <a:pt x="0" y="0"/>
                </a:lnTo>
                <a:lnTo>
                  <a:pt x="0" y="4535424"/>
                </a:lnTo>
                <a:close/>
              </a:path>
            </a:pathLst>
          </a:custGeom>
          <a:ln w="12699">
            <a:solidFill>
              <a:srgbClr val="A4B3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8969" y="1263751"/>
            <a:ext cx="8914765" cy="435038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40" dirty="0">
                <a:latin typeface="Verdana"/>
                <a:cs typeface="Verdana"/>
              </a:rPr>
              <a:t>Dete</a:t>
            </a:r>
            <a:r>
              <a:rPr sz="2000" spc="55" dirty="0">
                <a:latin typeface="Verdana"/>
                <a:cs typeface="Verdana"/>
              </a:rPr>
              <a:t>ct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con</a:t>
            </a:r>
            <a:r>
              <a:rPr sz="2000" spc="35" dirty="0">
                <a:latin typeface="Verdana"/>
                <a:cs typeface="Verdana"/>
              </a:rPr>
              <a:t>f</a:t>
            </a:r>
            <a:r>
              <a:rPr sz="2000" spc="40" dirty="0">
                <a:latin typeface="Verdana"/>
                <a:cs typeface="Verdana"/>
              </a:rPr>
              <a:t>irm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the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o</a:t>
            </a:r>
            <a:r>
              <a:rPr sz="2000" spc="50" dirty="0">
                <a:latin typeface="Verdana"/>
                <a:cs typeface="Verdana"/>
              </a:rPr>
              <a:t>u</a:t>
            </a:r>
            <a:r>
              <a:rPr sz="2000" spc="15" dirty="0">
                <a:latin typeface="Verdana"/>
                <a:cs typeface="Verdana"/>
              </a:rPr>
              <a:t>tbre</a:t>
            </a:r>
            <a:r>
              <a:rPr sz="2000" spc="25" dirty="0">
                <a:latin typeface="Verdana"/>
                <a:cs typeface="Verdana"/>
              </a:rPr>
              <a:t>a</a:t>
            </a:r>
            <a:r>
              <a:rPr sz="2000" spc="20" dirty="0">
                <a:latin typeface="Verdana"/>
                <a:cs typeface="Verdana"/>
              </a:rPr>
              <a:t>k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a</a:t>
            </a:r>
            <a:r>
              <a:rPr sz="2000" spc="60" dirty="0">
                <a:latin typeface="Verdana"/>
                <a:cs typeface="Verdana"/>
              </a:rPr>
              <a:t>g</a:t>
            </a:r>
            <a:r>
              <a:rPr sz="2000" spc="45" dirty="0">
                <a:latin typeface="Verdana"/>
                <a:cs typeface="Verdana"/>
              </a:rPr>
              <a:t>ent</a:t>
            </a:r>
            <a:endParaRPr sz="2000">
              <a:latin typeface="Verdana"/>
              <a:cs typeface="Verdana"/>
            </a:endParaRPr>
          </a:p>
          <a:p>
            <a:pPr marL="469900" indent="-457834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20" dirty="0">
                <a:latin typeface="Verdana"/>
                <a:cs typeface="Verdana"/>
              </a:rPr>
              <a:t>Ra</a:t>
            </a:r>
            <a:r>
              <a:rPr sz="2000" spc="70" dirty="0">
                <a:latin typeface="Verdana"/>
                <a:cs typeface="Verdana"/>
              </a:rPr>
              <a:t>pid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Res</a:t>
            </a:r>
            <a:r>
              <a:rPr sz="2000" spc="40" dirty="0">
                <a:latin typeface="Verdana"/>
                <a:cs typeface="Verdana"/>
              </a:rPr>
              <a:t>ponse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Te</a:t>
            </a:r>
            <a:r>
              <a:rPr sz="2000" spc="-25" dirty="0">
                <a:latin typeface="Verdana"/>
                <a:cs typeface="Verdana"/>
              </a:rPr>
              <a:t>a</a:t>
            </a:r>
            <a:r>
              <a:rPr sz="2000" spc="180" dirty="0">
                <a:latin typeface="Verdana"/>
                <a:cs typeface="Verdana"/>
              </a:rPr>
              <a:t>m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-45" dirty="0">
                <a:latin typeface="Verdana"/>
                <a:cs typeface="Verdana"/>
              </a:rPr>
              <a:t>(RR</a:t>
            </a:r>
            <a:r>
              <a:rPr sz="2000" spc="-170" dirty="0">
                <a:latin typeface="Verdana"/>
                <a:cs typeface="Verdana"/>
              </a:rPr>
              <a:t>T)</a:t>
            </a:r>
            <a:endParaRPr sz="2000">
              <a:latin typeface="Verdana"/>
              <a:cs typeface="Verdana"/>
            </a:endParaRPr>
          </a:p>
          <a:p>
            <a:pPr marL="469900" indent="-457834">
              <a:lnSpc>
                <a:spcPct val="100000"/>
              </a:lnSpc>
              <a:spcBef>
                <a:spcPts val="73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35" dirty="0">
                <a:latin typeface="Verdana"/>
                <a:cs typeface="Verdana"/>
              </a:rPr>
              <a:t>Def</a:t>
            </a:r>
            <a:r>
              <a:rPr sz="2000" spc="30" dirty="0">
                <a:latin typeface="Verdana"/>
                <a:cs typeface="Verdana"/>
              </a:rPr>
              <a:t>ine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</a:t>
            </a:r>
            <a:r>
              <a:rPr sz="2000" spc="5" dirty="0">
                <a:latin typeface="Verdana"/>
                <a:cs typeface="Verdana"/>
              </a:rPr>
              <a:t>s</a:t>
            </a:r>
            <a:r>
              <a:rPr sz="2000" spc="-25" dirty="0">
                <a:latin typeface="Verdana"/>
                <a:cs typeface="Verdana"/>
              </a:rPr>
              <a:t>es</a:t>
            </a:r>
            <a:endParaRPr sz="2000">
              <a:latin typeface="Verdana"/>
              <a:cs typeface="Verdana"/>
            </a:endParaRPr>
          </a:p>
          <a:p>
            <a:pPr marL="469900" indent="-457834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-50" dirty="0">
                <a:latin typeface="Verdana"/>
                <a:cs typeface="Verdana"/>
              </a:rPr>
              <a:t>I</a:t>
            </a:r>
            <a:r>
              <a:rPr sz="2000" spc="-85" dirty="0">
                <a:latin typeface="Verdana"/>
                <a:cs typeface="Verdana"/>
              </a:rPr>
              <a:t>d</a:t>
            </a:r>
            <a:r>
              <a:rPr sz="2000" spc="20" dirty="0">
                <a:latin typeface="Verdana"/>
                <a:cs typeface="Verdana"/>
              </a:rPr>
              <a:t>entif</a:t>
            </a:r>
            <a:r>
              <a:rPr sz="2000" spc="-100" dirty="0">
                <a:latin typeface="Verdana"/>
                <a:cs typeface="Verdana"/>
              </a:rPr>
              <a:t>y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</a:t>
            </a:r>
            <a:r>
              <a:rPr sz="2000" spc="5" dirty="0">
                <a:latin typeface="Verdana"/>
                <a:cs typeface="Verdana"/>
              </a:rPr>
              <a:t>s</a:t>
            </a:r>
            <a:r>
              <a:rPr sz="2000" spc="-25" dirty="0">
                <a:latin typeface="Verdana"/>
                <a:cs typeface="Verdana"/>
              </a:rPr>
              <a:t>es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35" dirty="0">
                <a:latin typeface="Verdana"/>
                <a:cs typeface="Verdana"/>
              </a:rPr>
              <a:t>obt</a:t>
            </a:r>
            <a:r>
              <a:rPr sz="2000" spc="45" dirty="0">
                <a:latin typeface="Verdana"/>
                <a:cs typeface="Verdana"/>
              </a:rPr>
              <a:t>a</a:t>
            </a:r>
            <a:r>
              <a:rPr sz="2000" spc="40" dirty="0">
                <a:latin typeface="Verdana"/>
                <a:cs typeface="Verdana"/>
              </a:rPr>
              <a:t>in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inf</a:t>
            </a:r>
            <a:r>
              <a:rPr sz="2000" spc="35" dirty="0">
                <a:latin typeface="Verdana"/>
                <a:cs typeface="Verdana"/>
              </a:rPr>
              <a:t>o</a:t>
            </a:r>
            <a:r>
              <a:rPr sz="2000" spc="25" dirty="0">
                <a:latin typeface="Verdana"/>
                <a:cs typeface="Verdana"/>
              </a:rPr>
              <a:t>rmati</a:t>
            </a:r>
            <a:r>
              <a:rPr sz="2000" spc="15" dirty="0">
                <a:latin typeface="Verdana"/>
                <a:cs typeface="Verdana"/>
              </a:rPr>
              <a:t>o</a:t>
            </a:r>
            <a:r>
              <a:rPr sz="2000" spc="90" dirty="0">
                <a:latin typeface="Verdana"/>
                <a:cs typeface="Verdana"/>
              </a:rPr>
              <a:t>n</a:t>
            </a:r>
            <a:endParaRPr sz="2000">
              <a:latin typeface="Verdana"/>
              <a:cs typeface="Verdana"/>
            </a:endParaRPr>
          </a:p>
          <a:p>
            <a:pPr marL="469900" indent="-457834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10" dirty="0">
                <a:latin typeface="Verdana"/>
                <a:cs typeface="Verdana"/>
              </a:rPr>
              <a:t>Descriptive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epidemiological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15" dirty="0">
                <a:latin typeface="Verdana"/>
                <a:cs typeface="Verdana"/>
              </a:rPr>
              <a:t>investigation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-60" dirty="0">
                <a:latin typeface="Verdana"/>
                <a:cs typeface="Verdana"/>
              </a:rPr>
              <a:t>(time,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place,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person)</a:t>
            </a:r>
            <a:endParaRPr sz="2000">
              <a:latin typeface="Verdana"/>
              <a:cs typeface="Verdana"/>
            </a:endParaRPr>
          </a:p>
          <a:p>
            <a:pPr marL="536575" indent="-524510">
              <a:lnSpc>
                <a:spcPct val="100000"/>
              </a:lnSpc>
              <a:spcBef>
                <a:spcPts val="730"/>
              </a:spcBef>
              <a:buAutoNum type="arabicPeriod"/>
              <a:tabLst>
                <a:tab pos="536575" algn="l"/>
                <a:tab pos="537210" algn="l"/>
              </a:tabLst>
            </a:pPr>
            <a:r>
              <a:rPr sz="2000" spc="35" dirty="0">
                <a:latin typeface="Verdana"/>
                <a:cs typeface="Verdana"/>
              </a:rPr>
              <a:t>Additional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10" dirty="0">
                <a:latin typeface="Verdana"/>
                <a:cs typeface="Verdana"/>
              </a:rPr>
              <a:t>studies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(environmental,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risk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assessments,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laboratory)</a:t>
            </a:r>
            <a:endParaRPr sz="2000">
              <a:latin typeface="Verdana"/>
              <a:cs typeface="Verdana"/>
            </a:endParaRPr>
          </a:p>
          <a:p>
            <a:pPr marL="469900" indent="-457834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-15" dirty="0">
                <a:latin typeface="Verdana"/>
                <a:cs typeface="Verdana"/>
              </a:rPr>
              <a:t>Interview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cases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25" dirty="0">
                <a:latin typeface="Verdana"/>
                <a:cs typeface="Verdana"/>
              </a:rPr>
              <a:t>generate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15" dirty="0">
                <a:latin typeface="Verdana"/>
                <a:cs typeface="Verdana"/>
              </a:rPr>
              <a:t>hypotheses</a:t>
            </a:r>
            <a:endParaRPr sz="2000">
              <a:latin typeface="Verdana"/>
              <a:cs typeface="Verdana"/>
            </a:endParaRPr>
          </a:p>
          <a:p>
            <a:pPr marL="469900" indent="-457834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-15" dirty="0">
                <a:latin typeface="Verdana"/>
                <a:cs typeface="Verdana"/>
              </a:rPr>
              <a:t>E</a:t>
            </a:r>
            <a:r>
              <a:rPr sz="2000" spc="-10" dirty="0">
                <a:latin typeface="Verdana"/>
                <a:cs typeface="Verdana"/>
              </a:rPr>
              <a:t>v</a:t>
            </a:r>
            <a:r>
              <a:rPr sz="2000" spc="-15" dirty="0">
                <a:latin typeface="Verdana"/>
                <a:cs typeface="Verdana"/>
              </a:rPr>
              <a:t>al</a:t>
            </a:r>
            <a:r>
              <a:rPr sz="2000" spc="25" dirty="0">
                <a:latin typeface="Verdana"/>
                <a:cs typeface="Verdana"/>
              </a:rPr>
              <a:t>uate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the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80" dirty="0">
                <a:latin typeface="Verdana"/>
                <a:cs typeface="Verdana"/>
              </a:rPr>
              <a:t>h</a:t>
            </a:r>
            <a:r>
              <a:rPr sz="2000" spc="15" dirty="0">
                <a:latin typeface="Verdana"/>
                <a:cs typeface="Verdana"/>
              </a:rPr>
              <a:t>ypo</a:t>
            </a:r>
            <a:r>
              <a:rPr sz="2000" spc="5" dirty="0">
                <a:latin typeface="Verdana"/>
                <a:cs typeface="Verdana"/>
              </a:rPr>
              <a:t>theses</a:t>
            </a:r>
            <a:endParaRPr sz="2000">
              <a:latin typeface="Verdana"/>
              <a:cs typeface="Verdana"/>
            </a:endParaRPr>
          </a:p>
          <a:p>
            <a:pPr marL="469900" indent="-457834">
              <a:lnSpc>
                <a:spcPct val="100000"/>
              </a:lnSpc>
              <a:spcBef>
                <a:spcPts val="73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dirty="0">
                <a:latin typeface="Verdana"/>
                <a:cs typeface="Verdana"/>
              </a:rPr>
              <a:t>Inform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risk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30" dirty="0">
                <a:latin typeface="Verdana"/>
                <a:cs typeface="Verdana"/>
              </a:rPr>
              <a:t>managers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65" dirty="0">
                <a:latin typeface="Verdana"/>
                <a:cs typeface="Verdana"/>
              </a:rPr>
              <a:t>implement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30" dirty="0">
                <a:latin typeface="Verdana"/>
                <a:cs typeface="Verdana"/>
              </a:rPr>
              <a:t>control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10" dirty="0">
                <a:latin typeface="Verdana"/>
                <a:cs typeface="Verdana"/>
              </a:rPr>
              <a:t>measures</a:t>
            </a:r>
            <a:endParaRPr sz="2000">
              <a:latin typeface="Verdana"/>
              <a:cs typeface="Verdana"/>
            </a:endParaRPr>
          </a:p>
          <a:p>
            <a:pPr marL="469900" marR="5080" indent="-457834">
              <a:lnSpc>
                <a:spcPct val="110000"/>
              </a:lnSpc>
              <a:spcBef>
                <a:spcPts val="50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110" dirty="0">
                <a:latin typeface="Verdana"/>
                <a:cs typeface="Verdana"/>
              </a:rPr>
              <a:t>Comm</a:t>
            </a:r>
            <a:r>
              <a:rPr sz="2000" spc="75" dirty="0">
                <a:latin typeface="Verdana"/>
                <a:cs typeface="Verdana"/>
              </a:rPr>
              <a:t>u</a:t>
            </a:r>
            <a:r>
              <a:rPr sz="2000" spc="35" dirty="0">
                <a:latin typeface="Verdana"/>
                <a:cs typeface="Verdana"/>
              </a:rPr>
              <a:t>nica</a:t>
            </a:r>
            <a:r>
              <a:rPr sz="2000" spc="30" dirty="0">
                <a:latin typeface="Verdana"/>
                <a:cs typeface="Verdana"/>
              </a:rPr>
              <a:t>t</a:t>
            </a:r>
            <a:r>
              <a:rPr sz="2000" spc="15" dirty="0">
                <a:latin typeface="Verdana"/>
                <a:cs typeface="Verdana"/>
              </a:rPr>
              <a:t>e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findin</a:t>
            </a:r>
            <a:r>
              <a:rPr sz="2000" spc="70" dirty="0">
                <a:latin typeface="Verdana"/>
                <a:cs typeface="Verdana"/>
              </a:rPr>
              <a:t>g</a:t>
            </a:r>
            <a:r>
              <a:rPr sz="2000" spc="-75" dirty="0">
                <a:latin typeface="Verdana"/>
                <a:cs typeface="Verdana"/>
              </a:rPr>
              <a:t>s</a:t>
            </a:r>
            <a:r>
              <a:rPr sz="2000" spc="-305" dirty="0">
                <a:latin typeface="Verdana"/>
                <a:cs typeface="Verdana"/>
              </a:rPr>
              <a:t>,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make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recommendat</a:t>
            </a:r>
            <a:r>
              <a:rPr sz="2000" spc="-25" dirty="0">
                <a:latin typeface="Verdana"/>
                <a:cs typeface="Verdana"/>
              </a:rPr>
              <a:t>i</a:t>
            </a:r>
            <a:r>
              <a:rPr sz="2000" spc="65" dirty="0">
                <a:latin typeface="Verdana"/>
                <a:cs typeface="Verdana"/>
              </a:rPr>
              <a:t>o</a:t>
            </a:r>
            <a:r>
              <a:rPr sz="2000" spc="55" dirty="0">
                <a:latin typeface="Verdana"/>
                <a:cs typeface="Verdana"/>
              </a:rPr>
              <a:t>n</a:t>
            </a:r>
            <a:r>
              <a:rPr sz="2000" spc="-65" dirty="0">
                <a:latin typeface="Verdana"/>
                <a:cs typeface="Verdana"/>
              </a:rPr>
              <a:t>s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40" dirty="0">
                <a:latin typeface="Verdana"/>
                <a:cs typeface="Verdana"/>
              </a:rPr>
              <a:t>e</a:t>
            </a:r>
            <a:r>
              <a:rPr sz="2000" spc="-35" dirty="0">
                <a:latin typeface="Verdana"/>
                <a:cs typeface="Verdana"/>
              </a:rPr>
              <a:t>v</a:t>
            </a:r>
            <a:r>
              <a:rPr sz="2000" spc="-15" dirty="0">
                <a:latin typeface="Verdana"/>
                <a:cs typeface="Verdana"/>
              </a:rPr>
              <a:t>al</a:t>
            </a:r>
            <a:r>
              <a:rPr sz="2000" spc="25" dirty="0">
                <a:latin typeface="Verdana"/>
                <a:cs typeface="Verdana"/>
              </a:rPr>
              <a:t>uate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35" dirty="0">
                <a:latin typeface="Verdana"/>
                <a:cs typeface="Verdana"/>
              </a:rPr>
              <a:t>the  </a:t>
            </a:r>
            <a:r>
              <a:rPr sz="2000" spc="30" dirty="0">
                <a:latin typeface="Verdana"/>
                <a:cs typeface="Verdana"/>
              </a:rPr>
              <a:t>outbrea</a:t>
            </a:r>
            <a:r>
              <a:rPr sz="2000" spc="20" dirty="0">
                <a:latin typeface="Verdana"/>
                <a:cs typeface="Verdana"/>
              </a:rPr>
              <a:t>k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-35" dirty="0">
                <a:latin typeface="Verdana"/>
                <a:cs typeface="Verdana"/>
              </a:rPr>
              <a:t>res</a:t>
            </a:r>
            <a:r>
              <a:rPr sz="2000" spc="40" dirty="0">
                <a:latin typeface="Verdana"/>
                <a:cs typeface="Verdana"/>
              </a:rPr>
              <a:t>ponse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685401" y="1039749"/>
            <a:ext cx="1171575" cy="5132070"/>
            <a:chOff x="9685401" y="1039749"/>
            <a:chExt cx="1171575" cy="5132070"/>
          </a:xfrm>
        </p:grpSpPr>
        <p:sp>
          <p:nvSpPr>
            <p:cNvPr id="6" name="object 6"/>
            <p:cNvSpPr/>
            <p:nvPr/>
          </p:nvSpPr>
          <p:spPr>
            <a:xfrm>
              <a:off x="9694926" y="1049274"/>
              <a:ext cx="1152525" cy="5113020"/>
            </a:xfrm>
            <a:custGeom>
              <a:avLst/>
              <a:gdLst/>
              <a:ahLst/>
              <a:cxnLst/>
              <a:rect l="l" t="t" r="r" b="b"/>
              <a:pathLst>
                <a:path w="1152525" h="5113020">
                  <a:moveTo>
                    <a:pt x="864107" y="0"/>
                  </a:moveTo>
                  <a:lnTo>
                    <a:pt x="288035" y="0"/>
                  </a:lnTo>
                  <a:lnTo>
                    <a:pt x="288035" y="4536948"/>
                  </a:lnTo>
                  <a:lnTo>
                    <a:pt x="0" y="4536948"/>
                  </a:lnTo>
                  <a:lnTo>
                    <a:pt x="576072" y="5113020"/>
                  </a:lnTo>
                  <a:lnTo>
                    <a:pt x="1152144" y="4536948"/>
                  </a:lnTo>
                  <a:lnTo>
                    <a:pt x="864107" y="4536948"/>
                  </a:lnTo>
                  <a:lnTo>
                    <a:pt x="864107" y="0"/>
                  </a:lnTo>
                  <a:close/>
                </a:path>
              </a:pathLst>
            </a:custGeom>
            <a:solidFill>
              <a:srgbClr val="A4B3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94926" y="1049274"/>
              <a:ext cx="1152525" cy="5113020"/>
            </a:xfrm>
            <a:custGeom>
              <a:avLst/>
              <a:gdLst/>
              <a:ahLst/>
              <a:cxnLst/>
              <a:rect l="l" t="t" r="r" b="b"/>
              <a:pathLst>
                <a:path w="1152525" h="5113020">
                  <a:moveTo>
                    <a:pt x="0" y="4536948"/>
                  </a:moveTo>
                  <a:lnTo>
                    <a:pt x="288035" y="4536948"/>
                  </a:lnTo>
                  <a:lnTo>
                    <a:pt x="288035" y="0"/>
                  </a:lnTo>
                  <a:lnTo>
                    <a:pt x="864107" y="0"/>
                  </a:lnTo>
                  <a:lnTo>
                    <a:pt x="864107" y="4536948"/>
                  </a:lnTo>
                  <a:lnTo>
                    <a:pt x="1152144" y="4536948"/>
                  </a:lnTo>
                  <a:lnTo>
                    <a:pt x="576072" y="5113020"/>
                  </a:lnTo>
                  <a:lnTo>
                    <a:pt x="0" y="4536948"/>
                  </a:lnTo>
                  <a:close/>
                </a:path>
              </a:pathLst>
            </a:custGeom>
            <a:ln w="19050">
              <a:solidFill>
                <a:srgbClr val="092D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084765" y="1970582"/>
            <a:ext cx="304165" cy="3063240"/>
          </a:xfrm>
          <a:prstGeom prst="rect">
            <a:avLst/>
          </a:prstGeom>
        </p:spPr>
        <p:txBody>
          <a:bodyPr vert="vert270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Communi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ation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Measures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2548" y="234822"/>
            <a:ext cx="10833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670" dirty="0"/>
              <a:t>1.</a:t>
            </a:r>
            <a:r>
              <a:rPr spc="-210" dirty="0"/>
              <a:t> </a:t>
            </a:r>
            <a:r>
              <a:rPr spc="-60" dirty="0"/>
              <a:t>Detect</a:t>
            </a:r>
            <a:r>
              <a:rPr spc="-215" dirty="0"/>
              <a:t> </a:t>
            </a:r>
            <a:r>
              <a:rPr spc="-85" dirty="0">
                <a:solidFill>
                  <a:srgbClr val="B8B8BA"/>
                </a:solidFill>
              </a:rPr>
              <a:t>and</a:t>
            </a:r>
            <a:r>
              <a:rPr spc="-200" dirty="0">
                <a:solidFill>
                  <a:srgbClr val="B8B8BA"/>
                </a:solidFill>
              </a:rPr>
              <a:t> </a:t>
            </a:r>
            <a:r>
              <a:rPr spc="-50" dirty="0">
                <a:solidFill>
                  <a:srgbClr val="B8B8BA"/>
                </a:solidFill>
              </a:rPr>
              <a:t>con</a:t>
            </a:r>
            <a:r>
              <a:rPr spc="-120" dirty="0">
                <a:solidFill>
                  <a:srgbClr val="B8B8BA"/>
                </a:solidFill>
              </a:rPr>
              <a:t>firm</a:t>
            </a:r>
            <a:r>
              <a:rPr spc="-229" dirty="0">
                <a:solidFill>
                  <a:srgbClr val="B8B8BA"/>
                </a:solidFill>
              </a:rPr>
              <a:t> </a:t>
            </a:r>
            <a:r>
              <a:rPr spc="-80" dirty="0">
                <a:solidFill>
                  <a:srgbClr val="B8B8BA"/>
                </a:solidFill>
              </a:rPr>
              <a:t>the</a:t>
            </a:r>
            <a:r>
              <a:rPr spc="-190" dirty="0">
                <a:solidFill>
                  <a:srgbClr val="B8B8BA"/>
                </a:solidFill>
              </a:rPr>
              <a:t> </a:t>
            </a:r>
            <a:r>
              <a:rPr spc="-90" dirty="0">
                <a:solidFill>
                  <a:srgbClr val="B8B8BA"/>
                </a:solidFill>
              </a:rPr>
              <a:t>o</a:t>
            </a:r>
            <a:r>
              <a:rPr spc="-105" dirty="0">
                <a:solidFill>
                  <a:srgbClr val="B8B8BA"/>
                </a:solidFill>
              </a:rPr>
              <a:t>u</a:t>
            </a:r>
            <a:r>
              <a:rPr spc="-100" dirty="0">
                <a:solidFill>
                  <a:srgbClr val="B8B8BA"/>
                </a:solidFill>
              </a:rPr>
              <a:t>tbr</a:t>
            </a:r>
            <a:r>
              <a:rPr spc="-130" dirty="0">
                <a:solidFill>
                  <a:srgbClr val="B8B8BA"/>
                </a:solidFill>
              </a:rPr>
              <a:t>e</a:t>
            </a:r>
            <a:r>
              <a:rPr spc="-100" dirty="0">
                <a:solidFill>
                  <a:srgbClr val="B8B8BA"/>
                </a:solidFill>
              </a:rPr>
              <a:t>ak</a:t>
            </a:r>
            <a:r>
              <a:rPr spc="-190" dirty="0">
                <a:solidFill>
                  <a:srgbClr val="B8B8BA"/>
                </a:solidFill>
              </a:rPr>
              <a:t> </a:t>
            </a:r>
            <a:r>
              <a:rPr spc="-110" dirty="0">
                <a:solidFill>
                  <a:srgbClr val="B8B8BA"/>
                </a:solidFill>
              </a:rPr>
              <a:t>an</a:t>
            </a:r>
            <a:r>
              <a:rPr spc="-25" dirty="0">
                <a:solidFill>
                  <a:srgbClr val="B8B8BA"/>
                </a:solidFill>
              </a:rPr>
              <a:t>d</a:t>
            </a:r>
            <a:r>
              <a:rPr spc="-220" dirty="0">
                <a:solidFill>
                  <a:srgbClr val="B8B8BA"/>
                </a:solidFill>
              </a:rPr>
              <a:t> </a:t>
            </a:r>
            <a:r>
              <a:rPr spc="-80" dirty="0">
                <a:solidFill>
                  <a:srgbClr val="B8B8BA"/>
                </a:solidFill>
              </a:rPr>
              <a:t>agent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4840" y="1424939"/>
            <a:ext cx="5184775" cy="2153920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111125" rIns="0" bIns="0" rtlCol="0">
            <a:spAutoFit/>
          </a:bodyPr>
          <a:lstStyle/>
          <a:p>
            <a:pPr marL="1363345">
              <a:lnSpc>
                <a:spcPct val="100000"/>
              </a:lnSpc>
              <a:spcBef>
                <a:spcPts val="875"/>
              </a:spcBef>
            </a:pPr>
            <a:r>
              <a:rPr sz="1800" b="1" spc="-75" dirty="0">
                <a:solidFill>
                  <a:srgbClr val="FFFFFF"/>
                </a:solidFill>
                <a:latin typeface="Verdana"/>
                <a:cs typeface="Verdana"/>
              </a:rPr>
              <a:t>He</a:t>
            </a:r>
            <a:r>
              <a:rPr sz="1800" b="1" spc="-6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b="1" spc="-50" dirty="0">
                <a:solidFill>
                  <a:srgbClr val="FFFFFF"/>
                </a:solidFill>
                <a:latin typeface="Verdana"/>
                <a:cs typeface="Verdana"/>
              </a:rPr>
              <a:t>lth</a:t>
            </a:r>
            <a:r>
              <a:rPr sz="1800" b="1" spc="-17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800" b="1" spc="-45" dirty="0">
                <a:solidFill>
                  <a:srgbClr val="FFFFFF"/>
                </a:solidFill>
                <a:latin typeface="Verdana"/>
                <a:cs typeface="Verdana"/>
              </a:rPr>
              <a:t>ca</a:t>
            </a:r>
            <a:r>
              <a:rPr sz="1800" b="1" spc="-90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8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Verdana"/>
                <a:cs typeface="Verdana"/>
              </a:rPr>
              <a:t>sy</a:t>
            </a:r>
            <a:r>
              <a:rPr sz="1800" b="1" spc="-1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b="1" spc="-60" dirty="0">
                <a:solidFill>
                  <a:srgbClr val="FFFFFF"/>
                </a:solidFill>
                <a:latin typeface="Verdana"/>
                <a:cs typeface="Verdana"/>
              </a:rPr>
              <a:t>tems</a:t>
            </a:r>
            <a:endParaRPr sz="1800">
              <a:latin typeface="Verdana"/>
              <a:cs typeface="Verdana"/>
            </a:endParaRPr>
          </a:p>
          <a:p>
            <a:pPr marL="451484" indent="-343535">
              <a:lnSpc>
                <a:spcPct val="100000"/>
              </a:lnSpc>
              <a:spcBef>
                <a:spcPts val="980"/>
              </a:spcBef>
              <a:buFont typeface="Arial MT"/>
              <a:buChar char="•"/>
              <a:tabLst>
                <a:tab pos="451484" algn="l"/>
                <a:tab pos="452120" algn="l"/>
              </a:tabLst>
            </a:pPr>
            <a:r>
              <a:rPr sz="1800" spc="35" dirty="0">
                <a:solidFill>
                  <a:srgbClr val="FFFFFF"/>
                </a:solidFill>
                <a:latin typeface="Verdana"/>
                <a:cs typeface="Verdana"/>
              </a:rPr>
              <a:t>Dete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tio</a:t>
            </a:r>
            <a:r>
              <a:rPr sz="1800" spc="8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sur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ei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lance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ste</a:t>
            </a: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800" spc="-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800">
              <a:latin typeface="Verdana"/>
              <a:cs typeface="Verdana"/>
            </a:endParaRPr>
          </a:p>
          <a:p>
            <a:pPr marL="908685" lvl="1" indent="-34353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908685" algn="l"/>
                <a:tab pos="909319" algn="l"/>
              </a:tabLst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Indicator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event</a:t>
            </a:r>
            <a:r>
              <a:rPr sz="16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5" dirty="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surveillance</a:t>
            </a:r>
            <a:endParaRPr sz="1600">
              <a:latin typeface="Verdana"/>
              <a:cs typeface="Verdana"/>
            </a:endParaRPr>
          </a:p>
          <a:p>
            <a:pPr marL="908685" lvl="1" indent="-34353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908685" algn="l"/>
                <a:tab pos="909319" algn="l"/>
              </a:tabLst>
            </a:pPr>
            <a:r>
              <a:rPr sz="1600" spc="30" dirty="0">
                <a:solidFill>
                  <a:srgbClr val="FFFFFF"/>
                </a:solidFill>
                <a:latin typeface="Verdana"/>
                <a:cs typeface="Verdana"/>
              </a:rPr>
              <a:t>Epidemiological</a:t>
            </a:r>
            <a:endParaRPr sz="1600">
              <a:latin typeface="Verdana"/>
              <a:cs typeface="Verdana"/>
            </a:endParaRPr>
          </a:p>
          <a:p>
            <a:pPr marL="908685" lvl="1" indent="-343535">
              <a:lnSpc>
                <a:spcPct val="100000"/>
              </a:lnSpc>
              <a:spcBef>
                <a:spcPts val="405"/>
              </a:spcBef>
              <a:buFont typeface="Arial MT"/>
              <a:buChar char="•"/>
              <a:tabLst>
                <a:tab pos="908685" algn="l"/>
                <a:tab pos="909319" algn="l"/>
              </a:tabLst>
            </a:pP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Microbiological</a:t>
            </a:r>
            <a:endParaRPr sz="1600">
              <a:latin typeface="Verdana"/>
              <a:cs typeface="Verdana"/>
            </a:endParaRPr>
          </a:p>
          <a:p>
            <a:pPr marL="451484" indent="-34353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451484" algn="l"/>
                <a:tab pos="452120" algn="l"/>
              </a:tabLst>
            </a:pPr>
            <a:r>
              <a:rPr sz="1800" spc="35" dirty="0">
                <a:solidFill>
                  <a:srgbClr val="FFFFFF"/>
                </a:solidFill>
                <a:latin typeface="Verdana"/>
                <a:cs typeface="Verdana"/>
              </a:rPr>
              <a:t>Hea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lth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fa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reports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0340" y="2750820"/>
            <a:ext cx="4937760" cy="1553210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92710" rIns="0" bIns="0" rtlCol="0">
            <a:spAutoFit/>
          </a:bodyPr>
          <a:lstStyle/>
          <a:p>
            <a:pPr marL="1667510">
              <a:lnSpc>
                <a:spcPct val="100000"/>
              </a:lnSpc>
              <a:spcBef>
                <a:spcPts val="730"/>
              </a:spcBef>
            </a:pPr>
            <a:r>
              <a:rPr sz="1800" b="1" spc="-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b="1" spc="-40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1800" b="1" spc="-5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b="1" spc="-1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b="1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b="1" spc="-35" dirty="0">
                <a:solidFill>
                  <a:srgbClr val="FFFFFF"/>
                </a:solidFill>
                <a:latin typeface="Verdana"/>
                <a:cs typeface="Verdana"/>
              </a:rPr>
              <a:t>ig</a:t>
            </a:r>
            <a:r>
              <a:rPr sz="1800" b="1" spc="-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b="1" spc="-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b="1" spc="-95" dirty="0">
                <a:solidFill>
                  <a:srgbClr val="FFFFFF"/>
                </a:solidFill>
                <a:latin typeface="Verdana"/>
                <a:cs typeface="Verdana"/>
              </a:rPr>
              <a:t>ls</a:t>
            </a:r>
            <a:endParaRPr sz="1800">
              <a:latin typeface="Verdana"/>
              <a:cs typeface="Verdana"/>
            </a:endParaRPr>
          </a:p>
          <a:p>
            <a:pPr marL="451484" indent="-343535">
              <a:lnSpc>
                <a:spcPct val="100000"/>
              </a:lnSpc>
              <a:spcBef>
                <a:spcPts val="985"/>
              </a:spcBef>
              <a:buFont typeface="Arial MT"/>
              <a:buChar char="•"/>
              <a:tabLst>
                <a:tab pos="451484" algn="l"/>
                <a:tab pos="452120" algn="l"/>
              </a:tabLst>
            </a:pPr>
            <a:r>
              <a:rPr sz="1800" spc="80" dirty="0">
                <a:solidFill>
                  <a:srgbClr val="FFFFFF"/>
                </a:solidFill>
                <a:latin typeface="Verdana"/>
                <a:cs typeface="Verdana"/>
              </a:rPr>
              <a:t>Ab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sente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16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8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wor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1800" spc="-27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hools</a:t>
            </a:r>
            <a:endParaRPr sz="1800">
              <a:latin typeface="Verdana"/>
              <a:cs typeface="Verdana"/>
            </a:endParaRPr>
          </a:p>
          <a:p>
            <a:pPr marL="451484" indent="-34353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451484" algn="l"/>
                <a:tab pos="452120" algn="l"/>
              </a:tabLst>
            </a:pP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Inc</a:t>
            </a: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sed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sales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ert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8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me</a:t>
            </a:r>
            <a:r>
              <a:rPr sz="1800" spc="8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tions</a:t>
            </a:r>
            <a:endParaRPr sz="1800">
              <a:latin typeface="Verdana"/>
              <a:cs typeface="Verdana"/>
            </a:endParaRPr>
          </a:p>
          <a:p>
            <a:pPr marL="451484" indent="-34353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451484" algn="l"/>
                <a:tab pos="452120" algn="l"/>
              </a:tabLst>
            </a:pPr>
            <a:r>
              <a:rPr sz="1800" spc="105" dirty="0">
                <a:solidFill>
                  <a:srgbClr val="FFFFFF"/>
                </a:solidFill>
                <a:latin typeface="Verdana"/>
                <a:cs typeface="Verdana"/>
              </a:rPr>
              <a:t>Med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ia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orts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544" y="3938015"/>
            <a:ext cx="5247640" cy="1455420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44450" rIns="0" bIns="0" rtlCol="0">
            <a:spAutoFit/>
          </a:bodyPr>
          <a:lstStyle/>
          <a:p>
            <a:pPr marL="1800860">
              <a:lnSpc>
                <a:spcPct val="100000"/>
              </a:lnSpc>
              <a:spcBef>
                <a:spcPts val="350"/>
              </a:spcBef>
            </a:pPr>
            <a:r>
              <a:rPr sz="1800" b="1" spc="-50" dirty="0">
                <a:solidFill>
                  <a:srgbClr val="FFFFFF"/>
                </a:solidFill>
                <a:latin typeface="Verdana"/>
                <a:cs typeface="Verdana"/>
              </a:rPr>
              <a:t>Water</a:t>
            </a:r>
            <a:r>
              <a:rPr sz="1800" b="1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55" dirty="0">
                <a:solidFill>
                  <a:srgbClr val="FFFFFF"/>
                </a:solidFill>
                <a:latin typeface="Verdana"/>
                <a:cs typeface="Verdana"/>
              </a:rPr>
              <a:t>qua</a:t>
            </a:r>
            <a:r>
              <a:rPr sz="1800" b="1" spc="-60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1800" b="1" spc="-8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b="1" spc="-10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endParaRPr sz="1800">
              <a:latin typeface="Verdana"/>
              <a:cs typeface="Verdana"/>
            </a:endParaRPr>
          </a:p>
          <a:p>
            <a:pPr marL="450850" indent="-343535">
              <a:lnSpc>
                <a:spcPct val="100000"/>
              </a:lnSpc>
              <a:spcBef>
                <a:spcPts val="985"/>
              </a:spcBef>
              <a:buFont typeface="Arial MT"/>
              <a:buChar char="•"/>
              <a:tabLst>
                <a:tab pos="450215" algn="l"/>
                <a:tab pos="450850" algn="l"/>
              </a:tabLst>
            </a:pP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35" dirty="0">
                <a:solidFill>
                  <a:srgbClr val="FFFFFF"/>
                </a:solidFill>
                <a:latin typeface="Verdana"/>
                <a:cs typeface="Verdana"/>
              </a:rPr>
              <a:t>utine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samples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eca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Verdana"/>
                <a:cs typeface="Verdana"/>
              </a:rPr>
              <a:t>ba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te</a:t>
            </a: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ri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1800">
              <a:latin typeface="Verdana"/>
              <a:cs typeface="Verdana"/>
            </a:endParaRPr>
          </a:p>
          <a:p>
            <a:pPr marL="450850" indent="-34353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450215" algn="l"/>
                <a:tab pos="450850" algn="l"/>
              </a:tabLst>
            </a:pPr>
            <a:r>
              <a:rPr sz="1800" spc="35" dirty="0">
                <a:solidFill>
                  <a:srgbClr val="FFFFFF"/>
                </a:solidFill>
                <a:latin typeface="Verdana"/>
                <a:cs typeface="Verdana"/>
              </a:rPr>
              <a:t>Water</a:t>
            </a:r>
            <a:r>
              <a:rPr sz="18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treatment</a:t>
            </a:r>
            <a:r>
              <a:rPr sz="18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distribution</a:t>
            </a:r>
            <a:r>
              <a:rPr sz="18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failures</a:t>
            </a:r>
            <a:endParaRPr sz="1800">
              <a:latin typeface="Verdana"/>
              <a:cs typeface="Verdana"/>
            </a:endParaRPr>
          </a:p>
          <a:p>
            <a:pPr marL="450850" indent="-34353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450215" algn="l"/>
                <a:tab pos="45085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User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omplaints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2548" y="234822"/>
            <a:ext cx="108343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670" dirty="0"/>
              <a:t>1.</a:t>
            </a:r>
            <a:r>
              <a:rPr spc="-210" dirty="0"/>
              <a:t> </a:t>
            </a:r>
            <a:r>
              <a:rPr spc="-60" dirty="0">
                <a:solidFill>
                  <a:srgbClr val="B8B8BA"/>
                </a:solidFill>
              </a:rPr>
              <a:t>Detect</a:t>
            </a:r>
            <a:r>
              <a:rPr spc="-215" dirty="0">
                <a:solidFill>
                  <a:srgbClr val="B8B8BA"/>
                </a:solidFill>
              </a:rPr>
              <a:t> </a:t>
            </a:r>
            <a:r>
              <a:rPr spc="-85" dirty="0">
                <a:solidFill>
                  <a:srgbClr val="B8B8BA"/>
                </a:solidFill>
              </a:rPr>
              <a:t>and</a:t>
            </a:r>
            <a:r>
              <a:rPr spc="-195" dirty="0">
                <a:solidFill>
                  <a:srgbClr val="B8B8BA"/>
                </a:solidFill>
              </a:rPr>
              <a:t> </a:t>
            </a:r>
            <a:r>
              <a:rPr spc="-50" dirty="0"/>
              <a:t>con</a:t>
            </a:r>
            <a:r>
              <a:rPr spc="-120" dirty="0"/>
              <a:t>firm</a:t>
            </a:r>
            <a:r>
              <a:rPr spc="-229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90" dirty="0"/>
              <a:t>o</a:t>
            </a:r>
            <a:r>
              <a:rPr spc="-105" dirty="0"/>
              <a:t>u</a:t>
            </a:r>
            <a:r>
              <a:rPr spc="-100" dirty="0"/>
              <a:t>tbr</a:t>
            </a:r>
            <a:r>
              <a:rPr spc="-130" dirty="0"/>
              <a:t>e</a:t>
            </a:r>
            <a:r>
              <a:rPr spc="-100" dirty="0"/>
              <a:t>ak</a:t>
            </a:r>
            <a:r>
              <a:rPr spc="-175" dirty="0"/>
              <a:t> </a:t>
            </a:r>
            <a:r>
              <a:rPr spc="-85" dirty="0">
                <a:solidFill>
                  <a:srgbClr val="B8B8BA"/>
                </a:solidFill>
              </a:rPr>
              <a:t>and</a:t>
            </a:r>
            <a:r>
              <a:rPr spc="-210" dirty="0">
                <a:solidFill>
                  <a:srgbClr val="B8B8BA"/>
                </a:solidFill>
              </a:rPr>
              <a:t> </a:t>
            </a:r>
            <a:r>
              <a:rPr spc="-80" dirty="0">
                <a:solidFill>
                  <a:srgbClr val="B8B8BA"/>
                </a:solidFill>
              </a:rPr>
              <a:t>agent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5636" y="1648460"/>
            <a:ext cx="103822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40" dirty="0">
                <a:latin typeface="Verdana"/>
                <a:cs typeface="Verdana"/>
              </a:rPr>
              <a:t>Is</a:t>
            </a:r>
            <a:r>
              <a:rPr sz="3200" spc="-305" dirty="0">
                <a:latin typeface="Verdana"/>
                <a:cs typeface="Verdana"/>
              </a:rPr>
              <a:t> </a:t>
            </a:r>
            <a:r>
              <a:rPr sz="3200" spc="70" dirty="0">
                <a:latin typeface="Verdana"/>
                <a:cs typeface="Verdana"/>
              </a:rPr>
              <a:t>the</a:t>
            </a:r>
            <a:r>
              <a:rPr sz="3200" spc="-290" dirty="0">
                <a:latin typeface="Verdana"/>
                <a:cs typeface="Verdana"/>
              </a:rPr>
              <a:t> </a:t>
            </a:r>
            <a:r>
              <a:rPr sz="3200" spc="40" dirty="0">
                <a:latin typeface="Verdana"/>
                <a:cs typeface="Verdana"/>
              </a:rPr>
              <a:t>outbreak</a:t>
            </a:r>
            <a:r>
              <a:rPr sz="3200" spc="-290" dirty="0">
                <a:latin typeface="Verdana"/>
                <a:cs typeface="Verdana"/>
              </a:rPr>
              <a:t> </a:t>
            </a:r>
            <a:r>
              <a:rPr sz="3200" spc="-5" dirty="0">
                <a:latin typeface="Verdana"/>
                <a:cs typeface="Verdana"/>
              </a:rPr>
              <a:t>real?</a:t>
            </a:r>
            <a:r>
              <a:rPr sz="3200" spc="-295" dirty="0">
                <a:latin typeface="Verdana"/>
                <a:cs typeface="Verdana"/>
              </a:rPr>
              <a:t> 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spc="90" dirty="0">
                <a:latin typeface="Verdana"/>
                <a:cs typeface="Verdana"/>
              </a:rPr>
              <a:t>More</a:t>
            </a:r>
            <a:r>
              <a:rPr sz="3200" spc="-290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cases</a:t>
            </a:r>
            <a:r>
              <a:rPr sz="3200" spc="-310" dirty="0">
                <a:latin typeface="Verdana"/>
                <a:cs typeface="Verdana"/>
              </a:rPr>
              <a:t> </a:t>
            </a:r>
            <a:r>
              <a:rPr sz="3200" spc="70" dirty="0">
                <a:latin typeface="Verdana"/>
                <a:cs typeface="Verdana"/>
              </a:rPr>
              <a:t>than</a:t>
            </a:r>
            <a:r>
              <a:rPr sz="3200" spc="-300" dirty="0">
                <a:latin typeface="Verdana"/>
                <a:cs typeface="Verdana"/>
              </a:rPr>
              <a:t> </a:t>
            </a:r>
            <a:r>
              <a:rPr sz="3200" spc="55" dirty="0">
                <a:latin typeface="Verdana"/>
                <a:cs typeface="Verdana"/>
              </a:rPr>
              <a:t>expected?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51276" y="2671572"/>
            <a:ext cx="5485130" cy="2854960"/>
          </a:xfrm>
          <a:custGeom>
            <a:avLst/>
            <a:gdLst/>
            <a:ahLst/>
            <a:cxnLst/>
            <a:rect l="l" t="t" r="r" b="b"/>
            <a:pathLst>
              <a:path w="5485130" h="2854960">
                <a:moveTo>
                  <a:pt x="2742438" y="0"/>
                </a:moveTo>
                <a:lnTo>
                  <a:pt x="2680357" y="358"/>
                </a:lnTo>
                <a:lnTo>
                  <a:pt x="2618615" y="1428"/>
                </a:lnTo>
                <a:lnTo>
                  <a:pt x="2557224" y="3203"/>
                </a:lnTo>
                <a:lnTo>
                  <a:pt x="2496200" y="5674"/>
                </a:lnTo>
                <a:lnTo>
                  <a:pt x="2435556" y="8835"/>
                </a:lnTo>
                <a:lnTo>
                  <a:pt x="2375308" y="12677"/>
                </a:lnTo>
                <a:lnTo>
                  <a:pt x="2315470" y="17193"/>
                </a:lnTo>
                <a:lnTo>
                  <a:pt x="2256057" y="22376"/>
                </a:lnTo>
                <a:lnTo>
                  <a:pt x="2197082" y="28217"/>
                </a:lnTo>
                <a:lnTo>
                  <a:pt x="2138561" y="34710"/>
                </a:lnTo>
                <a:lnTo>
                  <a:pt x="2080508" y="41847"/>
                </a:lnTo>
                <a:lnTo>
                  <a:pt x="2022938" y="49621"/>
                </a:lnTo>
                <a:lnTo>
                  <a:pt x="1965864" y="58023"/>
                </a:lnTo>
                <a:lnTo>
                  <a:pt x="1909302" y="67046"/>
                </a:lnTo>
                <a:lnTo>
                  <a:pt x="1853267" y="76683"/>
                </a:lnTo>
                <a:lnTo>
                  <a:pt x="1797771" y="86926"/>
                </a:lnTo>
                <a:lnTo>
                  <a:pt x="1742831" y="97768"/>
                </a:lnTo>
                <a:lnTo>
                  <a:pt x="1688461" y="109201"/>
                </a:lnTo>
                <a:lnTo>
                  <a:pt x="1634674" y="121217"/>
                </a:lnTo>
                <a:lnTo>
                  <a:pt x="1581487" y="133809"/>
                </a:lnTo>
                <a:lnTo>
                  <a:pt x="1528912" y="146970"/>
                </a:lnTo>
                <a:lnTo>
                  <a:pt x="1476965" y="160691"/>
                </a:lnTo>
                <a:lnTo>
                  <a:pt x="1425661" y="174965"/>
                </a:lnTo>
                <a:lnTo>
                  <a:pt x="1375013" y="189786"/>
                </a:lnTo>
                <a:lnTo>
                  <a:pt x="1325036" y="205144"/>
                </a:lnTo>
                <a:lnTo>
                  <a:pt x="1275745" y="221033"/>
                </a:lnTo>
                <a:lnTo>
                  <a:pt x="1227154" y="237445"/>
                </a:lnTo>
                <a:lnTo>
                  <a:pt x="1179278" y="254373"/>
                </a:lnTo>
                <a:lnTo>
                  <a:pt x="1132132" y="271808"/>
                </a:lnTo>
                <a:lnTo>
                  <a:pt x="1085729" y="289744"/>
                </a:lnTo>
                <a:lnTo>
                  <a:pt x="1040084" y="308173"/>
                </a:lnTo>
                <a:lnTo>
                  <a:pt x="995213" y="327087"/>
                </a:lnTo>
                <a:lnTo>
                  <a:pt x="951128" y="346479"/>
                </a:lnTo>
                <a:lnTo>
                  <a:pt x="907846" y="366341"/>
                </a:lnTo>
                <a:lnTo>
                  <a:pt x="865380" y="386666"/>
                </a:lnTo>
                <a:lnTo>
                  <a:pt x="823744" y="407446"/>
                </a:lnTo>
                <a:lnTo>
                  <a:pt x="782954" y="428673"/>
                </a:lnTo>
                <a:lnTo>
                  <a:pt x="743024" y="450341"/>
                </a:lnTo>
                <a:lnTo>
                  <a:pt x="703969" y="472441"/>
                </a:lnTo>
                <a:lnTo>
                  <a:pt x="665802" y="494965"/>
                </a:lnTo>
                <a:lnTo>
                  <a:pt x="628539" y="517907"/>
                </a:lnTo>
                <a:lnTo>
                  <a:pt x="592194" y="541259"/>
                </a:lnTo>
                <a:lnTo>
                  <a:pt x="556781" y="565013"/>
                </a:lnTo>
                <a:lnTo>
                  <a:pt x="522316" y="589162"/>
                </a:lnTo>
                <a:lnTo>
                  <a:pt x="488811" y="613698"/>
                </a:lnTo>
                <a:lnTo>
                  <a:pt x="456283" y="638614"/>
                </a:lnTo>
                <a:lnTo>
                  <a:pt x="424746" y="663901"/>
                </a:lnTo>
                <a:lnTo>
                  <a:pt x="394213" y="689553"/>
                </a:lnTo>
                <a:lnTo>
                  <a:pt x="364700" y="715562"/>
                </a:lnTo>
                <a:lnTo>
                  <a:pt x="336221" y="741921"/>
                </a:lnTo>
                <a:lnTo>
                  <a:pt x="308791" y="768621"/>
                </a:lnTo>
                <a:lnTo>
                  <a:pt x="257134" y="823016"/>
                </a:lnTo>
                <a:lnTo>
                  <a:pt x="209846" y="878689"/>
                </a:lnTo>
                <a:lnTo>
                  <a:pt x="167043" y="935578"/>
                </a:lnTo>
                <a:lnTo>
                  <a:pt x="128840" y="993622"/>
                </a:lnTo>
                <a:lnTo>
                  <a:pt x="95355" y="1052762"/>
                </a:lnTo>
                <a:lnTo>
                  <a:pt x="66702" y="1112938"/>
                </a:lnTo>
                <a:lnTo>
                  <a:pt x="42999" y="1174087"/>
                </a:lnTo>
                <a:lnTo>
                  <a:pt x="24361" y="1236152"/>
                </a:lnTo>
                <a:lnTo>
                  <a:pt x="10904" y="1299070"/>
                </a:lnTo>
                <a:lnTo>
                  <a:pt x="2745" y="1362781"/>
                </a:lnTo>
                <a:lnTo>
                  <a:pt x="0" y="1427226"/>
                </a:lnTo>
                <a:lnTo>
                  <a:pt x="688" y="1459536"/>
                </a:lnTo>
                <a:lnTo>
                  <a:pt x="6155" y="1523621"/>
                </a:lnTo>
                <a:lnTo>
                  <a:pt x="16978" y="1586943"/>
                </a:lnTo>
                <a:lnTo>
                  <a:pt x="33039" y="1649442"/>
                </a:lnTo>
                <a:lnTo>
                  <a:pt x="54225" y="1711057"/>
                </a:lnTo>
                <a:lnTo>
                  <a:pt x="80417" y="1771727"/>
                </a:lnTo>
                <a:lnTo>
                  <a:pt x="111501" y="1831392"/>
                </a:lnTo>
                <a:lnTo>
                  <a:pt x="147359" y="1889992"/>
                </a:lnTo>
                <a:lnTo>
                  <a:pt x="187877" y="1947466"/>
                </a:lnTo>
                <a:lnTo>
                  <a:pt x="232937" y="2003754"/>
                </a:lnTo>
                <a:lnTo>
                  <a:pt x="282424" y="2058796"/>
                </a:lnTo>
                <a:lnTo>
                  <a:pt x="336221" y="2112530"/>
                </a:lnTo>
                <a:lnTo>
                  <a:pt x="364700" y="2138889"/>
                </a:lnTo>
                <a:lnTo>
                  <a:pt x="394213" y="2164898"/>
                </a:lnTo>
                <a:lnTo>
                  <a:pt x="424746" y="2190550"/>
                </a:lnTo>
                <a:lnTo>
                  <a:pt x="456283" y="2215837"/>
                </a:lnTo>
                <a:lnTo>
                  <a:pt x="488811" y="2240753"/>
                </a:lnTo>
                <a:lnTo>
                  <a:pt x="522316" y="2265289"/>
                </a:lnTo>
                <a:lnTo>
                  <a:pt x="556781" y="2289438"/>
                </a:lnTo>
                <a:lnTo>
                  <a:pt x="592194" y="2313192"/>
                </a:lnTo>
                <a:lnTo>
                  <a:pt x="628539" y="2336544"/>
                </a:lnTo>
                <a:lnTo>
                  <a:pt x="665802" y="2359486"/>
                </a:lnTo>
                <a:lnTo>
                  <a:pt x="703969" y="2382010"/>
                </a:lnTo>
                <a:lnTo>
                  <a:pt x="743024" y="2404110"/>
                </a:lnTo>
                <a:lnTo>
                  <a:pt x="782954" y="2425778"/>
                </a:lnTo>
                <a:lnTo>
                  <a:pt x="823744" y="2447005"/>
                </a:lnTo>
                <a:lnTo>
                  <a:pt x="865380" y="2467785"/>
                </a:lnTo>
                <a:lnTo>
                  <a:pt x="907846" y="2488110"/>
                </a:lnTo>
                <a:lnTo>
                  <a:pt x="951128" y="2507972"/>
                </a:lnTo>
                <a:lnTo>
                  <a:pt x="995213" y="2527364"/>
                </a:lnTo>
                <a:lnTo>
                  <a:pt x="1040084" y="2546278"/>
                </a:lnTo>
                <a:lnTo>
                  <a:pt x="1085729" y="2564707"/>
                </a:lnTo>
                <a:lnTo>
                  <a:pt x="1132132" y="2582643"/>
                </a:lnTo>
                <a:lnTo>
                  <a:pt x="1179278" y="2600078"/>
                </a:lnTo>
                <a:lnTo>
                  <a:pt x="1227154" y="2617006"/>
                </a:lnTo>
                <a:lnTo>
                  <a:pt x="1275745" y="2633418"/>
                </a:lnTo>
                <a:lnTo>
                  <a:pt x="1325036" y="2649307"/>
                </a:lnTo>
                <a:lnTo>
                  <a:pt x="1375013" y="2664665"/>
                </a:lnTo>
                <a:lnTo>
                  <a:pt x="1425661" y="2679486"/>
                </a:lnTo>
                <a:lnTo>
                  <a:pt x="1476965" y="2693760"/>
                </a:lnTo>
                <a:lnTo>
                  <a:pt x="1528912" y="2707481"/>
                </a:lnTo>
                <a:lnTo>
                  <a:pt x="1581487" y="2720642"/>
                </a:lnTo>
                <a:lnTo>
                  <a:pt x="1634674" y="2733234"/>
                </a:lnTo>
                <a:lnTo>
                  <a:pt x="1688461" y="2745250"/>
                </a:lnTo>
                <a:lnTo>
                  <a:pt x="1742831" y="2756683"/>
                </a:lnTo>
                <a:lnTo>
                  <a:pt x="1797771" y="2767525"/>
                </a:lnTo>
                <a:lnTo>
                  <a:pt x="1853267" y="2777768"/>
                </a:lnTo>
                <a:lnTo>
                  <a:pt x="1909302" y="2787405"/>
                </a:lnTo>
                <a:lnTo>
                  <a:pt x="1965864" y="2796428"/>
                </a:lnTo>
                <a:lnTo>
                  <a:pt x="2022938" y="2804830"/>
                </a:lnTo>
                <a:lnTo>
                  <a:pt x="2080508" y="2812604"/>
                </a:lnTo>
                <a:lnTo>
                  <a:pt x="2138561" y="2819741"/>
                </a:lnTo>
                <a:lnTo>
                  <a:pt x="2197082" y="2826234"/>
                </a:lnTo>
                <a:lnTo>
                  <a:pt x="2256057" y="2832075"/>
                </a:lnTo>
                <a:lnTo>
                  <a:pt x="2315470" y="2837258"/>
                </a:lnTo>
                <a:lnTo>
                  <a:pt x="2375308" y="2841774"/>
                </a:lnTo>
                <a:lnTo>
                  <a:pt x="2435556" y="2845616"/>
                </a:lnTo>
                <a:lnTo>
                  <a:pt x="2496200" y="2848777"/>
                </a:lnTo>
                <a:lnTo>
                  <a:pt x="2557224" y="2851248"/>
                </a:lnTo>
                <a:lnTo>
                  <a:pt x="2618615" y="2853023"/>
                </a:lnTo>
                <a:lnTo>
                  <a:pt x="2680357" y="2854093"/>
                </a:lnTo>
                <a:lnTo>
                  <a:pt x="2742438" y="2854452"/>
                </a:lnTo>
                <a:lnTo>
                  <a:pt x="2804518" y="2854093"/>
                </a:lnTo>
                <a:lnTo>
                  <a:pt x="2866260" y="2853023"/>
                </a:lnTo>
                <a:lnTo>
                  <a:pt x="2927651" y="2851248"/>
                </a:lnTo>
                <a:lnTo>
                  <a:pt x="2988675" y="2848777"/>
                </a:lnTo>
                <a:lnTo>
                  <a:pt x="3049319" y="2845616"/>
                </a:lnTo>
                <a:lnTo>
                  <a:pt x="3109567" y="2841774"/>
                </a:lnTo>
                <a:lnTo>
                  <a:pt x="3169405" y="2837258"/>
                </a:lnTo>
                <a:lnTo>
                  <a:pt x="3228818" y="2832075"/>
                </a:lnTo>
                <a:lnTo>
                  <a:pt x="3287793" y="2826234"/>
                </a:lnTo>
                <a:lnTo>
                  <a:pt x="3346314" y="2819741"/>
                </a:lnTo>
                <a:lnTo>
                  <a:pt x="3404367" y="2812604"/>
                </a:lnTo>
                <a:lnTo>
                  <a:pt x="3461937" y="2804830"/>
                </a:lnTo>
                <a:lnTo>
                  <a:pt x="3519011" y="2796428"/>
                </a:lnTo>
                <a:lnTo>
                  <a:pt x="3575573" y="2787405"/>
                </a:lnTo>
                <a:lnTo>
                  <a:pt x="3631608" y="2777768"/>
                </a:lnTo>
                <a:lnTo>
                  <a:pt x="3687104" y="2767525"/>
                </a:lnTo>
                <a:lnTo>
                  <a:pt x="3742044" y="2756683"/>
                </a:lnTo>
                <a:lnTo>
                  <a:pt x="3796414" y="2745250"/>
                </a:lnTo>
                <a:lnTo>
                  <a:pt x="3850201" y="2733234"/>
                </a:lnTo>
                <a:lnTo>
                  <a:pt x="3903388" y="2720642"/>
                </a:lnTo>
                <a:lnTo>
                  <a:pt x="3955963" y="2707481"/>
                </a:lnTo>
                <a:lnTo>
                  <a:pt x="4007910" y="2693760"/>
                </a:lnTo>
                <a:lnTo>
                  <a:pt x="4059214" y="2679486"/>
                </a:lnTo>
                <a:lnTo>
                  <a:pt x="4109862" y="2664665"/>
                </a:lnTo>
                <a:lnTo>
                  <a:pt x="4159839" y="2649307"/>
                </a:lnTo>
                <a:lnTo>
                  <a:pt x="4209130" y="2633418"/>
                </a:lnTo>
                <a:lnTo>
                  <a:pt x="4257721" y="2617006"/>
                </a:lnTo>
                <a:lnTo>
                  <a:pt x="4305597" y="2600078"/>
                </a:lnTo>
                <a:lnTo>
                  <a:pt x="4352743" y="2582643"/>
                </a:lnTo>
                <a:lnTo>
                  <a:pt x="4399146" y="2564707"/>
                </a:lnTo>
                <a:lnTo>
                  <a:pt x="4444791" y="2546278"/>
                </a:lnTo>
                <a:lnTo>
                  <a:pt x="4489662" y="2527364"/>
                </a:lnTo>
                <a:lnTo>
                  <a:pt x="4533747" y="2507972"/>
                </a:lnTo>
                <a:lnTo>
                  <a:pt x="4577029" y="2488110"/>
                </a:lnTo>
                <a:lnTo>
                  <a:pt x="4619495" y="2467785"/>
                </a:lnTo>
                <a:lnTo>
                  <a:pt x="4661131" y="2447005"/>
                </a:lnTo>
                <a:lnTo>
                  <a:pt x="4701921" y="2425778"/>
                </a:lnTo>
                <a:lnTo>
                  <a:pt x="4741851" y="2404110"/>
                </a:lnTo>
                <a:lnTo>
                  <a:pt x="4780906" y="2382010"/>
                </a:lnTo>
                <a:lnTo>
                  <a:pt x="4819073" y="2359486"/>
                </a:lnTo>
                <a:lnTo>
                  <a:pt x="4856336" y="2336544"/>
                </a:lnTo>
                <a:lnTo>
                  <a:pt x="4892681" y="2313192"/>
                </a:lnTo>
                <a:lnTo>
                  <a:pt x="4928094" y="2289438"/>
                </a:lnTo>
                <a:lnTo>
                  <a:pt x="4962559" y="2265289"/>
                </a:lnTo>
                <a:lnTo>
                  <a:pt x="4996064" y="2240753"/>
                </a:lnTo>
                <a:lnTo>
                  <a:pt x="5028592" y="2215837"/>
                </a:lnTo>
                <a:lnTo>
                  <a:pt x="5060129" y="2190550"/>
                </a:lnTo>
                <a:lnTo>
                  <a:pt x="5090662" y="2164898"/>
                </a:lnTo>
                <a:lnTo>
                  <a:pt x="5120175" y="2138889"/>
                </a:lnTo>
                <a:lnTo>
                  <a:pt x="5148654" y="2112530"/>
                </a:lnTo>
                <a:lnTo>
                  <a:pt x="5176084" y="2085830"/>
                </a:lnTo>
                <a:lnTo>
                  <a:pt x="5227741" y="2031435"/>
                </a:lnTo>
                <a:lnTo>
                  <a:pt x="5275029" y="1975762"/>
                </a:lnTo>
                <a:lnTo>
                  <a:pt x="5317832" y="1918873"/>
                </a:lnTo>
                <a:lnTo>
                  <a:pt x="5356035" y="1860829"/>
                </a:lnTo>
                <a:lnTo>
                  <a:pt x="5389520" y="1801689"/>
                </a:lnTo>
                <a:lnTo>
                  <a:pt x="5418173" y="1741513"/>
                </a:lnTo>
                <a:lnTo>
                  <a:pt x="5441876" y="1680364"/>
                </a:lnTo>
                <a:lnTo>
                  <a:pt x="5460514" y="1618299"/>
                </a:lnTo>
                <a:lnTo>
                  <a:pt x="5473971" y="1555381"/>
                </a:lnTo>
                <a:lnTo>
                  <a:pt x="5482130" y="1491670"/>
                </a:lnTo>
                <a:lnTo>
                  <a:pt x="5484876" y="1427226"/>
                </a:lnTo>
                <a:lnTo>
                  <a:pt x="5484187" y="1394915"/>
                </a:lnTo>
                <a:lnTo>
                  <a:pt x="5478720" y="1330830"/>
                </a:lnTo>
                <a:lnTo>
                  <a:pt x="5467897" y="1267508"/>
                </a:lnTo>
                <a:lnTo>
                  <a:pt x="5451836" y="1205009"/>
                </a:lnTo>
                <a:lnTo>
                  <a:pt x="5430650" y="1143394"/>
                </a:lnTo>
                <a:lnTo>
                  <a:pt x="5404458" y="1082724"/>
                </a:lnTo>
                <a:lnTo>
                  <a:pt x="5373374" y="1023059"/>
                </a:lnTo>
                <a:lnTo>
                  <a:pt x="5337516" y="964459"/>
                </a:lnTo>
                <a:lnTo>
                  <a:pt x="5296998" y="906985"/>
                </a:lnTo>
                <a:lnTo>
                  <a:pt x="5251938" y="850697"/>
                </a:lnTo>
                <a:lnTo>
                  <a:pt x="5202451" y="795655"/>
                </a:lnTo>
                <a:lnTo>
                  <a:pt x="5148654" y="741921"/>
                </a:lnTo>
                <a:lnTo>
                  <a:pt x="5120175" y="715562"/>
                </a:lnTo>
                <a:lnTo>
                  <a:pt x="5090662" y="689553"/>
                </a:lnTo>
                <a:lnTo>
                  <a:pt x="5060129" y="663901"/>
                </a:lnTo>
                <a:lnTo>
                  <a:pt x="5028592" y="638614"/>
                </a:lnTo>
                <a:lnTo>
                  <a:pt x="4996064" y="613698"/>
                </a:lnTo>
                <a:lnTo>
                  <a:pt x="4962559" y="589162"/>
                </a:lnTo>
                <a:lnTo>
                  <a:pt x="4928094" y="565013"/>
                </a:lnTo>
                <a:lnTo>
                  <a:pt x="4892681" y="541259"/>
                </a:lnTo>
                <a:lnTo>
                  <a:pt x="4856336" y="517907"/>
                </a:lnTo>
                <a:lnTo>
                  <a:pt x="4819073" y="494965"/>
                </a:lnTo>
                <a:lnTo>
                  <a:pt x="4780906" y="472441"/>
                </a:lnTo>
                <a:lnTo>
                  <a:pt x="4741851" y="450341"/>
                </a:lnTo>
                <a:lnTo>
                  <a:pt x="4701921" y="428673"/>
                </a:lnTo>
                <a:lnTo>
                  <a:pt x="4661131" y="407446"/>
                </a:lnTo>
                <a:lnTo>
                  <a:pt x="4619495" y="386666"/>
                </a:lnTo>
                <a:lnTo>
                  <a:pt x="4577029" y="366341"/>
                </a:lnTo>
                <a:lnTo>
                  <a:pt x="4533747" y="346479"/>
                </a:lnTo>
                <a:lnTo>
                  <a:pt x="4489662" y="327087"/>
                </a:lnTo>
                <a:lnTo>
                  <a:pt x="4444791" y="308173"/>
                </a:lnTo>
                <a:lnTo>
                  <a:pt x="4399146" y="289744"/>
                </a:lnTo>
                <a:lnTo>
                  <a:pt x="4352743" y="271808"/>
                </a:lnTo>
                <a:lnTo>
                  <a:pt x="4305597" y="254373"/>
                </a:lnTo>
                <a:lnTo>
                  <a:pt x="4257721" y="237445"/>
                </a:lnTo>
                <a:lnTo>
                  <a:pt x="4209130" y="221033"/>
                </a:lnTo>
                <a:lnTo>
                  <a:pt x="4159839" y="205144"/>
                </a:lnTo>
                <a:lnTo>
                  <a:pt x="4109862" y="189786"/>
                </a:lnTo>
                <a:lnTo>
                  <a:pt x="4059214" y="174965"/>
                </a:lnTo>
                <a:lnTo>
                  <a:pt x="4007910" y="160691"/>
                </a:lnTo>
                <a:lnTo>
                  <a:pt x="3955963" y="146970"/>
                </a:lnTo>
                <a:lnTo>
                  <a:pt x="3903388" y="133809"/>
                </a:lnTo>
                <a:lnTo>
                  <a:pt x="3850201" y="121217"/>
                </a:lnTo>
                <a:lnTo>
                  <a:pt x="3796414" y="109201"/>
                </a:lnTo>
                <a:lnTo>
                  <a:pt x="3742044" y="97768"/>
                </a:lnTo>
                <a:lnTo>
                  <a:pt x="3687104" y="86926"/>
                </a:lnTo>
                <a:lnTo>
                  <a:pt x="3631608" y="76683"/>
                </a:lnTo>
                <a:lnTo>
                  <a:pt x="3575573" y="67046"/>
                </a:lnTo>
                <a:lnTo>
                  <a:pt x="3519011" y="58023"/>
                </a:lnTo>
                <a:lnTo>
                  <a:pt x="3461937" y="49621"/>
                </a:lnTo>
                <a:lnTo>
                  <a:pt x="3404367" y="41847"/>
                </a:lnTo>
                <a:lnTo>
                  <a:pt x="3346314" y="34710"/>
                </a:lnTo>
                <a:lnTo>
                  <a:pt x="3287793" y="28217"/>
                </a:lnTo>
                <a:lnTo>
                  <a:pt x="3228818" y="22376"/>
                </a:lnTo>
                <a:lnTo>
                  <a:pt x="3169405" y="17193"/>
                </a:lnTo>
                <a:lnTo>
                  <a:pt x="3109567" y="12677"/>
                </a:lnTo>
                <a:lnTo>
                  <a:pt x="3049319" y="8835"/>
                </a:lnTo>
                <a:lnTo>
                  <a:pt x="2988675" y="5674"/>
                </a:lnTo>
                <a:lnTo>
                  <a:pt x="2927651" y="3203"/>
                </a:lnTo>
                <a:lnTo>
                  <a:pt x="2866260" y="1428"/>
                </a:lnTo>
                <a:lnTo>
                  <a:pt x="2804518" y="358"/>
                </a:lnTo>
                <a:lnTo>
                  <a:pt x="2742438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13657" y="3151759"/>
            <a:ext cx="3965575" cy="17938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00"/>
              </a:spcBef>
            </a:pP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Seasonal</a:t>
            </a:r>
            <a:r>
              <a:rPr sz="24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variati</a:t>
            </a:r>
            <a:r>
              <a:rPr sz="2400" spc="-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ns?</a:t>
            </a:r>
            <a:endParaRPr sz="2400">
              <a:latin typeface="Verdana"/>
              <a:cs typeface="Verdana"/>
            </a:endParaRPr>
          </a:p>
          <a:p>
            <a:pPr marL="635" algn="ctr">
              <a:lnSpc>
                <a:spcPct val="100000"/>
              </a:lnSpc>
              <a:spcBef>
                <a:spcPts val="600"/>
              </a:spcBef>
            </a:pP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Notifi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ation</a:t>
            </a:r>
            <a:r>
              <a:rPr sz="24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5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tefac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ts?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2400" spc="105" dirty="0">
                <a:solidFill>
                  <a:srgbClr val="FFFFFF"/>
                </a:solidFill>
                <a:latin typeface="Verdana"/>
                <a:cs typeface="Verdana"/>
              </a:rPr>
              <a:t>New</a:t>
            </a:r>
            <a:r>
              <a:rPr sz="24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surveillance</a:t>
            </a:r>
            <a:r>
              <a:rPr sz="24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syste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?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2400" spc="65" dirty="0">
                <a:solidFill>
                  <a:srgbClr val="FFFFFF"/>
                </a:solidFill>
                <a:latin typeface="Verdana"/>
                <a:cs typeface="Verdana"/>
              </a:rPr>
              <a:t>Diagn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stic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13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ias?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7979" y="1046973"/>
            <a:ext cx="5130706" cy="49995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2244" y="234822"/>
            <a:ext cx="108343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670" dirty="0"/>
              <a:t>1.</a:t>
            </a:r>
            <a:r>
              <a:rPr spc="-225" dirty="0"/>
              <a:t> </a:t>
            </a:r>
            <a:r>
              <a:rPr spc="-60" dirty="0">
                <a:solidFill>
                  <a:srgbClr val="B8B8BA"/>
                </a:solidFill>
              </a:rPr>
              <a:t>Detect</a:t>
            </a:r>
            <a:r>
              <a:rPr spc="-215" dirty="0">
                <a:solidFill>
                  <a:srgbClr val="B8B8BA"/>
                </a:solidFill>
              </a:rPr>
              <a:t> </a:t>
            </a:r>
            <a:r>
              <a:rPr spc="-85" dirty="0">
                <a:solidFill>
                  <a:srgbClr val="B8B8BA"/>
                </a:solidFill>
              </a:rPr>
              <a:t>and</a:t>
            </a:r>
            <a:r>
              <a:rPr spc="-195" dirty="0">
                <a:solidFill>
                  <a:srgbClr val="B8B8BA"/>
                </a:solidFill>
              </a:rPr>
              <a:t> </a:t>
            </a:r>
            <a:r>
              <a:rPr spc="-50" dirty="0"/>
              <a:t>con</a:t>
            </a:r>
            <a:r>
              <a:rPr spc="-120" dirty="0"/>
              <a:t>firm</a:t>
            </a:r>
            <a:r>
              <a:rPr spc="-229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90" dirty="0"/>
              <a:t>o</a:t>
            </a:r>
            <a:r>
              <a:rPr spc="-105" dirty="0"/>
              <a:t>u</a:t>
            </a:r>
            <a:r>
              <a:rPr spc="-100" dirty="0"/>
              <a:t>tbr</a:t>
            </a:r>
            <a:r>
              <a:rPr spc="-130" dirty="0"/>
              <a:t>e</a:t>
            </a:r>
            <a:r>
              <a:rPr spc="-100" dirty="0"/>
              <a:t>ak</a:t>
            </a:r>
            <a:r>
              <a:rPr spc="-175" dirty="0"/>
              <a:t> </a:t>
            </a:r>
            <a:r>
              <a:rPr spc="-85" dirty="0">
                <a:solidFill>
                  <a:srgbClr val="B8B8BA"/>
                </a:solidFill>
              </a:rPr>
              <a:t>and</a:t>
            </a:r>
            <a:r>
              <a:rPr spc="-210" dirty="0">
                <a:solidFill>
                  <a:srgbClr val="B8B8BA"/>
                </a:solidFill>
              </a:rPr>
              <a:t> </a:t>
            </a:r>
            <a:r>
              <a:rPr spc="-80" dirty="0">
                <a:solidFill>
                  <a:srgbClr val="B8B8BA"/>
                </a:solidFill>
              </a:rPr>
              <a:t>agent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5428" y="1570250"/>
            <a:ext cx="9457055" cy="18542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500" spc="-10" dirty="0">
                <a:latin typeface="Verdana"/>
                <a:cs typeface="Verdana"/>
              </a:rPr>
              <a:t>Iden</a:t>
            </a:r>
            <a:r>
              <a:rPr sz="2500" spc="10" dirty="0">
                <a:latin typeface="Verdana"/>
                <a:cs typeface="Verdana"/>
              </a:rPr>
              <a:t>tifying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t</a:t>
            </a:r>
            <a:r>
              <a:rPr sz="2500" spc="60" dirty="0">
                <a:latin typeface="Verdana"/>
                <a:cs typeface="Verdana"/>
              </a:rPr>
              <a:t>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micro</a:t>
            </a:r>
            <a:r>
              <a:rPr sz="2500" spc="45" dirty="0">
                <a:latin typeface="Verdana"/>
                <a:cs typeface="Verdana"/>
              </a:rPr>
              <a:t>o</a:t>
            </a:r>
            <a:r>
              <a:rPr sz="2500" spc="10" dirty="0">
                <a:latin typeface="Verdana"/>
                <a:cs typeface="Verdana"/>
              </a:rPr>
              <a:t>rgani</a:t>
            </a:r>
            <a:r>
              <a:rPr sz="2500" spc="15" dirty="0">
                <a:latin typeface="Verdana"/>
                <a:cs typeface="Verdana"/>
              </a:rPr>
              <a:t>s</a:t>
            </a:r>
            <a:r>
              <a:rPr sz="2500" spc="215" dirty="0">
                <a:latin typeface="Verdana"/>
                <a:cs typeface="Verdana"/>
              </a:rPr>
              <a:t>m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helps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180" dirty="0">
                <a:latin typeface="Verdana"/>
                <a:cs typeface="Verdana"/>
              </a:rPr>
              <a:t>to:</a:t>
            </a:r>
            <a:endParaRPr sz="2500">
              <a:latin typeface="Verdana"/>
              <a:cs typeface="Verdana"/>
            </a:endParaRPr>
          </a:p>
          <a:p>
            <a:pPr marL="506095" indent="-265430">
              <a:lnSpc>
                <a:spcPct val="100000"/>
              </a:lnSpc>
              <a:spcBef>
                <a:spcPts val="600"/>
              </a:spcBef>
              <a:buSzPct val="80000"/>
              <a:buFont typeface="Arial MT"/>
              <a:buChar char="•"/>
              <a:tabLst>
                <a:tab pos="506095" algn="l"/>
                <a:tab pos="506730" algn="l"/>
              </a:tabLst>
            </a:pPr>
            <a:r>
              <a:rPr sz="2500" spc="30" dirty="0">
                <a:latin typeface="Verdana"/>
                <a:cs typeface="Verdana"/>
              </a:rPr>
              <a:t>develop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a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hypothesis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about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source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-35" dirty="0">
                <a:latin typeface="Verdana"/>
                <a:cs typeface="Verdana"/>
              </a:rPr>
              <a:t>(previous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-50" dirty="0">
                <a:latin typeface="Verdana"/>
                <a:cs typeface="Verdana"/>
              </a:rPr>
              <a:t>events)</a:t>
            </a:r>
            <a:endParaRPr sz="2500">
              <a:latin typeface="Verdana"/>
              <a:cs typeface="Verdana"/>
            </a:endParaRPr>
          </a:p>
          <a:p>
            <a:pPr marL="506095" indent="-265430">
              <a:lnSpc>
                <a:spcPct val="100000"/>
              </a:lnSpc>
              <a:spcBef>
                <a:spcPts val="605"/>
              </a:spcBef>
              <a:buSzPct val="80000"/>
              <a:buFont typeface="Arial MT"/>
              <a:buChar char="•"/>
              <a:tabLst>
                <a:tab pos="506095" algn="l"/>
                <a:tab pos="506730" algn="l"/>
              </a:tabLst>
            </a:pPr>
            <a:r>
              <a:rPr sz="2500" spc="30" dirty="0">
                <a:latin typeface="Verdana"/>
                <a:cs typeface="Verdana"/>
              </a:rPr>
              <a:t>identif</a:t>
            </a:r>
            <a:r>
              <a:rPr sz="2500" spc="-130" dirty="0">
                <a:latin typeface="Verdana"/>
                <a:cs typeface="Verdana"/>
              </a:rPr>
              <a:t>y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60" dirty="0">
                <a:latin typeface="Verdana"/>
                <a:cs typeface="Verdana"/>
              </a:rPr>
              <a:t>time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exposu</a:t>
            </a:r>
            <a:r>
              <a:rPr sz="2500" spc="-10" dirty="0">
                <a:latin typeface="Verdana"/>
                <a:cs typeface="Verdana"/>
              </a:rPr>
              <a:t>r</a:t>
            </a:r>
            <a:r>
              <a:rPr sz="2500" spc="15" dirty="0">
                <a:latin typeface="Verdana"/>
                <a:cs typeface="Verdana"/>
              </a:rPr>
              <a:t>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(incubati</a:t>
            </a:r>
            <a:r>
              <a:rPr sz="2500" spc="5" dirty="0">
                <a:latin typeface="Verdana"/>
                <a:cs typeface="Verdana"/>
              </a:rPr>
              <a:t>o</a:t>
            </a:r>
            <a:r>
              <a:rPr sz="2500" spc="105" dirty="0">
                <a:latin typeface="Verdana"/>
                <a:cs typeface="Verdana"/>
              </a:rPr>
              <a:t>n</a:t>
            </a:r>
            <a:r>
              <a:rPr sz="2500" spc="-185" dirty="0">
                <a:latin typeface="Verdana"/>
                <a:cs typeface="Verdana"/>
              </a:rPr>
              <a:t> </a:t>
            </a:r>
            <a:r>
              <a:rPr sz="2500" spc="-10" dirty="0">
                <a:latin typeface="Verdana"/>
                <a:cs typeface="Verdana"/>
              </a:rPr>
              <a:t>period)</a:t>
            </a:r>
            <a:endParaRPr sz="2500">
              <a:latin typeface="Verdana"/>
              <a:cs typeface="Verdana"/>
            </a:endParaRPr>
          </a:p>
          <a:p>
            <a:pPr marL="506095" indent="-265430">
              <a:lnSpc>
                <a:spcPct val="100000"/>
              </a:lnSpc>
              <a:spcBef>
                <a:spcPts val="600"/>
              </a:spcBef>
              <a:buSzPct val="80000"/>
              <a:buFont typeface="Arial MT"/>
              <a:buChar char="•"/>
              <a:tabLst>
                <a:tab pos="506095" algn="l"/>
                <a:tab pos="506730" algn="l"/>
              </a:tabLst>
            </a:pPr>
            <a:r>
              <a:rPr sz="2500" spc="75" dirty="0">
                <a:latin typeface="Verdana"/>
                <a:cs typeface="Verdana"/>
              </a:rPr>
              <a:t>cho</a:t>
            </a:r>
            <a:r>
              <a:rPr sz="2500" spc="65" dirty="0">
                <a:latin typeface="Verdana"/>
                <a:cs typeface="Verdana"/>
              </a:rPr>
              <a:t>o</a:t>
            </a:r>
            <a:r>
              <a:rPr sz="2500" spc="-35" dirty="0">
                <a:latin typeface="Verdana"/>
                <a:cs typeface="Verdana"/>
              </a:rPr>
              <a:t>se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45" dirty="0">
                <a:latin typeface="Verdana"/>
                <a:cs typeface="Verdana"/>
              </a:rPr>
              <a:t>cont</a:t>
            </a:r>
            <a:r>
              <a:rPr sz="2500" spc="25" dirty="0">
                <a:latin typeface="Verdana"/>
                <a:cs typeface="Verdana"/>
              </a:rPr>
              <a:t>r</a:t>
            </a:r>
            <a:r>
              <a:rPr sz="2500" spc="15" dirty="0">
                <a:latin typeface="Verdana"/>
                <a:cs typeface="Verdana"/>
              </a:rPr>
              <a:t>ol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145" dirty="0">
                <a:latin typeface="Verdana"/>
                <a:cs typeface="Verdana"/>
              </a:rPr>
              <a:t>m</a:t>
            </a:r>
            <a:r>
              <a:rPr sz="2500" spc="90" dirty="0">
                <a:latin typeface="Verdana"/>
                <a:cs typeface="Verdana"/>
              </a:rPr>
              <a:t>e</a:t>
            </a:r>
            <a:r>
              <a:rPr sz="2500" spc="-25" dirty="0">
                <a:latin typeface="Verdana"/>
                <a:cs typeface="Verdana"/>
              </a:rPr>
              <a:t>asures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2244" y="234822"/>
            <a:ext cx="108343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670" dirty="0"/>
              <a:t>1.</a:t>
            </a:r>
            <a:r>
              <a:rPr spc="-225" dirty="0"/>
              <a:t> </a:t>
            </a:r>
            <a:r>
              <a:rPr spc="-60" dirty="0">
                <a:solidFill>
                  <a:srgbClr val="B8B8BA"/>
                </a:solidFill>
              </a:rPr>
              <a:t>Detect</a:t>
            </a:r>
            <a:r>
              <a:rPr spc="-215" dirty="0">
                <a:solidFill>
                  <a:srgbClr val="B8B8BA"/>
                </a:solidFill>
              </a:rPr>
              <a:t> </a:t>
            </a:r>
            <a:r>
              <a:rPr spc="-85" dirty="0">
                <a:solidFill>
                  <a:srgbClr val="B8B8BA"/>
                </a:solidFill>
              </a:rPr>
              <a:t>and</a:t>
            </a:r>
            <a:r>
              <a:rPr spc="-195" dirty="0">
                <a:solidFill>
                  <a:srgbClr val="B8B8BA"/>
                </a:solidFill>
              </a:rPr>
              <a:t> </a:t>
            </a:r>
            <a:r>
              <a:rPr spc="-50" dirty="0"/>
              <a:t>con</a:t>
            </a:r>
            <a:r>
              <a:rPr spc="-120" dirty="0"/>
              <a:t>firm</a:t>
            </a:r>
            <a:r>
              <a:rPr spc="-225" dirty="0"/>
              <a:t> </a:t>
            </a:r>
            <a:r>
              <a:rPr spc="-80" dirty="0">
                <a:solidFill>
                  <a:srgbClr val="B8B8BA"/>
                </a:solidFill>
              </a:rPr>
              <a:t>the</a:t>
            </a:r>
            <a:r>
              <a:rPr spc="-190" dirty="0">
                <a:solidFill>
                  <a:srgbClr val="B8B8BA"/>
                </a:solidFill>
              </a:rPr>
              <a:t> </a:t>
            </a:r>
            <a:r>
              <a:rPr spc="-90" dirty="0">
                <a:solidFill>
                  <a:srgbClr val="B8B8BA"/>
                </a:solidFill>
              </a:rPr>
              <a:t>o</a:t>
            </a:r>
            <a:r>
              <a:rPr spc="-105" dirty="0">
                <a:solidFill>
                  <a:srgbClr val="B8B8BA"/>
                </a:solidFill>
              </a:rPr>
              <a:t>u</a:t>
            </a:r>
            <a:r>
              <a:rPr spc="-100" dirty="0">
                <a:solidFill>
                  <a:srgbClr val="B8B8BA"/>
                </a:solidFill>
              </a:rPr>
              <a:t>tbr</a:t>
            </a:r>
            <a:r>
              <a:rPr spc="-130" dirty="0">
                <a:solidFill>
                  <a:srgbClr val="B8B8BA"/>
                </a:solidFill>
              </a:rPr>
              <a:t>e</a:t>
            </a:r>
            <a:r>
              <a:rPr spc="-100" dirty="0">
                <a:solidFill>
                  <a:srgbClr val="B8B8BA"/>
                </a:solidFill>
              </a:rPr>
              <a:t>ak</a:t>
            </a:r>
            <a:r>
              <a:rPr spc="-180" dirty="0">
                <a:solidFill>
                  <a:srgbClr val="B8B8BA"/>
                </a:solidFill>
              </a:rPr>
              <a:t> </a:t>
            </a:r>
            <a:r>
              <a:rPr spc="-85" dirty="0"/>
              <a:t>and</a:t>
            </a:r>
            <a:r>
              <a:rPr spc="-210" dirty="0"/>
              <a:t> </a:t>
            </a:r>
            <a:r>
              <a:rPr spc="-80" dirty="0"/>
              <a:t>agent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639566" y="3982191"/>
            <a:ext cx="6902450" cy="1369060"/>
            <a:chOff x="2639566" y="3982191"/>
            <a:chExt cx="6902450" cy="13690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9566" y="3982191"/>
              <a:ext cx="6902200" cy="1359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5892" y="4050792"/>
              <a:ext cx="5583935" cy="129997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673095" y="3995928"/>
            <a:ext cx="6840220" cy="1297305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142240" rIns="0" bIns="0" rtlCol="0">
            <a:spAutoFit/>
          </a:bodyPr>
          <a:lstStyle/>
          <a:p>
            <a:pPr marL="800100" indent="-342900">
              <a:lnSpc>
                <a:spcPct val="100000"/>
              </a:lnSpc>
              <a:spcBef>
                <a:spcPts val="1120"/>
              </a:spcBef>
              <a:buFont typeface="Arial MT"/>
              <a:buChar char="•"/>
              <a:tabLst>
                <a:tab pos="799465" algn="l"/>
                <a:tab pos="800100" algn="l"/>
              </a:tabLst>
            </a:pPr>
            <a:r>
              <a:rPr sz="2000" i="1" spc="85" dirty="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sz="20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50" dirty="0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sz="2000" i="1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75" dirty="0">
                <a:solidFill>
                  <a:srgbClr val="FFFFFF"/>
                </a:solidFill>
                <a:latin typeface="Verdana"/>
                <a:cs typeface="Verdana"/>
              </a:rPr>
              <a:t>wait</a:t>
            </a:r>
            <a:r>
              <a:rPr sz="2000" i="1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sz="20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85" dirty="0">
                <a:solidFill>
                  <a:srgbClr val="FFFFFF"/>
                </a:solidFill>
                <a:latin typeface="Verdana"/>
                <a:cs typeface="Verdana"/>
              </a:rPr>
              <a:t>lab</a:t>
            </a:r>
            <a:r>
              <a:rPr sz="20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Verdana"/>
                <a:cs typeface="Verdana"/>
              </a:rPr>
              <a:t>results</a:t>
            </a:r>
            <a:r>
              <a:rPr sz="20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35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0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20" dirty="0">
                <a:solidFill>
                  <a:srgbClr val="FFFFFF"/>
                </a:solidFill>
                <a:latin typeface="Verdana"/>
                <a:cs typeface="Verdana"/>
              </a:rPr>
              <a:t>start</a:t>
            </a:r>
            <a:r>
              <a:rPr sz="20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45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endParaRPr sz="2000">
              <a:latin typeface="Verdana"/>
              <a:cs typeface="Verdana"/>
            </a:endParaRPr>
          </a:p>
          <a:p>
            <a:pPr marL="800100">
              <a:lnSpc>
                <a:spcPct val="100000"/>
              </a:lnSpc>
              <a:spcBef>
                <a:spcPts val="5"/>
              </a:spcBef>
            </a:pPr>
            <a:r>
              <a:rPr sz="2000" i="1" spc="25" dirty="0">
                <a:solidFill>
                  <a:srgbClr val="FFFFFF"/>
                </a:solidFill>
                <a:latin typeface="Verdana"/>
                <a:cs typeface="Verdana"/>
              </a:rPr>
              <a:t>investigation</a:t>
            </a:r>
            <a:endParaRPr sz="2000">
              <a:latin typeface="Verdana"/>
              <a:cs typeface="Verdana"/>
            </a:endParaRPr>
          </a:p>
          <a:p>
            <a:pPr marL="80010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799465" algn="l"/>
                <a:tab pos="800100" algn="l"/>
              </a:tabLst>
            </a:pPr>
            <a:r>
              <a:rPr sz="2000" i="1" spc="35" dirty="0">
                <a:solidFill>
                  <a:srgbClr val="FFFFFF"/>
                </a:solidFill>
                <a:latin typeface="Verdana"/>
                <a:cs typeface="Verdana"/>
              </a:rPr>
              <a:t>Conf</a:t>
            </a:r>
            <a:r>
              <a:rPr sz="2000" i="1" spc="40" dirty="0">
                <a:solidFill>
                  <a:srgbClr val="FFFFFF"/>
                </a:solidFill>
                <a:latin typeface="Verdana"/>
                <a:cs typeface="Verdana"/>
              </a:rPr>
              <a:t>irm</a:t>
            </a:r>
            <a:r>
              <a:rPr sz="2000" i="1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15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30" dirty="0">
                <a:solidFill>
                  <a:srgbClr val="FFFFFF"/>
                </a:solidFill>
                <a:latin typeface="Verdana"/>
                <a:cs typeface="Verdana"/>
              </a:rPr>
              <a:t>proport</a:t>
            </a:r>
            <a:r>
              <a:rPr sz="2000" i="1" spc="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i="1" spc="65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2000" i="1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0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i="1" spc="25" dirty="0">
                <a:solidFill>
                  <a:srgbClr val="FFFFFF"/>
                </a:solidFill>
                <a:latin typeface="Verdana"/>
                <a:cs typeface="Verdana"/>
              </a:rPr>
              <a:t>cases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8172" y="1522527"/>
            <a:ext cx="11090275" cy="241617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274955" indent="-262890">
              <a:lnSpc>
                <a:spcPct val="100000"/>
              </a:lnSpc>
              <a:spcBef>
                <a:spcPts val="1120"/>
              </a:spcBef>
              <a:buSzPct val="96000"/>
              <a:buFont typeface="Calibri"/>
              <a:buChar char="•"/>
              <a:tabLst>
                <a:tab pos="275590" algn="l"/>
              </a:tabLst>
            </a:pPr>
            <a:r>
              <a:rPr sz="2500" spc="25" dirty="0">
                <a:latin typeface="Verdana"/>
                <a:cs typeface="Verdana"/>
              </a:rPr>
              <a:t>Time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between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contamination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event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9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outbreak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detection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83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80" dirty="0">
                <a:latin typeface="Verdana"/>
                <a:cs typeface="Verdana"/>
              </a:rPr>
              <a:t>Long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65" dirty="0">
                <a:latin typeface="Verdana"/>
                <a:cs typeface="Verdana"/>
              </a:rPr>
              <a:t>incu</a:t>
            </a:r>
            <a:r>
              <a:rPr sz="2000" spc="70" dirty="0">
                <a:latin typeface="Verdana"/>
                <a:cs typeface="Verdana"/>
              </a:rPr>
              <a:t>b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5" dirty="0">
                <a:latin typeface="Verdana"/>
                <a:cs typeface="Verdana"/>
              </a:rPr>
              <a:t>t</a:t>
            </a:r>
            <a:r>
              <a:rPr sz="2000" spc="40" dirty="0">
                <a:latin typeface="Verdana"/>
                <a:cs typeface="Verdana"/>
              </a:rPr>
              <a:t>ion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periods</a:t>
            </a:r>
            <a:endParaRPr sz="20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79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85" dirty="0">
                <a:latin typeface="Verdana"/>
                <a:cs typeface="Verdana"/>
              </a:rPr>
              <a:t>Few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</a:t>
            </a:r>
            <a:r>
              <a:rPr sz="2000" spc="5" dirty="0">
                <a:latin typeface="Verdana"/>
                <a:cs typeface="Verdana"/>
              </a:rPr>
              <a:t>s</a:t>
            </a:r>
            <a:r>
              <a:rPr sz="2000" spc="-25" dirty="0">
                <a:latin typeface="Verdana"/>
                <a:cs typeface="Verdana"/>
              </a:rPr>
              <a:t>es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85" dirty="0">
                <a:latin typeface="Verdana"/>
                <a:cs typeface="Verdana"/>
              </a:rPr>
              <a:t>go</a:t>
            </a:r>
            <a:r>
              <a:rPr sz="2000" spc="-195" dirty="0">
                <a:latin typeface="Verdana"/>
                <a:cs typeface="Verdana"/>
              </a:rPr>
              <a:t> </a:t>
            </a:r>
            <a:r>
              <a:rPr sz="2000" spc="30" dirty="0">
                <a:latin typeface="Verdana"/>
                <a:cs typeface="Verdana"/>
              </a:rPr>
              <a:t>to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the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docto</a:t>
            </a:r>
            <a:r>
              <a:rPr sz="2000" spc="-50" dirty="0">
                <a:latin typeface="Verdana"/>
                <a:cs typeface="Verdana"/>
              </a:rPr>
              <a:t>r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-200" dirty="0">
                <a:latin typeface="Verdana"/>
                <a:cs typeface="Verdana"/>
              </a:rPr>
              <a:t>(</a:t>
            </a:r>
            <a:r>
              <a:rPr sz="2000" spc="-190" dirty="0">
                <a:latin typeface="Verdana"/>
                <a:cs typeface="Verdana"/>
              </a:rPr>
              <a:t>“</a:t>
            </a:r>
            <a:r>
              <a:rPr sz="2000" i="1" spc="70" dirty="0">
                <a:latin typeface="Verdana"/>
                <a:cs typeface="Verdana"/>
              </a:rPr>
              <a:t>peak</a:t>
            </a:r>
            <a:r>
              <a:rPr sz="2000" i="1" spc="-215" dirty="0">
                <a:latin typeface="Verdana"/>
                <a:cs typeface="Verdana"/>
              </a:rPr>
              <a:t> </a:t>
            </a:r>
            <a:r>
              <a:rPr sz="2000" i="1" spc="5" dirty="0">
                <a:latin typeface="Verdana"/>
                <a:cs typeface="Verdana"/>
              </a:rPr>
              <a:t>of</a:t>
            </a:r>
            <a:r>
              <a:rPr sz="2000" i="1" spc="-195" dirty="0">
                <a:latin typeface="Verdana"/>
                <a:cs typeface="Verdana"/>
              </a:rPr>
              <a:t> </a:t>
            </a:r>
            <a:r>
              <a:rPr sz="2000" i="1" spc="45" dirty="0">
                <a:latin typeface="Verdana"/>
                <a:cs typeface="Verdana"/>
              </a:rPr>
              <a:t>the</a:t>
            </a:r>
            <a:r>
              <a:rPr sz="2000" i="1" spc="-180" dirty="0">
                <a:latin typeface="Verdana"/>
                <a:cs typeface="Verdana"/>
              </a:rPr>
              <a:t> </a:t>
            </a:r>
            <a:r>
              <a:rPr sz="2000" i="1" spc="45" dirty="0">
                <a:latin typeface="Verdana"/>
                <a:cs typeface="Verdana"/>
              </a:rPr>
              <a:t>inceber</a:t>
            </a:r>
            <a:r>
              <a:rPr sz="2000" i="1" spc="60" dirty="0">
                <a:latin typeface="Verdana"/>
                <a:cs typeface="Verdana"/>
              </a:rPr>
              <a:t>g</a:t>
            </a:r>
            <a:r>
              <a:rPr sz="2000" spc="-204" dirty="0">
                <a:latin typeface="Verdana"/>
                <a:cs typeface="Verdana"/>
              </a:rPr>
              <a:t>”)</a:t>
            </a:r>
            <a:endParaRPr sz="2000">
              <a:latin typeface="Verdana"/>
              <a:cs typeface="Verdana"/>
            </a:endParaRPr>
          </a:p>
          <a:p>
            <a:pPr marL="278130" indent="-266065">
              <a:lnSpc>
                <a:spcPct val="100000"/>
              </a:lnSpc>
              <a:spcBef>
                <a:spcPts val="1190"/>
              </a:spcBef>
              <a:buFont typeface="Calibri"/>
              <a:buChar char="•"/>
              <a:tabLst>
                <a:tab pos="278765" algn="l"/>
              </a:tabLst>
            </a:pPr>
            <a:r>
              <a:rPr sz="2500" spc="55" dirty="0">
                <a:latin typeface="Verdana"/>
                <a:cs typeface="Verdana"/>
              </a:rPr>
              <a:t>Longer</a:t>
            </a:r>
            <a:r>
              <a:rPr sz="2500" spc="-229" dirty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delay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-5" dirty="0">
                <a:solidFill>
                  <a:srgbClr val="A4B33B"/>
                </a:solidFill>
                <a:latin typeface="Wingdings"/>
                <a:cs typeface="Wingdings"/>
              </a:rPr>
              <a:t></a:t>
            </a:r>
            <a:r>
              <a:rPr sz="2500" spc="25" dirty="0">
                <a:solidFill>
                  <a:srgbClr val="A4B33B"/>
                </a:solidFill>
                <a:latin typeface="Times New Roman"/>
                <a:cs typeface="Times New Roman"/>
              </a:rPr>
              <a:t> </a:t>
            </a:r>
            <a:r>
              <a:rPr sz="2500" spc="25" dirty="0">
                <a:latin typeface="Verdana"/>
                <a:cs typeface="Verdana"/>
              </a:rPr>
              <a:t>lower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probability</a:t>
            </a:r>
            <a:r>
              <a:rPr sz="2500" spc="-17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9" dirty="0">
                <a:latin typeface="Verdana"/>
                <a:cs typeface="Verdana"/>
              </a:rPr>
              <a:t> </a:t>
            </a:r>
            <a:r>
              <a:rPr sz="2500" spc="60" dirty="0">
                <a:latin typeface="Verdana"/>
                <a:cs typeface="Verdana"/>
              </a:rPr>
              <a:t>detecting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9" dirty="0">
                <a:latin typeface="Verdana"/>
                <a:cs typeface="Verdana"/>
              </a:rPr>
              <a:t> </a:t>
            </a:r>
            <a:r>
              <a:rPr sz="2500" spc="55" dirty="0">
                <a:latin typeface="Verdana"/>
                <a:cs typeface="Verdana"/>
              </a:rPr>
              <a:t>agent</a:t>
            </a:r>
            <a:r>
              <a:rPr sz="2500" spc="-229" dirty="0">
                <a:latin typeface="Verdana"/>
                <a:cs typeface="Verdana"/>
              </a:rPr>
              <a:t> </a:t>
            </a:r>
            <a:r>
              <a:rPr sz="2500" spc="45" dirty="0">
                <a:latin typeface="Verdana"/>
                <a:cs typeface="Verdana"/>
              </a:rPr>
              <a:t>in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water</a:t>
            </a:r>
            <a:endParaRPr sz="2500">
              <a:latin typeface="Verdana"/>
              <a:cs typeface="Verdana"/>
            </a:endParaRPr>
          </a:p>
          <a:p>
            <a:pPr marL="278130" indent="-266065">
              <a:lnSpc>
                <a:spcPct val="100000"/>
              </a:lnSpc>
              <a:spcBef>
                <a:spcPts val="1195"/>
              </a:spcBef>
              <a:buFont typeface="Calibri"/>
              <a:buChar char="•"/>
              <a:tabLst>
                <a:tab pos="278765" algn="l"/>
              </a:tabLst>
            </a:pPr>
            <a:r>
              <a:rPr sz="2500" spc="5" dirty="0">
                <a:latin typeface="Verdana"/>
                <a:cs typeface="Verdana"/>
              </a:rPr>
              <a:t>Relevant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water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samples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may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no</a:t>
            </a:r>
            <a:r>
              <a:rPr sz="2500" spc="-229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longer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be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15" dirty="0">
                <a:latin typeface="Verdana"/>
                <a:cs typeface="Verdana"/>
              </a:rPr>
              <a:t>available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2244" y="234822"/>
            <a:ext cx="108343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670" dirty="0"/>
              <a:t>1.</a:t>
            </a:r>
            <a:r>
              <a:rPr spc="-225" dirty="0"/>
              <a:t> </a:t>
            </a:r>
            <a:r>
              <a:rPr spc="-60" dirty="0">
                <a:solidFill>
                  <a:srgbClr val="B8B8BA"/>
                </a:solidFill>
              </a:rPr>
              <a:t>Detect</a:t>
            </a:r>
            <a:r>
              <a:rPr spc="-215" dirty="0">
                <a:solidFill>
                  <a:srgbClr val="B8B8BA"/>
                </a:solidFill>
              </a:rPr>
              <a:t> </a:t>
            </a:r>
            <a:r>
              <a:rPr spc="-85" dirty="0">
                <a:solidFill>
                  <a:srgbClr val="B8B8BA"/>
                </a:solidFill>
              </a:rPr>
              <a:t>and</a:t>
            </a:r>
            <a:r>
              <a:rPr spc="-195" dirty="0">
                <a:solidFill>
                  <a:srgbClr val="B8B8BA"/>
                </a:solidFill>
              </a:rPr>
              <a:t> </a:t>
            </a:r>
            <a:r>
              <a:rPr spc="-50" dirty="0"/>
              <a:t>con</a:t>
            </a:r>
            <a:r>
              <a:rPr spc="-120" dirty="0"/>
              <a:t>firm</a:t>
            </a:r>
            <a:r>
              <a:rPr spc="-225" dirty="0"/>
              <a:t> </a:t>
            </a:r>
            <a:r>
              <a:rPr spc="-80" dirty="0">
                <a:solidFill>
                  <a:srgbClr val="B8B8BA"/>
                </a:solidFill>
              </a:rPr>
              <a:t>the</a:t>
            </a:r>
            <a:r>
              <a:rPr spc="-190" dirty="0">
                <a:solidFill>
                  <a:srgbClr val="B8B8BA"/>
                </a:solidFill>
              </a:rPr>
              <a:t> </a:t>
            </a:r>
            <a:r>
              <a:rPr spc="-90" dirty="0">
                <a:solidFill>
                  <a:srgbClr val="B8B8BA"/>
                </a:solidFill>
              </a:rPr>
              <a:t>o</a:t>
            </a:r>
            <a:r>
              <a:rPr spc="-105" dirty="0">
                <a:solidFill>
                  <a:srgbClr val="B8B8BA"/>
                </a:solidFill>
              </a:rPr>
              <a:t>u</a:t>
            </a:r>
            <a:r>
              <a:rPr spc="-100" dirty="0">
                <a:solidFill>
                  <a:srgbClr val="B8B8BA"/>
                </a:solidFill>
              </a:rPr>
              <a:t>tbr</a:t>
            </a:r>
            <a:r>
              <a:rPr spc="-130" dirty="0">
                <a:solidFill>
                  <a:srgbClr val="B8B8BA"/>
                </a:solidFill>
              </a:rPr>
              <a:t>e</a:t>
            </a:r>
            <a:r>
              <a:rPr spc="-100" dirty="0">
                <a:solidFill>
                  <a:srgbClr val="B8B8BA"/>
                </a:solidFill>
              </a:rPr>
              <a:t>ak</a:t>
            </a:r>
            <a:r>
              <a:rPr spc="-180" dirty="0">
                <a:solidFill>
                  <a:srgbClr val="B8B8BA"/>
                </a:solidFill>
              </a:rPr>
              <a:t> </a:t>
            </a:r>
            <a:r>
              <a:rPr spc="-85" dirty="0"/>
              <a:t>and</a:t>
            </a:r>
            <a:r>
              <a:rPr spc="-210" dirty="0"/>
              <a:t> </a:t>
            </a:r>
            <a:r>
              <a:rPr spc="-80" dirty="0"/>
              <a:t>agent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04800"/>
            <a:ext cx="12189460" cy="901065"/>
          </a:xfrm>
          <a:custGeom>
            <a:avLst/>
            <a:gdLst/>
            <a:ahLst/>
            <a:cxnLst/>
            <a:rect l="l" t="t" r="r" b="b"/>
            <a:pathLst>
              <a:path w="12189460" h="901065">
                <a:moveTo>
                  <a:pt x="12188952" y="0"/>
                </a:moveTo>
                <a:lnTo>
                  <a:pt x="0" y="0"/>
                </a:lnTo>
                <a:lnTo>
                  <a:pt x="0" y="900684"/>
                </a:lnTo>
                <a:lnTo>
                  <a:pt x="12188952" y="900684"/>
                </a:lnTo>
                <a:lnTo>
                  <a:pt x="12188952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48403" y="478663"/>
            <a:ext cx="36957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5" dirty="0">
                <a:solidFill>
                  <a:srgbClr val="FFFFFF"/>
                </a:solidFill>
              </a:rPr>
              <a:t>Country</a:t>
            </a:r>
            <a:r>
              <a:rPr spc="-215" dirty="0">
                <a:solidFill>
                  <a:srgbClr val="FFFFFF"/>
                </a:solidFill>
              </a:rPr>
              <a:t> </a:t>
            </a:r>
            <a:r>
              <a:rPr spc="-114" dirty="0">
                <a:solidFill>
                  <a:srgbClr val="FFFFFF"/>
                </a:solidFill>
              </a:rPr>
              <a:t>example</a:t>
            </a:r>
          </a:p>
        </p:txBody>
      </p:sp>
      <p:sp>
        <p:nvSpPr>
          <p:cNvPr id="4" name="object 4"/>
          <p:cNvSpPr/>
          <p:nvPr/>
        </p:nvSpPr>
        <p:spPr>
          <a:xfrm>
            <a:off x="682751" y="1845564"/>
            <a:ext cx="10833100" cy="3101340"/>
          </a:xfrm>
          <a:custGeom>
            <a:avLst/>
            <a:gdLst/>
            <a:ahLst/>
            <a:cxnLst/>
            <a:rect l="l" t="t" r="r" b="b"/>
            <a:pathLst>
              <a:path w="10833100" h="3101340">
                <a:moveTo>
                  <a:pt x="10832592" y="0"/>
                </a:moveTo>
                <a:lnTo>
                  <a:pt x="0" y="0"/>
                </a:lnTo>
                <a:lnTo>
                  <a:pt x="0" y="3101339"/>
                </a:lnTo>
                <a:lnTo>
                  <a:pt x="10832592" y="3101339"/>
                </a:lnTo>
                <a:lnTo>
                  <a:pt x="108325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3000" y="1379728"/>
            <a:ext cx="10183495" cy="49622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lang="en-US" sz="3200" b="1" i="0" dirty="0">
                <a:solidFill>
                  <a:srgbClr val="92D050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From the 12 to 15 September 2023, the Ministry of Health and Family Welfare, Government of India, reported six laboratory-confirmed Nipah virus cases, including two deaths, in Kozhikode district, Kerala.</a:t>
            </a:r>
          </a:p>
          <a:p>
            <a:pPr marL="12700" marR="5080" algn="ctr">
              <a:spcBef>
                <a:spcPts val="95"/>
              </a:spcBef>
            </a:pPr>
            <a:r>
              <a:rPr sz="3200" b="1" spc="-105" dirty="0">
                <a:solidFill>
                  <a:srgbClr val="FF0000"/>
                </a:solidFill>
                <a:latin typeface="Verdana"/>
                <a:cs typeface="Verdana"/>
              </a:rPr>
              <a:t>Large</a:t>
            </a:r>
            <a:r>
              <a:rPr sz="3200" b="1" spc="-17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Verdana"/>
                <a:cs typeface="Verdana"/>
              </a:rPr>
              <a:t>waterborne</a:t>
            </a:r>
            <a:r>
              <a:rPr sz="3200" b="1" spc="-12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i="1" spc="-55" dirty="0">
                <a:solidFill>
                  <a:srgbClr val="FF0000"/>
                </a:solidFill>
                <a:latin typeface="Verdana"/>
                <a:cs typeface="Verdana"/>
              </a:rPr>
              <a:t>Campylobacter</a:t>
            </a:r>
            <a:r>
              <a:rPr sz="3200" b="1" i="1" spc="-12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90" dirty="0">
                <a:solidFill>
                  <a:srgbClr val="FF0000"/>
                </a:solidFill>
                <a:latin typeface="Verdana"/>
                <a:cs typeface="Verdana"/>
              </a:rPr>
              <a:t>outbreak</a:t>
            </a:r>
            <a:r>
              <a:rPr sz="3200" b="1" spc="-1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90" dirty="0">
                <a:solidFill>
                  <a:srgbClr val="FF0000"/>
                </a:solidFill>
                <a:latin typeface="Verdana"/>
                <a:cs typeface="Verdana"/>
              </a:rPr>
              <a:t>in</a:t>
            </a:r>
            <a:r>
              <a:rPr sz="3200" b="1" spc="-1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140" dirty="0">
                <a:solidFill>
                  <a:srgbClr val="FF0000"/>
                </a:solidFill>
                <a:latin typeface="Verdana"/>
                <a:cs typeface="Verdana"/>
              </a:rPr>
              <a:t>Norway </a:t>
            </a:r>
            <a:r>
              <a:rPr sz="3200" b="1" spc="-9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90" dirty="0">
                <a:solidFill>
                  <a:srgbClr val="FF0000"/>
                </a:solidFill>
                <a:latin typeface="Verdana"/>
                <a:cs typeface="Verdana"/>
              </a:rPr>
              <a:t>in</a:t>
            </a:r>
            <a:r>
              <a:rPr sz="3200" b="1" spc="-17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220" dirty="0">
                <a:solidFill>
                  <a:srgbClr val="FF0000"/>
                </a:solidFill>
                <a:latin typeface="Verdana"/>
                <a:cs typeface="Verdana"/>
              </a:rPr>
              <a:t>2</a:t>
            </a:r>
            <a:r>
              <a:rPr sz="3200" b="1" spc="-229" dirty="0">
                <a:solidFill>
                  <a:srgbClr val="FF0000"/>
                </a:solidFill>
                <a:latin typeface="Verdana"/>
                <a:cs typeface="Verdana"/>
              </a:rPr>
              <a:t>0</a:t>
            </a:r>
            <a:r>
              <a:rPr sz="3200" b="1" spc="-555" dirty="0">
                <a:solidFill>
                  <a:srgbClr val="FF0000"/>
                </a:solidFill>
                <a:latin typeface="Verdana"/>
                <a:cs typeface="Verdana"/>
              </a:rPr>
              <a:t>19</a:t>
            </a:r>
            <a:endParaRPr lang="en-US" sz="3200" b="1" spc="-555" dirty="0">
              <a:solidFill>
                <a:srgbClr val="A4B33B"/>
              </a:solidFill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3200" b="1" i="0" dirty="0">
                <a:solidFill>
                  <a:srgbClr val="5F6368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Over 2 million cases have been reported since 2005</a:t>
            </a:r>
            <a:r>
              <a:rPr lang="en-US" sz="3200" b="0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Chikungunya disease has now been identified in over 110 countries in Asia, Africa, Europe and the Americas.</a:t>
            </a:r>
            <a:endParaRPr sz="3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8600" y="234822"/>
            <a:ext cx="1000823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934" marR="5080" indent="-48387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670" dirty="0"/>
              <a:t>1.</a:t>
            </a:r>
            <a:r>
              <a:rPr spc="-220" dirty="0"/>
              <a:t> </a:t>
            </a:r>
            <a:r>
              <a:rPr spc="-60" dirty="0"/>
              <a:t>Detect</a:t>
            </a:r>
            <a:r>
              <a:rPr spc="-204" dirty="0"/>
              <a:t> </a:t>
            </a:r>
            <a:r>
              <a:rPr spc="-110" dirty="0"/>
              <a:t>a</a:t>
            </a:r>
            <a:r>
              <a:rPr spc="-114" dirty="0"/>
              <a:t>n</a:t>
            </a:r>
            <a:r>
              <a:rPr spc="-25" dirty="0"/>
              <a:t>d</a:t>
            </a:r>
            <a:r>
              <a:rPr spc="-200" dirty="0"/>
              <a:t> </a:t>
            </a:r>
            <a:r>
              <a:rPr spc="-50" dirty="0"/>
              <a:t>co</a:t>
            </a:r>
            <a:r>
              <a:rPr spc="-45" dirty="0"/>
              <a:t>n</a:t>
            </a:r>
            <a:r>
              <a:rPr spc="-120" dirty="0"/>
              <a:t>firm</a:t>
            </a:r>
            <a:r>
              <a:rPr spc="-229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110" dirty="0"/>
              <a:t>existence</a:t>
            </a:r>
            <a:r>
              <a:rPr spc="-190" dirty="0"/>
              <a:t> </a:t>
            </a:r>
            <a:r>
              <a:rPr spc="-105" dirty="0"/>
              <a:t>of</a:t>
            </a:r>
            <a:r>
              <a:rPr spc="-200" dirty="0"/>
              <a:t> </a:t>
            </a:r>
            <a:r>
              <a:rPr spc="-65" dirty="0"/>
              <a:t>the  </a:t>
            </a:r>
            <a:r>
              <a:rPr spc="-90" dirty="0"/>
              <a:t>ou</a:t>
            </a:r>
            <a:r>
              <a:rPr spc="-70" dirty="0"/>
              <a:t>t</a:t>
            </a:r>
            <a:r>
              <a:rPr spc="-110" dirty="0"/>
              <a:t>br</a:t>
            </a:r>
            <a:r>
              <a:rPr spc="-135" dirty="0"/>
              <a:t>e</a:t>
            </a:r>
            <a:r>
              <a:rPr spc="-95" dirty="0"/>
              <a:t>ak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0" dirty="0"/>
              <a:t>confirm</a:t>
            </a:r>
            <a:r>
              <a:rPr spc="-229" dirty="0"/>
              <a:t> </a:t>
            </a:r>
            <a:r>
              <a:rPr spc="-80" dirty="0"/>
              <a:t>the</a:t>
            </a:r>
            <a:r>
              <a:rPr spc="-200" dirty="0"/>
              <a:t> </a:t>
            </a:r>
            <a:r>
              <a:rPr spc="-114" dirty="0"/>
              <a:t>causative</a:t>
            </a:r>
            <a:r>
              <a:rPr spc="-220" dirty="0"/>
              <a:t> </a:t>
            </a:r>
            <a:r>
              <a:rPr spc="-80" dirty="0"/>
              <a:t>agent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4586" y="1406397"/>
            <a:ext cx="10972165" cy="3731260"/>
            <a:chOff x="624586" y="1406397"/>
            <a:chExt cx="10972165" cy="3731260"/>
          </a:xfrm>
        </p:grpSpPr>
        <p:sp>
          <p:nvSpPr>
            <p:cNvPr id="4" name="object 4"/>
            <p:cNvSpPr/>
            <p:nvPr/>
          </p:nvSpPr>
          <p:spPr>
            <a:xfrm>
              <a:off x="630936" y="1412747"/>
              <a:ext cx="10959465" cy="3718560"/>
            </a:xfrm>
            <a:custGeom>
              <a:avLst/>
              <a:gdLst/>
              <a:ahLst/>
              <a:cxnLst/>
              <a:rect l="l" t="t" r="r" b="b"/>
              <a:pathLst>
                <a:path w="10959465" h="3718560">
                  <a:moveTo>
                    <a:pt x="10959084" y="0"/>
                  </a:moveTo>
                  <a:lnTo>
                    <a:pt x="0" y="0"/>
                  </a:lnTo>
                  <a:lnTo>
                    <a:pt x="0" y="3718559"/>
                  </a:lnTo>
                  <a:lnTo>
                    <a:pt x="10959084" y="3718559"/>
                  </a:lnTo>
                  <a:lnTo>
                    <a:pt x="1095908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0936" y="1412747"/>
              <a:ext cx="10959465" cy="3718560"/>
            </a:xfrm>
            <a:custGeom>
              <a:avLst/>
              <a:gdLst/>
              <a:ahLst/>
              <a:cxnLst/>
              <a:rect l="l" t="t" r="r" b="b"/>
              <a:pathLst>
                <a:path w="10959465" h="3718560">
                  <a:moveTo>
                    <a:pt x="0" y="3718559"/>
                  </a:moveTo>
                  <a:lnTo>
                    <a:pt x="10959084" y="3718559"/>
                  </a:lnTo>
                  <a:lnTo>
                    <a:pt x="10959084" y="0"/>
                  </a:lnTo>
                  <a:lnTo>
                    <a:pt x="0" y="0"/>
                  </a:lnTo>
                  <a:lnTo>
                    <a:pt x="0" y="3718559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70000" y="1487644"/>
            <a:ext cx="10727055" cy="341058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2000" b="1" i="1" spc="-145" dirty="0">
                <a:latin typeface="Verdana"/>
                <a:cs typeface="Verdana"/>
              </a:rPr>
              <a:t>6</a:t>
            </a:r>
            <a:r>
              <a:rPr sz="2000" b="1" i="1" spc="-125" dirty="0">
                <a:latin typeface="Verdana"/>
                <a:cs typeface="Verdana"/>
              </a:rPr>
              <a:t> </a:t>
            </a:r>
            <a:r>
              <a:rPr sz="2000" b="1" i="1" spc="-35" dirty="0">
                <a:latin typeface="Verdana"/>
                <a:cs typeface="Verdana"/>
              </a:rPr>
              <a:t>J</a:t>
            </a:r>
            <a:r>
              <a:rPr sz="2000" b="1" i="1" spc="-55" dirty="0">
                <a:latin typeface="Verdana"/>
                <a:cs typeface="Verdana"/>
              </a:rPr>
              <a:t>une</a:t>
            </a:r>
            <a:r>
              <a:rPr sz="2000" b="1" i="1" spc="-125" dirty="0">
                <a:latin typeface="Verdana"/>
                <a:cs typeface="Verdana"/>
              </a:rPr>
              <a:t> </a:t>
            </a:r>
            <a:r>
              <a:rPr sz="2000" b="1" i="1" spc="-315" dirty="0">
                <a:latin typeface="Verdana"/>
                <a:cs typeface="Verdana"/>
              </a:rPr>
              <a:t>20</a:t>
            </a:r>
            <a:r>
              <a:rPr sz="2000" b="1" i="1" spc="-325" dirty="0">
                <a:latin typeface="Verdana"/>
                <a:cs typeface="Verdana"/>
              </a:rPr>
              <a:t>1</a:t>
            </a:r>
            <a:r>
              <a:rPr sz="2000" b="1" i="1" spc="-155" dirty="0">
                <a:latin typeface="Verdana"/>
                <a:cs typeface="Verdana"/>
              </a:rPr>
              <a:t>9</a:t>
            </a:r>
            <a:r>
              <a:rPr sz="2000" b="1" i="1" spc="-200" dirty="0">
                <a:latin typeface="Verdana"/>
                <a:cs typeface="Verdana"/>
              </a:rPr>
              <a:t>,</a:t>
            </a:r>
            <a:r>
              <a:rPr sz="2000" b="1" i="1" spc="-135" dirty="0">
                <a:latin typeface="Verdana"/>
                <a:cs typeface="Verdana"/>
              </a:rPr>
              <a:t> </a:t>
            </a:r>
            <a:r>
              <a:rPr sz="2000" b="1" i="1" spc="-70" dirty="0">
                <a:latin typeface="Verdana"/>
                <a:cs typeface="Verdana"/>
              </a:rPr>
              <a:t>Askøy</a:t>
            </a:r>
            <a:r>
              <a:rPr sz="2000" b="1" i="1" spc="-200" dirty="0">
                <a:latin typeface="Verdana"/>
                <a:cs typeface="Verdana"/>
              </a:rPr>
              <a:t>,</a:t>
            </a:r>
            <a:r>
              <a:rPr sz="2000" b="1" i="1" spc="-130" dirty="0">
                <a:latin typeface="Verdana"/>
                <a:cs typeface="Verdana"/>
              </a:rPr>
              <a:t> </a:t>
            </a:r>
            <a:r>
              <a:rPr sz="2000" b="1" i="1" spc="-100" dirty="0">
                <a:latin typeface="Verdana"/>
                <a:cs typeface="Verdana"/>
              </a:rPr>
              <a:t>No</a:t>
            </a:r>
            <a:r>
              <a:rPr sz="2000" b="1" i="1" spc="-75" dirty="0">
                <a:latin typeface="Verdana"/>
                <a:cs typeface="Verdana"/>
              </a:rPr>
              <a:t>r</a:t>
            </a:r>
            <a:r>
              <a:rPr sz="2000" b="1" i="1" spc="-15" dirty="0">
                <a:latin typeface="Verdana"/>
                <a:cs typeface="Verdana"/>
              </a:rPr>
              <a:t>w</a:t>
            </a:r>
            <a:r>
              <a:rPr sz="2000" b="1" i="1" spc="-20" dirty="0">
                <a:latin typeface="Verdana"/>
                <a:cs typeface="Verdana"/>
              </a:rPr>
              <a:t>a</a:t>
            </a:r>
            <a:r>
              <a:rPr sz="2000" b="1" i="1" spc="-150" dirty="0">
                <a:latin typeface="Verdana"/>
                <a:cs typeface="Verdana"/>
              </a:rPr>
              <a:t>y.</a:t>
            </a:r>
            <a:endParaRPr sz="2000">
              <a:latin typeface="Verdana"/>
              <a:cs typeface="Verdana"/>
            </a:endParaRPr>
          </a:p>
          <a:p>
            <a:pPr marL="194945" marR="875030" indent="-182880">
              <a:lnSpc>
                <a:spcPts val="2160"/>
              </a:lnSpc>
              <a:spcBef>
                <a:spcPts val="1235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-75" dirty="0">
                <a:latin typeface="Verdana"/>
                <a:cs typeface="Verdana"/>
              </a:rPr>
              <a:t>In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-40" dirty="0">
                <a:latin typeface="Verdana"/>
                <a:cs typeface="Verdana"/>
              </a:rPr>
              <a:t>24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110" dirty="0">
                <a:latin typeface="Verdana"/>
                <a:cs typeface="Verdana"/>
              </a:rPr>
              <a:t>h,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254" dirty="0">
                <a:latin typeface="Verdana"/>
                <a:cs typeface="Verdana"/>
              </a:rPr>
              <a:t>10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people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b="1" spc="-70" dirty="0">
                <a:latin typeface="Verdana"/>
                <a:cs typeface="Verdana"/>
              </a:rPr>
              <a:t>hospitalized</a:t>
            </a:r>
            <a:r>
              <a:rPr sz="2000" b="1" spc="-155" dirty="0">
                <a:latin typeface="Verdana"/>
                <a:cs typeface="Verdana"/>
              </a:rPr>
              <a:t> </a:t>
            </a:r>
            <a:r>
              <a:rPr sz="2000" spc="55" dirty="0">
                <a:latin typeface="Verdana"/>
                <a:cs typeface="Verdana"/>
              </a:rPr>
              <a:t>with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-75" dirty="0">
                <a:latin typeface="Verdana"/>
                <a:cs typeface="Verdana"/>
              </a:rPr>
              <a:t>fever,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abdominal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pain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195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diarrhea,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 </a:t>
            </a:r>
            <a:r>
              <a:rPr sz="2000" spc="-690" dirty="0">
                <a:latin typeface="Verdana"/>
                <a:cs typeface="Verdana"/>
              </a:rPr>
              <a:t> </a:t>
            </a:r>
            <a:r>
              <a:rPr sz="2000" spc="-45" dirty="0">
                <a:latin typeface="Verdana"/>
                <a:cs typeface="Verdana"/>
              </a:rPr>
              <a:t>30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b="1" spc="-65" dirty="0">
                <a:latin typeface="Verdana"/>
                <a:cs typeface="Verdana"/>
              </a:rPr>
              <a:t>consultations</a:t>
            </a:r>
            <a:r>
              <a:rPr sz="2000" b="1" spc="-150" dirty="0">
                <a:latin typeface="Verdana"/>
                <a:cs typeface="Verdana"/>
              </a:rPr>
              <a:t> </a:t>
            </a:r>
            <a:r>
              <a:rPr sz="2000" spc="35" dirty="0">
                <a:latin typeface="Verdana"/>
                <a:cs typeface="Verdana"/>
              </a:rPr>
              <a:t>from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out-of-hours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primary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healthcare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-55" dirty="0">
                <a:latin typeface="Verdana"/>
                <a:cs typeface="Verdana"/>
              </a:rPr>
              <a:t>services.</a:t>
            </a:r>
            <a:endParaRPr sz="2000">
              <a:latin typeface="Verdana"/>
              <a:cs typeface="Verdana"/>
            </a:endParaRPr>
          </a:p>
          <a:p>
            <a:pPr marL="195580" indent="-182880">
              <a:lnSpc>
                <a:spcPts val="2280"/>
              </a:lnSpc>
              <a:spcBef>
                <a:spcPts val="925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45" dirty="0">
                <a:latin typeface="Verdana"/>
                <a:cs typeface="Verdana"/>
              </a:rPr>
              <a:t>Many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patients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35" dirty="0">
                <a:latin typeface="Verdana"/>
                <a:cs typeface="Verdana"/>
              </a:rPr>
              <a:t>presenting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55" dirty="0">
                <a:latin typeface="Verdana"/>
                <a:cs typeface="Verdana"/>
              </a:rPr>
              <a:t>with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gastroenteritis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b="1" spc="-55" dirty="0">
                <a:latin typeface="Verdana"/>
                <a:cs typeface="Verdana"/>
              </a:rPr>
              <a:t>had</a:t>
            </a:r>
            <a:r>
              <a:rPr sz="2000" b="1" spc="-110" dirty="0">
                <a:latin typeface="Verdana"/>
                <a:cs typeface="Verdana"/>
              </a:rPr>
              <a:t> </a:t>
            </a:r>
            <a:r>
              <a:rPr sz="2000" b="1" spc="-50" dirty="0">
                <a:latin typeface="Verdana"/>
                <a:cs typeface="Verdana"/>
              </a:rPr>
              <a:t>home</a:t>
            </a:r>
            <a:r>
              <a:rPr sz="2000" b="1" spc="-110" dirty="0">
                <a:latin typeface="Verdana"/>
                <a:cs typeface="Verdana"/>
              </a:rPr>
              <a:t> </a:t>
            </a:r>
            <a:r>
              <a:rPr sz="2000" b="1" spc="-85" dirty="0">
                <a:latin typeface="Verdana"/>
                <a:cs typeface="Verdana"/>
              </a:rPr>
              <a:t>addresses</a:t>
            </a:r>
            <a:r>
              <a:rPr sz="2000" b="1" spc="-130" dirty="0">
                <a:latin typeface="Verdana"/>
                <a:cs typeface="Verdana"/>
              </a:rPr>
              <a:t> </a:t>
            </a:r>
            <a:r>
              <a:rPr sz="2000" b="1" spc="-90" dirty="0">
                <a:latin typeface="Verdana"/>
                <a:cs typeface="Verdana"/>
              </a:rPr>
              <a:t>near</a:t>
            </a:r>
            <a:r>
              <a:rPr sz="2000" b="1" spc="-110" dirty="0">
                <a:latin typeface="Verdana"/>
                <a:cs typeface="Verdana"/>
              </a:rPr>
              <a:t> </a:t>
            </a:r>
            <a:r>
              <a:rPr sz="2000" b="1" spc="-50" dirty="0">
                <a:latin typeface="Verdana"/>
                <a:cs typeface="Verdana"/>
              </a:rPr>
              <a:t>each</a:t>
            </a:r>
            <a:endParaRPr sz="2000">
              <a:latin typeface="Verdana"/>
              <a:cs typeface="Verdana"/>
            </a:endParaRPr>
          </a:p>
          <a:p>
            <a:pPr marL="194945">
              <a:lnSpc>
                <a:spcPts val="2280"/>
              </a:lnSpc>
            </a:pPr>
            <a:r>
              <a:rPr sz="2000" b="1" spc="-70" dirty="0">
                <a:latin typeface="Verdana"/>
                <a:cs typeface="Verdana"/>
              </a:rPr>
              <a:t>other</a:t>
            </a:r>
            <a:endParaRPr sz="2000">
              <a:latin typeface="Verdana"/>
              <a:cs typeface="Verdana"/>
            </a:endParaRPr>
          </a:p>
          <a:p>
            <a:pPr marL="926465">
              <a:lnSpc>
                <a:spcPct val="100000"/>
              </a:lnSpc>
              <a:spcBef>
                <a:spcPts val="960"/>
              </a:spcBef>
            </a:pPr>
            <a:r>
              <a:rPr sz="2000" dirty="0">
                <a:latin typeface="Wingdings"/>
                <a:cs typeface="Wingdings"/>
              </a:rPr>
              <a:t>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Verdana"/>
                <a:cs typeface="Verdana"/>
              </a:rPr>
              <a:t>drinking-water?</a:t>
            </a:r>
            <a:endParaRPr sz="20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70" dirty="0">
                <a:latin typeface="Verdana"/>
                <a:cs typeface="Verdana"/>
              </a:rPr>
              <a:t>One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10" dirty="0">
                <a:latin typeface="Verdana"/>
                <a:cs typeface="Verdana"/>
              </a:rPr>
              <a:t>perso</a:t>
            </a:r>
            <a:r>
              <a:rPr sz="2000" spc="90" dirty="0">
                <a:latin typeface="Verdana"/>
                <a:cs typeface="Verdana"/>
              </a:rPr>
              <a:t>n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te</a:t>
            </a:r>
            <a:r>
              <a:rPr sz="2000" spc="-5" dirty="0">
                <a:latin typeface="Verdana"/>
                <a:cs typeface="Verdana"/>
              </a:rPr>
              <a:t>s</a:t>
            </a:r>
            <a:r>
              <a:rPr sz="2000" spc="50" dirty="0">
                <a:latin typeface="Verdana"/>
                <a:cs typeface="Verdana"/>
              </a:rPr>
              <a:t>ted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posit</a:t>
            </a:r>
            <a:r>
              <a:rPr sz="2000" spc="-55" dirty="0">
                <a:latin typeface="Verdana"/>
                <a:cs typeface="Verdana"/>
              </a:rPr>
              <a:t>iv</a:t>
            </a:r>
            <a:r>
              <a:rPr sz="2000" spc="15" dirty="0">
                <a:latin typeface="Verdana"/>
                <a:cs typeface="Verdana"/>
              </a:rPr>
              <a:t>e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f</a:t>
            </a:r>
            <a:r>
              <a:rPr sz="2000" spc="15" dirty="0">
                <a:latin typeface="Verdana"/>
                <a:cs typeface="Verdana"/>
              </a:rPr>
              <a:t>o</a:t>
            </a:r>
            <a:r>
              <a:rPr sz="2000" spc="-50" dirty="0">
                <a:latin typeface="Verdana"/>
                <a:cs typeface="Verdana"/>
              </a:rPr>
              <a:t>r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b="1" spc="-30" dirty="0">
                <a:latin typeface="Verdana"/>
                <a:cs typeface="Verdana"/>
              </a:rPr>
              <a:t>Ca</a:t>
            </a:r>
            <a:r>
              <a:rPr sz="2000" b="1" spc="-50" dirty="0">
                <a:latin typeface="Verdana"/>
                <a:cs typeface="Verdana"/>
              </a:rPr>
              <a:t>m</a:t>
            </a:r>
            <a:r>
              <a:rPr sz="2000" b="1" spc="-65" dirty="0">
                <a:latin typeface="Verdana"/>
                <a:cs typeface="Verdana"/>
              </a:rPr>
              <a:t>pyl</a:t>
            </a:r>
            <a:r>
              <a:rPr sz="2000" b="1" spc="-85" dirty="0">
                <a:latin typeface="Verdana"/>
                <a:cs typeface="Verdana"/>
              </a:rPr>
              <a:t>o</a:t>
            </a:r>
            <a:r>
              <a:rPr sz="2000" b="1" spc="-60" dirty="0">
                <a:latin typeface="Verdana"/>
                <a:cs typeface="Verdana"/>
              </a:rPr>
              <a:t>bacter</a:t>
            </a:r>
            <a:endParaRPr sz="2000">
              <a:latin typeface="Verdana"/>
              <a:cs typeface="Verdana"/>
            </a:endParaRPr>
          </a:p>
          <a:p>
            <a:pPr marL="194945" marR="5080" indent="-182880">
              <a:lnSpc>
                <a:spcPts val="2160"/>
              </a:lnSpc>
              <a:spcBef>
                <a:spcPts val="1235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55" dirty="0">
                <a:latin typeface="Verdana"/>
                <a:cs typeface="Verdana"/>
              </a:rPr>
              <a:t>Medical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15" dirty="0">
                <a:latin typeface="Verdana"/>
                <a:cs typeface="Verdana"/>
              </a:rPr>
              <a:t>Officer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in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Askøy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b="1" spc="-85" dirty="0">
                <a:latin typeface="Verdana"/>
                <a:cs typeface="Verdana"/>
              </a:rPr>
              <a:t>reports</a:t>
            </a:r>
            <a:r>
              <a:rPr sz="2000" b="1" spc="-130" dirty="0">
                <a:latin typeface="Verdana"/>
                <a:cs typeface="Verdana"/>
              </a:rPr>
              <a:t> </a:t>
            </a:r>
            <a:r>
              <a:rPr sz="2000" b="1" spc="-50" dirty="0">
                <a:latin typeface="Verdana"/>
                <a:cs typeface="Verdana"/>
              </a:rPr>
              <a:t>the</a:t>
            </a:r>
            <a:r>
              <a:rPr sz="2000" b="1" spc="-114" dirty="0">
                <a:latin typeface="Verdana"/>
                <a:cs typeface="Verdana"/>
              </a:rPr>
              <a:t> </a:t>
            </a:r>
            <a:r>
              <a:rPr sz="2000" b="1" spc="-65" dirty="0">
                <a:latin typeface="Verdana"/>
                <a:cs typeface="Verdana"/>
              </a:rPr>
              <a:t>outbreak</a:t>
            </a:r>
            <a:r>
              <a:rPr sz="2000" b="1" spc="-135" dirty="0">
                <a:latin typeface="Verdana"/>
                <a:cs typeface="Verdana"/>
              </a:rPr>
              <a:t> </a:t>
            </a:r>
            <a:r>
              <a:rPr sz="2000" spc="30" dirty="0">
                <a:latin typeface="Verdana"/>
                <a:cs typeface="Verdana"/>
              </a:rPr>
              <a:t>to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the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Norwegian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Institute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of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80" dirty="0">
                <a:latin typeface="Verdana"/>
                <a:cs typeface="Verdana"/>
              </a:rPr>
              <a:t>Public </a:t>
            </a:r>
            <a:r>
              <a:rPr sz="2000" spc="-69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Health.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34050" y="5959465"/>
            <a:ext cx="5234940" cy="69977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sz="1100" b="1" spc="-40" dirty="0">
                <a:solidFill>
                  <a:srgbClr val="A4B33B"/>
                </a:solidFill>
                <a:latin typeface="Verdana"/>
                <a:cs typeface="Verdana"/>
              </a:rPr>
              <a:t>Hyllestad</a:t>
            </a:r>
            <a:r>
              <a:rPr sz="1100" b="1" spc="-9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30" dirty="0">
                <a:solidFill>
                  <a:srgbClr val="A4B33B"/>
                </a:solidFill>
                <a:latin typeface="Verdana"/>
                <a:cs typeface="Verdana"/>
              </a:rPr>
              <a:t>et</a:t>
            </a:r>
            <a:r>
              <a:rPr sz="1100" b="1" spc="-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70" dirty="0">
                <a:solidFill>
                  <a:srgbClr val="A4B33B"/>
                </a:solidFill>
                <a:latin typeface="Verdana"/>
                <a:cs typeface="Verdana"/>
              </a:rPr>
              <a:t>al.</a:t>
            </a:r>
            <a:r>
              <a:rPr sz="1100" b="1" spc="-8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135" dirty="0">
                <a:solidFill>
                  <a:srgbClr val="A4B33B"/>
                </a:solidFill>
                <a:latin typeface="Verdana"/>
                <a:cs typeface="Verdana"/>
              </a:rPr>
              <a:t>(2020):</a:t>
            </a:r>
            <a:r>
              <a:rPr sz="1100" b="1" spc="-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Large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waterborne</a:t>
            </a:r>
            <a:r>
              <a:rPr sz="1100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i="1" spc="30" dirty="0">
                <a:solidFill>
                  <a:srgbClr val="A4B33B"/>
                </a:solidFill>
                <a:latin typeface="Verdana"/>
                <a:cs typeface="Verdana"/>
              </a:rPr>
              <a:t>Campylobacter</a:t>
            </a:r>
            <a:r>
              <a:rPr sz="1100" i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A4B33B"/>
                </a:solidFill>
                <a:latin typeface="Verdana"/>
                <a:cs typeface="Verdana"/>
              </a:rPr>
              <a:t>outbreak: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use</a:t>
            </a:r>
            <a:r>
              <a:rPr sz="1100" spc="-114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-3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multiple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approaches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to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investigate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contamination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20" dirty="0">
                <a:solidFill>
                  <a:srgbClr val="A4B33B"/>
                </a:solidFill>
                <a:latin typeface="Verdana"/>
                <a:cs typeface="Verdana"/>
              </a:rPr>
              <a:t>the drinking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water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supply </a:t>
            </a:r>
            <a:r>
              <a:rPr sz="1100" spc="-25" dirty="0">
                <a:solidFill>
                  <a:srgbClr val="A4B33B"/>
                </a:solidFill>
                <a:latin typeface="Verdana"/>
                <a:cs typeface="Verdana"/>
              </a:rPr>
              <a:t>system, </a:t>
            </a:r>
            <a:r>
              <a:rPr sz="1100" spc="-15" dirty="0">
                <a:solidFill>
                  <a:srgbClr val="A4B33B"/>
                </a:solidFill>
                <a:latin typeface="Verdana"/>
                <a:cs typeface="Verdana"/>
              </a:rPr>
              <a:t>Norway, </a:t>
            </a:r>
            <a:r>
              <a:rPr sz="1100" spc="35" dirty="0">
                <a:solidFill>
                  <a:srgbClr val="A4B33B"/>
                </a:solidFill>
                <a:latin typeface="Verdana"/>
                <a:cs typeface="Verdana"/>
              </a:rPr>
              <a:t>June </a:t>
            </a:r>
            <a:r>
              <a:rPr sz="1100" spc="-110" dirty="0">
                <a:solidFill>
                  <a:srgbClr val="A4B33B"/>
                </a:solidFill>
                <a:latin typeface="Verdana"/>
                <a:cs typeface="Verdana"/>
              </a:rPr>
              <a:t>2019. </a:t>
            </a:r>
            <a:r>
              <a:rPr sz="1100" spc="-5" dirty="0">
                <a:solidFill>
                  <a:srgbClr val="A4B33B"/>
                </a:solidFill>
                <a:latin typeface="Verdana"/>
                <a:cs typeface="Verdana"/>
              </a:rPr>
              <a:t>Eurosurveillance, </a:t>
            </a:r>
            <a:r>
              <a:rPr sz="1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u="sng" spc="-75" dirty="0">
                <a:solidFill>
                  <a:srgbClr val="092D6C"/>
                </a:solidFill>
                <a:uFill>
                  <a:solidFill>
                    <a:srgbClr val="092D6C"/>
                  </a:solidFill>
                </a:uFill>
                <a:latin typeface="Verdana"/>
                <a:cs typeface="Verdana"/>
                <a:hlinkClick r:id="rId2"/>
              </a:rPr>
              <a:t>https://doi.org/10.2807/1560-7917.ES.2020.25.35.2000011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4428" y="478663"/>
            <a:ext cx="38119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/>
              <a:t>Ou</a:t>
            </a:r>
            <a:r>
              <a:rPr spc="-50" dirty="0"/>
              <a:t>t</a:t>
            </a:r>
            <a:r>
              <a:rPr spc="-110" dirty="0"/>
              <a:t>break</a:t>
            </a:r>
            <a:r>
              <a:rPr spc="-204" dirty="0"/>
              <a:t> </a:t>
            </a:r>
            <a:r>
              <a:rPr spc="-50" dirty="0"/>
              <a:t>con</a:t>
            </a:r>
            <a:r>
              <a:rPr spc="-120" dirty="0"/>
              <a:t>text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9827" y="1341119"/>
            <a:ext cx="6132830" cy="1341120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237490" rIns="0" bIns="0" rtlCol="0">
            <a:spAutoFit/>
          </a:bodyPr>
          <a:lstStyle/>
          <a:p>
            <a:pPr marL="516890" indent="-266065">
              <a:lnSpc>
                <a:spcPct val="100000"/>
              </a:lnSpc>
              <a:spcBef>
                <a:spcPts val="1870"/>
              </a:spcBef>
              <a:buFont typeface="Calibri"/>
              <a:buChar char="•"/>
              <a:tabLst>
                <a:tab pos="517525" algn="l"/>
              </a:tabLst>
            </a:pPr>
            <a:r>
              <a:rPr sz="2500" spc="-1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500" spc="-2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5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5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500" spc="120" dirty="0">
                <a:solidFill>
                  <a:srgbClr val="FFFFFF"/>
                </a:solidFill>
                <a:latin typeface="Verdana"/>
                <a:cs typeface="Verdana"/>
              </a:rPr>
              <a:t>nd</a:t>
            </a:r>
            <a:r>
              <a:rPr sz="25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2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500" spc="75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2500" spc="3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500" spc="45" dirty="0">
                <a:solidFill>
                  <a:srgbClr val="FFFFFF"/>
                </a:solidFill>
                <a:latin typeface="Verdana"/>
                <a:cs typeface="Verdana"/>
              </a:rPr>
              <a:t>cip</a:t>
            </a:r>
            <a:r>
              <a:rPr sz="25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500" spc="-35" dirty="0">
                <a:solidFill>
                  <a:srgbClr val="FFFFFF"/>
                </a:solidFill>
                <a:latin typeface="Verdana"/>
                <a:cs typeface="Verdana"/>
              </a:rPr>
              <a:t>lity</a:t>
            </a:r>
            <a:r>
              <a:rPr sz="25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Verdana"/>
                <a:cs typeface="Verdana"/>
              </a:rPr>
              <a:t>Askø</a:t>
            </a:r>
            <a:r>
              <a:rPr sz="2500" spc="-2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2500" spc="-38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50" dirty="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sz="2500" spc="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500" spc="-5" dirty="0">
                <a:solidFill>
                  <a:srgbClr val="FFFFFF"/>
                </a:solidFill>
                <a:latin typeface="Verdana"/>
                <a:cs typeface="Verdana"/>
              </a:rPr>
              <a:t>way</a:t>
            </a:r>
            <a:endParaRPr sz="2500">
              <a:latin typeface="Verdana"/>
              <a:cs typeface="Verdana"/>
            </a:endParaRPr>
          </a:p>
          <a:p>
            <a:pPr marL="516890" indent="-266065">
              <a:lnSpc>
                <a:spcPct val="100000"/>
              </a:lnSpc>
              <a:spcBef>
                <a:spcPts val="1205"/>
              </a:spcBef>
              <a:buFont typeface="Calibri"/>
              <a:buChar char="•"/>
              <a:tabLst>
                <a:tab pos="517525" algn="l"/>
              </a:tabLst>
            </a:pPr>
            <a:r>
              <a:rPr sz="2500" spc="-195" dirty="0">
                <a:solidFill>
                  <a:srgbClr val="FFFFFF"/>
                </a:solidFill>
                <a:latin typeface="Verdana"/>
                <a:cs typeface="Verdana"/>
              </a:rPr>
              <a:t>29,</a:t>
            </a:r>
            <a:r>
              <a:rPr sz="2500" spc="-21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2500" spc="60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25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2500" spc="8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500" spc="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500" spc="5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500" spc="20" dirty="0">
                <a:solidFill>
                  <a:srgbClr val="FFFFFF"/>
                </a:solidFill>
                <a:latin typeface="Verdana"/>
                <a:cs typeface="Verdana"/>
              </a:rPr>
              <a:t>ita</a:t>
            </a:r>
            <a:r>
              <a:rPr sz="2500" spc="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0" spc="-30" dirty="0">
                <a:solidFill>
                  <a:srgbClr val="FFFFFF"/>
                </a:solidFill>
                <a:latin typeface="Verdana"/>
                <a:cs typeface="Verdana"/>
              </a:rPr>
              <a:t>ts</a:t>
            </a:r>
            <a:endParaRPr sz="25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5556" y="1341119"/>
            <a:ext cx="2607563" cy="39334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2755" y="2744723"/>
            <a:ext cx="3278124" cy="252984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4050" y="5959465"/>
            <a:ext cx="5234940" cy="69977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sz="1100" b="1" spc="-40" dirty="0">
                <a:solidFill>
                  <a:srgbClr val="A4B33B"/>
                </a:solidFill>
                <a:latin typeface="Verdana"/>
                <a:cs typeface="Verdana"/>
              </a:rPr>
              <a:t>Hyllestad</a:t>
            </a:r>
            <a:r>
              <a:rPr sz="1100" b="1" spc="-9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30" dirty="0">
                <a:solidFill>
                  <a:srgbClr val="A4B33B"/>
                </a:solidFill>
                <a:latin typeface="Verdana"/>
                <a:cs typeface="Verdana"/>
              </a:rPr>
              <a:t>et</a:t>
            </a:r>
            <a:r>
              <a:rPr sz="1100" b="1" spc="-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70" dirty="0">
                <a:solidFill>
                  <a:srgbClr val="A4B33B"/>
                </a:solidFill>
                <a:latin typeface="Verdana"/>
                <a:cs typeface="Verdana"/>
              </a:rPr>
              <a:t>al.</a:t>
            </a:r>
            <a:r>
              <a:rPr sz="1100" b="1" spc="-8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135" dirty="0">
                <a:solidFill>
                  <a:srgbClr val="A4B33B"/>
                </a:solidFill>
                <a:latin typeface="Verdana"/>
                <a:cs typeface="Verdana"/>
              </a:rPr>
              <a:t>(2020):</a:t>
            </a:r>
            <a:r>
              <a:rPr sz="1100" b="1" spc="-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Large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waterborne</a:t>
            </a:r>
            <a:r>
              <a:rPr sz="1100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i="1" spc="30" dirty="0">
                <a:solidFill>
                  <a:srgbClr val="A4B33B"/>
                </a:solidFill>
                <a:latin typeface="Verdana"/>
                <a:cs typeface="Verdana"/>
              </a:rPr>
              <a:t>Campylobacter</a:t>
            </a:r>
            <a:r>
              <a:rPr sz="1100" i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A4B33B"/>
                </a:solidFill>
                <a:latin typeface="Verdana"/>
                <a:cs typeface="Verdana"/>
              </a:rPr>
              <a:t>outbreak: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use</a:t>
            </a:r>
            <a:r>
              <a:rPr sz="1100" spc="-114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-3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multiple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approaches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to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investigate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contamination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20" dirty="0">
                <a:solidFill>
                  <a:srgbClr val="A4B33B"/>
                </a:solidFill>
                <a:latin typeface="Verdana"/>
                <a:cs typeface="Verdana"/>
              </a:rPr>
              <a:t>the drinking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water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supply </a:t>
            </a:r>
            <a:r>
              <a:rPr sz="1100" spc="-25" dirty="0">
                <a:solidFill>
                  <a:srgbClr val="A4B33B"/>
                </a:solidFill>
                <a:latin typeface="Verdana"/>
                <a:cs typeface="Verdana"/>
              </a:rPr>
              <a:t>system, </a:t>
            </a:r>
            <a:r>
              <a:rPr sz="1100" spc="-15" dirty="0">
                <a:solidFill>
                  <a:srgbClr val="A4B33B"/>
                </a:solidFill>
                <a:latin typeface="Verdana"/>
                <a:cs typeface="Verdana"/>
              </a:rPr>
              <a:t>Norway, </a:t>
            </a:r>
            <a:r>
              <a:rPr sz="1100" spc="35" dirty="0">
                <a:solidFill>
                  <a:srgbClr val="A4B33B"/>
                </a:solidFill>
                <a:latin typeface="Verdana"/>
                <a:cs typeface="Verdana"/>
              </a:rPr>
              <a:t>June </a:t>
            </a:r>
            <a:r>
              <a:rPr sz="1100" spc="-110" dirty="0">
                <a:solidFill>
                  <a:srgbClr val="A4B33B"/>
                </a:solidFill>
                <a:latin typeface="Verdana"/>
                <a:cs typeface="Verdana"/>
              </a:rPr>
              <a:t>2019. </a:t>
            </a:r>
            <a:r>
              <a:rPr sz="1100" spc="-5" dirty="0">
                <a:solidFill>
                  <a:srgbClr val="A4B33B"/>
                </a:solidFill>
                <a:latin typeface="Verdana"/>
                <a:cs typeface="Verdana"/>
              </a:rPr>
              <a:t>Eurosurveillance, </a:t>
            </a:r>
            <a:r>
              <a:rPr sz="1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u="sng" spc="-75" dirty="0">
                <a:solidFill>
                  <a:srgbClr val="092D6C"/>
                </a:solidFill>
                <a:uFill>
                  <a:solidFill>
                    <a:srgbClr val="092D6C"/>
                  </a:solidFill>
                </a:uFill>
                <a:latin typeface="Verdana"/>
                <a:cs typeface="Verdana"/>
                <a:hlinkClick r:id="rId4"/>
              </a:rPr>
              <a:t>https://doi.org/10.2807/1560-7917.ES.2020.25.35.2000011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4428" y="478663"/>
            <a:ext cx="38119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/>
              <a:t>Ou</a:t>
            </a:r>
            <a:r>
              <a:rPr spc="-50" dirty="0"/>
              <a:t>t</a:t>
            </a:r>
            <a:r>
              <a:rPr spc="-110" dirty="0"/>
              <a:t>break</a:t>
            </a:r>
            <a:r>
              <a:rPr spc="-204" dirty="0"/>
              <a:t> </a:t>
            </a:r>
            <a:r>
              <a:rPr spc="-50" dirty="0"/>
              <a:t>con</a:t>
            </a:r>
            <a:r>
              <a:rPr spc="-120" dirty="0"/>
              <a:t>text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1558" y="1406397"/>
            <a:ext cx="10815320" cy="3100705"/>
            <a:chOff x="781558" y="1406397"/>
            <a:chExt cx="10815320" cy="3100705"/>
          </a:xfrm>
        </p:grpSpPr>
        <p:sp>
          <p:nvSpPr>
            <p:cNvPr id="4" name="object 4"/>
            <p:cNvSpPr/>
            <p:nvPr/>
          </p:nvSpPr>
          <p:spPr>
            <a:xfrm>
              <a:off x="787908" y="1412747"/>
              <a:ext cx="10802620" cy="3088005"/>
            </a:xfrm>
            <a:custGeom>
              <a:avLst/>
              <a:gdLst/>
              <a:ahLst/>
              <a:cxnLst/>
              <a:rect l="l" t="t" r="r" b="b"/>
              <a:pathLst>
                <a:path w="10802620" h="3088004">
                  <a:moveTo>
                    <a:pt x="10802112" y="0"/>
                  </a:moveTo>
                  <a:lnTo>
                    <a:pt x="0" y="0"/>
                  </a:lnTo>
                  <a:lnTo>
                    <a:pt x="0" y="3087624"/>
                  </a:lnTo>
                  <a:lnTo>
                    <a:pt x="10802112" y="3087624"/>
                  </a:lnTo>
                  <a:lnTo>
                    <a:pt x="108021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7908" y="1412747"/>
              <a:ext cx="10802620" cy="3088005"/>
            </a:xfrm>
            <a:custGeom>
              <a:avLst/>
              <a:gdLst/>
              <a:ahLst/>
              <a:cxnLst/>
              <a:rect l="l" t="t" r="r" b="b"/>
              <a:pathLst>
                <a:path w="10802620" h="3088004">
                  <a:moveTo>
                    <a:pt x="0" y="3087624"/>
                  </a:moveTo>
                  <a:lnTo>
                    <a:pt x="10802112" y="3087624"/>
                  </a:lnTo>
                  <a:lnTo>
                    <a:pt x="10802112" y="0"/>
                  </a:lnTo>
                  <a:lnTo>
                    <a:pt x="0" y="0"/>
                  </a:lnTo>
                  <a:lnTo>
                    <a:pt x="0" y="3087624"/>
                  </a:lnTo>
                  <a:close/>
                </a:path>
              </a:pathLst>
            </a:custGeom>
            <a:ln w="12699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27582" y="1485539"/>
            <a:ext cx="10151110" cy="294132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274320" indent="-262255">
              <a:lnSpc>
                <a:spcPct val="100000"/>
              </a:lnSpc>
              <a:spcBef>
                <a:spcPts val="1015"/>
              </a:spcBef>
              <a:buFont typeface="Calibri"/>
              <a:buChar char="•"/>
              <a:tabLst>
                <a:tab pos="274955" algn="l"/>
              </a:tabLst>
            </a:pPr>
            <a:r>
              <a:rPr sz="2400" spc="-5" dirty="0">
                <a:latin typeface="Verdana"/>
                <a:cs typeface="Verdana"/>
              </a:rPr>
              <a:t>Three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different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supply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systems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r>
              <a:rPr sz="2400" spc="-285" dirty="0">
                <a:latin typeface="Verdana"/>
                <a:cs typeface="Verdana"/>
              </a:rPr>
              <a:t> </a:t>
            </a:r>
            <a:r>
              <a:rPr sz="2400" spc="-110" dirty="0">
                <a:latin typeface="Verdana"/>
                <a:cs typeface="Verdana"/>
              </a:rPr>
              <a:t>Askøy: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-90" dirty="0">
                <a:latin typeface="Verdana"/>
                <a:cs typeface="Verdana"/>
              </a:rPr>
              <a:t>A,B,C</a:t>
            </a:r>
            <a:endParaRPr sz="2400">
              <a:latin typeface="Verdana"/>
              <a:cs typeface="Verdana"/>
            </a:endParaRPr>
          </a:p>
          <a:p>
            <a:pPr marL="194945" marR="5080" indent="-182880">
              <a:lnSpc>
                <a:spcPts val="2590"/>
              </a:lnSpc>
              <a:spcBef>
                <a:spcPts val="1245"/>
              </a:spcBef>
              <a:buFont typeface="Calibri"/>
              <a:buChar char="•"/>
              <a:tabLst>
                <a:tab pos="274955" algn="l"/>
              </a:tabLst>
            </a:pPr>
            <a:r>
              <a:rPr dirty="0"/>
              <a:t>	</a:t>
            </a:r>
            <a:r>
              <a:rPr sz="2400" spc="50" dirty="0">
                <a:latin typeface="Verdana"/>
                <a:cs typeface="Verdana"/>
              </a:rPr>
              <a:t>Water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Supply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System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80" dirty="0">
                <a:latin typeface="Verdana"/>
                <a:cs typeface="Verdana"/>
              </a:rPr>
              <a:t>A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14" dirty="0">
                <a:latin typeface="Verdana"/>
                <a:cs typeface="Verdana"/>
              </a:rPr>
              <a:t>(WSS-A)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from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the</a:t>
            </a:r>
            <a:r>
              <a:rPr sz="2400" spc="-215" dirty="0">
                <a:latin typeface="Verdana"/>
                <a:cs typeface="Verdana"/>
              </a:rPr>
              <a:t> 1950s,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-50" dirty="0">
                <a:latin typeface="Verdana"/>
                <a:cs typeface="Verdana"/>
              </a:rPr>
              <a:t>serves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100" dirty="0">
                <a:latin typeface="Verdana"/>
                <a:cs typeface="Verdana"/>
              </a:rPr>
              <a:t>ca.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70" dirty="0">
                <a:latin typeface="Verdana"/>
                <a:cs typeface="Verdana"/>
              </a:rPr>
              <a:t>12,000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people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endParaRPr sz="2400">
              <a:latin typeface="Verdana"/>
              <a:cs typeface="Verdana"/>
            </a:endParaRPr>
          </a:p>
          <a:p>
            <a:pPr marL="274320">
              <a:lnSpc>
                <a:spcPts val="2555"/>
              </a:lnSpc>
            </a:pPr>
            <a:r>
              <a:rPr sz="2400" spc="50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south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of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</a:t>
            </a:r>
            <a:r>
              <a:rPr sz="2400" spc="70" dirty="0">
                <a:latin typeface="Verdana"/>
                <a:cs typeface="Verdana"/>
              </a:rPr>
              <a:t>h</a:t>
            </a:r>
            <a:r>
              <a:rPr sz="2400" spc="20" dirty="0">
                <a:latin typeface="Verdana"/>
                <a:cs typeface="Verdana"/>
              </a:rPr>
              <a:t>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45" dirty="0">
                <a:latin typeface="Verdana"/>
                <a:cs typeface="Verdana"/>
              </a:rPr>
              <a:t>is</a:t>
            </a:r>
            <a:r>
              <a:rPr sz="2400" spc="-35" dirty="0">
                <a:latin typeface="Verdana"/>
                <a:cs typeface="Verdana"/>
              </a:rPr>
              <a:t>land.</a:t>
            </a:r>
            <a:endParaRPr sz="2400">
              <a:latin typeface="Verdana"/>
              <a:cs typeface="Verdana"/>
            </a:endParaRPr>
          </a:p>
          <a:p>
            <a:pPr marL="194945" marR="506095" indent="-182880">
              <a:lnSpc>
                <a:spcPts val="2590"/>
              </a:lnSpc>
              <a:spcBef>
                <a:spcPts val="1240"/>
              </a:spcBef>
              <a:buFont typeface="Calibri"/>
              <a:buChar char="•"/>
              <a:tabLst>
                <a:tab pos="274955" algn="l"/>
              </a:tabLst>
            </a:pPr>
            <a:r>
              <a:rPr dirty="0"/>
              <a:t>	</a:t>
            </a:r>
            <a:r>
              <a:rPr sz="2400" spc="-30" dirty="0">
                <a:latin typeface="Verdana"/>
                <a:cs typeface="Verdana"/>
              </a:rPr>
              <a:t>WSS-A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has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65" dirty="0">
                <a:latin typeface="Verdana"/>
                <a:cs typeface="Verdana"/>
              </a:rPr>
              <a:t>9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70" dirty="0">
                <a:latin typeface="Verdana"/>
                <a:cs typeface="Verdana"/>
              </a:rPr>
              <a:t>reservoirs,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including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175" dirty="0">
                <a:latin typeface="Verdana"/>
                <a:cs typeface="Verdana"/>
              </a:rPr>
              <a:t>3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built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55" dirty="0">
                <a:latin typeface="Verdana"/>
                <a:cs typeface="Verdana"/>
              </a:rPr>
              <a:t>as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unlined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mountain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-55" dirty="0">
                <a:latin typeface="Verdana"/>
                <a:cs typeface="Verdana"/>
              </a:rPr>
              <a:t>caverns.</a:t>
            </a:r>
            <a:endParaRPr sz="2400">
              <a:latin typeface="Verdana"/>
              <a:cs typeface="Verdana"/>
            </a:endParaRPr>
          </a:p>
          <a:p>
            <a:pPr marL="274320" indent="-262255">
              <a:lnSpc>
                <a:spcPct val="100000"/>
              </a:lnSpc>
              <a:spcBef>
                <a:spcPts val="875"/>
              </a:spcBef>
              <a:buFont typeface="Calibri"/>
              <a:buChar char="•"/>
              <a:tabLst>
                <a:tab pos="274955" algn="l"/>
              </a:tabLst>
            </a:pPr>
            <a:r>
              <a:rPr sz="2400" spc="85" dirty="0">
                <a:latin typeface="Verdana"/>
                <a:cs typeface="Verdana"/>
              </a:rPr>
              <a:t>One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of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</a:t>
            </a:r>
            <a:r>
              <a:rPr sz="2400" spc="70" dirty="0">
                <a:latin typeface="Verdana"/>
                <a:cs typeface="Verdana"/>
              </a:rPr>
              <a:t>h</a:t>
            </a:r>
            <a:r>
              <a:rPr sz="2400" spc="-15" dirty="0">
                <a:latin typeface="Verdana"/>
                <a:cs typeface="Verdana"/>
              </a:rPr>
              <a:t>ese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40" dirty="0">
                <a:latin typeface="Verdana"/>
                <a:cs typeface="Verdana"/>
              </a:rPr>
              <a:t>reservoirs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was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35" dirty="0">
                <a:latin typeface="Verdana"/>
                <a:cs typeface="Verdana"/>
              </a:rPr>
              <a:t>reservoir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70" dirty="0">
                <a:latin typeface="Verdana"/>
                <a:cs typeface="Verdana"/>
              </a:rPr>
              <a:t>X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34050" y="5959465"/>
            <a:ext cx="5234940" cy="69977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sz="1100" b="1" spc="-40" dirty="0">
                <a:solidFill>
                  <a:srgbClr val="A4B33B"/>
                </a:solidFill>
                <a:latin typeface="Verdana"/>
                <a:cs typeface="Verdana"/>
              </a:rPr>
              <a:t>Hyllestad</a:t>
            </a:r>
            <a:r>
              <a:rPr sz="1100" b="1" spc="-9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30" dirty="0">
                <a:solidFill>
                  <a:srgbClr val="A4B33B"/>
                </a:solidFill>
                <a:latin typeface="Verdana"/>
                <a:cs typeface="Verdana"/>
              </a:rPr>
              <a:t>et</a:t>
            </a:r>
            <a:r>
              <a:rPr sz="1100" b="1" spc="-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70" dirty="0">
                <a:solidFill>
                  <a:srgbClr val="A4B33B"/>
                </a:solidFill>
                <a:latin typeface="Verdana"/>
                <a:cs typeface="Verdana"/>
              </a:rPr>
              <a:t>al.</a:t>
            </a:r>
            <a:r>
              <a:rPr sz="1100" b="1" spc="-8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135" dirty="0">
                <a:solidFill>
                  <a:srgbClr val="A4B33B"/>
                </a:solidFill>
                <a:latin typeface="Verdana"/>
                <a:cs typeface="Verdana"/>
              </a:rPr>
              <a:t>(2020):</a:t>
            </a:r>
            <a:r>
              <a:rPr sz="1100" b="1" spc="-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Large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waterborne</a:t>
            </a:r>
            <a:r>
              <a:rPr sz="1100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i="1" spc="30" dirty="0">
                <a:solidFill>
                  <a:srgbClr val="A4B33B"/>
                </a:solidFill>
                <a:latin typeface="Verdana"/>
                <a:cs typeface="Verdana"/>
              </a:rPr>
              <a:t>Campylobacter</a:t>
            </a:r>
            <a:r>
              <a:rPr sz="1100" i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A4B33B"/>
                </a:solidFill>
                <a:latin typeface="Verdana"/>
                <a:cs typeface="Verdana"/>
              </a:rPr>
              <a:t>outbreak: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use</a:t>
            </a:r>
            <a:r>
              <a:rPr sz="1100" spc="-114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-3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multiple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approaches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to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investigate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contamination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20" dirty="0">
                <a:solidFill>
                  <a:srgbClr val="A4B33B"/>
                </a:solidFill>
                <a:latin typeface="Verdana"/>
                <a:cs typeface="Verdana"/>
              </a:rPr>
              <a:t>the drinking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water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supply </a:t>
            </a:r>
            <a:r>
              <a:rPr sz="1100" spc="-25" dirty="0">
                <a:solidFill>
                  <a:srgbClr val="A4B33B"/>
                </a:solidFill>
                <a:latin typeface="Verdana"/>
                <a:cs typeface="Verdana"/>
              </a:rPr>
              <a:t>system, </a:t>
            </a:r>
            <a:r>
              <a:rPr sz="1100" spc="-15" dirty="0">
                <a:solidFill>
                  <a:srgbClr val="A4B33B"/>
                </a:solidFill>
                <a:latin typeface="Verdana"/>
                <a:cs typeface="Verdana"/>
              </a:rPr>
              <a:t>Norway, </a:t>
            </a:r>
            <a:r>
              <a:rPr sz="1100" spc="35" dirty="0">
                <a:solidFill>
                  <a:srgbClr val="A4B33B"/>
                </a:solidFill>
                <a:latin typeface="Verdana"/>
                <a:cs typeface="Verdana"/>
              </a:rPr>
              <a:t>June </a:t>
            </a:r>
            <a:r>
              <a:rPr sz="1100" spc="-110" dirty="0">
                <a:solidFill>
                  <a:srgbClr val="A4B33B"/>
                </a:solidFill>
                <a:latin typeface="Verdana"/>
                <a:cs typeface="Verdana"/>
              </a:rPr>
              <a:t>2019. </a:t>
            </a:r>
            <a:r>
              <a:rPr sz="1100" spc="-5" dirty="0">
                <a:solidFill>
                  <a:srgbClr val="A4B33B"/>
                </a:solidFill>
                <a:latin typeface="Verdana"/>
                <a:cs typeface="Verdana"/>
              </a:rPr>
              <a:t>Eurosurveillance, </a:t>
            </a:r>
            <a:r>
              <a:rPr sz="1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u="sng" spc="-75" dirty="0">
                <a:solidFill>
                  <a:srgbClr val="092D6C"/>
                </a:solidFill>
                <a:uFill>
                  <a:solidFill>
                    <a:srgbClr val="092D6C"/>
                  </a:solidFill>
                </a:uFill>
                <a:latin typeface="Verdana"/>
                <a:cs typeface="Verdana"/>
                <a:hlinkClick r:id="rId2"/>
              </a:rPr>
              <a:t>https://doi.org/10.2807/1560-7917.ES.2020.25.35.2000011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8600" y="234822"/>
            <a:ext cx="1000823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934" marR="5080" indent="-48387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670" dirty="0"/>
              <a:t>1.</a:t>
            </a:r>
            <a:r>
              <a:rPr spc="-220" dirty="0"/>
              <a:t> </a:t>
            </a:r>
            <a:r>
              <a:rPr spc="-60" dirty="0"/>
              <a:t>Detect</a:t>
            </a:r>
            <a:r>
              <a:rPr spc="-204" dirty="0"/>
              <a:t> </a:t>
            </a:r>
            <a:r>
              <a:rPr spc="-110" dirty="0"/>
              <a:t>a</a:t>
            </a:r>
            <a:r>
              <a:rPr spc="-114" dirty="0"/>
              <a:t>n</a:t>
            </a:r>
            <a:r>
              <a:rPr spc="-25" dirty="0"/>
              <a:t>d</a:t>
            </a:r>
            <a:r>
              <a:rPr spc="-200" dirty="0"/>
              <a:t> </a:t>
            </a:r>
            <a:r>
              <a:rPr spc="-50" dirty="0"/>
              <a:t>co</a:t>
            </a:r>
            <a:r>
              <a:rPr spc="-45" dirty="0"/>
              <a:t>n</a:t>
            </a:r>
            <a:r>
              <a:rPr spc="-120" dirty="0"/>
              <a:t>firm</a:t>
            </a:r>
            <a:r>
              <a:rPr spc="-229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110" dirty="0"/>
              <a:t>existence</a:t>
            </a:r>
            <a:r>
              <a:rPr spc="-190" dirty="0"/>
              <a:t> </a:t>
            </a:r>
            <a:r>
              <a:rPr spc="-105" dirty="0"/>
              <a:t>of</a:t>
            </a:r>
            <a:r>
              <a:rPr spc="-200" dirty="0"/>
              <a:t> </a:t>
            </a:r>
            <a:r>
              <a:rPr spc="-65" dirty="0"/>
              <a:t>the  </a:t>
            </a:r>
            <a:r>
              <a:rPr spc="-90" dirty="0"/>
              <a:t>ou</a:t>
            </a:r>
            <a:r>
              <a:rPr spc="-70" dirty="0"/>
              <a:t>t</a:t>
            </a:r>
            <a:r>
              <a:rPr spc="-110" dirty="0"/>
              <a:t>br</a:t>
            </a:r>
            <a:r>
              <a:rPr spc="-135" dirty="0"/>
              <a:t>e</a:t>
            </a:r>
            <a:r>
              <a:rPr spc="-95" dirty="0"/>
              <a:t>ak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0" dirty="0"/>
              <a:t>confirm</a:t>
            </a:r>
            <a:r>
              <a:rPr spc="-229" dirty="0"/>
              <a:t> </a:t>
            </a:r>
            <a:r>
              <a:rPr spc="-80" dirty="0"/>
              <a:t>the</a:t>
            </a:r>
            <a:r>
              <a:rPr spc="-200" dirty="0"/>
              <a:t> </a:t>
            </a:r>
            <a:r>
              <a:rPr spc="-114" dirty="0"/>
              <a:t>causative</a:t>
            </a:r>
            <a:r>
              <a:rPr spc="-220" dirty="0"/>
              <a:t> </a:t>
            </a:r>
            <a:r>
              <a:rPr spc="-80" dirty="0"/>
              <a:t>agent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4608" y="2029967"/>
            <a:ext cx="10087610" cy="2376170"/>
          </a:xfrm>
          <a:prstGeom prst="rect">
            <a:avLst/>
          </a:prstGeom>
          <a:solidFill>
            <a:srgbClr val="F1F1F1"/>
          </a:solidFill>
          <a:ln w="12700">
            <a:solidFill>
              <a:srgbClr val="A4B33B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600">
              <a:latin typeface="Times New Roman"/>
              <a:cs typeface="Times New Roman"/>
            </a:endParaRPr>
          </a:p>
          <a:p>
            <a:pPr marL="250825" marR="632460">
              <a:lnSpc>
                <a:spcPct val="100000"/>
              </a:lnSpc>
              <a:spcBef>
                <a:spcPts val="5"/>
              </a:spcBef>
            </a:pPr>
            <a:r>
              <a:rPr sz="2500" b="1" spc="-125" dirty="0">
                <a:latin typeface="Verdana"/>
                <a:cs typeface="Verdana"/>
              </a:rPr>
              <a:t>Immediate</a:t>
            </a:r>
            <a:r>
              <a:rPr sz="2500" b="1" spc="-120" dirty="0">
                <a:latin typeface="Verdana"/>
                <a:cs typeface="Verdana"/>
              </a:rPr>
              <a:t> </a:t>
            </a:r>
            <a:r>
              <a:rPr sz="2500" b="1" spc="-95" dirty="0">
                <a:latin typeface="Verdana"/>
                <a:cs typeface="Verdana"/>
              </a:rPr>
              <a:t>precautionary</a:t>
            </a:r>
            <a:r>
              <a:rPr sz="2500" b="1" spc="-130" dirty="0">
                <a:latin typeface="Verdana"/>
                <a:cs typeface="Verdana"/>
              </a:rPr>
              <a:t> </a:t>
            </a:r>
            <a:r>
              <a:rPr sz="2500" b="1" spc="-80" dirty="0">
                <a:latin typeface="Verdana"/>
                <a:cs typeface="Verdana"/>
              </a:rPr>
              <a:t>control</a:t>
            </a:r>
            <a:r>
              <a:rPr sz="2500" b="1" spc="-135" dirty="0">
                <a:latin typeface="Verdana"/>
                <a:cs typeface="Verdana"/>
              </a:rPr>
              <a:t> </a:t>
            </a:r>
            <a:r>
              <a:rPr sz="2500" b="1" spc="-114" dirty="0">
                <a:latin typeface="Verdana"/>
                <a:cs typeface="Verdana"/>
              </a:rPr>
              <a:t>measures</a:t>
            </a:r>
            <a:r>
              <a:rPr sz="2500" b="1" spc="-140" dirty="0">
                <a:latin typeface="Verdana"/>
                <a:cs typeface="Verdana"/>
              </a:rPr>
              <a:t> </a:t>
            </a:r>
            <a:r>
              <a:rPr sz="2500" b="1" spc="-75" dirty="0">
                <a:latin typeface="Verdana"/>
                <a:cs typeface="Verdana"/>
              </a:rPr>
              <a:t>taken</a:t>
            </a:r>
            <a:r>
              <a:rPr sz="2500" b="1" spc="-125" dirty="0">
                <a:latin typeface="Verdana"/>
                <a:cs typeface="Verdana"/>
              </a:rPr>
              <a:t> </a:t>
            </a:r>
            <a:r>
              <a:rPr sz="2500" b="1" spc="-55" dirty="0">
                <a:latin typeface="Verdana"/>
                <a:cs typeface="Verdana"/>
              </a:rPr>
              <a:t>once </a:t>
            </a:r>
            <a:r>
              <a:rPr sz="2500" b="1" spc="-835" dirty="0">
                <a:latin typeface="Verdana"/>
                <a:cs typeface="Verdana"/>
              </a:rPr>
              <a:t> </a:t>
            </a:r>
            <a:r>
              <a:rPr sz="2500" b="1" spc="-80" dirty="0">
                <a:latin typeface="Verdana"/>
                <a:cs typeface="Verdana"/>
              </a:rPr>
              <a:t>outbreak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60" dirty="0">
                <a:latin typeface="Verdana"/>
                <a:cs typeface="Verdana"/>
              </a:rPr>
              <a:t>de</a:t>
            </a:r>
            <a:r>
              <a:rPr sz="2500" b="1" spc="-50" dirty="0">
                <a:latin typeface="Verdana"/>
                <a:cs typeface="Verdana"/>
              </a:rPr>
              <a:t>tect</a:t>
            </a:r>
            <a:r>
              <a:rPr sz="2500" b="1" spc="-55" dirty="0">
                <a:latin typeface="Verdana"/>
                <a:cs typeface="Verdana"/>
              </a:rPr>
              <a:t>ed</a:t>
            </a:r>
            <a:endParaRPr sz="2500">
              <a:latin typeface="Verdana"/>
              <a:cs typeface="Verdana"/>
            </a:endParaRPr>
          </a:p>
          <a:p>
            <a:pPr marL="523875" indent="-273685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524510" algn="l"/>
                <a:tab pos="1887855" algn="l"/>
              </a:tabLst>
            </a:pPr>
            <a:r>
              <a:rPr sz="2500" b="1" spc="-190" dirty="0">
                <a:solidFill>
                  <a:srgbClr val="A4B33B"/>
                </a:solidFill>
                <a:latin typeface="Verdana"/>
                <a:cs typeface="Verdana"/>
              </a:rPr>
              <a:t>6</a:t>
            </a:r>
            <a:r>
              <a:rPr sz="25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500" b="1" spc="-55" dirty="0">
                <a:solidFill>
                  <a:srgbClr val="A4B33B"/>
                </a:solidFill>
                <a:latin typeface="Verdana"/>
                <a:cs typeface="Verdana"/>
              </a:rPr>
              <a:t>Jun</a:t>
            </a:r>
            <a:r>
              <a:rPr sz="2500" b="1" spc="-220" dirty="0">
                <a:solidFill>
                  <a:srgbClr val="A4B33B"/>
                </a:solidFill>
                <a:latin typeface="Verdana"/>
                <a:cs typeface="Verdana"/>
              </a:rPr>
              <a:t>e:</a:t>
            </a:r>
            <a:r>
              <a:rPr sz="2500" b="1" dirty="0">
                <a:solidFill>
                  <a:srgbClr val="A4B33B"/>
                </a:solidFill>
                <a:latin typeface="Verdana"/>
                <a:cs typeface="Verdana"/>
              </a:rPr>
              <a:t>	</a:t>
            </a:r>
            <a:r>
              <a:rPr sz="2500" spc="45" dirty="0">
                <a:latin typeface="Verdana"/>
                <a:cs typeface="Verdana"/>
              </a:rPr>
              <a:t>Boil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Water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Adv</a:t>
            </a:r>
            <a:r>
              <a:rPr sz="2500" spc="35" dirty="0">
                <a:latin typeface="Verdana"/>
                <a:cs typeface="Verdana"/>
              </a:rPr>
              <a:t>ice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-55" dirty="0">
                <a:latin typeface="Verdana"/>
                <a:cs typeface="Verdana"/>
              </a:rPr>
              <a:t>is</a:t>
            </a:r>
            <a:r>
              <a:rPr sz="2500" spc="-70" dirty="0">
                <a:latin typeface="Verdana"/>
                <a:cs typeface="Verdana"/>
              </a:rPr>
              <a:t>s</a:t>
            </a:r>
            <a:r>
              <a:rPr sz="2500" spc="80" dirty="0">
                <a:latin typeface="Verdana"/>
                <a:cs typeface="Verdana"/>
              </a:rPr>
              <a:t>ued</a:t>
            </a:r>
            <a:endParaRPr sz="2500">
              <a:latin typeface="Verdana"/>
              <a:cs typeface="Verdana"/>
            </a:endParaRPr>
          </a:p>
          <a:p>
            <a:pPr marL="523875" indent="-273685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524510" algn="l"/>
              </a:tabLst>
            </a:pPr>
            <a:r>
              <a:rPr sz="2500" b="1" spc="-229" dirty="0">
                <a:solidFill>
                  <a:srgbClr val="A4B33B"/>
                </a:solidFill>
                <a:latin typeface="Verdana"/>
                <a:cs typeface="Verdana"/>
              </a:rPr>
              <a:t>7</a:t>
            </a:r>
            <a:r>
              <a:rPr sz="25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500" b="1" spc="-55" dirty="0">
                <a:solidFill>
                  <a:srgbClr val="A4B33B"/>
                </a:solidFill>
                <a:latin typeface="Verdana"/>
                <a:cs typeface="Verdana"/>
              </a:rPr>
              <a:t>Jun</a:t>
            </a:r>
            <a:r>
              <a:rPr sz="2500" b="1" spc="-220" dirty="0">
                <a:solidFill>
                  <a:srgbClr val="A4B33B"/>
                </a:solidFill>
                <a:latin typeface="Verdana"/>
                <a:cs typeface="Verdana"/>
              </a:rPr>
              <a:t>e:</a:t>
            </a:r>
            <a:r>
              <a:rPr sz="2500" b="1" spc="-2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Res</a:t>
            </a:r>
            <a:r>
              <a:rPr sz="2500" spc="10" dirty="0">
                <a:latin typeface="Verdana"/>
                <a:cs typeface="Verdana"/>
              </a:rPr>
              <a:t>e</a:t>
            </a:r>
            <a:r>
              <a:rPr sz="2500" spc="-50" dirty="0">
                <a:latin typeface="Verdana"/>
                <a:cs typeface="Verdana"/>
              </a:rPr>
              <a:t>rvoir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80" dirty="0">
                <a:latin typeface="Verdana"/>
                <a:cs typeface="Verdana"/>
              </a:rPr>
              <a:t>X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5" dirty="0">
                <a:latin typeface="Verdana"/>
                <a:cs typeface="Verdana"/>
              </a:rPr>
              <a:t>taken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5" dirty="0">
                <a:latin typeface="Verdana"/>
                <a:cs typeface="Verdana"/>
              </a:rPr>
              <a:t>out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25" dirty="0">
                <a:latin typeface="Verdana"/>
                <a:cs typeface="Verdana"/>
              </a:rPr>
              <a:t>service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34050" y="5959465"/>
            <a:ext cx="5234940" cy="69977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sz="1100" b="1" spc="-40" dirty="0">
                <a:solidFill>
                  <a:srgbClr val="A4B33B"/>
                </a:solidFill>
                <a:latin typeface="Verdana"/>
                <a:cs typeface="Verdana"/>
              </a:rPr>
              <a:t>Hyllestad</a:t>
            </a:r>
            <a:r>
              <a:rPr sz="1100" b="1" spc="-9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30" dirty="0">
                <a:solidFill>
                  <a:srgbClr val="A4B33B"/>
                </a:solidFill>
                <a:latin typeface="Verdana"/>
                <a:cs typeface="Verdana"/>
              </a:rPr>
              <a:t>et</a:t>
            </a:r>
            <a:r>
              <a:rPr sz="1100" b="1" spc="-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70" dirty="0">
                <a:solidFill>
                  <a:srgbClr val="A4B33B"/>
                </a:solidFill>
                <a:latin typeface="Verdana"/>
                <a:cs typeface="Verdana"/>
              </a:rPr>
              <a:t>al.</a:t>
            </a:r>
            <a:r>
              <a:rPr sz="1100" b="1" spc="-8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135" dirty="0">
                <a:solidFill>
                  <a:srgbClr val="A4B33B"/>
                </a:solidFill>
                <a:latin typeface="Verdana"/>
                <a:cs typeface="Verdana"/>
              </a:rPr>
              <a:t>(2020):</a:t>
            </a:r>
            <a:r>
              <a:rPr sz="1100" b="1" spc="-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Large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waterborne</a:t>
            </a:r>
            <a:r>
              <a:rPr sz="1100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i="1" spc="30" dirty="0">
                <a:solidFill>
                  <a:srgbClr val="A4B33B"/>
                </a:solidFill>
                <a:latin typeface="Verdana"/>
                <a:cs typeface="Verdana"/>
              </a:rPr>
              <a:t>Campylobacter</a:t>
            </a:r>
            <a:r>
              <a:rPr sz="1100" i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A4B33B"/>
                </a:solidFill>
                <a:latin typeface="Verdana"/>
                <a:cs typeface="Verdana"/>
              </a:rPr>
              <a:t>outbreak: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use</a:t>
            </a:r>
            <a:r>
              <a:rPr sz="1100" spc="-114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-3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multiple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approaches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to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investigate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contamination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20" dirty="0">
                <a:solidFill>
                  <a:srgbClr val="A4B33B"/>
                </a:solidFill>
                <a:latin typeface="Verdana"/>
                <a:cs typeface="Verdana"/>
              </a:rPr>
              <a:t>the drinking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water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supply </a:t>
            </a:r>
            <a:r>
              <a:rPr sz="1100" spc="-25" dirty="0">
                <a:solidFill>
                  <a:srgbClr val="A4B33B"/>
                </a:solidFill>
                <a:latin typeface="Verdana"/>
                <a:cs typeface="Verdana"/>
              </a:rPr>
              <a:t>system, </a:t>
            </a:r>
            <a:r>
              <a:rPr sz="1100" spc="-15" dirty="0">
                <a:solidFill>
                  <a:srgbClr val="A4B33B"/>
                </a:solidFill>
                <a:latin typeface="Verdana"/>
                <a:cs typeface="Verdana"/>
              </a:rPr>
              <a:t>Norway, </a:t>
            </a:r>
            <a:r>
              <a:rPr sz="1100" spc="35" dirty="0">
                <a:solidFill>
                  <a:srgbClr val="A4B33B"/>
                </a:solidFill>
                <a:latin typeface="Verdana"/>
                <a:cs typeface="Verdana"/>
              </a:rPr>
              <a:t>June </a:t>
            </a:r>
            <a:r>
              <a:rPr sz="1100" spc="-110" dirty="0">
                <a:solidFill>
                  <a:srgbClr val="A4B33B"/>
                </a:solidFill>
                <a:latin typeface="Verdana"/>
                <a:cs typeface="Verdana"/>
              </a:rPr>
              <a:t>2019. </a:t>
            </a:r>
            <a:r>
              <a:rPr sz="1100" spc="-5" dirty="0">
                <a:solidFill>
                  <a:srgbClr val="A4B33B"/>
                </a:solidFill>
                <a:latin typeface="Verdana"/>
                <a:cs typeface="Verdana"/>
              </a:rPr>
              <a:t>Eurosurveillance, </a:t>
            </a:r>
            <a:r>
              <a:rPr sz="1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u="sng" spc="-75" dirty="0">
                <a:solidFill>
                  <a:srgbClr val="092D6C"/>
                </a:solidFill>
                <a:uFill>
                  <a:solidFill>
                    <a:srgbClr val="092D6C"/>
                  </a:solidFill>
                </a:uFill>
                <a:latin typeface="Verdana"/>
                <a:cs typeface="Verdana"/>
                <a:hlinkClick r:id="rId2"/>
              </a:rPr>
              <a:t>https://doi.org/10.2807/1560-7917.ES.2020.25.35.2000011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9430" y="478663"/>
            <a:ext cx="9620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355" dirty="0"/>
              <a:t>2.</a:t>
            </a:r>
            <a:r>
              <a:rPr spc="-200" dirty="0"/>
              <a:t> </a:t>
            </a:r>
            <a:r>
              <a:rPr spc="-95" dirty="0"/>
              <a:t>Form</a:t>
            </a:r>
            <a:r>
              <a:rPr spc="-204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160" dirty="0"/>
              <a:t>R</a:t>
            </a:r>
            <a:r>
              <a:rPr spc="-85" dirty="0"/>
              <a:t>apid</a:t>
            </a:r>
            <a:r>
              <a:rPr spc="-210" dirty="0"/>
              <a:t> </a:t>
            </a:r>
            <a:r>
              <a:rPr spc="-120" dirty="0"/>
              <a:t>Response</a:t>
            </a:r>
            <a:r>
              <a:rPr spc="-190" dirty="0"/>
              <a:t> </a:t>
            </a:r>
            <a:r>
              <a:rPr spc="-125" dirty="0"/>
              <a:t>Team</a:t>
            </a:r>
            <a:r>
              <a:rPr spc="-190" dirty="0"/>
              <a:t> </a:t>
            </a:r>
            <a:r>
              <a:rPr spc="-615" dirty="0"/>
              <a:t>(</a:t>
            </a:r>
            <a:r>
              <a:rPr spc="-275" dirty="0"/>
              <a:t>RRT)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224" y="1130808"/>
            <a:ext cx="2500217" cy="14440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74894" y="1446352"/>
            <a:ext cx="1439545" cy="679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8105">
              <a:lnSpc>
                <a:spcPts val="2570"/>
              </a:lnSpc>
              <a:spcBef>
                <a:spcPts val="105"/>
              </a:spcBef>
            </a:pPr>
            <a:r>
              <a:rPr sz="2300" b="1" dirty="0">
                <a:latin typeface="Arial"/>
                <a:cs typeface="Arial"/>
              </a:rPr>
              <a:t>Outbreak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570"/>
              </a:lnSpc>
            </a:pPr>
            <a:r>
              <a:rPr sz="2300" b="1" dirty="0">
                <a:latin typeface="Arial"/>
                <a:cs typeface="Arial"/>
              </a:rPr>
              <a:t>conf</a:t>
            </a:r>
            <a:r>
              <a:rPr sz="2300" b="1" spc="-10" dirty="0">
                <a:latin typeface="Arial"/>
                <a:cs typeface="Arial"/>
              </a:rPr>
              <a:t>i</a:t>
            </a:r>
            <a:r>
              <a:rPr sz="2300" b="1" dirty="0">
                <a:latin typeface="Arial"/>
                <a:cs typeface="Arial"/>
              </a:rPr>
              <a:t>rmed</a:t>
            </a:r>
            <a:endParaRPr sz="23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43224" y="2552687"/>
            <a:ext cx="2500630" cy="2054225"/>
            <a:chOff x="4843224" y="2552687"/>
            <a:chExt cx="2500630" cy="20542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7003" y="2552687"/>
              <a:ext cx="690372" cy="5882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9675" y="2575559"/>
              <a:ext cx="609600" cy="5074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3224" y="3162299"/>
              <a:ext cx="2500217" cy="144405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181346" y="3478784"/>
            <a:ext cx="1829435" cy="6788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00685" marR="5080" indent="-388620">
              <a:lnSpc>
                <a:spcPts val="2380"/>
              </a:lnSpc>
              <a:spcBef>
                <a:spcPts val="500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ation  needed</a:t>
            </a:r>
            <a:endParaRPr sz="2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44655" y="4584179"/>
            <a:ext cx="2499360" cy="2054225"/>
            <a:chOff x="4844655" y="4584179"/>
            <a:chExt cx="2499360" cy="205422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7004" y="4584179"/>
              <a:ext cx="690372" cy="5882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89676" y="4607052"/>
              <a:ext cx="609600" cy="5074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44655" y="5193792"/>
              <a:ext cx="2499053" cy="144405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001514" y="5510276"/>
            <a:ext cx="2185035" cy="679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590">
              <a:lnSpc>
                <a:spcPts val="2570"/>
              </a:lnSpc>
              <a:spcBef>
                <a:spcPts val="105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Form</a:t>
            </a:r>
            <a:r>
              <a:rPr sz="23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3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Rapid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2570"/>
              </a:lnSpc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Response</a:t>
            </a:r>
            <a:r>
              <a:rPr sz="23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2032" y="478663"/>
            <a:ext cx="9620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355" dirty="0"/>
              <a:t>2.</a:t>
            </a:r>
            <a:r>
              <a:rPr spc="-200" dirty="0"/>
              <a:t> </a:t>
            </a:r>
            <a:r>
              <a:rPr spc="-95" dirty="0"/>
              <a:t>Form</a:t>
            </a:r>
            <a:r>
              <a:rPr spc="-204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160" dirty="0"/>
              <a:t>R</a:t>
            </a:r>
            <a:r>
              <a:rPr spc="-85" dirty="0"/>
              <a:t>apid</a:t>
            </a:r>
            <a:r>
              <a:rPr spc="-210" dirty="0"/>
              <a:t> </a:t>
            </a:r>
            <a:r>
              <a:rPr spc="-120" dirty="0"/>
              <a:t>Response</a:t>
            </a:r>
            <a:r>
              <a:rPr spc="-190" dirty="0"/>
              <a:t> </a:t>
            </a:r>
            <a:r>
              <a:rPr spc="-125" dirty="0"/>
              <a:t>Team</a:t>
            </a:r>
            <a:r>
              <a:rPr spc="-190" dirty="0"/>
              <a:t> </a:t>
            </a:r>
            <a:r>
              <a:rPr spc="-615" dirty="0"/>
              <a:t>(</a:t>
            </a:r>
            <a:r>
              <a:rPr spc="-275" dirty="0"/>
              <a:t>RRT)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86878" y="1478407"/>
          <a:ext cx="9830435" cy="28803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6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53">
                <a:tc>
                  <a:txBody>
                    <a:bodyPr/>
                    <a:lstStyle/>
                    <a:p>
                      <a:pPr marL="1403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Stakeholder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T w="12700">
                      <a:solidFill>
                        <a:srgbClr val="88ACEE"/>
                      </a:solidFill>
                      <a:prstDash val="solid"/>
                    </a:lnT>
                    <a:lnB w="12700">
                      <a:solidFill>
                        <a:srgbClr val="88ACEE"/>
                      </a:solidFill>
                      <a:prstDash val="solid"/>
                    </a:lnB>
                    <a:solidFill>
                      <a:srgbClr val="A4B33B"/>
                    </a:solidFill>
                  </a:tcPr>
                </a:tc>
                <a:tc>
                  <a:txBody>
                    <a:bodyPr/>
                    <a:lstStyle/>
                    <a:p>
                      <a:pPr marL="13970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T w="12700">
                      <a:solidFill>
                        <a:srgbClr val="88ACEE"/>
                      </a:solidFill>
                      <a:prstDash val="solid"/>
                    </a:lnT>
                    <a:lnB w="12700">
                      <a:solidFill>
                        <a:srgbClr val="88ACEE"/>
                      </a:solidFill>
                      <a:prstDash val="solid"/>
                    </a:lnB>
                    <a:solidFill>
                      <a:srgbClr val="A4B3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63">
                <a:tc>
                  <a:txBody>
                    <a:bodyPr/>
                    <a:lstStyle/>
                    <a:p>
                      <a:pPr marL="142875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Local/regional</a:t>
                      </a:r>
                      <a:r>
                        <a:rPr sz="2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public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Health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agency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2710" marB="0">
                    <a:lnT w="12700">
                      <a:solidFill>
                        <a:srgbClr val="88ACEE"/>
                      </a:solidFill>
                      <a:prstDash val="solid"/>
                    </a:lnT>
                    <a:solidFill>
                      <a:srgbClr val="E7EEFB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Overall</a:t>
                      </a:r>
                      <a:r>
                        <a:rPr sz="2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coordination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92710" marB="0">
                    <a:lnT w="12700">
                      <a:solidFill>
                        <a:srgbClr val="88ACEE"/>
                      </a:solidFill>
                      <a:prstDash val="solid"/>
                    </a:lnT>
                    <a:solidFill>
                      <a:srgbClr val="E7EE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75">
                <a:tc>
                  <a:txBody>
                    <a:bodyPr/>
                    <a:lstStyle/>
                    <a:p>
                      <a:pPr marL="142875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Food/water</a:t>
                      </a:r>
                      <a:r>
                        <a:rPr sz="20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authority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3345" marB="0"/>
                </a:tc>
                <a:tc>
                  <a:txBody>
                    <a:bodyPr/>
                    <a:lstStyle/>
                    <a:p>
                      <a:pPr marL="13843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Environmental</a:t>
                      </a:r>
                      <a:r>
                        <a:rPr sz="2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investigation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933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0"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Water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supplier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3345" marB="0">
                    <a:solidFill>
                      <a:srgbClr val="E7EEFB"/>
                    </a:solidFill>
                  </a:tcPr>
                </a:tc>
                <a:tc>
                  <a:txBody>
                    <a:bodyPr/>
                    <a:lstStyle/>
                    <a:p>
                      <a:pPr marL="13970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20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measures</a:t>
                      </a:r>
                      <a:r>
                        <a:rPr sz="20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implementation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93345" marB="0">
                    <a:solidFill>
                      <a:srgbClr val="E7EE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63">
                <a:tc>
                  <a:txBody>
                    <a:bodyPr/>
                    <a:lstStyle/>
                    <a:p>
                      <a:pPr marL="139065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Health-</a:t>
                      </a:r>
                      <a:r>
                        <a:rPr sz="2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care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providers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3345" marB="0"/>
                </a:tc>
                <a:tc>
                  <a:txBody>
                    <a:bodyPr/>
                    <a:lstStyle/>
                    <a:p>
                      <a:pPr marL="13970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Case</a:t>
                      </a:r>
                      <a:r>
                        <a:rPr sz="20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management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933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54">
                <a:tc>
                  <a:txBody>
                    <a:bodyPr/>
                    <a:lstStyle/>
                    <a:p>
                      <a:pPr marL="14351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Laboratory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B w="12700">
                      <a:solidFill>
                        <a:srgbClr val="88ACEE"/>
                      </a:solidFill>
                      <a:prstDash val="solid"/>
                    </a:lnB>
                    <a:solidFill>
                      <a:srgbClr val="E7EEFB"/>
                    </a:solidFill>
                  </a:tcPr>
                </a:tc>
                <a:tc>
                  <a:txBody>
                    <a:bodyPr/>
                    <a:lstStyle/>
                    <a:p>
                      <a:pPr marL="13970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dirty="0">
                          <a:latin typeface="Arial MT"/>
                          <a:cs typeface="Arial MT"/>
                        </a:rPr>
                        <a:t>Microbiological</a:t>
                      </a:r>
                      <a:r>
                        <a:rPr sz="20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Arial MT"/>
                          <a:cs typeface="Arial MT"/>
                        </a:rPr>
                        <a:t>investigation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B w="12700">
                      <a:solidFill>
                        <a:srgbClr val="88ACEE"/>
                      </a:solidFill>
                      <a:prstDash val="solid"/>
                    </a:lnB>
                    <a:solidFill>
                      <a:srgbClr val="E7EE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401311" y="4626864"/>
            <a:ext cx="3383279" cy="504825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95885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755"/>
              </a:spcBef>
            </a:pP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Communication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experts!!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9430" y="478663"/>
            <a:ext cx="9620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355" dirty="0"/>
              <a:t>2.</a:t>
            </a:r>
            <a:r>
              <a:rPr spc="-200" dirty="0"/>
              <a:t> </a:t>
            </a:r>
            <a:r>
              <a:rPr spc="-95" dirty="0"/>
              <a:t>Form</a:t>
            </a:r>
            <a:r>
              <a:rPr spc="-204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160" dirty="0"/>
              <a:t>R</a:t>
            </a:r>
            <a:r>
              <a:rPr spc="-85" dirty="0"/>
              <a:t>apid</a:t>
            </a:r>
            <a:r>
              <a:rPr spc="-210" dirty="0"/>
              <a:t> </a:t>
            </a:r>
            <a:r>
              <a:rPr spc="-120" dirty="0"/>
              <a:t>Response</a:t>
            </a:r>
            <a:r>
              <a:rPr spc="-190" dirty="0"/>
              <a:t> </a:t>
            </a:r>
            <a:r>
              <a:rPr spc="-125" dirty="0"/>
              <a:t>Team</a:t>
            </a:r>
            <a:r>
              <a:rPr spc="-190" dirty="0"/>
              <a:t> </a:t>
            </a:r>
            <a:r>
              <a:rPr spc="-615" dirty="0"/>
              <a:t>(</a:t>
            </a:r>
            <a:r>
              <a:rPr spc="-275" dirty="0"/>
              <a:t>RRT)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13536" y="1820925"/>
            <a:ext cx="10212070" cy="2275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0" dirty="0">
                <a:latin typeface="Verdana"/>
                <a:cs typeface="Verdana"/>
              </a:rPr>
              <a:t>Coordinating</a:t>
            </a:r>
            <a:r>
              <a:rPr sz="2800" b="1" spc="-150" dirty="0">
                <a:latin typeface="Verdana"/>
                <a:cs typeface="Verdana"/>
              </a:rPr>
              <a:t> </a:t>
            </a:r>
            <a:r>
              <a:rPr sz="2800" b="1" spc="-105" dirty="0">
                <a:latin typeface="Verdana"/>
                <a:cs typeface="Verdana"/>
              </a:rPr>
              <a:t>activities</a:t>
            </a:r>
            <a:r>
              <a:rPr sz="2800" b="1" spc="-180" dirty="0">
                <a:latin typeface="Verdana"/>
                <a:cs typeface="Verdana"/>
              </a:rPr>
              <a:t> </a:t>
            </a:r>
            <a:r>
              <a:rPr sz="2800" b="1" spc="-130" dirty="0">
                <a:latin typeface="Verdana"/>
                <a:cs typeface="Verdana"/>
              </a:rPr>
              <a:t>across</a:t>
            </a:r>
            <a:r>
              <a:rPr sz="2800" b="1" spc="-165" dirty="0">
                <a:latin typeface="Verdana"/>
                <a:cs typeface="Verdana"/>
              </a:rPr>
              <a:t> </a:t>
            </a:r>
            <a:r>
              <a:rPr sz="2800" b="1" spc="-90" dirty="0">
                <a:latin typeface="Verdana"/>
                <a:cs typeface="Verdana"/>
              </a:rPr>
              <a:t>agencies</a:t>
            </a:r>
            <a:r>
              <a:rPr sz="2800" b="1" spc="-180" dirty="0">
                <a:latin typeface="Verdana"/>
                <a:cs typeface="Verdana"/>
              </a:rPr>
              <a:t> </a:t>
            </a:r>
            <a:r>
              <a:rPr sz="2800" b="1" spc="-70" dirty="0">
                <a:latin typeface="Verdana"/>
                <a:cs typeface="Verdana"/>
              </a:rPr>
              <a:t>can</a:t>
            </a:r>
            <a:r>
              <a:rPr sz="2800" b="1" spc="-165" dirty="0">
                <a:latin typeface="Verdana"/>
                <a:cs typeface="Verdana"/>
              </a:rPr>
              <a:t> </a:t>
            </a:r>
            <a:r>
              <a:rPr sz="2800" b="1" spc="-65" dirty="0">
                <a:latin typeface="Verdana"/>
                <a:cs typeface="Verdana"/>
              </a:rPr>
              <a:t>be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80" dirty="0">
                <a:latin typeface="Verdana"/>
                <a:cs typeface="Verdana"/>
              </a:rPr>
              <a:t>difficult</a:t>
            </a:r>
            <a:endParaRPr sz="2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400">
              <a:latin typeface="Verdana"/>
              <a:cs typeface="Verdana"/>
            </a:endParaRPr>
          </a:p>
          <a:p>
            <a:pPr marL="1621155" indent="-457834">
              <a:lnSpc>
                <a:spcPct val="100000"/>
              </a:lnSpc>
              <a:buFont typeface="Arial MT"/>
              <a:buChar char="•"/>
              <a:tabLst>
                <a:tab pos="1621155" algn="l"/>
                <a:tab pos="1621790" algn="l"/>
              </a:tabLst>
            </a:pPr>
            <a:r>
              <a:rPr sz="2500" spc="15" dirty="0">
                <a:latin typeface="Verdana"/>
                <a:cs typeface="Verdana"/>
              </a:rPr>
              <a:t>Cl</a:t>
            </a:r>
            <a:r>
              <a:rPr sz="2500" spc="25" dirty="0">
                <a:latin typeface="Verdana"/>
                <a:cs typeface="Verdana"/>
              </a:rPr>
              <a:t>e</a:t>
            </a:r>
            <a:r>
              <a:rPr sz="2500" spc="-50" dirty="0">
                <a:latin typeface="Verdana"/>
                <a:cs typeface="Verdana"/>
              </a:rPr>
              <a:t>ar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20" dirty="0">
                <a:latin typeface="Verdana"/>
                <a:cs typeface="Verdana"/>
              </a:rPr>
              <a:t>roles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responsibilities</a:t>
            </a:r>
            <a:endParaRPr sz="2500">
              <a:latin typeface="Verdana"/>
              <a:cs typeface="Verdana"/>
            </a:endParaRPr>
          </a:p>
          <a:p>
            <a:pPr marL="1621155" indent="-457834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621155" algn="l"/>
                <a:tab pos="1621790" algn="l"/>
              </a:tabLst>
            </a:pPr>
            <a:r>
              <a:rPr sz="2500" dirty="0">
                <a:latin typeface="Verdana"/>
                <a:cs typeface="Verdana"/>
              </a:rPr>
              <a:t>Teams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be</a:t>
            </a:r>
            <a:r>
              <a:rPr sz="2500" spc="-10" dirty="0">
                <a:latin typeface="Verdana"/>
                <a:cs typeface="Verdana"/>
              </a:rPr>
              <a:t>fore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25" dirty="0">
                <a:latin typeface="Verdana"/>
                <a:cs typeface="Verdana"/>
              </a:rPr>
              <a:t>a</a:t>
            </a:r>
            <a:r>
              <a:rPr sz="2500" spc="105" dirty="0">
                <a:latin typeface="Verdana"/>
                <a:cs typeface="Verdana"/>
              </a:rPr>
              <a:t>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o</a:t>
            </a:r>
            <a:r>
              <a:rPr sz="2500" spc="50" dirty="0">
                <a:latin typeface="Verdana"/>
                <a:cs typeface="Verdana"/>
              </a:rPr>
              <a:t>utb</a:t>
            </a:r>
            <a:r>
              <a:rPr sz="2500" spc="30" dirty="0">
                <a:latin typeface="Verdana"/>
                <a:cs typeface="Verdana"/>
              </a:rPr>
              <a:t>r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20" dirty="0">
                <a:latin typeface="Verdana"/>
                <a:cs typeface="Verdana"/>
              </a:rPr>
              <a:t>k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85" dirty="0">
                <a:latin typeface="Verdana"/>
                <a:cs typeface="Verdana"/>
              </a:rPr>
              <a:t>oc</a:t>
            </a:r>
            <a:r>
              <a:rPr sz="2500" spc="70" dirty="0">
                <a:latin typeface="Verdana"/>
                <a:cs typeface="Verdana"/>
              </a:rPr>
              <a:t>c</a:t>
            </a:r>
            <a:r>
              <a:rPr sz="2500" spc="-20" dirty="0">
                <a:latin typeface="Verdana"/>
                <a:cs typeface="Verdana"/>
              </a:rPr>
              <a:t>urs</a:t>
            </a:r>
            <a:endParaRPr sz="2500">
              <a:latin typeface="Verdana"/>
              <a:cs typeface="Verdana"/>
            </a:endParaRPr>
          </a:p>
          <a:p>
            <a:pPr marL="1621155" indent="-457834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621155" algn="l"/>
                <a:tab pos="1621790" algn="l"/>
              </a:tabLst>
            </a:pPr>
            <a:r>
              <a:rPr sz="2500" spc="45" dirty="0">
                <a:latin typeface="Verdana"/>
                <a:cs typeface="Verdana"/>
              </a:rPr>
              <a:t>Contact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5" dirty="0">
                <a:latin typeface="Verdana"/>
                <a:cs typeface="Verdana"/>
              </a:rPr>
              <a:t>meetings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exercises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between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crisis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6914" y="1407922"/>
            <a:ext cx="7213600" cy="3801745"/>
            <a:chOff x="2486914" y="1407922"/>
            <a:chExt cx="7213600" cy="3801745"/>
          </a:xfrm>
        </p:grpSpPr>
        <p:sp>
          <p:nvSpPr>
            <p:cNvPr id="3" name="object 3"/>
            <p:cNvSpPr/>
            <p:nvPr/>
          </p:nvSpPr>
          <p:spPr>
            <a:xfrm>
              <a:off x="2493264" y="1414272"/>
              <a:ext cx="7200900" cy="3789045"/>
            </a:xfrm>
            <a:custGeom>
              <a:avLst/>
              <a:gdLst/>
              <a:ahLst/>
              <a:cxnLst/>
              <a:rect l="l" t="t" r="r" b="b"/>
              <a:pathLst>
                <a:path w="7200900" h="3789045">
                  <a:moveTo>
                    <a:pt x="7200900" y="0"/>
                  </a:moveTo>
                  <a:lnTo>
                    <a:pt x="0" y="0"/>
                  </a:lnTo>
                  <a:lnTo>
                    <a:pt x="0" y="3788664"/>
                  </a:lnTo>
                  <a:lnTo>
                    <a:pt x="7200900" y="3788664"/>
                  </a:lnTo>
                  <a:lnTo>
                    <a:pt x="72009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93264" y="1414272"/>
              <a:ext cx="7200900" cy="3789045"/>
            </a:xfrm>
            <a:custGeom>
              <a:avLst/>
              <a:gdLst/>
              <a:ahLst/>
              <a:cxnLst/>
              <a:rect l="l" t="t" r="r" b="b"/>
              <a:pathLst>
                <a:path w="7200900" h="3789045">
                  <a:moveTo>
                    <a:pt x="0" y="3788664"/>
                  </a:moveTo>
                  <a:lnTo>
                    <a:pt x="7200900" y="3788664"/>
                  </a:lnTo>
                  <a:lnTo>
                    <a:pt x="7200900" y="0"/>
                  </a:lnTo>
                  <a:lnTo>
                    <a:pt x="0" y="0"/>
                  </a:lnTo>
                  <a:lnTo>
                    <a:pt x="0" y="3788664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733548" y="1550978"/>
            <a:ext cx="6106160" cy="352806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278130" indent="-265430">
              <a:lnSpc>
                <a:spcPct val="100000"/>
              </a:lnSpc>
              <a:spcBef>
                <a:spcPts val="79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75" dirty="0">
                <a:latin typeface="Verdana"/>
                <a:cs typeface="Verdana"/>
              </a:rPr>
              <a:t>Comple</a:t>
            </a:r>
            <a:r>
              <a:rPr sz="2500" spc="20" dirty="0">
                <a:latin typeface="Verdana"/>
                <a:cs typeface="Verdana"/>
              </a:rPr>
              <a:t>te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inv</a:t>
            </a:r>
            <a:r>
              <a:rPr sz="2500" dirty="0">
                <a:latin typeface="Verdana"/>
                <a:cs typeface="Verdana"/>
              </a:rPr>
              <a:t>e</a:t>
            </a:r>
            <a:r>
              <a:rPr sz="2500" spc="25" dirty="0">
                <a:latin typeface="Verdana"/>
                <a:cs typeface="Verdana"/>
              </a:rPr>
              <a:t>stigation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55" dirty="0">
                <a:latin typeface="Verdana"/>
                <a:cs typeface="Verdana"/>
              </a:rPr>
              <a:t>plan</a:t>
            </a:r>
            <a:r>
              <a:rPr sz="2500" spc="75" dirty="0">
                <a:latin typeface="Verdana"/>
                <a:cs typeface="Verdana"/>
              </a:rPr>
              <a:t>ned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5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45" dirty="0">
                <a:latin typeface="Verdana"/>
                <a:cs typeface="Verdana"/>
              </a:rPr>
              <a:t>Epidemiological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40" dirty="0">
                <a:latin typeface="Verdana"/>
                <a:cs typeface="Verdana"/>
              </a:rPr>
              <a:t>Microbiological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30" dirty="0">
                <a:latin typeface="Verdana"/>
                <a:cs typeface="Verdana"/>
              </a:rPr>
              <a:t>Environmental</a:t>
            </a:r>
            <a:endParaRPr sz="220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buFont typeface="Arial MT"/>
              <a:buChar char="•"/>
            </a:pPr>
            <a:endParaRPr sz="3250">
              <a:latin typeface="Verdana"/>
              <a:cs typeface="Verdana"/>
            </a:endParaRPr>
          </a:p>
          <a:p>
            <a:pPr marL="278130" indent="-265430">
              <a:lnSpc>
                <a:spcPct val="100000"/>
              </a:lnSpc>
              <a:buFont typeface="Calibri"/>
              <a:buChar char="•"/>
              <a:tabLst>
                <a:tab pos="278130" algn="l"/>
              </a:tabLst>
            </a:pPr>
            <a:r>
              <a:rPr sz="2500" spc="80" dirty="0">
                <a:latin typeface="Verdana"/>
                <a:cs typeface="Verdana"/>
              </a:rPr>
              <a:t>Municip</a:t>
            </a:r>
            <a:r>
              <a:rPr sz="2500" spc="95" dirty="0">
                <a:latin typeface="Verdana"/>
                <a:cs typeface="Verdana"/>
              </a:rPr>
              <a:t>a</a:t>
            </a:r>
            <a:r>
              <a:rPr sz="2500" spc="-15" dirty="0">
                <a:latin typeface="Verdana"/>
                <a:cs typeface="Verdana"/>
              </a:rPr>
              <a:t>l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services</a:t>
            </a:r>
            <a:endParaRPr sz="2500">
              <a:latin typeface="Verdana"/>
              <a:cs typeface="Verdana"/>
            </a:endParaRPr>
          </a:p>
          <a:p>
            <a:pPr marL="278130" indent="-265430">
              <a:lnSpc>
                <a:spcPct val="100000"/>
              </a:lnSpc>
              <a:spcBef>
                <a:spcPts val="6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50" dirty="0">
                <a:latin typeface="Verdana"/>
                <a:cs typeface="Verdana"/>
              </a:rPr>
              <a:t>No</a:t>
            </a:r>
            <a:r>
              <a:rPr sz="2500" spc="20" dirty="0">
                <a:latin typeface="Verdana"/>
                <a:cs typeface="Verdana"/>
              </a:rPr>
              <a:t>r</a:t>
            </a:r>
            <a:r>
              <a:rPr sz="2500" spc="110" dirty="0">
                <a:latin typeface="Verdana"/>
                <a:cs typeface="Verdana"/>
              </a:rPr>
              <a:t>we</a:t>
            </a:r>
            <a:r>
              <a:rPr sz="2500" spc="100" dirty="0">
                <a:latin typeface="Verdana"/>
                <a:cs typeface="Verdana"/>
              </a:rPr>
              <a:t>g</a:t>
            </a:r>
            <a:r>
              <a:rPr sz="2500" spc="20" dirty="0">
                <a:latin typeface="Verdana"/>
                <a:cs typeface="Verdana"/>
              </a:rPr>
              <a:t>ian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90" dirty="0">
                <a:latin typeface="Verdana"/>
                <a:cs typeface="Verdana"/>
              </a:rPr>
              <a:t>Food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95" dirty="0">
                <a:latin typeface="Verdana"/>
                <a:cs typeface="Verdana"/>
              </a:rPr>
              <a:t>Sa</a:t>
            </a:r>
            <a:r>
              <a:rPr sz="2500" spc="-50" dirty="0">
                <a:latin typeface="Verdana"/>
                <a:cs typeface="Verdana"/>
              </a:rPr>
              <a:t>f</a:t>
            </a:r>
            <a:r>
              <a:rPr sz="2500" spc="-30" dirty="0">
                <a:latin typeface="Verdana"/>
                <a:cs typeface="Verdana"/>
              </a:rPr>
              <a:t>ety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Au</a:t>
            </a:r>
            <a:r>
              <a:rPr sz="2500" spc="35" dirty="0">
                <a:latin typeface="Verdana"/>
                <a:cs typeface="Verdana"/>
              </a:rPr>
              <a:t>t</a:t>
            </a:r>
            <a:r>
              <a:rPr sz="2500" spc="30" dirty="0">
                <a:latin typeface="Verdana"/>
                <a:cs typeface="Verdana"/>
              </a:rPr>
              <a:t>ho</a:t>
            </a:r>
            <a:r>
              <a:rPr sz="2500" spc="10" dirty="0">
                <a:latin typeface="Verdana"/>
                <a:cs typeface="Verdana"/>
              </a:rPr>
              <a:t>r</a:t>
            </a:r>
            <a:r>
              <a:rPr sz="2500" spc="-40" dirty="0">
                <a:latin typeface="Verdana"/>
                <a:cs typeface="Verdana"/>
              </a:rPr>
              <a:t>ity</a:t>
            </a:r>
            <a:endParaRPr sz="2500">
              <a:latin typeface="Verdana"/>
              <a:cs typeface="Verdana"/>
            </a:endParaRPr>
          </a:p>
          <a:p>
            <a:pPr marL="278130" indent="-265430">
              <a:lnSpc>
                <a:spcPct val="100000"/>
              </a:lnSpc>
              <a:spcBef>
                <a:spcPts val="6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55" dirty="0">
                <a:latin typeface="Verdana"/>
                <a:cs typeface="Verdana"/>
              </a:rPr>
              <a:t>Norwegian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-15" dirty="0">
                <a:latin typeface="Verdana"/>
                <a:cs typeface="Verdana"/>
              </a:rPr>
              <a:t>Institute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95" dirty="0">
                <a:latin typeface="Verdana"/>
                <a:cs typeface="Verdana"/>
              </a:rPr>
              <a:t>Public</a:t>
            </a:r>
            <a:r>
              <a:rPr sz="2500" spc="-185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Health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89430" y="478663"/>
            <a:ext cx="9620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355" dirty="0"/>
              <a:t>2.</a:t>
            </a:r>
            <a:r>
              <a:rPr spc="-200" dirty="0"/>
              <a:t> </a:t>
            </a:r>
            <a:r>
              <a:rPr spc="-95" dirty="0"/>
              <a:t>Form</a:t>
            </a:r>
            <a:r>
              <a:rPr spc="-200" dirty="0"/>
              <a:t> </a:t>
            </a:r>
            <a:r>
              <a:rPr spc="-80" dirty="0"/>
              <a:t>the</a:t>
            </a:r>
            <a:r>
              <a:rPr spc="-190" dirty="0"/>
              <a:t> </a:t>
            </a:r>
            <a:r>
              <a:rPr spc="-160" dirty="0"/>
              <a:t>R</a:t>
            </a:r>
            <a:r>
              <a:rPr spc="-85" dirty="0"/>
              <a:t>apid</a:t>
            </a:r>
            <a:r>
              <a:rPr spc="-210" dirty="0"/>
              <a:t> </a:t>
            </a:r>
            <a:r>
              <a:rPr spc="-120" dirty="0"/>
              <a:t>Response</a:t>
            </a:r>
            <a:r>
              <a:rPr spc="-185" dirty="0"/>
              <a:t> </a:t>
            </a:r>
            <a:r>
              <a:rPr spc="-125" dirty="0"/>
              <a:t>Team</a:t>
            </a:r>
            <a:r>
              <a:rPr spc="-200" dirty="0"/>
              <a:t> </a:t>
            </a:r>
            <a:r>
              <a:rPr spc="-285" dirty="0"/>
              <a:t>(R</a:t>
            </a:r>
            <a:r>
              <a:rPr spc="-345" dirty="0"/>
              <a:t>R</a:t>
            </a:r>
            <a:r>
              <a:rPr spc="-400" dirty="0"/>
              <a:t>T)</a:t>
            </a:r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34050" y="5954979"/>
            <a:ext cx="5234940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spc="-40" dirty="0">
                <a:solidFill>
                  <a:srgbClr val="A4B33B"/>
                </a:solidFill>
                <a:latin typeface="Verdana"/>
                <a:cs typeface="Verdana"/>
              </a:rPr>
              <a:t>Hyllestad</a:t>
            </a:r>
            <a:r>
              <a:rPr sz="1100" b="1" spc="-9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30" dirty="0">
                <a:solidFill>
                  <a:srgbClr val="A4B33B"/>
                </a:solidFill>
                <a:latin typeface="Verdana"/>
                <a:cs typeface="Verdana"/>
              </a:rPr>
              <a:t>et</a:t>
            </a:r>
            <a:r>
              <a:rPr sz="1100" b="1" spc="-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70" dirty="0">
                <a:solidFill>
                  <a:srgbClr val="A4B33B"/>
                </a:solidFill>
                <a:latin typeface="Verdana"/>
                <a:cs typeface="Verdana"/>
              </a:rPr>
              <a:t>al.</a:t>
            </a:r>
            <a:r>
              <a:rPr sz="1100" b="1" spc="-8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b="1" spc="-135" dirty="0">
                <a:solidFill>
                  <a:srgbClr val="A4B33B"/>
                </a:solidFill>
                <a:latin typeface="Verdana"/>
                <a:cs typeface="Verdana"/>
              </a:rPr>
              <a:t>(2020):</a:t>
            </a:r>
            <a:r>
              <a:rPr sz="1100" b="1" spc="-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Large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waterborne</a:t>
            </a:r>
            <a:r>
              <a:rPr sz="1100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i="1" spc="30" dirty="0">
                <a:solidFill>
                  <a:srgbClr val="A4B33B"/>
                </a:solidFill>
                <a:latin typeface="Verdana"/>
                <a:cs typeface="Verdana"/>
              </a:rPr>
              <a:t>Campylobacter</a:t>
            </a:r>
            <a:r>
              <a:rPr sz="1100" i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A4B33B"/>
                </a:solidFill>
                <a:latin typeface="Verdana"/>
                <a:cs typeface="Verdana"/>
              </a:rPr>
              <a:t>outbreak:</a:t>
            </a:r>
            <a:r>
              <a:rPr sz="1100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use</a:t>
            </a:r>
            <a:r>
              <a:rPr sz="1100" spc="-114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-3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multiple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approaches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to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investigate </a:t>
            </a:r>
            <a:r>
              <a:rPr sz="1100" spc="25" dirty="0">
                <a:solidFill>
                  <a:srgbClr val="A4B33B"/>
                </a:solidFill>
                <a:latin typeface="Verdana"/>
                <a:cs typeface="Verdana"/>
              </a:rPr>
              <a:t>contamination </a:t>
            </a:r>
            <a:r>
              <a:rPr sz="1100" spc="5" dirty="0">
                <a:solidFill>
                  <a:srgbClr val="A4B33B"/>
                </a:solidFill>
                <a:latin typeface="Verdana"/>
                <a:cs typeface="Verdana"/>
              </a:rPr>
              <a:t>of </a:t>
            </a:r>
            <a:r>
              <a:rPr sz="1100" spc="20" dirty="0">
                <a:solidFill>
                  <a:srgbClr val="A4B33B"/>
                </a:solidFill>
                <a:latin typeface="Verdana"/>
                <a:cs typeface="Verdana"/>
              </a:rPr>
              <a:t>the drinking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water </a:t>
            </a:r>
            <a:r>
              <a:rPr sz="1100" spc="1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A4B33B"/>
                </a:solidFill>
                <a:latin typeface="Verdana"/>
                <a:cs typeface="Verdana"/>
              </a:rPr>
              <a:t>supply </a:t>
            </a:r>
            <a:r>
              <a:rPr sz="1100" spc="-25" dirty="0">
                <a:solidFill>
                  <a:srgbClr val="A4B33B"/>
                </a:solidFill>
                <a:latin typeface="Verdana"/>
                <a:cs typeface="Verdana"/>
              </a:rPr>
              <a:t>system, </a:t>
            </a:r>
            <a:r>
              <a:rPr sz="1100" spc="-15" dirty="0">
                <a:solidFill>
                  <a:srgbClr val="A4B33B"/>
                </a:solidFill>
                <a:latin typeface="Verdana"/>
                <a:cs typeface="Verdana"/>
              </a:rPr>
              <a:t>Norway, </a:t>
            </a:r>
            <a:r>
              <a:rPr sz="1100" spc="35" dirty="0">
                <a:solidFill>
                  <a:srgbClr val="A4B33B"/>
                </a:solidFill>
                <a:latin typeface="Verdana"/>
                <a:cs typeface="Verdana"/>
              </a:rPr>
              <a:t>June </a:t>
            </a:r>
            <a:r>
              <a:rPr sz="1100" spc="-110" dirty="0">
                <a:solidFill>
                  <a:srgbClr val="A4B33B"/>
                </a:solidFill>
                <a:latin typeface="Verdana"/>
                <a:cs typeface="Verdana"/>
              </a:rPr>
              <a:t>2019. </a:t>
            </a:r>
            <a:r>
              <a:rPr sz="1100" spc="-5" dirty="0">
                <a:solidFill>
                  <a:srgbClr val="A4B33B"/>
                </a:solidFill>
                <a:latin typeface="Verdana"/>
                <a:cs typeface="Verdana"/>
              </a:rPr>
              <a:t>Eurosurveillance, </a:t>
            </a:r>
            <a:r>
              <a:rPr sz="1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100" u="sng" spc="-75" dirty="0">
                <a:solidFill>
                  <a:srgbClr val="092D6C"/>
                </a:solidFill>
                <a:uFill>
                  <a:solidFill>
                    <a:srgbClr val="092D6C"/>
                  </a:solidFill>
                </a:uFill>
                <a:latin typeface="Verdana"/>
                <a:cs typeface="Verdana"/>
                <a:hlinkClick r:id="rId2"/>
              </a:rPr>
              <a:t>https://doi.org/10.2807/1560-7917.ES.2020.25.35.2000011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9733" y="478663"/>
            <a:ext cx="42805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415" dirty="0"/>
              <a:t>3:</a:t>
            </a:r>
            <a:r>
              <a:rPr spc="-190" dirty="0"/>
              <a:t> </a:t>
            </a:r>
            <a:r>
              <a:rPr spc="-105" dirty="0"/>
              <a:t>Def</a:t>
            </a:r>
            <a:r>
              <a:rPr spc="-70" dirty="0"/>
              <a:t>i</a:t>
            </a:r>
            <a:r>
              <a:rPr spc="-85" dirty="0"/>
              <a:t>ne</a:t>
            </a:r>
            <a:r>
              <a:rPr spc="-190" dirty="0"/>
              <a:t> </a:t>
            </a:r>
            <a:r>
              <a:rPr spc="-130" dirty="0"/>
              <a:t>cases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41702" y="2026741"/>
            <a:ext cx="2043430" cy="10610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1250950" algn="r">
              <a:lnSpc>
                <a:spcPct val="91500"/>
              </a:lnSpc>
              <a:spcBef>
                <a:spcPts val="345"/>
              </a:spcBef>
            </a:pP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Case  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definition 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compone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n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ts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3944" y="1847088"/>
            <a:ext cx="537210" cy="14790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3084" y="1860804"/>
            <a:ext cx="5193029" cy="145313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947030" y="1946387"/>
            <a:ext cx="1326515" cy="11969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95"/>
              </a:spcBef>
              <a:buChar char="•"/>
              <a:tabLst>
                <a:tab pos="241300" algn="l"/>
              </a:tabLst>
            </a:pP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Time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195"/>
              </a:spcBef>
              <a:buChar char="•"/>
              <a:tabLst>
                <a:tab pos="241300" algn="l"/>
              </a:tabLst>
            </a:pPr>
            <a:r>
              <a:rPr sz="2400" spc="70" dirty="0">
                <a:solidFill>
                  <a:srgbClr val="FFFFFF"/>
                </a:solidFill>
                <a:latin typeface="Verdana"/>
                <a:cs typeface="Verdana"/>
              </a:rPr>
              <a:t>Place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190"/>
              </a:spcBef>
              <a:buChar char="•"/>
              <a:tabLst>
                <a:tab pos="241300" algn="l"/>
              </a:tabLst>
            </a:pPr>
            <a:r>
              <a:rPr sz="2400" spc="145" dirty="0">
                <a:solidFill>
                  <a:srgbClr val="FFFFFF"/>
                </a:solidFill>
                <a:latin typeface="Verdana"/>
                <a:cs typeface="Verdana"/>
              </a:rPr>
              <a:t>Pe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rson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0451" y="3876243"/>
            <a:ext cx="215455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76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Case</a:t>
            </a:r>
            <a:endParaRPr sz="2400">
              <a:latin typeface="Verdana"/>
              <a:cs typeface="Verdana"/>
            </a:endParaRPr>
          </a:p>
          <a:p>
            <a:pPr marR="5715" algn="r">
              <a:lnSpc>
                <a:spcPts val="2760"/>
              </a:lnSpc>
            </a:pP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Classification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3944" y="3529584"/>
            <a:ext cx="537210" cy="147904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3084" y="3541776"/>
            <a:ext cx="5193029" cy="145313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47030" y="3629405"/>
            <a:ext cx="1892935" cy="119634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90"/>
              </a:spcBef>
              <a:buChar char="•"/>
              <a:tabLst>
                <a:tab pos="241300" algn="l"/>
              </a:tabLst>
            </a:pP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Possible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195"/>
              </a:spcBef>
              <a:buChar char="•"/>
              <a:tabLst>
                <a:tab pos="241300" algn="l"/>
              </a:tabLst>
            </a:pPr>
            <a:r>
              <a:rPr sz="2400" spc="60" dirty="0">
                <a:solidFill>
                  <a:srgbClr val="FFFFFF"/>
                </a:solidFill>
                <a:latin typeface="Verdana"/>
                <a:cs typeface="Verdana"/>
              </a:rPr>
              <a:t>Probable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190"/>
              </a:spcBef>
              <a:buChar char="•"/>
              <a:tabLst>
                <a:tab pos="241300" algn="l"/>
              </a:tabLst>
            </a:pPr>
            <a:r>
              <a:rPr sz="2400" spc="70" dirty="0">
                <a:solidFill>
                  <a:srgbClr val="FFFFFF"/>
                </a:solidFill>
                <a:latin typeface="Verdana"/>
                <a:cs typeface="Verdana"/>
              </a:rPr>
              <a:t>Co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firmed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9733" y="478663"/>
            <a:ext cx="42805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415" dirty="0"/>
              <a:t>3:</a:t>
            </a:r>
            <a:r>
              <a:rPr spc="-190" dirty="0"/>
              <a:t> </a:t>
            </a:r>
            <a:r>
              <a:rPr spc="-105" dirty="0"/>
              <a:t>Def</a:t>
            </a:r>
            <a:r>
              <a:rPr spc="-70" dirty="0"/>
              <a:t>i</a:t>
            </a:r>
            <a:r>
              <a:rPr spc="-85" dirty="0"/>
              <a:t>ne</a:t>
            </a:r>
            <a:r>
              <a:rPr spc="-190" dirty="0"/>
              <a:t> </a:t>
            </a:r>
            <a:r>
              <a:rPr spc="-130" dirty="0"/>
              <a:t>cases</a:t>
            </a:r>
          </a:p>
        </p:txBody>
      </p:sp>
      <p:sp>
        <p:nvSpPr>
          <p:cNvPr id="3" name="object 3"/>
          <p:cNvSpPr/>
          <p:nvPr/>
        </p:nvSpPr>
        <p:spPr>
          <a:xfrm>
            <a:off x="609600" y="1412747"/>
            <a:ext cx="10980420" cy="3240405"/>
          </a:xfrm>
          <a:custGeom>
            <a:avLst/>
            <a:gdLst/>
            <a:ahLst/>
            <a:cxnLst/>
            <a:rect l="l" t="t" r="r" b="b"/>
            <a:pathLst>
              <a:path w="10980420" h="3240404">
                <a:moveTo>
                  <a:pt x="0" y="3240024"/>
                </a:moveTo>
                <a:lnTo>
                  <a:pt x="10980420" y="3240024"/>
                </a:lnTo>
                <a:lnTo>
                  <a:pt x="10980420" y="0"/>
                </a:lnTo>
                <a:lnTo>
                  <a:pt x="0" y="0"/>
                </a:lnTo>
                <a:lnTo>
                  <a:pt x="0" y="3240024"/>
                </a:lnTo>
                <a:close/>
              </a:path>
            </a:pathLst>
          </a:custGeom>
          <a:ln w="12700">
            <a:solidFill>
              <a:srgbClr val="A4B3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7569" y="1612747"/>
            <a:ext cx="10455275" cy="299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600" spc="-55" dirty="0">
                <a:latin typeface="Verdana"/>
                <a:cs typeface="Verdana"/>
              </a:rPr>
              <a:t>“A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30" dirty="0">
                <a:latin typeface="Verdana"/>
                <a:cs typeface="Verdana"/>
              </a:rPr>
              <a:t>person</a:t>
            </a:r>
            <a:r>
              <a:rPr sz="2600" spc="-254" dirty="0">
                <a:latin typeface="Verdana"/>
                <a:cs typeface="Verdana"/>
              </a:rPr>
              <a:t> </a:t>
            </a:r>
            <a:r>
              <a:rPr sz="2600" b="1" spc="-215" dirty="0">
                <a:solidFill>
                  <a:srgbClr val="A4B33B"/>
                </a:solidFill>
                <a:latin typeface="Verdana"/>
                <a:cs typeface="Verdana"/>
              </a:rPr>
              <a:t>(who?)</a:t>
            </a:r>
            <a:r>
              <a:rPr sz="26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600" spc="15" dirty="0">
                <a:latin typeface="Verdana"/>
                <a:cs typeface="Verdana"/>
              </a:rPr>
              <a:t>living</a:t>
            </a:r>
            <a:r>
              <a:rPr sz="2600" spc="-229" dirty="0">
                <a:latin typeface="Verdana"/>
                <a:cs typeface="Verdana"/>
              </a:rPr>
              <a:t> </a:t>
            </a:r>
            <a:r>
              <a:rPr sz="2600" spc="40" dirty="0">
                <a:latin typeface="Verdana"/>
                <a:cs typeface="Verdana"/>
              </a:rPr>
              <a:t>in</a:t>
            </a:r>
            <a:r>
              <a:rPr sz="2600" spc="455" dirty="0">
                <a:latin typeface="Verdana"/>
                <a:cs typeface="Verdana"/>
              </a:rPr>
              <a:t> </a:t>
            </a:r>
            <a:r>
              <a:rPr sz="2600" spc="85" dirty="0">
                <a:latin typeface="Verdana"/>
                <a:cs typeface="Verdana"/>
              </a:rPr>
              <a:t>town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-80" dirty="0">
                <a:latin typeface="Verdana"/>
                <a:cs typeface="Verdana"/>
              </a:rPr>
              <a:t>XXXX</a:t>
            </a:r>
            <a:r>
              <a:rPr sz="2600" spc="-265" dirty="0">
                <a:latin typeface="Verdana"/>
                <a:cs typeface="Verdana"/>
              </a:rPr>
              <a:t> </a:t>
            </a:r>
            <a:r>
              <a:rPr sz="2600" b="1" spc="-215" dirty="0">
                <a:solidFill>
                  <a:srgbClr val="A4B33B"/>
                </a:solidFill>
                <a:latin typeface="Verdana"/>
                <a:cs typeface="Verdana"/>
              </a:rPr>
              <a:t>(where?)</a:t>
            </a:r>
            <a:r>
              <a:rPr sz="2600" spc="-215" dirty="0">
                <a:latin typeface="Verdana"/>
                <a:cs typeface="Verdana"/>
              </a:rPr>
              <a:t>,</a:t>
            </a:r>
            <a:r>
              <a:rPr sz="2600" spc="-204" dirty="0">
                <a:latin typeface="Verdana"/>
                <a:cs typeface="Verdana"/>
              </a:rPr>
              <a:t> </a:t>
            </a:r>
            <a:r>
              <a:rPr sz="2600" spc="70" dirty="0">
                <a:latin typeface="Verdana"/>
                <a:cs typeface="Verdana"/>
              </a:rPr>
              <a:t>with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15" dirty="0">
                <a:latin typeface="Verdana"/>
                <a:cs typeface="Verdana"/>
              </a:rPr>
              <a:t>diarrhoea </a:t>
            </a:r>
            <a:r>
              <a:rPr sz="2600" spc="-900" dirty="0">
                <a:latin typeface="Verdana"/>
                <a:cs typeface="Verdana"/>
              </a:rPr>
              <a:t> </a:t>
            </a:r>
            <a:r>
              <a:rPr sz="2600" spc="-480" dirty="0">
                <a:latin typeface="Verdana"/>
                <a:cs typeface="Verdana"/>
              </a:rPr>
              <a:t>(≥ </a:t>
            </a:r>
            <a:r>
              <a:rPr sz="2600" spc="-185" dirty="0">
                <a:latin typeface="Verdana"/>
                <a:cs typeface="Verdana"/>
              </a:rPr>
              <a:t>3 </a:t>
            </a:r>
            <a:r>
              <a:rPr sz="2600" spc="5" dirty="0">
                <a:latin typeface="Verdana"/>
                <a:cs typeface="Verdana"/>
              </a:rPr>
              <a:t>loose </a:t>
            </a:r>
            <a:r>
              <a:rPr sz="2600" spc="-10" dirty="0">
                <a:latin typeface="Verdana"/>
                <a:cs typeface="Verdana"/>
              </a:rPr>
              <a:t>stools </a:t>
            </a:r>
            <a:r>
              <a:rPr sz="2600" spc="50" dirty="0">
                <a:latin typeface="Verdana"/>
                <a:cs typeface="Verdana"/>
              </a:rPr>
              <a:t>in </a:t>
            </a:r>
            <a:r>
              <a:rPr sz="2600" spc="-55" dirty="0">
                <a:latin typeface="Verdana"/>
                <a:cs typeface="Verdana"/>
              </a:rPr>
              <a:t>24 </a:t>
            </a:r>
            <a:r>
              <a:rPr sz="2600" spc="-35" dirty="0">
                <a:latin typeface="Verdana"/>
                <a:cs typeface="Verdana"/>
              </a:rPr>
              <a:t>hours) </a:t>
            </a:r>
            <a:r>
              <a:rPr sz="2600" spc="75" dirty="0">
                <a:latin typeface="Verdana"/>
                <a:cs typeface="Verdana"/>
              </a:rPr>
              <a:t>and </a:t>
            </a:r>
            <a:r>
              <a:rPr sz="2600" spc="-15" dirty="0">
                <a:latin typeface="Verdana"/>
                <a:cs typeface="Verdana"/>
              </a:rPr>
              <a:t>any </a:t>
            </a:r>
            <a:r>
              <a:rPr sz="2600" spc="65" dirty="0">
                <a:latin typeface="Verdana"/>
                <a:cs typeface="Verdana"/>
              </a:rPr>
              <a:t>one </a:t>
            </a:r>
            <a:r>
              <a:rPr sz="2600" spc="10" dirty="0">
                <a:latin typeface="Verdana"/>
                <a:cs typeface="Verdana"/>
              </a:rPr>
              <a:t>of </a:t>
            </a:r>
            <a:r>
              <a:rPr sz="2600" spc="55" dirty="0">
                <a:latin typeface="Verdana"/>
                <a:cs typeface="Verdana"/>
              </a:rPr>
              <a:t>the </a:t>
            </a:r>
            <a:r>
              <a:rPr sz="2600" spc="50" dirty="0">
                <a:latin typeface="Verdana"/>
                <a:cs typeface="Verdana"/>
              </a:rPr>
              <a:t>following </a:t>
            </a:r>
            <a:r>
              <a:rPr sz="2600" spc="55" dirty="0">
                <a:latin typeface="Verdana"/>
                <a:cs typeface="Verdana"/>
              </a:rPr>
              <a:t> </a:t>
            </a:r>
            <a:r>
              <a:rPr sz="2600" spc="50" dirty="0">
                <a:latin typeface="Verdana"/>
                <a:cs typeface="Verdana"/>
              </a:rPr>
              <a:t>symptoms </a:t>
            </a:r>
            <a:r>
              <a:rPr sz="2600" spc="-355" dirty="0">
                <a:latin typeface="Verdana"/>
                <a:cs typeface="Verdana"/>
              </a:rPr>
              <a:t>– </a:t>
            </a:r>
            <a:r>
              <a:rPr sz="2600" spc="65" dirty="0">
                <a:latin typeface="Verdana"/>
                <a:cs typeface="Verdana"/>
              </a:rPr>
              <a:t>abdominal </a:t>
            </a:r>
            <a:r>
              <a:rPr sz="2600" spc="-40" dirty="0">
                <a:latin typeface="Verdana"/>
                <a:cs typeface="Verdana"/>
              </a:rPr>
              <a:t>pain, </a:t>
            </a:r>
            <a:r>
              <a:rPr sz="2600" spc="15" dirty="0">
                <a:latin typeface="Verdana"/>
                <a:cs typeface="Verdana"/>
              </a:rPr>
              <a:t>nausea </a:t>
            </a:r>
            <a:r>
              <a:rPr sz="2600" spc="75" dirty="0">
                <a:latin typeface="Verdana"/>
                <a:cs typeface="Verdana"/>
              </a:rPr>
              <a:t>and </a:t>
            </a:r>
            <a:r>
              <a:rPr sz="2600" spc="55" dirty="0">
                <a:latin typeface="Verdana"/>
                <a:cs typeface="Verdana"/>
              </a:rPr>
              <a:t>vomiting </a:t>
            </a:r>
            <a:r>
              <a:rPr sz="2600" b="1" spc="-215" dirty="0">
                <a:solidFill>
                  <a:srgbClr val="A4B33B"/>
                </a:solidFill>
                <a:latin typeface="Verdana"/>
                <a:cs typeface="Verdana"/>
              </a:rPr>
              <a:t>(who?) </a:t>
            </a:r>
            <a:r>
              <a:rPr sz="2600" spc="-355" dirty="0">
                <a:latin typeface="Verdana"/>
                <a:cs typeface="Verdana"/>
              </a:rPr>
              <a:t>– </a:t>
            </a:r>
            <a:r>
              <a:rPr sz="2600" spc="-350" dirty="0">
                <a:latin typeface="Verdana"/>
                <a:cs typeface="Verdana"/>
              </a:rPr>
              <a:t> </a:t>
            </a:r>
            <a:r>
              <a:rPr sz="2600" spc="75" dirty="0">
                <a:latin typeface="Verdana"/>
                <a:cs typeface="Verdana"/>
              </a:rPr>
              <a:t>and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40" dirty="0">
                <a:latin typeface="Verdana"/>
                <a:cs typeface="Verdana"/>
              </a:rPr>
              <a:t>date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10" dirty="0">
                <a:latin typeface="Verdana"/>
                <a:cs typeface="Verdana"/>
              </a:rPr>
              <a:t>of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25" dirty="0">
                <a:latin typeface="Verdana"/>
                <a:cs typeface="Verdana"/>
              </a:rPr>
              <a:t>onset</a:t>
            </a:r>
            <a:r>
              <a:rPr sz="2600" spc="-265" dirty="0">
                <a:latin typeface="Verdana"/>
                <a:cs typeface="Verdana"/>
              </a:rPr>
              <a:t> </a:t>
            </a:r>
            <a:r>
              <a:rPr sz="2600" spc="10" dirty="0">
                <a:latin typeface="Verdana"/>
                <a:cs typeface="Verdana"/>
              </a:rPr>
              <a:t>of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40" dirty="0">
                <a:latin typeface="Verdana"/>
                <a:cs typeface="Verdana"/>
              </a:rPr>
              <a:t>symp</a:t>
            </a:r>
            <a:r>
              <a:rPr sz="2600" spc="15" dirty="0">
                <a:latin typeface="Verdana"/>
                <a:cs typeface="Verdana"/>
              </a:rPr>
              <a:t>t</a:t>
            </a:r>
            <a:r>
              <a:rPr sz="2600" spc="65" dirty="0">
                <a:latin typeface="Verdana"/>
                <a:cs typeface="Verdana"/>
              </a:rPr>
              <a:t>oms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45" dirty="0">
                <a:latin typeface="Verdana"/>
                <a:cs typeface="Verdana"/>
              </a:rPr>
              <a:t>from</a:t>
            </a:r>
            <a:r>
              <a:rPr sz="2600" spc="-254" dirty="0">
                <a:latin typeface="Verdana"/>
                <a:cs typeface="Verdana"/>
              </a:rPr>
              <a:t> </a:t>
            </a:r>
            <a:r>
              <a:rPr sz="2600" spc="-715" dirty="0">
                <a:latin typeface="Verdana"/>
                <a:cs typeface="Verdana"/>
              </a:rPr>
              <a:t>1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70" dirty="0">
                <a:latin typeface="Verdana"/>
                <a:cs typeface="Verdana"/>
              </a:rPr>
              <a:t>August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-55" dirty="0">
                <a:latin typeface="Verdana"/>
                <a:cs typeface="Verdana"/>
              </a:rPr>
              <a:t>2020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b="1" spc="-145" dirty="0">
                <a:solidFill>
                  <a:srgbClr val="A4B33B"/>
                </a:solidFill>
                <a:latin typeface="Verdana"/>
                <a:cs typeface="Verdana"/>
              </a:rPr>
              <a:t>(when</a:t>
            </a:r>
            <a:r>
              <a:rPr sz="2600" b="1" spc="-120" dirty="0">
                <a:solidFill>
                  <a:srgbClr val="A4B33B"/>
                </a:solidFill>
                <a:latin typeface="Verdana"/>
                <a:cs typeface="Verdana"/>
              </a:rPr>
              <a:t>?</a:t>
            </a:r>
            <a:r>
              <a:rPr sz="2600" b="1" spc="-365" dirty="0">
                <a:solidFill>
                  <a:srgbClr val="A4B33B"/>
                </a:solidFill>
                <a:latin typeface="Verdana"/>
                <a:cs typeface="Verdana"/>
              </a:rPr>
              <a:t>)  </a:t>
            </a:r>
            <a:r>
              <a:rPr sz="2600" spc="75" dirty="0">
                <a:latin typeface="Verdana"/>
                <a:cs typeface="Verdana"/>
              </a:rPr>
              <a:t>and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65" dirty="0">
                <a:latin typeface="Verdana"/>
                <a:cs typeface="Verdana"/>
              </a:rPr>
              <a:t>not</a:t>
            </a:r>
            <a:r>
              <a:rPr sz="2600" spc="-260" dirty="0">
                <a:latin typeface="Verdana"/>
                <a:cs typeface="Verdana"/>
              </a:rPr>
              <a:t> </a:t>
            </a:r>
            <a:r>
              <a:rPr sz="2600" spc="-30" dirty="0">
                <a:latin typeface="Verdana"/>
                <a:cs typeface="Verdana"/>
              </a:rPr>
              <a:t>travel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-15" dirty="0">
                <a:latin typeface="Verdana"/>
                <a:cs typeface="Verdana"/>
              </a:rPr>
              <a:t>history</a:t>
            </a:r>
            <a:r>
              <a:rPr sz="2600" spc="-254" dirty="0">
                <a:latin typeface="Verdana"/>
                <a:cs typeface="Verdana"/>
              </a:rPr>
              <a:t> </a:t>
            </a:r>
            <a:r>
              <a:rPr sz="2600" b="1" spc="-180" dirty="0">
                <a:solidFill>
                  <a:srgbClr val="A4B33B"/>
                </a:solidFill>
                <a:latin typeface="Verdana"/>
                <a:cs typeface="Verdana"/>
              </a:rPr>
              <a:t>(who?,</a:t>
            </a:r>
            <a:r>
              <a:rPr sz="2600" b="1" spc="-16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600" b="1" spc="-185" dirty="0">
                <a:solidFill>
                  <a:srgbClr val="A4B33B"/>
                </a:solidFill>
                <a:latin typeface="Verdana"/>
                <a:cs typeface="Verdana"/>
              </a:rPr>
              <a:t>where?)</a:t>
            </a:r>
            <a:r>
              <a:rPr sz="2600" spc="-185" dirty="0">
                <a:latin typeface="Verdana"/>
                <a:cs typeface="Verdana"/>
              </a:rPr>
              <a:t>.”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42187" y="904239"/>
            <a:ext cx="769620" cy="711835"/>
          </a:xfrm>
          <a:custGeom>
            <a:avLst/>
            <a:gdLst/>
            <a:ahLst/>
            <a:cxnLst/>
            <a:rect l="l" t="t" r="r" b="b"/>
            <a:pathLst>
              <a:path w="769619" h="711835">
                <a:moveTo>
                  <a:pt x="244589" y="0"/>
                </a:moveTo>
                <a:lnTo>
                  <a:pt x="193536" y="26611"/>
                </a:lnTo>
                <a:lnTo>
                  <a:pt x="148294" y="57836"/>
                </a:lnTo>
                <a:lnTo>
                  <a:pt x="108863" y="93689"/>
                </a:lnTo>
                <a:lnTo>
                  <a:pt x="75242" y="134181"/>
                </a:lnTo>
                <a:lnTo>
                  <a:pt x="47434" y="179324"/>
                </a:lnTo>
                <a:lnTo>
                  <a:pt x="21082" y="250820"/>
                </a:lnTo>
                <a:lnTo>
                  <a:pt x="11858" y="295703"/>
                </a:lnTo>
                <a:lnTo>
                  <a:pt x="5270" y="346672"/>
                </a:lnTo>
                <a:lnTo>
                  <a:pt x="1317" y="403723"/>
                </a:lnTo>
                <a:lnTo>
                  <a:pt x="0" y="466851"/>
                </a:lnTo>
                <a:lnTo>
                  <a:pt x="0" y="711454"/>
                </a:lnTo>
                <a:lnTo>
                  <a:pt x="286092" y="711454"/>
                </a:lnTo>
                <a:lnTo>
                  <a:pt x="286092" y="401700"/>
                </a:lnTo>
                <a:lnTo>
                  <a:pt x="146748" y="401700"/>
                </a:lnTo>
                <a:lnTo>
                  <a:pt x="151106" y="341052"/>
                </a:lnTo>
                <a:lnTo>
                  <a:pt x="159723" y="288083"/>
                </a:lnTo>
                <a:lnTo>
                  <a:pt x="172599" y="242806"/>
                </a:lnTo>
                <a:lnTo>
                  <a:pt x="189738" y="205232"/>
                </a:lnTo>
                <a:lnTo>
                  <a:pt x="211695" y="173607"/>
                </a:lnTo>
                <a:lnTo>
                  <a:pt x="239026" y="146161"/>
                </a:lnTo>
                <a:lnTo>
                  <a:pt x="271730" y="122882"/>
                </a:lnTo>
                <a:lnTo>
                  <a:pt x="309803" y="103759"/>
                </a:lnTo>
                <a:lnTo>
                  <a:pt x="244589" y="0"/>
                </a:lnTo>
                <a:close/>
              </a:path>
              <a:path w="769619" h="711835">
                <a:moveTo>
                  <a:pt x="704164" y="0"/>
                </a:moveTo>
                <a:lnTo>
                  <a:pt x="653062" y="26611"/>
                </a:lnTo>
                <a:lnTo>
                  <a:pt x="607800" y="57836"/>
                </a:lnTo>
                <a:lnTo>
                  <a:pt x="568366" y="93689"/>
                </a:lnTo>
                <a:lnTo>
                  <a:pt x="534748" y="134181"/>
                </a:lnTo>
                <a:lnTo>
                  <a:pt x="506933" y="179324"/>
                </a:lnTo>
                <a:lnTo>
                  <a:pt x="480597" y="250820"/>
                </a:lnTo>
                <a:lnTo>
                  <a:pt x="471389" y="295703"/>
                </a:lnTo>
                <a:lnTo>
                  <a:pt x="464816" y="346672"/>
                </a:lnTo>
                <a:lnTo>
                  <a:pt x="460875" y="403723"/>
                </a:lnTo>
                <a:lnTo>
                  <a:pt x="459562" y="466851"/>
                </a:lnTo>
                <a:lnTo>
                  <a:pt x="459562" y="711454"/>
                </a:lnTo>
                <a:lnTo>
                  <a:pt x="745566" y="711454"/>
                </a:lnTo>
                <a:lnTo>
                  <a:pt x="745566" y="401700"/>
                </a:lnTo>
                <a:lnTo>
                  <a:pt x="606247" y="401700"/>
                </a:lnTo>
                <a:lnTo>
                  <a:pt x="610634" y="341052"/>
                </a:lnTo>
                <a:lnTo>
                  <a:pt x="619248" y="288083"/>
                </a:lnTo>
                <a:lnTo>
                  <a:pt x="632125" y="242806"/>
                </a:lnTo>
                <a:lnTo>
                  <a:pt x="649300" y="205232"/>
                </a:lnTo>
                <a:lnTo>
                  <a:pt x="671231" y="173607"/>
                </a:lnTo>
                <a:lnTo>
                  <a:pt x="698544" y="146161"/>
                </a:lnTo>
                <a:lnTo>
                  <a:pt x="731239" y="122882"/>
                </a:lnTo>
                <a:lnTo>
                  <a:pt x="769315" y="103759"/>
                </a:lnTo>
                <a:lnTo>
                  <a:pt x="70416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260" dirty="0"/>
              <a:t>4:</a:t>
            </a:r>
            <a:r>
              <a:rPr spc="-215" dirty="0"/>
              <a:t> </a:t>
            </a:r>
            <a:r>
              <a:rPr spc="-170" dirty="0"/>
              <a:t>Identify</a:t>
            </a:r>
            <a:r>
              <a:rPr spc="-210" dirty="0"/>
              <a:t> </a:t>
            </a:r>
            <a:r>
              <a:rPr spc="-130" dirty="0"/>
              <a:t>cases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5" dirty="0"/>
              <a:t>obtain</a:t>
            </a:r>
            <a:r>
              <a:rPr spc="-204" dirty="0"/>
              <a:t> </a:t>
            </a:r>
            <a:r>
              <a:rPr spc="-110" dirty="0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6038" y="1470672"/>
            <a:ext cx="8641080" cy="358775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800" b="1" spc="-340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800" b="1" spc="-1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60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2800" b="1" spc="-135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800" b="1" spc="-105" dirty="0">
                <a:solidFill>
                  <a:srgbClr val="A4B33B"/>
                </a:solidFill>
                <a:latin typeface="Verdana"/>
                <a:cs typeface="Verdana"/>
              </a:rPr>
              <a:t>der</a:t>
            </a:r>
            <a:r>
              <a:rPr sz="28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85" dirty="0">
                <a:solidFill>
                  <a:srgbClr val="A4B33B"/>
                </a:solidFill>
                <a:latin typeface="Verdana"/>
                <a:cs typeface="Verdana"/>
              </a:rPr>
              <a:t>to:</a:t>
            </a:r>
            <a:endParaRPr sz="28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3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30" dirty="0">
                <a:latin typeface="Verdana"/>
                <a:cs typeface="Verdana"/>
              </a:rPr>
              <a:t>Estimate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size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o</a:t>
            </a:r>
            <a:r>
              <a:rPr sz="2500" spc="50" dirty="0">
                <a:latin typeface="Verdana"/>
                <a:cs typeface="Verdana"/>
              </a:rPr>
              <a:t>utb</a:t>
            </a:r>
            <a:r>
              <a:rPr sz="2500" spc="30" dirty="0">
                <a:latin typeface="Verdana"/>
                <a:cs typeface="Verdana"/>
              </a:rPr>
              <a:t>r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20" dirty="0">
                <a:latin typeface="Verdana"/>
                <a:cs typeface="Verdana"/>
              </a:rPr>
              <a:t>k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25" dirty="0">
                <a:latin typeface="Verdana"/>
                <a:cs typeface="Verdana"/>
              </a:rPr>
              <a:t>its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di</a:t>
            </a:r>
            <a:r>
              <a:rPr sz="2500" spc="15" dirty="0">
                <a:latin typeface="Verdana"/>
                <a:cs typeface="Verdana"/>
              </a:rPr>
              <a:t>s</a:t>
            </a:r>
            <a:r>
              <a:rPr sz="2500" spc="-20" dirty="0">
                <a:latin typeface="Verdana"/>
                <a:cs typeface="Verdana"/>
              </a:rPr>
              <a:t>t</a:t>
            </a:r>
            <a:r>
              <a:rPr sz="2500" spc="-30" dirty="0">
                <a:latin typeface="Verdana"/>
                <a:cs typeface="Verdana"/>
              </a:rPr>
              <a:t>r</a:t>
            </a:r>
            <a:r>
              <a:rPr sz="2500" spc="40" dirty="0">
                <a:latin typeface="Verdana"/>
                <a:cs typeface="Verdana"/>
              </a:rPr>
              <a:t>ibuti</a:t>
            </a:r>
            <a:r>
              <a:rPr sz="2500" spc="50" dirty="0">
                <a:latin typeface="Verdana"/>
                <a:cs typeface="Verdana"/>
              </a:rPr>
              <a:t>o</a:t>
            </a:r>
            <a:r>
              <a:rPr sz="2500" spc="105" dirty="0">
                <a:latin typeface="Verdana"/>
                <a:cs typeface="Verdana"/>
              </a:rPr>
              <a:t>n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85" dirty="0">
                <a:latin typeface="Verdana"/>
                <a:cs typeface="Verdana"/>
              </a:rPr>
              <a:t>D</a:t>
            </a:r>
            <a:r>
              <a:rPr sz="2500" spc="70" dirty="0">
                <a:latin typeface="Verdana"/>
                <a:cs typeface="Verdana"/>
              </a:rPr>
              <a:t>e</a:t>
            </a:r>
            <a:r>
              <a:rPr sz="2500" spc="40" dirty="0">
                <a:latin typeface="Verdana"/>
                <a:cs typeface="Verdana"/>
              </a:rPr>
              <a:t>termine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the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90" dirty="0">
                <a:latin typeface="Verdana"/>
                <a:cs typeface="Verdana"/>
              </a:rPr>
              <a:t>p</a:t>
            </a:r>
            <a:r>
              <a:rPr sz="2500" spc="80" dirty="0">
                <a:latin typeface="Verdana"/>
                <a:cs typeface="Verdana"/>
              </a:rPr>
              <a:t>o</a:t>
            </a:r>
            <a:r>
              <a:rPr sz="2500" spc="40" dirty="0">
                <a:latin typeface="Verdana"/>
                <a:cs typeface="Verdana"/>
              </a:rPr>
              <a:t>pulation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-5" dirty="0">
                <a:latin typeface="Verdana"/>
                <a:cs typeface="Verdana"/>
              </a:rPr>
              <a:t>at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-40" dirty="0">
                <a:latin typeface="Verdana"/>
                <a:cs typeface="Verdana"/>
              </a:rPr>
              <a:t>risk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40" dirty="0">
                <a:latin typeface="Verdana"/>
                <a:cs typeface="Verdana"/>
              </a:rPr>
              <a:t>Enr</a:t>
            </a:r>
            <a:r>
              <a:rPr sz="2500" spc="35" dirty="0">
                <a:latin typeface="Verdana"/>
                <a:cs typeface="Verdana"/>
              </a:rPr>
              <a:t>o</a:t>
            </a:r>
            <a:r>
              <a:rPr sz="2500" spc="-15" dirty="0">
                <a:latin typeface="Verdana"/>
                <a:cs typeface="Verdana"/>
              </a:rPr>
              <a:t>ll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patients</a:t>
            </a:r>
            <a:endParaRPr sz="2500">
              <a:latin typeface="Verdana"/>
              <a:cs typeface="Verdana"/>
            </a:endParaRPr>
          </a:p>
          <a:p>
            <a:pPr marL="423545" lvl="1" indent="-182880">
              <a:lnSpc>
                <a:spcPct val="100000"/>
              </a:lnSpc>
              <a:spcBef>
                <a:spcPts val="615"/>
              </a:spcBef>
              <a:buSzPct val="79545"/>
              <a:buFont typeface="Arial MT"/>
              <a:buChar char="•"/>
              <a:tabLst>
                <a:tab pos="424180" algn="l"/>
              </a:tabLst>
            </a:pPr>
            <a:r>
              <a:rPr sz="2200" spc="35" dirty="0">
                <a:latin typeface="Verdana"/>
                <a:cs typeface="Verdana"/>
              </a:rPr>
              <a:t>hyp</a:t>
            </a:r>
            <a:r>
              <a:rPr sz="2200" spc="40" dirty="0">
                <a:latin typeface="Verdana"/>
                <a:cs typeface="Verdana"/>
              </a:rPr>
              <a:t>oth</a:t>
            </a:r>
            <a:r>
              <a:rPr sz="2200" spc="5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si</a:t>
            </a:r>
            <a:r>
              <a:rPr sz="2200" spc="-90" dirty="0">
                <a:latin typeface="Verdana"/>
                <a:cs typeface="Verdana"/>
              </a:rPr>
              <a:t>s</a:t>
            </a:r>
            <a:r>
              <a:rPr sz="2200" spc="-165" dirty="0">
                <a:latin typeface="Verdana"/>
                <a:cs typeface="Verdana"/>
              </a:rPr>
              <a:t>-</a:t>
            </a:r>
            <a:r>
              <a:rPr sz="2200" spc="75" dirty="0">
                <a:latin typeface="Verdana"/>
                <a:cs typeface="Verdana"/>
              </a:rPr>
              <a:t>ge</a:t>
            </a:r>
            <a:r>
              <a:rPr sz="2200" spc="55" dirty="0">
                <a:latin typeface="Verdana"/>
                <a:cs typeface="Verdana"/>
              </a:rPr>
              <a:t>ne</a:t>
            </a:r>
            <a:r>
              <a:rPr sz="2200" spc="-25" dirty="0">
                <a:latin typeface="Verdana"/>
                <a:cs typeface="Verdana"/>
              </a:rPr>
              <a:t>ra</a:t>
            </a:r>
            <a:r>
              <a:rPr sz="2200" spc="-30" dirty="0">
                <a:latin typeface="Verdana"/>
                <a:cs typeface="Verdana"/>
              </a:rPr>
              <a:t>t</a:t>
            </a:r>
            <a:r>
              <a:rPr sz="2200" spc="70" dirty="0">
                <a:latin typeface="Verdana"/>
                <a:cs typeface="Verdana"/>
              </a:rPr>
              <a:t>ing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pilot</a:t>
            </a:r>
            <a:r>
              <a:rPr sz="2200" spc="-21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interv</a:t>
            </a:r>
            <a:r>
              <a:rPr sz="2200" spc="-20" dirty="0">
                <a:latin typeface="Verdana"/>
                <a:cs typeface="Verdana"/>
              </a:rPr>
              <a:t>i</a:t>
            </a:r>
            <a:r>
              <a:rPr sz="2200" spc="70" dirty="0">
                <a:latin typeface="Verdana"/>
                <a:cs typeface="Verdana"/>
              </a:rPr>
              <a:t>ew</a:t>
            </a:r>
            <a:r>
              <a:rPr sz="2200" spc="-75" dirty="0">
                <a:latin typeface="Verdana"/>
                <a:cs typeface="Verdana"/>
              </a:rPr>
              <a:t>s</a:t>
            </a:r>
            <a:endParaRPr sz="2200">
              <a:latin typeface="Verdana"/>
              <a:cs typeface="Verdana"/>
            </a:endParaRPr>
          </a:p>
          <a:p>
            <a:pPr marL="423545" lvl="1" indent="-182880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180" algn="l"/>
              </a:tabLst>
            </a:pPr>
            <a:r>
              <a:rPr sz="2200" spc="65" dirty="0">
                <a:latin typeface="Verdana"/>
                <a:cs typeface="Verdana"/>
              </a:rPr>
              <a:t>d</a:t>
            </a:r>
            <a:r>
              <a:rPr sz="2200" spc="70" dirty="0">
                <a:latin typeface="Verdana"/>
                <a:cs typeface="Verdana"/>
              </a:rPr>
              <a:t>e</a:t>
            </a:r>
            <a:r>
              <a:rPr sz="2200" spc="-5" dirty="0">
                <a:latin typeface="Verdana"/>
                <a:cs typeface="Verdana"/>
              </a:rPr>
              <a:t>scriptive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a</a:t>
            </a:r>
            <a:r>
              <a:rPr sz="2200" spc="40" dirty="0">
                <a:latin typeface="Verdana"/>
                <a:cs typeface="Verdana"/>
              </a:rPr>
              <a:t>n</a:t>
            </a:r>
            <a:r>
              <a:rPr sz="2200" spc="-15" dirty="0">
                <a:latin typeface="Verdana"/>
                <a:cs typeface="Verdana"/>
              </a:rPr>
              <a:t>alytical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e</a:t>
            </a:r>
            <a:r>
              <a:rPr sz="2200" spc="55" dirty="0">
                <a:latin typeface="Verdana"/>
                <a:cs typeface="Verdana"/>
              </a:rPr>
              <a:t>pid</a:t>
            </a:r>
            <a:r>
              <a:rPr sz="2200" spc="70" dirty="0">
                <a:latin typeface="Verdana"/>
                <a:cs typeface="Verdana"/>
              </a:rPr>
              <a:t>e</a:t>
            </a:r>
            <a:r>
              <a:rPr sz="2200" spc="45" dirty="0">
                <a:latin typeface="Verdana"/>
                <a:cs typeface="Verdana"/>
              </a:rPr>
              <a:t>miol</a:t>
            </a:r>
            <a:r>
              <a:rPr sz="2200" spc="55" dirty="0">
                <a:latin typeface="Verdana"/>
                <a:cs typeface="Verdana"/>
              </a:rPr>
              <a:t>o</a:t>
            </a:r>
            <a:r>
              <a:rPr sz="2200" spc="140" dirty="0">
                <a:latin typeface="Verdana"/>
                <a:cs typeface="Verdana"/>
              </a:rPr>
              <a:t>g</a:t>
            </a:r>
            <a:r>
              <a:rPr sz="2200" spc="-114" dirty="0">
                <a:latin typeface="Verdana"/>
                <a:cs typeface="Verdana"/>
              </a:rPr>
              <a:t>y</a:t>
            </a:r>
            <a:endParaRPr sz="22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19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-25" dirty="0">
                <a:latin typeface="Verdana"/>
                <a:cs typeface="Verdana"/>
              </a:rPr>
              <a:t>Identify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patients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100" dirty="0">
                <a:latin typeface="Verdana"/>
                <a:cs typeface="Verdana"/>
              </a:rPr>
              <a:t>who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need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treatment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260" dirty="0"/>
              <a:t>4:</a:t>
            </a:r>
            <a:r>
              <a:rPr spc="-215" dirty="0"/>
              <a:t> </a:t>
            </a:r>
            <a:r>
              <a:rPr spc="-170" dirty="0"/>
              <a:t>Identify</a:t>
            </a:r>
            <a:r>
              <a:rPr spc="-210" dirty="0"/>
              <a:t> </a:t>
            </a:r>
            <a:r>
              <a:rPr spc="-130" dirty="0"/>
              <a:t>cases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5" dirty="0"/>
              <a:t>obtain</a:t>
            </a:r>
            <a:r>
              <a:rPr spc="-204" dirty="0"/>
              <a:t> </a:t>
            </a:r>
            <a:r>
              <a:rPr spc="-110" dirty="0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0305" y="1466877"/>
            <a:ext cx="9317355" cy="3345179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800" b="1" spc="-95" dirty="0">
                <a:solidFill>
                  <a:srgbClr val="A4B33B"/>
                </a:solidFill>
                <a:latin typeface="Verdana"/>
                <a:cs typeface="Verdana"/>
              </a:rPr>
              <a:t>How?</a:t>
            </a:r>
            <a:endParaRPr sz="28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25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-10" dirty="0">
                <a:latin typeface="Verdana"/>
                <a:cs typeface="Verdana"/>
              </a:rPr>
              <a:t>Passi</a:t>
            </a:r>
            <a:r>
              <a:rPr sz="2500" spc="-5" dirty="0">
                <a:latin typeface="Verdana"/>
                <a:cs typeface="Verdana"/>
              </a:rPr>
              <a:t>v</a:t>
            </a:r>
            <a:r>
              <a:rPr sz="2500" spc="15" dirty="0">
                <a:latin typeface="Verdana"/>
                <a:cs typeface="Verdana"/>
              </a:rPr>
              <a:t>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case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25" dirty="0">
                <a:latin typeface="Verdana"/>
                <a:cs typeface="Verdana"/>
              </a:rPr>
              <a:t>f</a:t>
            </a:r>
            <a:r>
              <a:rPr sz="2500" spc="75" dirty="0">
                <a:latin typeface="Verdana"/>
                <a:cs typeface="Verdana"/>
              </a:rPr>
              <a:t>indin</a:t>
            </a:r>
            <a:r>
              <a:rPr sz="2500" spc="114" dirty="0">
                <a:latin typeface="Verdana"/>
                <a:cs typeface="Verdana"/>
              </a:rPr>
              <a:t>g</a:t>
            </a:r>
            <a:r>
              <a:rPr sz="2500" spc="-5" dirty="0">
                <a:latin typeface="Wingdings"/>
                <a:cs typeface="Wingdings"/>
              </a:rPr>
              <a:t>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spc="15" dirty="0">
                <a:latin typeface="Verdana"/>
                <a:cs typeface="Verdana"/>
              </a:rPr>
              <a:t>Existing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-30" dirty="0">
                <a:latin typeface="Verdana"/>
                <a:cs typeface="Verdana"/>
              </a:rPr>
              <a:t>surveil</a:t>
            </a:r>
            <a:r>
              <a:rPr sz="2500" spc="-15" dirty="0">
                <a:latin typeface="Verdana"/>
                <a:cs typeface="Verdana"/>
              </a:rPr>
              <a:t>l</a:t>
            </a:r>
            <a:r>
              <a:rPr sz="2500" spc="50" dirty="0">
                <a:latin typeface="Verdana"/>
                <a:cs typeface="Verdana"/>
              </a:rPr>
              <a:t>ance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-100" dirty="0">
                <a:latin typeface="Verdana"/>
                <a:cs typeface="Verdana"/>
              </a:rPr>
              <a:t>sy</a:t>
            </a:r>
            <a:r>
              <a:rPr sz="2500" spc="-90" dirty="0">
                <a:latin typeface="Verdana"/>
                <a:cs typeface="Verdana"/>
              </a:rPr>
              <a:t>s</a:t>
            </a:r>
            <a:r>
              <a:rPr sz="2500" spc="-30" dirty="0">
                <a:latin typeface="Verdana"/>
                <a:cs typeface="Verdana"/>
              </a:rPr>
              <a:t>tem.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75" dirty="0">
                <a:latin typeface="Verdana"/>
                <a:cs typeface="Verdana"/>
              </a:rPr>
              <a:t>Ac</a:t>
            </a:r>
            <a:r>
              <a:rPr sz="2500" spc="40" dirty="0">
                <a:latin typeface="Verdana"/>
                <a:cs typeface="Verdana"/>
              </a:rPr>
              <a:t>t</a:t>
            </a:r>
            <a:r>
              <a:rPr sz="2500" spc="-45" dirty="0">
                <a:latin typeface="Verdana"/>
                <a:cs typeface="Verdana"/>
              </a:rPr>
              <a:t>ive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c</a:t>
            </a:r>
            <a:r>
              <a:rPr sz="2500" spc="40" dirty="0">
                <a:latin typeface="Verdana"/>
                <a:cs typeface="Verdana"/>
              </a:rPr>
              <a:t>a</a:t>
            </a:r>
            <a:r>
              <a:rPr sz="2500" spc="-35" dirty="0">
                <a:latin typeface="Verdana"/>
                <a:cs typeface="Verdana"/>
              </a:rPr>
              <a:t>se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25" dirty="0">
                <a:latin typeface="Verdana"/>
                <a:cs typeface="Verdana"/>
              </a:rPr>
              <a:t>f</a:t>
            </a:r>
            <a:r>
              <a:rPr sz="2500" spc="75" dirty="0">
                <a:latin typeface="Verdana"/>
                <a:cs typeface="Verdana"/>
              </a:rPr>
              <a:t>inding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5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35" dirty="0">
                <a:latin typeface="Verdana"/>
                <a:cs typeface="Verdana"/>
              </a:rPr>
              <a:t>Additional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laboratories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55" dirty="0">
                <a:latin typeface="Verdana"/>
                <a:cs typeface="Verdana"/>
              </a:rPr>
              <a:t>not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10" dirty="0">
                <a:latin typeface="Verdana"/>
                <a:cs typeface="Verdana"/>
              </a:rPr>
              <a:t>part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of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national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surveillance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systems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80" dirty="0">
                <a:latin typeface="Verdana"/>
                <a:cs typeface="Verdana"/>
              </a:rPr>
              <a:t>Public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private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hospitals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or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primary</a:t>
            </a:r>
            <a:r>
              <a:rPr sz="2200" spc="-17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healthcare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centers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70" dirty="0">
                <a:latin typeface="Verdana"/>
                <a:cs typeface="Verdana"/>
              </a:rPr>
              <a:t>People</a:t>
            </a:r>
            <a:r>
              <a:rPr sz="2200" spc="-220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at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45" dirty="0">
                <a:latin typeface="Verdana"/>
                <a:cs typeface="Verdana"/>
              </a:rPr>
              <a:t>r</a:t>
            </a:r>
            <a:r>
              <a:rPr sz="2200" spc="-40" dirty="0">
                <a:latin typeface="Verdana"/>
                <a:cs typeface="Verdana"/>
              </a:rPr>
              <a:t>i</a:t>
            </a:r>
            <a:r>
              <a:rPr sz="2200" spc="-200" dirty="0">
                <a:latin typeface="Verdana"/>
                <a:cs typeface="Verdana"/>
              </a:rPr>
              <a:t>sk: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school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35" dirty="0">
                <a:latin typeface="Verdana"/>
                <a:cs typeface="Verdana"/>
              </a:rPr>
              <a:t>child</a:t>
            </a:r>
            <a:r>
              <a:rPr sz="2200" spc="15" dirty="0">
                <a:latin typeface="Verdana"/>
                <a:cs typeface="Verdana"/>
              </a:rPr>
              <a:t>r</a:t>
            </a:r>
            <a:r>
              <a:rPr sz="2200" spc="55" dirty="0">
                <a:latin typeface="Verdana"/>
                <a:cs typeface="Verdana"/>
              </a:rPr>
              <a:t>en</a:t>
            </a:r>
            <a:r>
              <a:rPr sz="2200" spc="-335" dirty="0">
                <a:latin typeface="Verdana"/>
                <a:cs typeface="Verdana"/>
              </a:rPr>
              <a:t>,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10" dirty="0">
                <a:latin typeface="Verdana"/>
                <a:cs typeface="Verdana"/>
              </a:rPr>
              <a:t>nur</a:t>
            </a:r>
            <a:r>
              <a:rPr sz="2200" dirty="0">
                <a:latin typeface="Verdana"/>
                <a:cs typeface="Verdana"/>
              </a:rPr>
              <a:t>s</a:t>
            </a:r>
            <a:r>
              <a:rPr sz="2200" spc="70" dirty="0">
                <a:latin typeface="Verdana"/>
                <a:cs typeface="Verdana"/>
              </a:rPr>
              <a:t>ing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85" dirty="0">
                <a:latin typeface="Verdana"/>
                <a:cs typeface="Verdana"/>
              </a:rPr>
              <a:t>hom</a:t>
            </a:r>
            <a:r>
              <a:rPr sz="2200" spc="75" dirty="0">
                <a:latin typeface="Verdana"/>
                <a:cs typeface="Verdana"/>
              </a:rPr>
              <a:t>e</a:t>
            </a:r>
            <a:r>
              <a:rPr sz="2200" spc="-204" dirty="0">
                <a:latin typeface="Verdana"/>
                <a:cs typeface="Verdana"/>
              </a:rPr>
              <a:t>s,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ma</a:t>
            </a:r>
            <a:r>
              <a:rPr sz="2200" spc="5" dirty="0">
                <a:latin typeface="Verdana"/>
                <a:cs typeface="Verdana"/>
              </a:rPr>
              <a:t>s</a:t>
            </a:r>
            <a:r>
              <a:rPr sz="2200" spc="-75" dirty="0">
                <a:latin typeface="Verdana"/>
                <a:cs typeface="Verdana"/>
              </a:rPr>
              <a:t>s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45" dirty="0">
                <a:latin typeface="Verdana"/>
                <a:cs typeface="Verdana"/>
              </a:rPr>
              <a:t>gath</a:t>
            </a:r>
            <a:r>
              <a:rPr sz="2200" spc="55" dirty="0">
                <a:latin typeface="Verdana"/>
                <a:cs typeface="Verdana"/>
              </a:rPr>
              <a:t>e</a:t>
            </a:r>
            <a:r>
              <a:rPr sz="2200" spc="-45" dirty="0">
                <a:latin typeface="Verdana"/>
                <a:cs typeface="Verdana"/>
              </a:rPr>
              <a:t>r</a:t>
            </a:r>
            <a:r>
              <a:rPr sz="2200" spc="-40" dirty="0">
                <a:latin typeface="Verdana"/>
                <a:cs typeface="Verdana"/>
              </a:rPr>
              <a:t>i</a:t>
            </a:r>
            <a:r>
              <a:rPr sz="2200" spc="114" dirty="0">
                <a:latin typeface="Verdana"/>
                <a:cs typeface="Verdana"/>
              </a:rPr>
              <a:t>ng</a:t>
            </a:r>
            <a:r>
              <a:rPr sz="2200" spc="-75" dirty="0">
                <a:latin typeface="Verdana"/>
                <a:cs typeface="Verdana"/>
              </a:rPr>
              <a:t>s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-20" dirty="0">
                <a:latin typeface="Verdana"/>
                <a:cs typeface="Verdana"/>
              </a:rPr>
              <a:t>Invitation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85" dirty="0">
                <a:latin typeface="Verdana"/>
                <a:cs typeface="Verdana"/>
              </a:rPr>
              <a:t>lists,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15" dirty="0">
                <a:latin typeface="Verdana"/>
                <a:cs typeface="Verdana"/>
              </a:rPr>
              <a:t>reservation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90" dirty="0">
                <a:latin typeface="Verdana"/>
                <a:cs typeface="Verdana"/>
              </a:rPr>
              <a:t>lists,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35" dirty="0">
                <a:latin typeface="Verdana"/>
                <a:cs typeface="Verdana"/>
              </a:rPr>
              <a:t>guest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-35" dirty="0">
                <a:latin typeface="Verdana"/>
                <a:cs typeface="Verdana"/>
              </a:rPr>
              <a:t>lists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81300" y="4986528"/>
            <a:ext cx="6624955" cy="1346200"/>
          </a:xfrm>
          <a:custGeom>
            <a:avLst/>
            <a:gdLst/>
            <a:ahLst/>
            <a:cxnLst/>
            <a:rect l="l" t="t" r="r" b="b"/>
            <a:pathLst>
              <a:path w="6624955" h="1346200">
                <a:moveTo>
                  <a:pt x="3312414" y="0"/>
                </a:moveTo>
                <a:lnTo>
                  <a:pt x="3237429" y="168"/>
                </a:lnTo>
                <a:lnTo>
                  <a:pt x="3162853" y="673"/>
                </a:lnTo>
                <a:lnTo>
                  <a:pt x="3088701" y="1510"/>
                </a:lnTo>
                <a:lnTo>
                  <a:pt x="3014992" y="2675"/>
                </a:lnTo>
                <a:lnTo>
                  <a:pt x="2941743" y="4165"/>
                </a:lnTo>
                <a:lnTo>
                  <a:pt x="2868972" y="5976"/>
                </a:lnTo>
                <a:lnTo>
                  <a:pt x="2796697" y="8106"/>
                </a:lnTo>
                <a:lnTo>
                  <a:pt x="2724934" y="10549"/>
                </a:lnTo>
                <a:lnTo>
                  <a:pt x="2653701" y="13303"/>
                </a:lnTo>
                <a:lnTo>
                  <a:pt x="2583016" y="16365"/>
                </a:lnTo>
                <a:lnTo>
                  <a:pt x="2512897" y="19730"/>
                </a:lnTo>
                <a:lnTo>
                  <a:pt x="2443361" y="23395"/>
                </a:lnTo>
                <a:lnTo>
                  <a:pt x="2374424" y="27356"/>
                </a:lnTo>
                <a:lnTo>
                  <a:pt x="2306106" y="31610"/>
                </a:lnTo>
                <a:lnTo>
                  <a:pt x="2238424" y="36154"/>
                </a:lnTo>
                <a:lnTo>
                  <a:pt x="2171394" y="40983"/>
                </a:lnTo>
                <a:lnTo>
                  <a:pt x="2105035" y="46094"/>
                </a:lnTo>
                <a:lnTo>
                  <a:pt x="2039364" y="51485"/>
                </a:lnTo>
                <a:lnTo>
                  <a:pt x="1974399" y="57150"/>
                </a:lnTo>
                <a:lnTo>
                  <a:pt x="1910156" y="63086"/>
                </a:lnTo>
                <a:lnTo>
                  <a:pt x="1846655" y="69291"/>
                </a:lnTo>
                <a:lnTo>
                  <a:pt x="1783912" y="75760"/>
                </a:lnTo>
                <a:lnTo>
                  <a:pt x="1721944" y="82490"/>
                </a:lnTo>
                <a:lnTo>
                  <a:pt x="1660769" y="89477"/>
                </a:lnTo>
                <a:lnTo>
                  <a:pt x="1600406" y="96718"/>
                </a:lnTo>
                <a:lnTo>
                  <a:pt x="1540870" y="104209"/>
                </a:lnTo>
                <a:lnTo>
                  <a:pt x="1482181" y="111947"/>
                </a:lnTo>
                <a:lnTo>
                  <a:pt x="1424355" y="119927"/>
                </a:lnTo>
                <a:lnTo>
                  <a:pt x="1367410" y="128147"/>
                </a:lnTo>
                <a:lnTo>
                  <a:pt x="1311363" y="136603"/>
                </a:lnTo>
                <a:lnTo>
                  <a:pt x="1256232" y="145292"/>
                </a:lnTo>
                <a:lnTo>
                  <a:pt x="1202035" y="154209"/>
                </a:lnTo>
                <a:lnTo>
                  <a:pt x="1148788" y="163351"/>
                </a:lnTo>
                <a:lnTo>
                  <a:pt x="1096510" y="172715"/>
                </a:lnTo>
                <a:lnTo>
                  <a:pt x="1045219" y="182297"/>
                </a:lnTo>
                <a:lnTo>
                  <a:pt x="994931" y="192094"/>
                </a:lnTo>
                <a:lnTo>
                  <a:pt x="945664" y="202102"/>
                </a:lnTo>
                <a:lnTo>
                  <a:pt x="897435" y="212317"/>
                </a:lnTo>
                <a:lnTo>
                  <a:pt x="850263" y="222736"/>
                </a:lnTo>
                <a:lnTo>
                  <a:pt x="804165" y="233355"/>
                </a:lnTo>
                <a:lnTo>
                  <a:pt x="759157" y="244171"/>
                </a:lnTo>
                <a:lnTo>
                  <a:pt x="715259" y="255180"/>
                </a:lnTo>
                <a:lnTo>
                  <a:pt x="672487" y="266379"/>
                </a:lnTo>
                <a:lnTo>
                  <a:pt x="630859" y="277763"/>
                </a:lnTo>
                <a:lnTo>
                  <a:pt x="590392" y="289331"/>
                </a:lnTo>
                <a:lnTo>
                  <a:pt x="551104" y="301077"/>
                </a:lnTo>
                <a:lnTo>
                  <a:pt x="513012" y="312998"/>
                </a:lnTo>
                <a:lnTo>
                  <a:pt x="476134" y="325092"/>
                </a:lnTo>
                <a:lnTo>
                  <a:pt x="406091" y="349779"/>
                </a:lnTo>
                <a:lnTo>
                  <a:pt x="341114" y="375112"/>
                </a:lnTo>
                <a:lnTo>
                  <a:pt x="281343" y="401060"/>
                </a:lnTo>
                <a:lnTo>
                  <a:pt x="226919" y="427596"/>
                </a:lnTo>
                <a:lnTo>
                  <a:pt x="177982" y="454691"/>
                </a:lnTo>
                <a:lnTo>
                  <a:pt x="134671" y="482316"/>
                </a:lnTo>
                <a:lnTo>
                  <a:pt x="97128" y="510444"/>
                </a:lnTo>
                <a:lnTo>
                  <a:pt x="65493" y="539045"/>
                </a:lnTo>
                <a:lnTo>
                  <a:pt x="39905" y="568091"/>
                </a:lnTo>
                <a:lnTo>
                  <a:pt x="13170" y="612432"/>
                </a:lnTo>
                <a:lnTo>
                  <a:pt x="831" y="657614"/>
                </a:lnTo>
                <a:lnTo>
                  <a:pt x="0" y="672846"/>
                </a:lnTo>
                <a:lnTo>
                  <a:pt x="831" y="688077"/>
                </a:lnTo>
                <a:lnTo>
                  <a:pt x="13170" y="733259"/>
                </a:lnTo>
                <a:lnTo>
                  <a:pt x="39905" y="777600"/>
                </a:lnTo>
                <a:lnTo>
                  <a:pt x="65493" y="806646"/>
                </a:lnTo>
                <a:lnTo>
                  <a:pt x="97128" y="835247"/>
                </a:lnTo>
                <a:lnTo>
                  <a:pt x="134671" y="863375"/>
                </a:lnTo>
                <a:lnTo>
                  <a:pt x="177982" y="891000"/>
                </a:lnTo>
                <a:lnTo>
                  <a:pt x="226919" y="918095"/>
                </a:lnTo>
                <a:lnTo>
                  <a:pt x="281343" y="944631"/>
                </a:lnTo>
                <a:lnTo>
                  <a:pt x="341114" y="970579"/>
                </a:lnTo>
                <a:lnTo>
                  <a:pt x="406091" y="995912"/>
                </a:lnTo>
                <a:lnTo>
                  <a:pt x="476134" y="1020599"/>
                </a:lnTo>
                <a:lnTo>
                  <a:pt x="513012" y="1032693"/>
                </a:lnTo>
                <a:lnTo>
                  <a:pt x="551104" y="1044614"/>
                </a:lnTo>
                <a:lnTo>
                  <a:pt x="590392" y="1056360"/>
                </a:lnTo>
                <a:lnTo>
                  <a:pt x="630859" y="1067928"/>
                </a:lnTo>
                <a:lnTo>
                  <a:pt x="672487" y="1079312"/>
                </a:lnTo>
                <a:lnTo>
                  <a:pt x="715259" y="1090511"/>
                </a:lnTo>
                <a:lnTo>
                  <a:pt x="759157" y="1101520"/>
                </a:lnTo>
                <a:lnTo>
                  <a:pt x="804165" y="1112336"/>
                </a:lnTo>
                <a:lnTo>
                  <a:pt x="850263" y="1122955"/>
                </a:lnTo>
                <a:lnTo>
                  <a:pt x="897435" y="1133374"/>
                </a:lnTo>
                <a:lnTo>
                  <a:pt x="945664" y="1143589"/>
                </a:lnTo>
                <a:lnTo>
                  <a:pt x="994931" y="1153597"/>
                </a:lnTo>
                <a:lnTo>
                  <a:pt x="1045219" y="1163394"/>
                </a:lnTo>
                <a:lnTo>
                  <a:pt x="1096510" y="1172976"/>
                </a:lnTo>
                <a:lnTo>
                  <a:pt x="1148788" y="1182340"/>
                </a:lnTo>
                <a:lnTo>
                  <a:pt x="1202035" y="1191482"/>
                </a:lnTo>
                <a:lnTo>
                  <a:pt x="1256232" y="1200399"/>
                </a:lnTo>
                <a:lnTo>
                  <a:pt x="1311363" y="1209088"/>
                </a:lnTo>
                <a:lnTo>
                  <a:pt x="1367410" y="1217544"/>
                </a:lnTo>
                <a:lnTo>
                  <a:pt x="1424355" y="1225764"/>
                </a:lnTo>
                <a:lnTo>
                  <a:pt x="1482181" y="1233744"/>
                </a:lnTo>
                <a:lnTo>
                  <a:pt x="1540870" y="1241482"/>
                </a:lnTo>
                <a:lnTo>
                  <a:pt x="1600406" y="1248973"/>
                </a:lnTo>
                <a:lnTo>
                  <a:pt x="1660769" y="1256214"/>
                </a:lnTo>
                <a:lnTo>
                  <a:pt x="1721944" y="1263201"/>
                </a:lnTo>
                <a:lnTo>
                  <a:pt x="1783912" y="1269931"/>
                </a:lnTo>
                <a:lnTo>
                  <a:pt x="1846655" y="1276400"/>
                </a:lnTo>
                <a:lnTo>
                  <a:pt x="1910156" y="1282605"/>
                </a:lnTo>
                <a:lnTo>
                  <a:pt x="1974399" y="1288541"/>
                </a:lnTo>
                <a:lnTo>
                  <a:pt x="2039364" y="1294206"/>
                </a:lnTo>
                <a:lnTo>
                  <a:pt x="2105035" y="1299597"/>
                </a:lnTo>
                <a:lnTo>
                  <a:pt x="2171394" y="1304708"/>
                </a:lnTo>
                <a:lnTo>
                  <a:pt x="2238424" y="1309537"/>
                </a:lnTo>
                <a:lnTo>
                  <a:pt x="2306106" y="1314081"/>
                </a:lnTo>
                <a:lnTo>
                  <a:pt x="2374424" y="1318335"/>
                </a:lnTo>
                <a:lnTo>
                  <a:pt x="2443361" y="1322296"/>
                </a:lnTo>
                <a:lnTo>
                  <a:pt x="2512897" y="1325961"/>
                </a:lnTo>
                <a:lnTo>
                  <a:pt x="2583016" y="1329326"/>
                </a:lnTo>
                <a:lnTo>
                  <a:pt x="2653701" y="1332388"/>
                </a:lnTo>
                <a:lnTo>
                  <a:pt x="2724934" y="1335142"/>
                </a:lnTo>
                <a:lnTo>
                  <a:pt x="2796697" y="1337585"/>
                </a:lnTo>
                <a:lnTo>
                  <a:pt x="2868972" y="1339715"/>
                </a:lnTo>
                <a:lnTo>
                  <a:pt x="2941743" y="1341526"/>
                </a:lnTo>
                <a:lnTo>
                  <a:pt x="3014992" y="1343016"/>
                </a:lnTo>
                <a:lnTo>
                  <a:pt x="3088701" y="1344181"/>
                </a:lnTo>
                <a:lnTo>
                  <a:pt x="3162853" y="1345018"/>
                </a:lnTo>
                <a:lnTo>
                  <a:pt x="3237429" y="1345523"/>
                </a:lnTo>
                <a:lnTo>
                  <a:pt x="3312414" y="1345692"/>
                </a:lnTo>
                <a:lnTo>
                  <a:pt x="3387398" y="1345523"/>
                </a:lnTo>
                <a:lnTo>
                  <a:pt x="3461974" y="1345018"/>
                </a:lnTo>
                <a:lnTo>
                  <a:pt x="3536126" y="1344181"/>
                </a:lnTo>
                <a:lnTo>
                  <a:pt x="3609835" y="1343016"/>
                </a:lnTo>
                <a:lnTo>
                  <a:pt x="3683084" y="1341526"/>
                </a:lnTo>
                <a:lnTo>
                  <a:pt x="3755855" y="1339715"/>
                </a:lnTo>
                <a:lnTo>
                  <a:pt x="3828130" y="1337585"/>
                </a:lnTo>
                <a:lnTo>
                  <a:pt x="3899893" y="1335142"/>
                </a:lnTo>
                <a:lnTo>
                  <a:pt x="3971126" y="1332388"/>
                </a:lnTo>
                <a:lnTo>
                  <a:pt x="4041811" y="1329326"/>
                </a:lnTo>
                <a:lnTo>
                  <a:pt x="4111930" y="1325961"/>
                </a:lnTo>
                <a:lnTo>
                  <a:pt x="4181466" y="1322296"/>
                </a:lnTo>
                <a:lnTo>
                  <a:pt x="4250403" y="1318335"/>
                </a:lnTo>
                <a:lnTo>
                  <a:pt x="4318721" y="1314081"/>
                </a:lnTo>
                <a:lnTo>
                  <a:pt x="4386403" y="1309537"/>
                </a:lnTo>
                <a:lnTo>
                  <a:pt x="4453433" y="1304708"/>
                </a:lnTo>
                <a:lnTo>
                  <a:pt x="4519792" y="1299597"/>
                </a:lnTo>
                <a:lnTo>
                  <a:pt x="4585463" y="1294206"/>
                </a:lnTo>
                <a:lnTo>
                  <a:pt x="4650428" y="1288541"/>
                </a:lnTo>
                <a:lnTo>
                  <a:pt x="4714671" y="1282605"/>
                </a:lnTo>
                <a:lnTo>
                  <a:pt x="4778172" y="1276400"/>
                </a:lnTo>
                <a:lnTo>
                  <a:pt x="4840915" y="1269931"/>
                </a:lnTo>
                <a:lnTo>
                  <a:pt x="4902883" y="1263201"/>
                </a:lnTo>
                <a:lnTo>
                  <a:pt x="4964058" y="1256214"/>
                </a:lnTo>
                <a:lnTo>
                  <a:pt x="5024421" y="1248973"/>
                </a:lnTo>
                <a:lnTo>
                  <a:pt x="5083957" y="1241482"/>
                </a:lnTo>
                <a:lnTo>
                  <a:pt x="5142646" y="1233744"/>
                </a:lnTo>
                <a:lnTo>
                  <a:pt x="5200472" y="1225764"/>
                </a:lnTo>
                <a:lnTo>
                  <a:pt x="5257417" y="1217544"/>
                </a:lnTo>
                <a:lnTo>
                  <a:pt x="5313464" y="1209088"/>
                </a:lnTo>
                <a:lnTo>
                  <a:pt x="5368595" y="1200399"/>
                </a:lnTo>
                <a:lnTo>
                  <a:pt x="5422792" y="1191482"/>
                </a:lnTo>
                <a:lnTo>
                  <a:pt x="5476039" y="1182340"/>
                </a:lnTo>
                <a:lnTo>
                  <a:pt x="5528317" y="1172976"/>
                </a:lnTo>
                <a:lnTo>
                  <a:pt x="5579608" y="1163394"/>
                </a:lnTo>
                <a:lnTo>
                  <a:pt x="5629896" y="1153597"/>
                </a:lnTo>
                <a:lnTo>
                  <a:pt x="5679163" y="1143589"/>
                </a:lnTo>
                <a:lnTo>
                  <a:pt x="5727392" y="1133374"/>
                </a:lnTo>
                <a:lnTo>
                  <a:pt x="5774564" y="1122955"/>
                </a:lnTo>
                <a:lnTo>
                  <a:pt x="5820662" y="1112336"/>
                </a:lnTo>
                <a:lnTo>
                  <a:pt x="5865670" y="1101520"/>
                </a:lnTo>
                <a:lnTo>
                  <a:pt x="5909568" y="1090511"/>
                </a:lnTo>
                <a:lnTo>
                  <a:pt x="5952340" y="1079312"/>
                </a:lnTo>
                <a:lnTo>
                  <a:pt x="5993968" y="1067928"/>
                </a:lnTo>
                <a:lnTo>
                  <a:pt x="6034435" y="1056360"/>
                </a:lnTo>
                <a:lnTo>
                  <a:pt x="6073723" y="1044614"/>
                </a:lnTo>
                <a:lnTo>
                  <a:pt x="6111815" y="1032693"/>
                </a:lnTo>
                <a:lnTo>
                  <a:pt x="6148693" y="1020599"/>
                </a:lnTo>
                <a:lnTo>
                  <a:pt x="6218736" y="995912"/>
                </a:lnTo>
                <a:lnTo>
                  <a:pt x="6283713" y="970579"/>
                </a:lnTo>
                <a:lnTo>
                  <a:pt x="6343484" y="944631"/>
                </a:lnTo>
                <a:lnTo>
                  <a:pt x="6397908" y="918095"/>
                </a:lnTo>
                <a:lnTo>
                  <a:pt x="6446845" y="891000"/>
                </a:lnTo>
                <a:lnTo>
                  <a:pt x="6490156" y="863375"/>
                </a:lnTo>
                <a:lnTo>
                  <a:pt x="6527699" y="835247"/>
                </a:lnTo>
                <a:lnTo>
                  <a:pt x="6559334" y="806646"/>
                </a:lnTo>
                <a:lnTo>
                  <a:pt x="6584922" y="777600"/>
                </a:lnTo>
                <a:lnTo>
                  <a:pt x="6611657" y="733259"/>
                </a:lnTo>
                <a:lnTo>
                  <a:pt x="6623996" y="688077"/>
                </a:lnTo>
                <a:lnTo>
                  <a:pt x="6624828" y="672846"/>
                </a:lnTo>
                <a:lnTo>
                  <a:pt x="6623996" y="657614"/>
                </a:lnTo>
                <a:lnTo>
                  <a:pt x="6611657" y="612432"/>
                </a:lnTo>
                <a:lnTo>
                  <a:pt x="6584922" y="568091"/>
                </a:lnTo>
                <a:lnTo>
                  <a:pt x="6559334" y="539045"/>
                </a:lnTo>
                <a:lnTo>
                  <a:pt x="6527699" y="510444"/>
                </a:lnTo>
                <a:lnTo>
                  <a:pt x="6490156" y="482316"/>
                </a:lnTo>
                <a:lnTo>
                  <a:pt x="6446845" y="454691"/>
                </a:lnTo>
                <a:lnTo>
                  <a:pt x="6397908" y="427596"/>
                </a:lnTo>
                <a:lnTo>
                  <a:pt x="6343484" y="401060"/>
                </a:lnTo>
                <a:lnTo>
                  <a:pt x="6283713" y="375112"/>
                </a:lnTo>
                <a:lnTo>
                  <a:pt x="6218736" y="349779"/>
                </a:lnTo>
                <a:lnTo>
                  <a:pt x="6148693" y="325092"/>
                </a:lnTo>
                <a:lnTo>
                  <a:pt x="6111815" y="312998"/>
                </a:lnTo>
                <a:lnTo>
                  <a:pt x="6073723" y="301077"/>
                </a:lnTo>
                <a:lnTo>
                  <a:pt x="6034435" y="289331"/>
                </a:lnTo>
                <a:lnTo>
                  <a:pt x="5993968" y="277763"/>
                </a:lnTo>
                <a:lnTo>
                  <a:pt x="5952340" y="266379"/>
                </a:lnTo>
                <a:lnTo>
                  <a:pt x="5909568" y="255180"/>
                </a:lnTo>
                <a:lnTo>
                  <a:pt x="5865670" y="244171"/>
                </a:lnTo>
                <a:lnTo>
                  <a:pt x="5820662" y="233355"/>
                </a:lnTo>
                <a:lnTo>
                  <a:pt x="5774564" y="222736"/>
                </a:lnTo>
                <a:lnTo>
                  <a:pt x="5727392" y="212317"/>
                </a:lnTo>
                <a:lnTo>
                  <a:pt x="5679163" y="202102"/>
                </a:lnTo>
                <a:lnTo>
                  <a:pt x="5629896" y="192094"/>
                </a:lnTo>
                <a:lnTo>
                  <a:pt x="5579608" y="182297"/>
                </a:lnTo>
                <a:lnTo>
                  <a:pt x="5528317" y="172715"/>
                </a:lnTo>
                <a:lnTo>
                  <a:pt x="5476039" y="163351"/>
                </a:lnTo>
                <a:lnTo>
                  <a:pt x="5422792" y="154209"/>
                </a:lnTo>
                <a:lnTo>
                  <a:pt x="5368595" y="145292"/>
                </a:lnTo>
                <a:lnTo>
                  <a:pt x="5313464" y="136603"/>
                </a:lnTo>
                <a:lnTo>
                  <a:pt x="5257417" y="128147"/>
                </a:lnTo>
                <a:lnTo>
                  <a:pt x="5200472" y="119927"/>
                </a:lnTo>
                <a:lnTo>
                  <a:pt x="5142646" y="111947"/>
                </a:lnTo>
                <a:lnTo>
                  <a:pt x="5083957" y="104209"/>
                </a:lnTo>
                <a:lnTo>
                  <a:pt x="5024421" y="96718"/>
                </a:lnTo>
                <a:lnTo>
                  <a:pt x="4964058" y="89477"/>
                </a:lnTo>
                <a:lnTo>
                  <a:pt x="4902883" y="82490"/>
                </a:lnTo>
                <a:lnTo>
                  <a:pt x="4840915" y="75760"/>
                </a:lnTo>
                <a:lnTo>
                  <a:pt x="4778172" y="69291"/>
                </a:lnTo>
                <a:lnTo>
                  <a:pt x="4714671" y="63086"/>
                </a:lnTo>
                <a:lnTo>
                  <a:pt x="4650428" y="57150"/>
                </a:lnTo>
                <a:lnTo>
                  <a:pt x="4585463" y="51485"/>
                </a:lnTo>
                <a:lnTo>
                  <a:pt x="4519792" y="46094"/>
                </a:lnTo>
                <a:lnTo>
                  <a:pt x="4453433" y="40983"/>
                </a:lnTo>
                <a:lnTo>
                  <a:pt x="4386403" y="36154"/>
                </a:lnTo>
                <a:lnTo>
                  <a:pt x="4318721" y="31610"/>
                </a:lnTo>
                <a:lnTo>
                  <a:pt x="4250403" y="27356"/>
                </a:lnTo>
                <a:lnTo>
                  <a:pt x="4181466" y="23395"/>
                </a:lnTo>
                <a:lnTo>
                  <a:pt x="4111930" y="19730"/>
                </a:lnTo>
                <a:lnTo>
                  <a:pt x="4041811" y="16365"/>
                </a:lnTo>
                <a:lnTo>
                  <a:pt x="3971126" y="13303"/>
                </a:lnTo>
                <a:lnTo>
                  <a:pt x="3899893" y="10549"/>
                </a:lnTo>
                <a:lnTo>
                  <a:pt x="3828130" y="8106"/>
                </a:lnTo>
                <a:lnTo>
                  <a:pt x="3755855" y="5976"/>
                </a:lnTo>
                <a:lnTo>
                  <a:pt x="3683084" y="4165"/>
                </a:lnTo>
                <a:lnTo>
                  <a:pt x="3609835" y="2675"/>
                </a:lnTo>
                <a:lnTo>
                  <a:pt x="3536126" y="1510"/>
                </a:lnTo>
                <a:lnTo>
                  <a:pt x="3461974" y="673"/>
                </a:lnTo>
                <a:lnTo>
                  <a:pt x="3387398" y="168"/>
                </a:lnTo>
                <a:lnTo>
                  <a:pt x="331241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260" dirty="0"/>
              <a:t>4:</a:t>
            </a:r>
            <a:r>
              <a:rPr spc="-215" dirty="0"/>
              <a:t> </a:t>
            </a:r>
            <a:r>
              <a:rPr spc="-170" dirty="0"/>
              <a:t>Identify</a:t>
            </a:r>
            <a:r>
              <a:rPr spc="-210" dirty="0"/>
              <a:t> </a:t>
            </a:r>
            <a:r>
              <a:rPr spc="-130" dirty="0"/>
              <a:t>cases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5" dirty="0"/>
              <a:t>obtain</a:t>
            </a:r>
            <a:r>
              <a:rPr spc="-204" dirty="0"/>
              <a:t> </a:t>
            </a:r>
            <a:r>
              <a:rPr spc="-110" dirty="0"/>
              <a:t>information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0305" y="1408316"/>
            <a:ext cx="10609580" cy="3214370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800" b="1" spc="-95" dirty="0">
                <a:solidFill>
                  <a:srgbClr val="A4B33B"/>
                </a:solidFill>
                <a:latin typeface="Verdana"/>
                <a:cs typeface="Verdana"/>
              </a:rPr>
              <a:t>Line</a:t>
            </a:r>
            <a:r>
              <a:rPr sz="2800" b="1" spc="-18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14" dirty="0">
                <a:solidFill>
                  <a:srgbClr val="A4B33B"/>
                </a:solidFill>
                <a:latin typeface="Verdana"/>
                <a:cs typeface="Verdana"/>
              </a:rPr>
              <a:t>List</a:t>
            </a:r>
            <a:endParaRPr sz="2800">
              <a:latin typeface="Verdana"/>
              <a:cs typeface="Verdana"/>
            </a:endParaRPr>
          </a:p>
          <a:p>
            <a:pPr marL="285115" indent="-273050">
              <a:lnSpc>
                <a:spcPct val="100000"/>
              </a:lnSpc>
              <a:spcBef>
                <a:spcPts val="1385"/>
              </a:spcBef>
              <a:buSzPct val="108000"/>
              <a:buFont typeface="Calibri"/>
              <a:buChar char="•"/>
              <a:tabLst>
                <a:tab pos="285750" algn="l"/>
              </a:tabLst>
            </a:pPr>
            <a:r>
              <a:rPr sz="2500" spc="20" dirty="0">
                <a:latin typeface="Verdana"/>
                <a:cs typeface="Verdana"/>
              </a:rPr>
              <a:t>Bas</a:t>
            </a:r>
            <a:r>
              <a:rPr sz="2500" spc="40" dirty="0">
                <a:latin typeface="Verdana"/>
                <a:cs typeface="Verdana"/>
              </a:rPr>
              <a:t>ic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inf</a:t>
            </a:r>
            <a:r>
              <a:rPr sz="2500" spc="-15" dirty="0">
                <a:latin typeface="Verdana"/>
                <a:cs typeface="Verdana"/>
              </a:rPr>
              <a:t>o</a:t>
            </a:r>
            <a:r>
              <a:rPr sz="2500" spc="-20" dirty="0">
                <a:latin typeface="Verdana"/>
                <a:cs typeface="Verdana"/>
              </a:rPr>
              <a:t>r</a:t>
            </a:r>
            <a:r>
              <a:rPr sz="2500" spc="55" dirty="0">
                <a:latin typeface="Verdana"/>
                <a:cs typeface="Verdana"/>
              </a:rPr>
              <a:t>mation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o</a:t>
            </a:r>
            <a:r>
              <a:rPr sz="2500" spc="105" dirty="0">
                <a:latin typeface="Verdana"/>
                <a:cs typeface="Verdana"/>
              </a:rPr>
              <a:t>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0" dirty="0">
                <a:latin typeface="Verdana"/>
                <a:cs typeface="Verdana"/>
              </a:rPr>
              <a:t>each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case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7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-160" dirty="0">
                <a:latin typeface="Verdana"/>
                <a:cs typeface="Verdana"/>
              </a:rPr>
              <a:t>ID,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55" dirty="0">
                <a:latin typeface="Verdana"/>
                <a:cs typeface="Verdana"/>
              </a:rPr>
              <a:t>age,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type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of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70" dirty="0">
                <a:latin typeface="Verdana"/>
                <a:cs typeface="Verdana"/>
              </a:rPr>
              <a:t>case,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-135" dirty="0">
                <a:latin typeface="Verdana"/>
                <a:cs typeface="Verdana"/>
              </a:rPr>
              <a:t>sex,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70" dirty="0">
                <a:latin typeface="Verdana"/>
                <a:cs typeface="Verdana"/>
              </a:rPr>
              <a:t>phone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10" dirty="0">
                <a:latin typeface="Verdana"/>
                <a:cs typeface="Verdana"/>
              </a:rPr>
              <a:t>number,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-15" dirty="0">
                <a:latin typeface="Verdana"/>
                <a:cs typeface="Verdana"/>
              </a:rPr>
              <a:t>residence,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clinical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30" dirty="0">
                <a:latin typeface="Verdana"/>
                <a:cs typeface="Verdana"/>
              </a:rPr>
              <a:t>information….</a:t>
            </a:r>
            <a:endParaRPr sz="2200">
              <a:latin typeface="Verdana"/>
              <a:cs typeface="Verdana"/>
            </a:endParaRPr>
          </a:p>
          <a:p>
            <a:pPr marL="285115" indent="-273050">
              <a:lnSpc>
                <a:spcPct val="100000"/>
              </a:lnSpc>
              <a:spcBef>
                <a:spcPts val="1370"/>
              </a:spcBef>
              <a:buSzPct val="108000"/>
              <a:buFont typeface="Calibri"/>
              <a:buChar char="•"/>
              <a:tabLst>
                <a:tab pos="285750" algn="l"/>
              </a:tabLst>
            </a:pPr>
            <a:r>
              <a:rPr sz="2500" spc="85" dirty="0">
                <a:latin typeface="Verdana"/>
                <a:cs typeface="Verdana"/>
              </a:rPr>
              <a:t>One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5" dirty="0">
                <a:latin typeface="Verdana"/>
                <a:cs typeface="Verdana"/>
              </a:rPr>
              <a:t>line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per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case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6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10" dirty="0">
                <a:latin typeface="Verdana"/>
                <a:cs typeface="Verdana"/>
              </a:rPr>
              <a:t>Spreadsheet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80" dirty="0">
                <a:latin typeface="Verdana"/>
                <a:cs typeface="Verdana"/>
              </a:rPr>
              <a:t>Updated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55" dirty="0">
                <a:latin typeface="Verdana"/>
                <a:cs typeface="Verdana"/>
              </a:rPr>
              <a:t>as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t</a:t>
            </a:r>
            <a:r>
              <a:rPr sz="2500" spc="60" dirty="0">
                <a:latin typeface="Verdana"/>
                <a:cs typeface="Verdana"/>
              </a:rPr>
              <a:t>he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20" dirty="0">
                <a:latin typeface="Verdana"/>
                <a:cs typeface="Verdana"/>
              </a:rPr>
              <a:t>inve</a:t>
            </a:r>
            <a:r>
              <a:rPr sz="2500" spc="-15" dirty="0">
                <a:latin typeface="Verdana"/>
                <a:cs typeface="Verdana"/>
              </a:rPr>
              <a:t>s</a:t>
            </a:r>
            <a:r>
              <a:rPr sz="2500" spc="35" dirty="0">
                <a:latin typeface="Verdana"/>
                <a:cs typeface="Verdana"/>
              </a:rPr>
              <a:t>tiga</a:t>
            </a:r>
            <a:r>
              <a:rPr sz="2500" spc="15" dirty="0">
                <a:latin typeface="Verdana"/>
                <a:cs typeface="Verdana"/>
              </a:rPr>
              <a:t>t</a:t>
            </a:r>
            <a:r>
              <a:rPr sz="2500" spc="45" dirty="0">
                <a:latin typeface="Verdana"/>
                <a:cs typeface="Verdana"/>
              </a:rPr>
              <a:t>ion</a:t>
            </a:r>
            <a:r>
              <a:rPr sz="2500" spc="-240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develops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0" y="5232958"/>
            <a:ext cx="5174615" cy="665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60" dirty="0">
                <a:solidFill>
                  <a:srgbClr val="FFFFFF"/>
                </a:solidFill>
                <a:latin typeface="Verdana"/>
                <a:cs typeface="Verdana"/>
              </a:rPr>
              <a:t>Facilitates</a:t>
            </a:r>
            <a:r>
              <a:rPr sz="160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65" dirty="0">
                <a:solidFill>
                  <a:srgbClr val="FFFFFF"/>
                </a:solidFill>
                <a:latin typeface="Verdana"/>
                <a:cs typeface="Verdana"/>
              </a:rPr>
              <a:t>systematization</a:t>
            </a:r>
            <a:r>
              <a:rPr sz="1600" b="1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6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600" b="1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45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600" b="1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60" dirty="0">
                <a:solidFill>
                  <a:srgbClr val="FFFFFF"/>
                </a:solidFill>
                <a:latin typeface="Verdana"/>
                <a:cs typeface="Verdana"/>
              </a:rPr>
              <a:t>information</a:t>
            </a:r>
            <a:endParaRPr sz="1600">
              <a:latin typeface="Verdana"/>
              <a:cs typeface="Verdana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7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600" b="1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b="1" spc="-65" dirty="0">
                <a:solidFill>
                  <a:srgbClr val="FFFFFF"/>
                </a:solidFill>
                <a:latin typeface="Verdana"/>
                <a:cs typeface="Verdana"/>
              </a:rPr>
              <a:t>ovides</a:t>
            </a:r>
            <a:r>
              <a:rPr sz="160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6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1600" b="1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65" dirty="0">
                <a:solidFill>
                  <a:srgbClr val="FFFFFF"/>
                </a:solidFill>
                <a:latin typeface="Verdana"/>
                <a:cs typeface="Verdana"/>
              </a:rPr>
              <a:t>ove</a:t>
            </a:r>
            <a:r>
              <a:rPr sz="1600" b="1" spc="-100" dirty="0">
                <a:solidFill>
                  <a:srgbClr val="FFFFFF"/>
                </a:solidFill>
                <a:latin typeface="Verdana"/>
                <a:cs typeface="Verdana"/>
              </a:rPr>
              <a:t>ra</a:t>
            </a:r>
            <a:r>
              <a:rPr sz="1600" b="1" spc="-6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600" b="1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600" b="1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30" dirty="0">
                <a:solidFill>
                  <a:srgbClr val="FFFFFF"/>
                </a:solidFill>
                <a:latin typeface="Verdana"/>
                <a:cs typeface="Verdana"/>
              </a:rPr>
              <a:t>pic</a:t>
            </a:r>
            <a:r>
              <a:rPr sz="1600" b="1" spc="-70" dirty="0">
                <a:solidFill>
                  <a:srgbClr val="FFFFFF"/>
                </a:solidFill>
                <a:latin typeface="Verdana"/>
                <a:cs typeface="Verdana"/>
              </a:rPr>
              <a:t>tur</a:t>
            </a:r>
            <a:r>
              <a:rPr sz="1600" b="1" spc="-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260" dirty="0"/>
              <a:t>4:</a:t>
            </a:r>
            <a:r>
              <a:rPr spc="-215" dirty="0"/>
              <a:t> </a:t>
            </a:r>
            <a:r>
              <a:rPr spc="-170" dirty="0"/>
              <a:t>Identify</a:t>
            </a:r>
            <a:r>
              <a:rPr spc="-210" dirty="0"/>
              <a:t> </a:t>
            </a:r>
            <a:r>
              <a:rPr spc="-130" dirty="0"/>
              <a:t>cases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5" dirty="0"/>
              <a:t>obtain</a:t>
            </a:r>
            <a:r>
              <a:rPr spc="-204" dirty="0"/>
              <a:t> </a:t>
            </a:r>
            <a:r>
              <a:rPr spc="-110" dirty="0"/>
              <a:t>information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9491" y="1231391"/>
            <a:ext cx="9576816" cy="382676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81300" y="5035296"/>
            <a:ext cx="6624955" cy="1346200"/>
          </a:xfrm>
          <a:custGeom>
            <a:avLst/>
            <a:gdLst/>
            <a:ahLst/>
            <a:cxnLst/>
            <a:rect l="l" t="t" r="r" b="b"/>
            <a:pathLst>
              <a:path w="6624955" h="1346200">
                <a:moveTo>
                  <a:pt x="3312414" y="0"/>
                </a:moveTo>
                <a:lnTo>
                  <a:pt x="3237429" y="168"/>
                </a:lnTo>
                <a:lnTo>
                  <a:pt x="3162853" y="673"/>
                </a:lnTo>
                <a:lnTo>
                  <a:pt x="3088701" y="1510"/>
                </a:lnTo>
                <a:lnTo>
                  <a:pt x="3014992" y="2675"/>
                </a:lnTo>
                <a:lnTo>
                  <a:pt x="2941743" y="4165"/>
                </a:lnTo>
                <a:lnTo>
                  <a:pt x="2868972" y="5976"/>
                </a:lnTo>
                <a:lnTo>
                  <a:pt x="2796697" y="8106"/>
                </a:lnTo>
                <a:lnTo>
                  <a:pt x="2724934" y="10549"/>
                </a:lnTo>
                <a:lnTo>
                  <a:pt x="2653701" y="13303"/>
                </a:lnTo>
                <a:lnTo>
                  <a:pt x="2583016" y="16365"/>
                </a:lnTo>
                <a:lnTo>
                  <a:pt x="2512897" y="19730"/>
                </a:lnTo>
                <a:lnTo>
                  <a:pt x="2443361" y="23395"/>
                </a:lnTo>
                <a:lnTo>
                  <a:pt x="2374424" y="27356"/>
                </a:lnTo>
                <a:lnTo>
                  <a:pt x="2306106" y="31610"/>
                </a:lnTo>
                <a:lnTo>
                  <a:pt x="2238424" y="36154"/>
                </a:lnTo>
                <a:lnTo>
                  <a:pt x="2171394" y="40983"/>
                </a:lnTo>
                <a:lnTo>
                  <a:pt x="2105035" y="46094"/>
                </a:lnTo>
                <a:lnTo>
                  <a:pt x="2039364" y="51485"/>
                </a:lnTo>
                <a:lnTo>
                  <a:pt x="1974399" y="57150"/>
                </a:lnTo>
                <a:lnTo>
                  <a:pt x="1910156" y="63086"/>
                </a:lnTo>
                <a:lnTo>
                  <a:pt x="1846655" y="69291"/>
                </a:lnTo>
                <a:lnTo>
                  <a:pt x="1783912" y="75760"/>
                </a:lnTo>
                <a:lnTo>
                  <a:pt x="1721944" y="82490"/>
                </a:lnTo>
                <a:lnTo>
                  <a:pt x="1660769" y="89477"/>
                </a:lnTo>
                <a:lnTo>
                  <a:pt x="1600406" y="96718"/>
                </a:lnTo>
                <a:lnTo>
                  <a:pt x="1540870" y="104209"/>
                </a:lnTo>
                <a:lnTo>
                  <a:pt x="1482181" y="111947"/>
                </a:lnTo>
                <a:lnTo>
                  <a:pt x="1424355" y="119927"/>
                </a:lnTo>
                <a:lnTo>
                  <a:pt x="1367410" y="128147"/>
                </a:lnTo>
                <a:lnTo>
                  <a:pt x="1311363" y="136603"/>
                </a:lnTo>
                <a:lnTo>
                  <a:pt x="1256232" y="145292"/>
                </a:lnTo>
                <a:lnTo>
                  <a:pt x="1202035" y="154209"/>
                </a:lnTo>
                <a:lnTo>
                  <a:pt x="1148788" y="163351"/>
                </a:lnTo>
                <a:lnTo>
                  <a:pt x="1096510" y="172715"/>
                </a:lnTo>
                <a:lnTo>
                  <a:pt x="1045219" y="182297"/>
                </a:lnTo>
                <a:lnTo>
                  <a:pt x="994931" y="192094"/>
                </a:lnTo>
                <a:lnTo>
                  <a:pt x="945664" y="202102"/>
                </a:lnTo>
                <a:lnTo>
                  <a:pt x="897435" y="212317"/>
                </a:lnTo>
                <a:lnTo>
                  <a:pt x="850263" y="222736"/>
                </a:lnTo>
                <a:lnTo>
                  <a:pt x="804165" y="233355"/>
                </a:lnTo>
                <a:lnTo>
                  <a:pt x="759157" y="244171"/>
                </a:lnTo>
                <a:lnTo>
                  <a:pt x="715259" y="255180"/>
                </a:lnTo>
                <a:lnTo>
                  <a:pt x="672487" y="266379"/>
                </a:lnTo>
                <a:lnTo>
                  <a:pt x="630859" y="277763"/>
                </a:lnTo>
                <a:lnTo>
                  <a:pt x="590392" y="289331"/>
                </a:lnTo>
                <a:lnTo>
                  <a:pt x="551104" y="301077"/>
                </a:lnTo>
                <a:lnTo>
                  <a:pt x="513012" y="312998"/>
                </a:lnTo>
                <a:lnTo>
                  <a:pt x="476134" y="325092"/>
                </a:lnTo>
                <a:lnTo>
                  <a:pt x="406091" y="349779"/>
                </a:lnTo>
                <a:lnTo>
                  <a:pt x="341114" y="375112"/>
                </a:lnTo>
                <a:lnTo>
                  <a:pt x="281343" y="401060"/>
                </a:lnTo>
                <a:lnTo>
                  <a:pt x="226919" y="427596"/>
                </a:lnTo>
                <a:lnTo>
                  <a:pt x="177982" y="454691"/>
                </a:lnTo>
                <a:lnTo>
                  <a:pt x="134671" y="482316"/>
                </a:lnTo>
                <a:lnTo>
                  <a:pt x="97128" y="510444"/>
                </a:lnTo>
                <a:lnTo>
                  <a:pt x="65493" y="539045"/>
                </a:lnTo>
                <a:lnTo>
                  <a:pt x="39905" y="568091"/>
                </a:lnTo>
                <a:lnTo>
                  <a:pt x="13170" y="612432"/>
                </a:lnTo>
                <a:lnTo>
                  <a:pt x="831" y="657614"/>
                </a:lnTo>
                <a:lnTo>
                  <a:pt x="0" y="672845"/>
                </a:lnTo>
                <a:lnTo>
                  <a:pt x="831" y="688077"/>
                </a:lnTo>
                <a:lnTo>
                  <a:pt x="13170" y="733259"/>
                </a:lnTo>
                <a:lnTo>
                  <a:pt x="39905" y="777600"/>
                </a:lnTo>
                <a:lnTo>
                  <a:pt x="65493" y="806646"/>
                </a:lnTo>
                <a:lnTo>
                  <a:pt x="97128" y="835247"/>
                </a:lnTo>
                <a:lnTo>
                  <a:pt x="134671" y="863375"/>
                </a:lnTo>
                <a:lnTo>
                  <a:pt x="177982" y="891000"/>
                </a:lnTo>
                <a:lnTo>
                  <a:pt x="226919" y="918095"/>
                </a:lnTo>
                <a:lnTo>
                  <a:pt x="281343" y="944631"/>
                </a:lnTo>
                <a:lnTo>
                  <a:pt x="341114" y="970579"/>
                </a:lnTo>
                <a:lnTo>
                  <a:pt x="406091" y="995912"/>
                </a:lnTo>
                <a:lnTo>
                  <a:pt x="476134" y="1020599"/>
                </a:lnTo>
                <a:lnTo>
                  <a:pt x="513012" y="1032693"/>
                </a:lnTo>
                <a:lnTo>
                  <a:pt x="551104" y="1044614"/>
                </a:lnTo>
                <a:lnTo>
                  <a:pt x="590392" y="1056360"/>
                </a:lnTo>
                <a:lnTo>
                  <a:pt x="630859" y="1067928"/>
                </a:lnTo>
                <a:lnTo>
                  <a:pt x="672487" y="1079312"/>
                </a:lnTo>
                <a:lnTo>
                  <a:pt x="715259" y="1090511"/>
                </a:lnTo>
                <a:lnTo>
                  <a:pt x="759157" y="1101520"/>
                </a:lnTo>
                <a:lnTo>
                  <a:pt x="804165" y="1112336"/>
                </a:lnTo>
                <a:lnTo>
                  <a:pt x="850263" y="1122955"/>
                </a:lnTo>
                <a:lnTo>
                  <a:pt x="897435" y="1133374"/>
                </a:lnTo>
                <a:lnTo>
                  <a:pt x="945664" y="1143589"/>
                </a:lnTo>
                <a:lnTo>
                  <a:pt x="994931" y="1153597"/>
                </a:lnTo>
                <a:lnTo>
                  <a:pt x="1045219" y="1163394"/>
                </a:lnTo>
                <a:lnTo>
                  <a:pt x="1096510" y="1172976"/>
                </a:lnTo>
                <a:lnTo>
                  <a:pt x="1148788" y="1182340"/>
                </a:lnTo>
                <a:lnTo>
                  <a:pt x="1202035" y="1191482"/>
                </a:lnTo>
                <a:lnTo>
                  <a:pt x="1256232" y="1200399"/>
                </a:lnTo>
                <a:lnTo>
                  <a:pt x="1311363" y="1209088"/>
                </a:lnTo>
                <a:lnTo>
                  <a:pt x="1367410" y="1217544"/>
                </a:lnTo>
                <a:lnTo>
                  <a:pt x="1424355" y="1225764"/>
                </a:lnTo>
                <a:lnTo>
                  <a:pt x="1482181" y="1233744"/>
                </a:lnTo>
                <a:lnTo>
                  <a:pt x="1540870" y="1241482"/>
                </a:lnTo>
                <a:lnTo>
                  <a:pt x="1600406" y="1248973"/>
                </a:lnTo>
                <a:lnTo>
                  <a:pt x="1660769" y="1256214"/>
                </a:lnTo>
                <a:lnTo>
                  <a:pt x="1721944" y="1263201"/>
                </a:lnTo>
                <a:lnTo>
                  <a:pt x="1783912" y="1269931"/>
                </a:lnTo>
                <a:lnTo>
                  <a:pt x="1846655" y="1276400"/>
                </a:lnTo>
                <a:lnTo>
                  <a:pt x="1910156" y="1282605"/>
                </a:lnTo>
                <a:lnTo>
                  <a:pt x="1974399" y="1288541"/>
                </a:lnTo>
                <a:lnTo>
                  <a:pt x="2039364" y="1294206"/>
                </a:lnTo>
                <a:lnTo>
                  <a:pt x="2105035" y="1299597"/>
                </a:lnTo>
                <a:lnTo>
                  <a:pt x="2171394" y="1304708"/>
                </a:lnTo>
                <a:lnTo>
                  <a:pt x="2238424" y="1309537"/>
                </a:lnTo>
                <a:lnTo>
                  <a:pt x="2306106" y="1314081"/>
                </a:lnTo>
                <a:lnTo>
                  <a:pt x="2374424" y="1318335"/>
                </a:lnTo>
                <a:lnTo>
                  <a:pt x="2443361" y="1322296"/>
                </a:lnTo>
                <a:lnTo>
                  <a:pt x="2512897" y="1325961"/>
                </a:lnTo>
                <a:lnTo>
                  <a:pt x="2583016" y="1329326"/>
                </a:lnTo>
                <a:lnTo>
                  <a:pt x="2653701" y="1332388"/>
                </a:lnTo>
                <a:lnTo>
                  <a:pt x="2724934" y="1335142"/>
                </a:lnTo>
                <a:lnTo>
                  <a:pt x="2796697" y="1337585"/>
                </a:lnTo>
                <a:lnTo>
                  <a:pt x="2868972" y="1339715"/>
                </a:lnTo>
                <a:lnTo>
                  <a:pt x="2941743" y="1341526"/>
                </a:lnTo>
                <a:lnTo>
                  <a:pt x="3014992" y="1343016"/>
                </a:lnTo>
                <a:lnTo>
                  <a:pt x="3088701" y="1344181"/>
                </a:lnTo>
                <a:lnTo>
                  <a:pt x="3162853" y="1345018"/>
                </a:lnTo>
                <a:lnTo>
                  <a:pt x="3237429" y="1345523"/>
                </a:lnTo>
                <a:lnTo>
                  <a:pt x="3312414" y="1345691"/>
                </a:lnTo>
                <a:lnTo>
                  <a:pt x="3387398" y="1345523"/>
                </a:lnTo>
                <a:lnTo>
                  <a:pt x="3461974" y="1345018"/>
                </a:lnTo>
                <a:lnTo>
                  <a:pt x="3536126" y="1344181"/>
                </a:lnTo>
                <a:lnTo>
                  <a:pt x="3609835" y="1343016"/>
                </a:lnTo>
                <a:lnTo>
                  <a:pt x="3683084" y="1341526"/>
                </a:lnTo>
                <a:lnTo>
                  <a:pt x="3755855" y="1339715"/>
                </a:lnTo>
                <a:lnTo>
                  <a:pt x="3828130" y="1337585"/>
                </a:lnTo>
                <a:lnTo>
                  <a:pt x="3899893" y="1335142"/>
                </a:lnTo>
                <a:lnTo>
                  <a:pt x="3971126" y="1332388"/>
                </a:lnTo>
                <a:lnTo>
                  <a:pt x="4041811" y="1329326"/>
                </a:lnTo>
                <a:lnTo>
                  <a:pt x="4111930" y="1325961"/>
                </a:lnTo>
                <a:lnTo>
                  <a:pt x="4181466" y="1322296"/>
                </a:lnTo>
                <a:lnTo>
                  <a:pt x="4250403" y="1318335"/>
                </a:lnTo>
                <a:lnTo>
                  <a:pt x="4318721" y="1314081"/>
                </a:lnTo>
                <a:lnTo>
                  <a:pt x="4386403" y="1309537"/>
                </a:lnTo>
                <a:lnTo>
                  <a:pt x="4453433" y="1304708"/>
                </a:lnTo>
                <a:lnTo>
                  <a:pt x="4519792" y="1299597"/>
                </a:lnTo>
                <a:lnTo>
                  <a:pt x="4585463" y="1294206"/>
                </a:lnTo>
                <a:lnTo>
                  <a:pt x="4650428" y="1288541"/>
                </a:lnTo>
                <a:lnTo>
                  <a:pt x="4714671" y="1282605"/>
                </a:lnTo>
                <a:lnTo>
                  <a:pt x="4778172" y="1276400"/>
                </a:lnTo>
                <a:lnTo>
                  <a:pt x="4840915" y="1269931"/>
                </a:lnTo>
                <a:lnTo>
                  <a:pt x="4902883" y="1263201"/>
                </a:lnTo>
                <a:lnTo>
                  <a:pt x="4964058" y="1256214"/>
                </a:lnTo>
                <a:lnTo>
                  <a:pt x="5024421" y="1248973"/>
                </a:lnTo>
                <a:lnTo>
                  <a:pt x="5083957" y="1241482"/>
                </a:lnTo>
                <a:lnTo>
                  <a:pt x="5142646" y="1233744"/>
                </a:lnTo>
                <a:lnTo>
                  <a:pt x="5200472" y="1225764"/>
                </a:lnTo>
                <a:lnTo>
                  <a:pt x="5257417" y="1217544"/>
                </a:lnTo>
                <a:lnTo>
                  <a:pt x="5313464" y="1209088"/>
                </a:lnTo>
                <a:lnTo>
                  <a:pt x="5368595" y="1200399"/>
                </a:lnTo>
                <a:lnTo>
                  <a:pt x="5422792" y="1191482"/>
                </a:lnTo>
                <a:lnTo>
                  <a:pt x="5476039" y="1182340"/>
                </a:lnTo>
                <a:lnTo>
                  <a:pt x="5528317" y="1172976"/>
                </a:lnTo>
                <a:lnTo>
                  <a:pt x="5579608" y="1163394"/>
                </a:lnTo>
                <a:lnTo>
                  <a:pt x="5629896" y="1153597"/>
                </a:lnTo>
                <a:lnTo>
                  <a:pt x="5679163" y="1143589"/>
                </a:lnTo>
                <a:lnTo>
                  <a:pt x="5727392" y="1133374"/>
                </a:lnTo>
                <a:lnTo>
                  <a:pt x="5774564" y="1122955"/>
                </a:lnTo>
                <a:lnTo>
                  <a:pt x="5820662" y="1112336"/>
                </a:lnTo>
                <a:lnTo>
                  <a:pt x="5865670" y="1101520"/>
                </a:lnTo>
                <a:lnTo>
                  <a:pt x="5909568" y="1090511"/>
                </a:lnTo>
                <a:lnTo>
                  <a:pt x="5952340" y="1079312"/>
                </a:lnTo>
                <a:lnTo>
                  <a:pt x="5993968" y="1067928"/>
                </a:lnTo>
                <a:lnTo>
                  <a:pt x="6034435" y="1056360"/>
                </a:lnTo>
                <a:lnTo>
                  <a:pt x="6073723" y="1044614"/>
                </a:lnTo>
                <a:lnTo>
                  <a:pt x="6111815" y="1032693"/>
                </a:lnTo>
                <a:lnTo>
                  <a:pt x="6148693" y="1020599"/>
                </a:lnTo>
                <a:lnTo>
                  <a:pt x="6218736" y="995912"/>
                </a:lnTo>
                <a:lnTo>
                  <a:pt x="6283713" y="970579"/>
                </a:lnTo>
                <a:lnTo>
                  <a:pt x="6343484" y="944631"/>
                </a:lnTo>
                <a:lnTo>
                  <a:pt x="6397908" y="918095"/>
                </a:lnTo>
                <a:lnTo>
                  <a:pt x="6446845" y="891000"/>
                </a:lnTo>
                <a:lnTo>
                  <a:pt x="6490156" y="863375"/>
                </a:lnTo>
                <a:lnTo>
                  <a:pt x="6527699" y="835247"/>
                </a:lnTo>
                <a:lnTo>
                  <a:pt x="6559334" y="806646"/>
                </a:lnTo>
                <a:lnTo>
                  <a:pt x="6584922" y="777600"/>
                </a:lnTo>
                <a:lnTo>
                  <a:pt x="6611657" y="733259"/>
                </a:lnTo>
                <a:lnTo>
                  <a:pt x="6623996" y="688077"/>
                </a:lnTo>
                <a:lnTo>
                  <a:pt x="6624828" y="672845"/>
                </a:lnTo>
                <a:lnTo>
                  <a:pt x="6623996" y="657614"/>
                </a:lnTo>
                <a:lnTo>
                  <a:pt x="6611657" y="612432"/>
                </a:lnTo>
                <a:lnTo>
                  <a:pt x="6584922" y="568091"/>
                </a:lnTo>
                <a:lnTo>
                  <a:pt x="6559334" y="539045"/>
                </a:lnTo>
                <a:lnTo>
                  <a:pt x="6527699" y="510444"/>
                </a:lnTo>
                <a:lnTo>
                  <a:pt x="6490156" y="482316"/>
                </a:lnTo>
                <a:lnTo>
                  <a:pt x="6446845" y="454691"/>
                </a:lnTo>
                <a:lnTo>
                  <a:pt x="6397908" y="427596"/>
                </a:lnTo>
                <a:lnTo>
                  <a:pt x="6343484" y="401060"/>
                </a:lnTo>
                <a:lnTo>
                  <a:pt x="6283713" y="375112"/>
                </a:lnTo>
                <a:lnTo>
                  <a:pt x="6218736" y="349779"/>
                </a:lnTo>
                <a:lnTo>
                  <a:pt x="6148693" y="325092"/>
                </a:lnTo>
                <a:lnTo>
                  <a:pt x="6111815" y="312998"/>
                </a:lnTo>
                <a:lnTo>
                  <a:pt x="6073723" y="301077"/>
                </a:lnTo>
                <a:lnTo>
                  <a:pt x="6034435" y="289331"/>
                </a:lnTo>
                <a:lnTo>
                  <a:pt x="5993968" y="277763"/>
                </a:lnTo>
                <a:lnTo>
                  <a:pt x="5952340" y="266379"/>
                </a:lnTo>
                <a:lnTo>
                  <a:pt x="5909568" y="255180"/>
                </a:lnTo>
                <a:lnTo>
                  <a:pt x="5865670" y="244171"/>
                </a:lnTo>
                <a:lnTo>
                  <a:pt x="5820662" y="233355"/>
                </a:lnTo>
                <a:lnTo>
                  <a:pt x="5774564" y="222736"/>
                </a:lnTo>
                <a:lnTo>
                  <a:pt x="5727392" y="212317"/>
                </a:lnTo>
                <a:lnTo>
                  <a:pt x="5679163" y="202102"/>
                </a:lnTo>
                <a:lnTo>
                  <a:pt x="5629896" y="192094"/>
                </a:lnTo>
                <a:lnTo>
                  <a:pt x="5579608" y="182297"/>
                </a:lnTo>
                <a:lnTo>
                  <a:pt x="5528317" y="172715"/>
                </a:lnTo>
                <a:lnTo>
                  <a:pt x="5476039" y="163351"/>
                </a:lnTo>
                <a:lnTo>
                  <a:pt x="5422792" y="154209"/>
                </a:lnTo>
                <a:lnTo>
                  <a:pt x="5368595" y="145292"/>
                </a:lnTo>
                <a:lnTo>
                  <a:pt x="5313464" y="136603"/>
                </a:lnTo>
                <a:lnTo>
                  <a:pt x="5257417" y="128147"/>
                </a:lnTo>
                <a:lnTo>
                  <a:pt x="5200472" y="119927"/>
                </a:lnTo>
                <a:lnTo>
                  <a:pt x="5142646" y="111947"/>
                </a:lnTo>
                <a:lnTo>
                  <a:pt x="5083957" y="104209"/>
                </a:lnTo>
                <a:lnTo>
                  <a:pt x="5024421" y="96718"/>
                </a:lnTo>
                <a:lnTo>
                  <a:pt x="4964058" y="89477"/>
                </a:lnTo>
                <a:lnTo>
                  <a:pt x="4902883" y="82490"/>
                </a:lnTo>
                <a:lnTo>
                  <a:pt x="4840915" y="75760"/>
                </a:lnTo>
                <a:lnTo>
                  <a:pt x="4778172" y="69291"/>
                </a:lnTo>
                <a:lnTo>
                  <a:pt x="4714671" y="63086"/>
                </a:lnTo>
                <a:lnTo>
                  <a:pt x="4650428" y="57150"/>
                </a:lnTo>
                <a:lnTo>
                  <a:pt x="4585463" y="51485"/>
                </a:lnTo>
                <a:lnTo>
                  <a:pt x="4519792" y="46094"/>
                </a:lnTo>
                <a:lnTo>
                  <a:pt x="4453433" y="40983"/>
                </a:lnTo>
                <a:lnTo>
                  <a:pt x="4386403" y="36154"/>
                </a:lnTo>
                <a:lnTo>
                  <a:pt x="4318721" y="31610"/>
                </a:lnTo>
                <a:lnTo>
                  <a:pt x="4250403" y="27356"/>
                </a:lnTo>
                <a:lnTo>
                  <a:pt x="4181466" y="23395"/>
                </a:lnTo>
                <a:lnTo>
                  <a:pt x="4111930" y="19730"/>
                </a:lnTo>
                <a:lnTo>
                  <a:pt x="4041811" y="16365"/>
                </a:lnTo>
                <a:lnTo>
                  <a:pt x="3971126" y="13303"/>
                </a:lnTo>
                <a:lnTo>
                  <a:pt x="3899893" y="10549"/>
                </a:lnTo>
                <a:lnTo>
                  <a:pt x="3828130" y="8106"/>
                </a:lnTo>
                <a:lnTo>
                  <a:pt x="3755855" y="5976"/>
                </a:lnTo>
                <a:lnTo>
                  <a:pt x="3683084" y="4165"/>
                </a:lnTo>
                <a:lnTo>
                  <a:pt x="3609835" y="2675"/>
                </a:lnTo>
                <a:lnTo>
                  <a:pt x="3536126" y="1510"/>
                </a:lnTo>
                <a:lnTo>
                  <a:pt x="3461974" y="673"/>
                </a:lnTo>
                <a:lnTo>
                  <a:pt x="3387398" y="168"/>
                </a:lnTo>
                <a:lnTo>
                  <a:pt x="331241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260" dirty="0"/>
              <a:t>4:</a:t>
            </a:r>
            <a:r>
              <a:rPr spc="-215" dirty="0"/>
              <a:t> </a:t>
            </a:r>
            <a:r>
              <a:rPr spc="-170" dirty="0"/>
              <a:t>Identify</a:t>
            </a:r>
            <a:r>
              <a:rPr spc="-210" dirty="0"/>
              <a:t> </a:t>
            </a:r>
            <a:r>
              <a:rPr spc="-130" dirty="0"/>
              <a:t>cases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5" dirty="0"/>
              <a:t>obtain</a:t>
            </a:r>
            <a:r>
              <a:rPr spc="-204" dirty="0"/>
              <a:t> </a:t>
            </a:r>
            <a:r>
              <a:rPr spc="-110" dirty="0"/>
              <a:t>information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0305" y="1457579"/>
            <a:ext cx="7517765" cy="3221990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3000" b="1" spc="-95" dirty="0">
                <a:solidFill>
                  <a:srgbClr val="A4B33B"/>
                </a:solidFill>
                <a:latin typeface="Verdana"/>
                <a:cs typeface="Verdana"/>
              </a:rPr>
              <a:t>Pi</a:t>
            </a:r>
            <a:r>
              <a:rPr sz="3000" b="1" spc="-7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3000" b="1" spc="-80" dirty="0">
                <a:solidFill>
                  <a:srgbClr val="A4B33B"/>
                </a:solidFill>
                <a:latin typeface="Verdana"/>
                <a:cs typeface="Verdana"/>
              </a:rPr>
              <a:t>ot</a:t>
            </a:r>
            <a:r>
              <a:rPr sz="3000" b="1" spc="-18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3000" b="1" spc="-13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3000" b="1" spc="-114" dirty="0">
                <a:solidFill>
                  <a:srgbClr val="A4B33B"/>
                </a:solidFill>
                <a:latin typeface="Verdana"/>
                <a:cs typeface="Verdana"/>
              </a:rPr>
              <a:t>nter</a:t>
            </a:r>
            <a:r>
              <a:rPr sz="3000" b="1" spc="-120" dirty="0">
                <a:solidFill>
                  <a:srgbClr val="A4B33B"/>
                </a:solidFill>
                <a:latin typeface="Verdana"/>
                <a:cs typeface="Verdana"/>
              </a:rPr>
              <a:t>v</a:t>
            </a:r>
            <a:r>
              <a:rPr sz="3000" b="1" spc="-135" dirty="0">
                <a:solidFill>
                  <a:srgbClr val="A4B33B"/>
                </a:solidFill>
                <a:latin typeface="Verdana"/>
                <a:cs typeface="Verdana"/>
              </a:rPr>
              <a:t>iews</a:t>
            </a:r>
            <a:endParaRPr sz="30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35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15" dirty="0">
                <a:latin typeface="Verdana"/>
                <a:cs typeface="Verdana"/>
              </a:rPr>
              <a:t>Standardized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20" dirty="0">
                <a:latin typeface="Verdana"/>
                <a:cs typeface="Verdana"/>
              </a:rPr>
              <a:t>questionnaire: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30" dirty="0">
                <a:latin typeface="Verdana"/>
                <a:cs typeface="Verdana"/>
              </a:rPr>
              <a:t>clin</a:t>
            </a:r>
            <a:r>
              <a:rPr sz="2200" spc="10" dirty="0">
                <a:latin typeface="Verdana"/>
                <a:cs typeface="Verdana"/>
              </a:rPr>
              <a:t>i</a:t>
            </a:r>
            <a:r>
              <a:rPr sz="2200" spc="15" dirty="0">
                <a:latin typeface="Verdana"/>
                <a:cs typeface="Verdana"/>
              </a:rPr>
              <a:t>cal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infor</a:t>
            </a:r>
            <a:r>
              <a:rPr sz="2200" spc="55" dirty="0">
                <a:latin typeface="Verdana"/>
                <a:cs typeface="Verdana"/>
              </a:rPr>
              <a:t>m</a:t>
            </a:r>
            <a:r>
              <a:rPr sz="2200" spc="-40" dirty="0">
                <a:latin typeface="Verdana"/>
                <a:cs typeface="Verdana"/>
              </a:rPr>
              <a:t>ation,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45" dirty="0">
                <a:latin typeface="Verdana"/>
                <a:cs typeface="Verdana"/>
              </a:rPr>
              <a:t>r</a:t>
            </a:r>
            <a:r>
              <a:rPr sz="2200" spc="-40" dirty="0">
                <a:latin typeface="Verdana"/>
                <a:cs typeface="Verdana"/>
              </a:rPr>
              <a:t>i</a:t>
            </a:r>
            <a:r>
              <a:rPr sz="2200" spc="-30" dirty="0">
                <a:latin typeface="Verdana"/>
                <a:cs typeface="Verdana"/>
              </a:rPr>
              <a:t>sk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factors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90" dirty="0">
                <a:latin typeface="Verdana"/>
                <a:cs typeface="Verdana"/>
              </a:rPr>
              <a:t>demo</a:t>
            </a:r>
            <a:r>
              <a:rPr sz="2200" spc="30" dirty="0">
                <a:latin typeface="Verdana"/>
                <a:cs typeface="Verdana"/>
              </a:rPr>
              <a:t>graphics</a:t>
            </a:r>
            <a:endParaRPr sz="22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19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65" dirty="0">
                <a:latin typeface="Verdana"/>
                <a:cs typeface="Verdana"/>
              </a:rPr>
              <a:t>Comprehe</a:t>
            </a:r>
            <a:r>
              <a:rPr sz="2500" spc="-30" dirty="0">
                <a:latin typeface="Verdana"/>
                <a:cs typeface="Verdana"/>
              </a:rPr>
              <a:t>nsiv</a:t>
            </a:r>
            <a:r>
              <a:rPr sz="2500" spc="-295" dirty="0">
                <a:latin typeface="Verdana"/>
                <a:cs typeface="Verdana"/>
              </a:rPr>
              <a:t>e: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20" dirty="0">
                <a:latin typeface="Verdana"/>
                <a:cs typeface="Verdana"/>
              </a:rPr>
              <a:t>all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35" dirty="0">
                <a:latin typeface="Verdana"/>
                <a:cs typeface="Verdana"/>
              </a:rPr>
              <a:t>rele</a:t>
            </a:r>
            <a:r>
              <a:rPr sz="2500" spc="-40" dirty="0">
                <a:latin typeface="Verdana"/>
                <a:cs typeface="Verdana"/>
              </a:rPr>
              <a:t>v</a:t>
            </a:r>
            <a:r>
              <a:rPr sz="2500" spc="35" dirty="0">
                <a:latin typeface="Verdana"/>
                <a:cs typeface="Verdana"/>
              </a:rPr>
              <a:t>ant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exposu</a:t>
            </a:r>
            <a:r>
              <a:rPr sz="2500" spc="-10" dirty="0">
                <a:latin typeface="Verdana"/>
                <a:cs typeface="Verdana"/>
              </a:rPr>
              <a:t>r</a:t>
            </a:r>
            <a:r>
              <a:rPr sz="2500" spc="-35" dirty="0">
                <a:latin typeface="Verdana"/>
                <a:cs typeface="Verdana"/>
              </a:rPr>
              <a:t>es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75" dirty="0">
                <a:latin typeface="Verdana"/>
                <a:cs typeface="Verdana"/>
              </a:rPr>
              <a:t>F</a:t>
            </a:r>
            <a:r>
              <a:rPr sz="2500" spc="85" dirty="0">
                <a:latin typeface="Verdana"/>
                <a:cs typeface="Verdana"/>
              </a:rPr>
              <a:t>e</a:t>
            </a:r>
            <a:r>
              <a:rPr sz="2500" spc="145" dirty="0">
                <a:latin typeface="Verdana"/>
                <a:cs typeface="Verdana"/>
              </a:rPr>
              <a:t>w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10" dirty="0">
                <a:latin typeface="Verdana"/>
                <a:cs typeface="Verdana"/>
              </a:rPr>
              <a:t>interview</a:t>
            </a:r>
            <a:r>
              <a:rPr sz="2500" spc="20" dirty="0">
                <a:latin typeface="Verdana"/>
                <a:cs typeface="Verdana"/>
              </a:rPr>
              <a:t>e</a:t>
            </a:r>
            <a:r>
              <a:rPr sz="2500" spc="-75" dirty="0">
                <a:latin typeface="Verdana"/>
                <a:cs typeface="Verdana"/>
              </a:rPr>
              <a:t>rs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25" dirty="0">
                <a:latin typeface="Verdana"/>
                <a:cs typeface="Verdana"/>
              </a:rPr>
              <a:t>Sample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-15" dirty="0">
                <a:latin typeface="Verdana"/>
                <a:cs typeface="Verdana"/>
              </a:rPr>
              <a:t>cases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35526" y="5285028"/>
            <a:ext cx="3862070" cy="7264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b="1" spc="-2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b="1" spc="-1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800" b="1" spc="-80" dirty="0">
                <a:solidFill>
                  <a:srgbClr val="FFFFFF"/>
                </a:solidFill>
                <a:latin typeface="Verdana"/>
                <a:cs typeface="Verdana"/>
              </a:rPr>
              <a:t>vious</a:t>
            </a:r>
            <a:r>
              <a:rPr sz="1800" b="1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Verdana"/>
                <a:cs typeface="Verdana"/>
              </a:rPr>
              <a:t>com</a:t>
            </a:r>
            <a:r>
              <a:rPr sz="1800" b="1" spc="-4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800" b="1" spc="-5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800" b="1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70" dirty="0">
                <a:solidFill>
                  <a:srgbClr val="FFFFFF"/>
                </a:solidFill>
                <a:latin typeface="Verdana"/>
                <a:cs typeface="Verdana"/>
              </a:rPr>
              <a:t>exp</a:t>
            </a:r>
            <a:r>
              <a:rPr sz="1800" b="1" spc="-80" dirty="0">
                <a:solidFill>
                  <a:srgbClr val="FFFFFF"/>
                </a:solidFill>
                <a:latin typeface="Verdana"/>
                <a:cs typeface="Verdana"/>
              </a:rPr>
              <a:t>osure</a:t>
            </a:r>
            <a:r>
              <a:rPr sz="1800" b="1" spc="-85" dirty="0">
                <a:solidFill>
                  <a:srgbClr val="FFFFFF"/>
                </a:solidFill>
                <a:latin typeface="Verdana"/>
                <a:cs typeface="Verdana"/>
              </a:rPr>
              <a:t>s?</a:t>
            </a:r>
            <a:endParaRPr sz="1800">
              <a:latin typeface="Verdana"/>
              <a:cs typeface="Verdana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b="1" spc="-50" dirty="0">
                <a:solidFill>
                  <a:srgbClr val="FFFFFF"/>
                </a:solidFill>
                <a:latin typeface="Verdana"/>
                <a:cs typeface="Verdana"/>
              </a:rPr>
              <a:t>Exclud</a:t>
            </a:r>
            <a:r>
              <a:rPr sz="1800" b="1" spc="-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70" dirty="0">
                <a:solidFill>
                  <a:srgbClr val="FFFFFF"/>
                </a:solidFill>
                <a:latin typeface="Verdana"/>
                <a:cs typeface="Verdana"/>
              </a:rPr>
              <a:t>exp</a:t>
            </a:r>
            <a:r>
              <a:rPr sz="1800" b="1" spc="-80" dirty="0">
                <a:solidFill>
                  <a:srgbClr val="FFFFFF"/>
                </a:solidFill>
                <a:latin typeface="Verdana"/>
                <a:cs typeface="Verdana"/>
              </a:rPr>
              <a:t>osure</a:t>
            </a:r>
            <a:r>
              <a:rPr sz="1800" b="1" spc="-85" dirty="0">
                <a:solidFill>
                  <a:srgbClr val="FFFFFF"/>
                </a:solidFill>
                <a:latin typeface="Verdana"/>
                <a:cs typeface="Verdana"/>
              </a:rPr>
              <a:t>s?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730" y="1144079"/>
            <a:ext cx="11231245" cy="4379595"/>
            <a:chOff x="514730" y="1144079"/>
            <a:chExt cx="11231245" cy="4379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1153667"/>
              <a:ext cx="5094732" cy="35280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9493" y="1148841"/>
              <a:ext cx="5104765" cy="3537585"/>
            </a:xfrm>
            <a:custGeom>
              <a:avLst/>
              <a:gdLst/>
              <a:ahLst/>
              <a:cxnLst/>
              <a:rect l="l" t="t" r="r" b="b"/>
              <a:pathLst>
                <a:path w="5104765" h="3537585">
                  <a:moveTo>
                    <a:pt x="0" y="3537585"/>
                  </a:moveTo>
                  <a:lnTo>
                    <a:pt x="5104257" y="3537585"/>
                  </a:lnTo>
                  <a:lnTo>
                    <a:pt x="5104257" y="0"/>
                  </a:lnTo>
                  <a:lnTo>
                    <a:pt x="0" y="0"/>
                  </a:lnTo>
                  <a:lnTo>
                    <a:pt x="0" y="35375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5344" y="2420111"/>
              <a:ext cx="5058156" cy="30937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90517" y="2415286"/>
              <a:ext cx="5067935" cy="3103245"/>
            </a:xfrm>
            <a:custGeom>
              <a:avLst/>
              <a:gdLst/>
              <a:ahLst/>
              <a:cxnLst/>
              <a:rect l="l" t="t" r="r" b="b"/>
              <a:pathLst>
                <a:path w="5067934" h="3103245">
                  <a:moveTo>
                    <a:pt x="0" y="3103245"/>
                  </a:moveTo>
                  <a:lnTo>
                    <a:pt x="5067680" y="3103245"/>
                  </a:lnTo>
                  <a:lnTo>
                    <a:pt x="5067680" y="0"/>
                  </a:lnTo>
                  <a:lnTo>
                    <a:pt x="0" y="0"/>
                  </a:lnTo>
                  <a:lnTo>
                    <a:pt x="0" y="31032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8248" y="1472183"/>
              <a:ext cx="4418076" cy="288950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13422" y="1467357"/>
              <a:ext cx="4427855" cy="2899410"/>
            </a:xfrm>
            <a:custGeom>
              <a:avLst/>
              <a:gdLst/>
              <a:ahLst/>
              <a:cxnLst/>
              <a:rect l="l" t="t" r="r" b="b"/>
              <a:pathLst>
                <a:path w="4427855" h="2899410">
                  <a:moveTo>
                    <a:pt x="0" y="2899029"/>
                  </a:moveTo>
                  <a:lnTo>
                    <a:pt x="4427601" y="2899029"/>
                  </a:lnTo>
                  <a:lnTo>
                    <a:pt x="4427601" y="0"/>
                  </a:lnTo>
                  <a:lnTo>
                    <a:pt x="0" y="0"/>
                  </a:lnTo>
                  <a:lnTo>
                    <a:pt x="0" y="28990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260" dirty="0"/>
              <a:t>4:</a:t>
            </a:r>
            <a:r>
              <a:rPr spc="-210" dirty="0"/>
              <a:t> </a:t>
            </a:r>
            <a:r>
              <a:rPr spc="-170" dirty="0"/>
              <a:t>Identify</a:t>
            </a:r>
            <a:r>
              <a:rPr spc="-210" dirty="0"/>
              <a:t> </a:t>
            </a:r>
            <a:r>
              <a:rPr spc="-130" dirty="0"/>
              <a:t>cases</a:t>
            </a:r>
            <a:r>
              <a:rPr spc="-210" dirty="0"/>
              <a:t> </a:t>
            </a:r>
            <a:r>
              <a:rPr spc="-85" dirty="0"/>
              <a:t>and</a:t>
            </a:r>
            <a:r>
              <a:rPr spc="-210" dirty="0"/>
              <a:t> </a:t>
            </a:r>
            <a:r>
              <a:rPr spc="-95" dirty="0"/>
              <a:t>obtain</a:t>
            </a:r>
            <a:r>
              <a:rPr spc="-195" dirty="0"/>
              <a:t> </a:t>
            </a:r>
            <a:r>
              <a:rPr spc="-110" dirty="0"/>
              <a:t>information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260" dirty="0"/>
              <a:t>4:</a:t>
            </a:r>
            <a:r>
              <a:rPr spc="-215" dirty="0"/>
              <a:t> </a:t>
            </a:r>
            <a:r>
              <a:rPr spc="-170" dirty="0"/>
              <a:t>Identify</a:t>
            </a:r>
            <a:r>
              <a:rPr spc="-210" dirty="0"/>
              <a:t> </a:t>
            </a:r>
            <a:r>
              <a:rPr spc="-130" dirty="0"/>
              <a:t>cases</a:t>
            </a:r>
            <a:r>
              <a:rPr spc="-200" dirty="0"/>
              <a:t> </a:t>
            </a:r>
            <a:r>
              <a:rPr spc="-85" dirty="0"/>
              <a:t>and</a:t>
            </a:r>
            <a:r>
              <a:rPr spc="-200" dirty="0"/>
              <a:t> </a:t>
            </a:r>
            <a:r>
              <a:rPr spc="-95" dirty="0"/>
              <a:t>obtain</a:t>
            </a:r>
            <a:r>
              <a:rPr spc="-204" dirty="0"/>
              <a:t> </a:t>
            </a:r>
            <a:r>
              <a:rPr spc="-110" dirty="0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0305" y="1469672"/>
            <a:ext cx="5143500" cy="329819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800" b="1" spc="-100" dirty="0">
                <a:solidFill>
                  <a:srgbClr val="A4B33B"/>
                </a:solidFill>
                <a:latin typeface="Verdana"/>
                <a:cs typeface="Verdana"/>
              </a:rPr>
              <a:t>Questionna</a:t>
            </a:r>
            <a:r>
              <a:rPr sz="2800" b="1" spc="-6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800" b="1" spc="-155" dirty="0">
                <a:solidFill>
                  <a:srgbClr val="A4B33B"/>
                </a:solidFill>
                <a:latin typeface="Verdana"/>
                <a:cs typeface="Verdana"/>
              </a:rPr>
              <a:t>res</a:t>
            </a:r>
            <a:r>
              <a:rPr sz="2800" b="1" spc="-1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14" dirty="0">
                <a:solidFill>
                  <a:srgbClr val="A4B33B"/>
                </a:solidFill>
                <a:latin typeface="Verdana"/>
                <a:cs typeface="Verdana"/>
              </a:rPr>
              <a:t>dist</a:t>
            </a:r>
            <a:r>
              <a:rPr sz="2800" b="1" spc="-125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800" b="1" spc="-75" dirty="0">
                <a:solidFill>
                  <a:srgbClr val="A4B33B"/>
                </a:solidFill>
                <a:latin typeface="Verdana"/>
                <a:cs typeface="Verdana"/>
              </a:rPr>
              <a:t>ibu</a:t>
            </a:r>
            <a:r>
              <a:rPr sz="2800" b="1" spc="-70" dirty="0">
                <a:solidFill>
                  <a:srgbClr val="A4B33B"/>
                </a:solidFill>
                <a:latin typeface="Verdana"/>
                <a:cs typeface="Verdana"/>
              </a:rPr>
              <a:t>t</a:t>
            </a:r>
            <a:r>
              <a:rPr sz="2800" b="1" spc="-90" dirty="0">
                <a:solidFill>
                  <a:srgbClr val="A4B33B"/>
                </a:solidFill>
                <a:latin typeface="Verdana"/>
                <a:cs typeface="Verdana"/>
              </a:rPr>
              <a:t>ion</a:t>
            </a:r>
            <a:endParaRPr sz="28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25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45" dirty="0">
                <a:latin typeface="Verdana"/>
                <a:cs typeface="Verdana"/>
              </a:rPr>
              <a:t>Email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150" dirty="0">
                <a:latin typeface="Verdana"/>
                <a:cs typeface="Verdana"/>
              </a:rPr>
              <a:t>Web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ques</a:t>
            </a:r>
            <a:r>
              <a:rPr sz="2500" spc="15" dirty="0">
                <a:latin typeface="Verdana"/>
                <a:cs typeface="Verdana"/>
              </a:rPr>
              <a:t>tio</a:t>
            </a:r>
            <a:r>
              <a:rPr sz="2500" spc="60" dirty="0">
                <a:latin typeface="Verdana"/>
                <a:cs typeface="Verdana"/>
              </a:rPr>
              <a:t>nn</a:t>
            </a:r>
            <a:r>
              <a:rPr sz="2500" spc="65" dirty="0">
                <a:latin typeface="Verdana"/>
                <a:cs typeface="Verdana"/>
              </a:rPr>
              <a:t>a</a:t>
            </a:r>
            <a:r>
              <a:rPr sz="2500" spc="-40" dirty="0">
                <a:latin typeface="Verdana"/>
                <a:cs typeface="Verdana"/>
              </a:rPr>
              <a:t>ires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5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35" dirty="0">
                <a:latin typeface="Verdana"/>
                <a:cs typeface="Verdana"/>
              </a:rPr>
              <a:t>Telephone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interviews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65" dirty="0">
                <a:latin typeface="Verdana"/>
                <a:cs typeface="Verdana"/>
              </a:rPr>
              <a:t>Paper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questionnaires</a:t>
            </a:r>
            <a:r>
              <a:rPr sz="2500" spc="-195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by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mail</a:t>
            </a:r>
            <a:endParaRPr sz="2500">
              <a:latin typeface="Verdana"/>
              <a:cs typeface="Verdana"/>
            </a:endParaRPr>
          </a:p>
          <a:p>
            <a:pPr marL="277495" indent="-26543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8130" algn="l"/>
              </a:tabLst>
            </a:pPr>
            <a:r>
              <a:rPr sz="2500" spc="-10" dirty="0">
                <a:latin typeface="Verdana"/>
                <a:cs typeface="Verdana"/>
              </a:rPr>
              <a:t>So</a:t>
            </a:r>
            <a:r>
              <a:rPr sz="2500" spc="-20" dirty="0">
                <a:latin typeface="Verdana"/>
                <a:cs typeface="Verdana"/>
              </a:rPr>
              <a:t>cial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media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5816" y="2180844"/>
            <a:ext cx="9504045" cy="3336290"/>
          </a:xfrm>
          <a:custGeom>
            <a:avLst/>
            <a:gdLst/>
            <a:ahLst/>
            <a:cxnLst/>
            <a:rect l="l" t="t" r="r" b="b"/>
            <a:pathLst>
              <a:path w="9504045" h="3336290">
                <a:moveTo>
                  <a:pt x="4751832" y="0"/>
                </a:moveTo>
                <a:lnTo>
                  <a:pt x="0" y="3336035"/>
                </a:lnTo>
                <a:lnTo>
                  <a:pt x="9503664" y="3336035"/>
                </a:lnTo>
                <a:lnTo>
                  <a:pt x="4751832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3048" y="478663"/>
            <a:ext cx="104540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409" dirty="0"/>
              <a:t>5:</a:t>
            </a:r>
            <a:r>
              <a:rPr spc="-200" dirty="0"/>
              <a:t> </a:t>
            </a:r>
            <a:r>
              <a:rPr spc="-105" dirty="0"/>
              <a:t>Descriptive</a:t>
            </a:r>
            <a:r>
              <a:rPr spc="-229" dirty="0"/>
              <a:t> </a:t>
            </a:r>
            <a:r>
              <a:rPr spc="-105" dirty="0"/>
              <a:t>ep</a:t>
            </a:r>
            <a:r>
              <a:rPr spc="-70" dirty="0"/>
              <a:t>i</a:t>
            </a:r>
            <a:r>
              <a:rPr spc="-95" dirty="0"/>
              <a:t>demio</a:t>
            </a:r>
            <a:r>
              <a:rPr spc="-65" dirty="0"/>
              <a:t>l</a:t>
            </a:r>
            <a:r>
              <a:rPr spc="-85" dirty="0"/>
              <a:t>ogical</a:t>
            </a:r>
            <a:r>
              <a:rPr spc="-180" dirty="0"/>
              <a:t> </a:t>
            </a:r>
            <a:r>
              <a:rPr spc="-105" dirty="0"/>
              <a:t>investigation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1636" y="1646047"/>
            <a:ext cx="10182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275" dirty="0">
                <a:latin typeface="Verdana"/>
                <a:cs typeface="Verdana"/>
              </a:rPr>
              <a:t>W</a:t>
            </a:r>
            <a:r>
              <a:rPr sz="2800" spc="180" dirty="0">
                <a:latin typeface="Verdana"/>
                <a:cs typeface="Verdana"/>
              </a:rPr>
              <a:t>h</a:t>
            </a:r>
            <a:r>
              <a:rPr sz="2800" spc="-5" dirty="0">
                <a:latin typeface="Verdana"/>
                <a:cs typeface="Verdana"/>
              </a:rPr>
              <a:t>at</a:t>
            </a:r>
            <a:r>
              <a:rPr sz="2800" spc="-240" dirty="0">
                <a:latin typeface="Verdana"/>
                <a:cs typeface="Verdana"/>
              </a:rPr>
              <a:t> </a:t>
            </a:r>
            <a:r>
              <a:rPr sz="2800" spc="100" dirty="0">
                <a:latin typeface="Verdana"/>
                <a:cs typeface="Verdana"/>
              </a:rPr>
              <a:t>do</a:t>
            </a:r>
            <a:r>
              <a:rPr sz="2800" spc="-240" dirty="0">
                <a:latin typeface="Verdana"/>
                <a:cs typeface="Verdana"/>
              </a:rPr>
              <a:t> </a:t>
            </a:r>
            <a:r>
              <a:rPr sz="2800" spc="-20" dirty="0">
                <a:latin typeface="Verdana"/>
                <a:cs typeface="Verdana"/>
              </a:rPr>
              <a:t>cases</a:t>
            </a:r>
            <a:r>
              <a:rPr sz="2800" spc="-22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have</a:t>
            </a:r>
            <a:r>
              <a:rPr sz="2800" spc="-235" dirty="0">
                <a:latin typeface="Verdana"/>
                <a:cs typeface="Verdana"/>
              </a:rPr>
              <a:t> </a:t>
            </a:r>
            <a:r>
              <a:rPr sz="2800" spc="50" dirty="0">
                <a:latin typeface="Verdana"/>
                <a:cs typeface="Verdana"/>
              </a:rPr>
              <a:t>in</a:t>
            </a:r>
            <a:r>
              <a:rPr sz="2800" spc="-245" dirty="0">
                <a:latin typeface="Verdana"/>
                <a:cs typeface="Verdana"/>
              </a:rPr>
              <a:t> </a:t>
            </a:r>
            <a:r>
              <a:rPr sz="2800" spc="140" dirty="0">
                <a:latin typeface="Verdana"/>
                <a:cs typeface="Verdana"/>
              </a:rPr>
              <a:t>commo</a:t>
            </a:r>
            <a:r>
              <a:rPr sz="2800" spc="125" dirty="0">
                <a:latin typeface="Verdana"/>
                <a:cs typeface="Verdana"/>
              </a:rPr>
              <a:t>n</a:t>
            </a:r>
            <a:r>
              <a:rPr sz="2800" spc="55" dirty="0">
                <a:latin typeface="Verdana"/>
                <a:cs typeface="Verdana"/>
              </a:rPr>
              <a:t>?</a:t>
            </a:r>
            <a:r>
              <a:rPr sz="2800" spc="-254" dirty="0">
                <a:latin typeface="Verdana"/>
                <a:cs typeface="Verdana"/>
              </a:rPr>
              <a:t>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10" dirty="0">
                <a:latin typeface="Verdana"/>
                <a:cs typeface="Verdana"/>
              </a:rPr>
              <a:t>Generate</a:t>
            </a:r>
            <a:r>
              <a:rPr sz="2800" spc="-240" dirty="0">
                <a:latin typeface="Verdana"/>
                <a:cs typeface="Verdana"/>
              </a:rPr>
              <a:t> </a:t>
            </a:r>
            <a:r>
              <a:rPr sz="2800" spc="50" dirty="0">
                <a:latin typeface="Verdana"/>
                <a:cs typeface="Verdana"/>
              </a:rPr>
              <a:t>hypoth</a:t>
            </a:r>
            <a:r>
              <a:rPr sz="2800" spc="55" dirty="0">
                <a:latin typeface="Verdana"/>
                <a:cs typeface="Verdana"/>
              </a:rPr>
              <a:t>e</a:t>
            </a:r>
            <a:r>
              <a:rPr sz="2800" spc="-70" dirty="0">
                <a:latin typeface="Verdana"/>
                <a:cs typeface="Verdana"/>
              </a:rPr>
              <a:t>sis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4217" y="2620137"/>
            <a:ext cx="6685280" cy="2699385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R="219710" algn="ctr">
              <a:lnSpc>
                <a:spcPct val="100000"/>
              </a:lnSpc>
              <a:spcBef>
                <a:spcPts val="1200"/>
              </a:spcBef>
            </a:pPr>
            <a:r>
              <a:rPr sz="2400" b="1" spc="-90" dirty="0">
                <a:solidFill>
                  <a:srgbClr val="FFFFFF"/>
                </a:solidFill>
                <a:latin typeface="Verdana"/>
                <a:cs typeface="Verdana"/>
              </a:rPr>
              <a:t>Time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830"/>
              </a:spcBef>
            </a:pPr>
            <a:r>
              <a:rPr sz="1800" spc="18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800" spc="12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18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1800" spc="-40" dirty="0">
                <a:solidFill>
                  <a:srgbClr val="FFFFFF"/>
                </a:solidFill>
                <a:latin typeface="Verdana"/>
                <a:cs typeface="Verdana"/>
              </a:rPr>
              <a:t>ey</a:t>
            </a:r>
            <a:r>
              <a:rPr sz="18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inf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te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d?</a:t>
            </a:r>
            <a:endParaRPr sz="1800">
              <a:latin typeface="Verdana"/>
              <a:cs typeface="Verdana"/>
            </a:endParaRPr>
          </a:p>
          <a:p>
            <a:pPr marR="216535" algn="ctr">
              <a:lnSpc>
                <a:spcPct val="100000"/>
              </a:lnSpc>
              <a:spcBef>
                <a:spcPts val="1165"/>
              </a:spcBef>
            </a:pPr>
            <a:r>
              <a:rPr sz="2400" b="1" spc="-60" dirty="0">
                <a:solidFill>
                  <a:srgbClr val="FFFFFF"/>
                </a:solidFill>
                <a:latin typeface="Verdana"/>
                <a:cs typeface="Verdana"/>
              </a:rPr>
              <a:t>Place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830"/>
              </a:spcBef>
            </a:pP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Where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were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sz="18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infected?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Where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live?</a:t>
            </a:r>
            <a:endParaRPr sz="1800">
              <a:latin typeface="Verdana"/>
              <a:cs typeface="Verdana"/>
            </a:endParaRPr>
          </a:p>
          <a:p>
            <a:pPr marR="217804" algn="ctr">
              <a:lnSpc>
                <a:spcPct val="100000"/>
              </a:lnSpc>
              <a:spcBef>
                <a:spcPts val="1175"/>
              </a:spcBef>
            </a:pPr>
            <a:r>
              <a:rPr sz="2400" b="1" spc="-90" dirty="0">
                <a:solidFill>
                  <a:srgbClr val="FFFFFF"/>
                </a:solidFill>
                <a:latin typeface="Verdana"/>
                <a:cs typeface="Verdana"/>
              </a:rPr>
              <a:t>Person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830"/>
              </a:spcBef>
            </a:pPr>
            <a:r>
              <a:rPr sz="1800" spc="100" dirty="0">
                <a:solidFill>
                  <a:srgbClr val="FFFFFF"/>
                </a:solidFill>
                <a:latin typeface="Verdana"/>
                <a:cs typeface="Verdana"/>
              </a:rPr>
              <a:t>Wh</a:t>
            </a:r>
            <a:r>
              <a:rPr sz="1800" spc="8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are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mpto</a:t>
            </a:r>
            <a:r>
              <a:rPr sz="1800" spc="12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800" spc="-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90" dirty="0">
                <a:solidFill>
                  <a:srgbClr val="FFFFFF"/>
                </a:solidFill>
                <a:latin typeface="Verdana"/>
                <a:cs typeface="Verdana"/>
              </a:rPr>
              <a:t>nd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etio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og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800" spc="40" dirty="0">
                <a:solidFill>
                  <a:srgbClr val="FFFFFF"/>
                </a:solidFill>
                <a:latin typeface="Verdana"/>
                <a:cs typeface="Verdana"/>
              </a:rPr>
              <a:t>?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was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Verdana"/>
                <a:cs typeface="Verdana"/>
              </a:rPr>
              <a:t>infected?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3250" y="1653285"/>
            <a:ext cx="10993120" cy="3294379"/>
            <a:chOff x="603250" y="1653285"/>
            <a:chExt cx="10993120" cy="3294379"/>
          </a:xfrm>
        </p:grpSpPr>
        <p:sp>
          <p:nvSpPr>
            <p:cNvPr id="3" name="object 3"/>
            <p:cNvSpPr/>
            <p:nvPr/>
          </p:nvSpPr>
          <p:spPr>
            <a:xfrm>
              <a:off x="609600" y="1659635"/>
              <a:ext cx="10980420" cy="3281679"/>
            </a:xfrm>
            <a:custGeom>
              <a:avLst/>
              <a:gdLst/>
              <a:ahLst/>
              <a:cxnLst/>
              <a:rect l="l" t="t" r="r" b="b"/>
              <a:pathLst>
                <a:path w="10980420" h="3281679">
                  <a:moveTo>
                    <a:pt x="10980420" y="0"/>
                  </a:moveTo>
                  <a:lnTo>
                    <a:pt x="0" y="0"/>
                  </a:lnTo>
                  <a:lnTo>
                    <a:pt x="0" y="3281172"/>
                  </a:lnTo>
                  <a:lnTo>
                    <a:pt x="10980420" y="3281172"/>
                  </a:lnTo>
                  <a:lnTo>
                    <a:pt x="1098042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00" y="1659635"/>
              <a:ext cx="10980420" cy="3281679"/>
            </a:xfrm>
            <a:custGeom>
              <a:avLst/>
              <a:gdLst/>
              <a:ahLst/>
              <a:cxnLst/>
              <a:rect l="l" t="t" r="r" b="b"/>
              <a:pathLst>
                <a:path w="10980420" h="3281679">
                  <a:moveTo>
                    <a:pt x="0" y="3281172"/>
                  </a:moveTo>
                  <a:lnTo>
                    <a:pt x="10980420" y="3281172"/>
                  </a:lnTo>
                  <a:lnTo>
                    <a:pt x="10980420" y="0"/>
                  </a:lnTo>
                  <a:lnTo>
                    <a:pt x="0" y="0"/>
                  </a:lnTo>
                  <a:lnTo>
                    <a:pt x="0" y="3281172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48969" y="179959"/>
            <a:ext cx="10627360" cy="4688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6839" algn="ctr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5" dirty="0">
                <a:solidFill>
                  <a:srgbClr val="A4B33B"/>
                </a:solidFill>
                <a:latin typeface="Verdana"/>
                <a:cs typeface="Verdana"/>
              </a:rPr>
              <a:t>3: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Def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ne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  <a:p>
            <a:pPr marL="1344295" marR="1459865" indent="-3175" algn="ctr">
              <a:lnSpc>
                <a:spcPct val="100000"/>
              </a:lnSpc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95" dirty="0">
                <a:solidFill>
                  <a:srgbClr val="A4B33B"/>
                </a:solidFill>
                <a:latin typeface="Verdana"/>
                <a:cs typeface="Verdana"/>
              </a:rPr>
              <a:t>4: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Ident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fy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and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obta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ormat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on 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0" dirty="0">
                <a:solidFill>
                  <a:srgbClr val="A4B33B"/>
                </a:solidFill>
                <a:latin typeface="Verdana"/>
                <a:cs typeface="Verdana"/>
              </a:rPr>
              <a:t>5: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Descriptive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epidemiological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investigation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9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Font typeface="Calibri"/>
              <a:buChar char="•"/>
              <a:tabLst>
                <a:tab pos="195580" algn="l"/>
              </a:tabLst>
            </a:pPr>
            <a:r>
              <a:rPr sz="2500" b="1" spc="-70" dirty="0">
                <a:latin typeface="Verdana"/>
                <a:cs typeface="Verdana"/>
              </a:rPr>
              <a:t>Outb</a:t>
            </a:r>
            <a:r>
              <a:rPr sz="2500" b="1" spc="-50" dirty="0">
                <a:latin typeface="Verdana"/>
                <a:cs typeface="Verdana"/>
              </a:rPr>
              <a:t>r</a:t>
            </a:r>
            <a:r>
              <a:rPr sz="2500" b="1" spc="-85" dirty="0">
                <a:latin typeface="Verdana"/>
                <a:cs typeface="Verdana"/>
              </a:rPr>
              <a:t>eak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75" dirty="0">
                <a:latin typeface="Verdana"/>
                <a:cs typeface="Verdana"/>
              </a:rPr>
              <a:t>monitoring</a:t>
            </a:r>
            <a:r>
              <a:rPr sz="2500" b="1" spc="-114" dirty="0">
                <a:latin typeface="Verdana"/>
                <a:cs typeface="Verdana"/>
              </a:rPr>
              <a:t> </a:t>
            </a:r>
            <a:r>
              <a:rPr sz="2500" spc="-5" dirty="0">
                <a:latin typeface="Wingdings"/>
                <a:cs typeface="Wingdings"/>
              </a:rPr>
              <a:t></a:t>
            </a:r>
            <a:r>
              <a:rPr sz="2500" spc="85" dirty="0">
                <a:latin typeface="Times New Roman"/>
                <a:cs typeface="Times New Roman"/>
              </a:rPr>
              <a:t> </a:t>
            </a:r>
            <a:r>
              <a:rPr sz="2500" b="1" spc="-85" dirty="0">
                <a:latin typeface="Verdana"/>
                <a:cs typeface="Verdana"/>
              </a:rPr>
              <a:t>Determ</a:t>
            </a:r>
            <a:r>
              <a:rPr sz="2500" b="1" spc="-35" dirty="0">
                <a:latin typeface="Verdana"/>
                <a:cs typeface="Verdana"/>
              </a:rPr>
              <a:t>i</a:t>
            </a:r>
            <a:r>
              <a:rPr sz="2500" b="1" spc="-75" dirty="0">
                <a:latin typeface="Verdana"/>
                <a:cs typeface="Verdana"/>
              </a:rPr>
              <a:t>ne</a:t>
            </a:r>
            <a:r>
              <a:rPr sz="2500" b="1" spc="-135" dirty="0">
                <a:latin typeface="Verdana"/>
                <a:cs typeface="Verdana"/>
              </a:rPr>
              <a:t> </a:t>
            </a:r>
            <a:r>
              <a:rPr sz="2500" b="1" spc="-65" dirty="0">
                <a:latin typeface="Verdana"/>
                <a:cs typeface="Verdana"/>
              </a:rPr>
              <a:t>the</a:t>
            </a:r>
            <a:r>
              <a:rPr sz="2500" b="1" spc="-135" dirty="0">
                <a:latin typeface="Verdana"/>
                <a:cs typeface="Verdana"/>
              </a:rPr>
              <a:t> </a:t>
            </a:r>
            <a:r>
              <a:rPr sz="2500" b="1" spc="-85" dirty="0">
                <a:latin typeface="Verdana"/>
                <a:cs typeface="Verdana"/>
              </a:rPr>
              <a:t>extend</a:t>
            </a:r>
            <a:r>
              <a:rPr sz="2500" b="1" spc="-130" dirty="0">
                <a:latin typeface="Verdana"/>
                <a:cs typeface="Verdana"/>
              </a:rPr>
              <a:t> </a:t>
            </a:r>
            <a:r>
              <a:rPr sz="2500" b="1" spc="-90" dirty="0">
                <a:latin typeface="Verdana"/>
                <a:cs typeface="Verdana"/>
              </a:rPr>
              <a:t>of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65" dirty="0">
                <a:latin typeface="Verdana"/>
                <a:cs typeface="Verdana"/>
              </a:rPr>
              <a:t>the</a:t>
            </a:r>
            <a:r>
              <a:rPr sz="2500" b="1" spc="-130" dirty="0">
                <a:latin typeface="Verdana"/>
                <a:cs typeface="Verdana"/>
              </a:rPr>
              <a:t> </a:t>
            </a:r>
            <a:r>
              <a:rPr sz="2500" b="1" spc="-55" dirty="0">
                <a:latin typeface="Verdana"/>
                <a:cs typeface="Verdana"/>
              </a:rPr>
              <a:t>out</a:t>
            </a:r>
            <a:r>
              <a:rPr sz="2500" b="1" spc="-60" dirty="0">
                <a:latin typeface="Verdana"/>
                <a:cs typeface="Verdana"/>
              </a:rPr>
              <a:t>b</a:t>
            </a:r>
            <a:r>
              <a:rPr sz="2500" b="1" spc="-105" dirty="0">
                <a:latin typeface="Verdana"/>
                <a:cs typeface="Verdana"/>
              </a:rPr>
              <a:t>reak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b="1" spc="-80" dirty="0">
                <a:latin typeface="Verdana"/>
                <a:cs typeface="Verdana"/>
              </a:rPr>
              <a:t>Case</a:t>
            </a:r>
            <a:r>
              <a:rPr sz="2200" b="1" spc="-130" dirty="0">
                <a:latin typeface="Verdana"/>
                <a:cs typeface="Verdana"/>
              </a:rPr>
              <a:t> </a:t>
            </a:r>
            <a:r>
              <a:rPr sz="2200" b="1" spc="-90" dirty="0">
                <a:latin typeface="Verdana"/>
                <a:cs typeface="Verdana"/>
              </a:rPr>
              <a:t>finding: </a:t>
            </a:r>
            <a:r>
              <a:rPr sz="2200" dirty="0">
                <a:latin typeface="Verdana"/>
                <a:cs typeface="Verdana"/>
              </a:rPr>
              <a:t>gastroenteritis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consultations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b="1" spc="-40" dirty="0">
                <a:latin typeface="Verdana"/>
                <a:cs typeface="Verdana"/>
              </a:rPr>
              <a:t>Map</a:t>
            </a:r>
            <a:r>
              <a:rPr sz="2200" b="1" spc="-185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gas</a:t>
            </a:r>
            <a:r>
              <a:rPr sz="2200" dirty="0">
                <a:latin typeface="Verdana"/>
                <a:cs typeface="Verdana"/>
              </a:rPr>
              <a:t>t</a:t>
            </a:r>
            <a:r>
              <a:rPr sz="2200" spc="5" dirty="0">
                <a:latin typeface="Verdana"/>
                <a:cs typeface="Verdana"/>
              </a:rPr>
              <a:t>roenter</a:t>
            </a:r>
            <a:r>
              <a:rPr sz="2200" spc="-5" dirty="0">
                <a:latin typeface="Verdana"/>
                <a:cs typeface="Verdana"/>
              </a:rPr>
              <a:t>i</a:t>
            </a:r>
            <a:r>
              <a:rPr sz="2200" spc="5" dirty="0">
                <a:latin typeface="Verdana"/>
                <a:cs typeface="Verdana"/>
              </a:rPr>
              <a:t>t</a:t>
            </a:r>
            <a:r>
              <a:rPr sz="2200" spc="-5" dirty="0">
                <a:latin typeface="Verdana"/>
                <a:cs typeface="Verdana"/>
              </a:rPr>
              <a:t>i</a:t>
            </a:r>
            <a:r>
              <a:rPr sz="2200" spc="-75" dirty="0">
                <a:latin typeface="Verdana"/>
                <a:cs typeface="Verdana"/>
              </a:rPr>
              <a:t>s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40" dirty="0">
                <a:latin typeface="Verdana"/>
                <a:cs typeface="Verdana"/>
              </a:rPr>
              <a:t>con</a:t>
            </a:r>
            <a:r>
              <a:rPr sz="2200" spc="25" dirty="0">
                <a:latin typeface="Verdana"/>
                <a:cs typeface="Verdana"/>
              </a:rPr>
              <a:t>s</a:t>
            </a:r>
            <a:r>
              <a:rPr sz="2200" spc="50" dirty="0">
                <a:latin typeface="Verdana"/>
                <a:cs typeface="Verdana"/>
              </a:rPr>
              <a:t>u</a:t>
            </a:r>
            <a:r>
              <a:rPr sz="2200" spc="10" dirty="0">
                <a:latin typeface="Verdana"/>
                <a:cs typeface="Verdana"/>
              </a:rPr>
              <a:t>l</a:t>
            </a:r>
            <a:r>
              <a:rPr sz="2200" spc="5" dirty="0">
                <a:latin typeface="Verdana"/>
                <a:cs typeface="Verdana"/>
              </a:rPr>
              <a:t>ta</a:t>
            </a:r>
            <a:r>
              <a:rPr sz="2200" spc="-10" dirty="0">
                <a:latin typeface="Verdana"/>
                <a:cs typeface="Verdana"/>
              </a:rPr>
              <a:t>t</a:t>
            </a:r>
            <a:r>
              <a:rPr sz="2200" spc="10" dirty="0">
                <a:latin typeface="Verdana"/>
                <a:cs typeface="Verdana"/>
              </a:rPr>
              <a:t>ions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b="1" spc="-95" dirty="0">
                <a:latin typeface="Verdana"/>
                <a:cs typeface="Verdana"/>
              </a:rPr>
              <a:t>Trawling</a:t>
            </a:r>
            <a:r>
              <a:rPr sz="2200" b="1" spc="-80" dirty="0">
                <a:latin typeface="Verdana"/>
                <a:cs typeface="Verdana"/>
              </a:rPr>
              <a:t> </a:t>
            </a:r>
            <a:r>
              <a:rPr sz="2200" b="1" spc="-90" dirty="0">
                <a:latin typeface="Verdana"/>
                <a:cs typeface="Verdana"/>
              </a:rPr>
              <a:t>questionnaires</a:t>
            </a:r>
            <a:r>
              <a:rPr sz="2200" b="1" spc="-120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to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35" dirty="0">
                <a:latin typeface="Verdana"/>
                <a:cs typeface="Verdana"/>
              </a:rPr>
              <a:t>first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campylobacteriosis</a:t>
            </a:r>
            <a:r>
              <a:rPr sz="2200" spc="-160" dirty="0">
                <a:latin typeface="Verdana"/>
                <a:cs typeface="Verdana"/>
              </a:rPr>
              <a:t> </a:t>
            </a:r>
            <a:r>
              <a:rPr sz="2200" spc="-15" dirty="0">
                <a:latin typeface="Verdana"/>
                <a:cs typeface="Verdana"/>
              </a:rPr>
              <a:t>cases</a:t>
            </a:r>
            <a:endParaRPr sz="220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3700">
              <a:latin typeface="Verdana"/>
              <a:cs typeface="Verdana"/>
            </a:endParaRPr>
          </a:p>
          <a:p>
            <a:pPr marL="195580" marR="193040" indent="-182880">
              <a:lnSpc>
                <a:spcPct val="100000"/>
              </a:lnSpc>
              <a:spcBef>
                <a:spcPts val="5"/>
              </a:spcBef>
              <a:buFont typeface="Calibri"/>
              <a:buChar char="•"/>
              <a:tabLst>
                <a:tab pos="195580" algn="l"/>
              </a:tabLst>
            </a:pPr>
            <a:r>
              <a:rPr sz="2500" b="1" spc="-130" dirty="0">
                <a:latin typeface="Verdana"/>
                <a:cs typeface="Verdana"/>
              </a:rPr>
              <a:t>Survey</a:t>
            </a:r>
            <a:r>
              <a:rPr sz="2500" b="1" spc="-135" dirty="0">
                <a:latin typeface="Verdana"/>
                <a:cs typeface="Verdana"/>
              </a:rPr>
              <a:t> </a:t>
            </a:r>
            <a:r>
              <a:rPr sz="2500" b="1" spc="-75" dirty="0">
                <a:latin typeface="Verdana"/>
                <a:cs typeface="Verdana"/>
              </a:rPr>
              <a:t>childcare</a:t>
            </a:r>
            <a:r>
              <a:rPr sz="2500" b="1" spc="-160" dirty="0">
                <a:latin typeface="Verdana"/>
                <a:cs typeface="Verdana"/>
              </a:rPr>
              <a:t> </a:t>
            </a:r>
            <a:r>
              <a:rPr sz="2500" b="1" spc="-90" dirty="0">
                <a:latin typeface="Verdana"/>
                <a:cs typeface="Verdana"/>
              </a:rPr>
              <a:t>centres</a:t>
            </a:r>
            <a:r>
              <a:rPr sz="2500" b="1" spc="-130" dirty="0">
                <a:latin typeface="Verdana"/>
                <a:cs typeface="Verdana"/>
              </a:rPr>
              <a:t> </a:t>
            </a:r>
            <a:r>
              <a:rPr sz="2500" spc="-5" dirty="0">
                <a:latin typeface="Wingdings"/>
                <a:cs typeface="Wingdings"/>
              </a:rPr>
              <a:t></a:t>
            </a:r>
            <a:r>
              <a:rPr sz="2500" spc="100" dirty="0">
                <a:latin typeface="Times New Roman"/>
                <a:cs typeface="Times New Roman"/>
              </a:rPr>
              <a:t> </a:t>
            </a:r>
            <a:r>
              <a:rPr sz="2500" b="1" spc="-90" dirty="0">
                <a:latin typeface="Verdana"/>
                <a:cs typeface="Verdana"/>
              </a:rPr>
              <a:t>Ascertain</a:t>
            </a:r>
            <a:r>
              <a:rPr sz="2500" b="1" spc="-130" dirty="0">
                <a:latin typeface="Verdana"/>
                <a:cs typeface="Verdana"/>
              </a:rPr>
              <a:t> </a:t>
            </a:r>
            <a:r>
              <a:rPr sz="2500" b="1" spc="-114" dirty="0">
                <a:latin typeface="Verdana"/>
                <a:cs typeface="Verdana"/>
              </a:rPr>
              <a:t>start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70" dirty="0">
                <a:latin typeface="Verdana"/>
                <a:cs typeface="Verdana"/>
              </a:rPr>
              <a:t>and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85" dirty="0">
                <a:latin typeface="Verdana"/>
                <a:cs typeface="Verdana"/>
              </a:rPr>
              <a:t>distribution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85" dirty="0">
                <a:latin typeface="Verdana"/>
                <a:cs typeface="Verdana"/>
              </a:rPr>
              <a:t>of </a:t>
            </a:r>
            <a:r>
              <a:rPr sz="2500" b="1" spc="-840" dirty="0">
                <a:latin typeface="Verdana"/>
                <a:cs typeface="Verdana"/>
              </a:rPr>
              <a:t> </a:t>
            </a:r>
            <a:r>
              <a:rPr sz="2500" b="1" spc="-65" dirty="0">
                <a:latin typeface="Verdana"/>
                <a:cs typeface="Verdana"/>
              </a:rPr>
              <a:t>the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80" dirty="0">
                <a:latin typeface="Verdana"/>
                <a:cs typeface="Verdana"/>
              </a:rPr>
              <a:t>outbreak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70" dirty="0">
                <a:latin typeface="Verdana"/>
                <a:cs typeface="Verdana"/>
              </a:rPr>
              <a:t>and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50" dirty="0">
                <a:latin typeface="Verdana"/>
                <a:cs typeface="Verdana"/>
              </a:rPr>
              <a:t>document</a:t>
            </a:r>
            <a:r>
              <a:rPr sz="2500" b="1" spc="-135" dirty="0">
                <a:latin typeface="Verdana"/>
                <a:cs typeface="Verdana"/>
              </a:rPr>
              <a:t> </a:t>
            </a:r>
            <a:r>
              <a:rPr sz="2500" b="1" spc="-80" dirty="0">
                <a:latin typeface="Verdana"/>
                <a:cs typeface="Verdana"/>
              </a:rPr>
              <a:t>absence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114" dirty="0">
                <a:latin typeface="Verdana"/>
                <a:cs typeface="Verdana"/>
              </a:rPr>
              <a:t>for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105" dirty="0">
                <a:latin typeface="Verdana"/>
                <a:cs typeface="Verdana"/>
              </a:rPr>
              <a:t>il</a:t>
            </a:r>
            <a:r>
              <a:rPr sz="2500" b="1" spc="-100" dirty="0">
                <a:latin typeface="Verdana"/>
                <a:cs typeface="Verdana"/>
              </a:rPr>
              <a:t>l</a:t>
            </a:r>
            <a:r>
              <a:rPr sz="2500" b="1" spc="-114" dirty="0">
                <a:latin typeface="Verdana"/>
                <a:cs typeface="Verdana"/>
              </a:rPr>
              <a:t>ness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3250" y="1478025"/>
            <a:ext cx="10899140" cy="3685540"/>
            <a:chOff x="603250" y="1478025"/>
            <a:chExt cx="10899140" cy="3685540"/>
          </a:xfrm>
        </p:grpSpPr>
        <p:sp>
          <p:nvSpPr>
            <p:cNvPr id="3" name="object 3"/>
            <p:cNvSpPr/>
            <p:nvPr/>
          </p:nvSpPr>
          <p:spPr>
            <a:xfrm>
              <a:off x="609600" y="1484375"/>
              <a:ext cx="10886440" cy="3672840"/>
            </a:xfrm>
            <a:custGeom>
              <a:avLst/>
              <a:gdLst/>
              <a:ahLst/>
              <a:cxnLst/>
              <a:rect l="l" t="t" r="r" b="b"/>
              <a:pathLst>
                <a:path w="10886440" h="3672840">
                  <a:moveTo>
                    <a:pt x="10885932" y="0"/>
                  </a:moveTo>
                  <a:lnTo>
                    <a:pt x="0" y="0"/>
                  </a:lnTo>
                  <a:lnTo>
                    <a:pt x="0" y="3672840"/>
                  </a:lnTo>
                  <a:lnTo>
                    <a:pt x="10885932" y="3672840"/>
                  </a:lnTo>
                  <a:lnTo>
                    <a:pt x="1088593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00" y="1484375"/>
              <a:ext cx="10886440" cy="3672840"/>
            </a:xfrm>
            <a:custGeom>
              <a:avLst/>
              <a:gdLst/>
              <a:ahLst/>
              <a:cxnLst/>
              <a:rect l="l" t="t" r="r" b="b"/>
              <a:pathLst>
                <a:path w="10886440" h="3672840">
                  <a:moveTo>
                    <a:pt x="0" y="3672840"/>
                  </a:moveTo>
                  <a:lnTo>
                    <a:pt x="10885932" y="3672840"/>
                  </a:lnTo>
                  <a:lnTo>
                    <a:pt x="10885932" y="0"/>
                  </a:lnTo>
                  <a:lnTo>
                    <a:pt x="0" y="0"/>
                  </a:lnTo>
                  <a:lnTo>
                    <a:pt x="0" y="3672840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48969" y="1535307"/>
            <a:ext cx="10437495" cy="355409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2500" b="1" spc="-70" dirty="0">
                <a:latin typeface="Verdana"/>
                <a:cs typeface="Verdana"/>
              </a:rPr>
              <a:t>Outb</a:t>
            </a:r>
            <a:r>
              <a:rPr sz="2500" b="1" spc="-50" dirty="0">
                <a:latin typeface="Verdana"/>
                <a:cs typeface="Verdana"/>
              </a:rPr>
              <a:t>r</a:t>
            </a:r>
            <a:r>
              <a:rPr sz="2500" b="1" spc="-85" dirty="0">
                <a:latin typeface="Verdana"/>
                <a:cs typeface="Verdana"/>
              </a:rPr>
              <a:t>eak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75" dirty="0">
                <a:latin typeface="Verdana"/>
                <a:cs typeface="Verdana"/>
              </a:rPr>
              <a:t>monitoring</a:t>
            </a:r>
            <a:r>
              <a:rPr sz="2500" b="1" spc="-114" dirty="0">
                <a:latin typeface="Verdana"/>
                <a:cs typeface="Verdana"/>
              </a:rPr>
              <a:t> </a:t>
            </a:r>
            <a:r>
              <a:rPr sz="2500" spc="-5" dirty="0">
                <a:latin typeface="Wingdings"/>
                <a:cs typeface="Wingdings"/>
              </a:rPr>
              <a:t></a:t>
            </a:r>
            <a:r>
              <a:rPr sz="2500" spc="85" dirty="0">
                <a:latin typeface="Times New Roman"/>
                <a:cs typeface="Times New Roman"/>
              </a:rPr>
              <a:t> </a:t>
            </a:r>
            <a:r>
              <a:rPr sz="2500" b="1" spc="-75" dirty="0">
                <a:latin typeface="Verdana"/>
                <a:cs typeface="Verdana"/>
              </a:rPr>
              <a:t>Determi</a:t>
            </a:r>
            <a:r>
              <a:rPr sz="2500" b="1" spc="-80" dirty="0">
                <a:latin typeface="Verdana"/>
                <a:cs typeface="Verdana"/>
              </a:rPr>
              <a:t>n</a:t>
            </a:r>
            <a:r>
              <a:rPr sz="2500" b="1" spc="-90" dirty="0">
                <a:latin typeface="Verdana"/>
                <a:cs typeface="Verdana"/>
              </a:rPr>
              <a:t>e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65" dirty="0">
                <a:latin typeface="Verdana"/>
                <a:cs typeface="Verdana"/>
              </a:rPr>
              <a:t>the</a:t>
            </a:r>
            <a:r>
              <a:rPr sz="2500" b="1" spc="-145" dirty="0">
                <a:latin typeface="Verdana"/>
                <a:cs typeface="Verdana"/>
              </a:rPr>
              <a:t> </a:t>
            </a:r>
            <a:r>
              <a:rPr sz="2500" b="1" spc="-100" dirty="0">
                <a:latin typeface="Verdana"/>
                <a:cs typeface="Verdana"/>
              </a:rPr>
              <a:t>ext</a:t>
            </a:r>
            <a:r>
              <a:rPr sz="2500" b="1" spc="-125" dirty="0">
                <a:latin typeface="Verdana"/>
                <a:cs typeface="Verdana"/>
              </a:rPr>
              <a:t>e</a:t>
            </a:r>
            <a:r>
              <a:rPr sz="2500" b="1" spc="-40" dirty="0">
                <a:latin typeface="Verdana"/>
                <a:cs typeface="Verdana"/>
              </a:rPr>
              <a:t>nd</a:t>
            </a:r>
            <a:r>
              <a:rPr sz="2500" b="1" spc="-135" dirty="0">
                <a:latin typeface="Verdana"/>
                <a:cs typeface="Verdana"/>
              </a:rPr>
              <a:t> </a:t>
            </a:r>
            <a:r>
              <a:rPr sz="2500" b="1" spc="-90" dirty="0">
                <a:latin typeface="Verdana"/>
                <a:cs typeface="Verdana"/>
              </a:rPr>
              <a:t>of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65" dirty="0">
                <a:latin typeface="Verdana"/>
                <a:cs typeface="Verdana"/>
              </a:rPr>
              <a:t>the</a:t>
            </a:r>
            <a:r>
              <a:rPr sz="2500" b="1" spc="-140" dirty="0">
                <a:latin typeface="Verdana"/>
                <a:cs typeface="Verdana"/>
              </a:rPr>
              <a:t> </a:t>
            </a:r>
            <a:r>
              <a:rPr sz="2500" b="1" spc="-80" dirty="0">
                <a:latin typeface="Verdana"/>
                <a:cs typeface="Verdana"/>
              </a:rPr>
              <a:t>outbreak</a:t>
            </a:r>
            <a:endParaRPr sz="2500">
              <a:latin typeface="Verdana"/>
              <a:cs typeface="Verdana"/>
            </a:endParaRPr>
          </a:p>
          <a:p>
            <a:pPr marL="195580" indent="-182880">
              <a:lnSpc>
                <a:spcPts val="2510"/>
              </a:lnSpc>
              <a:spcBef>
                <a:spcPts val="950"/>
              </a:spcBef>
              <a:buFont typeface="Calibri"/>
              <a:buChar char="•"/>
              <a:tabLst>
                <a:tab pos="195580" algn="l"/>
              </a:tabLst>
            </a:pPr>
            <a:r>
              <a:rPr sz="2200" b="1" spc="-80" dirty="0">
                <a:latin typeface="Verdana"/>
                <a:cs typeface="Verdana"/>
              </a:rPr>
              <a:t>Case</a:t>
            </a:r>
            <a:r>
              <a:rPr sz="2200" b="1" spc="-125" dirty="0">
                <a:latin typeface="Verdana"/>
                <a:cs typeface="Verdana"/>
              </a:rPr>
              <a:t> </a:t>
            </a:r>
            <a:r>
              <a:rPr sz="2200" b="1" spc="-90" dirty="0">
                <a:latin typeface="Verdana"/>
                <a:cs typeface="Verdana"/>
              </a:rPr>
              <a:t>finding:</a:t>
            </a:r>
            <a:r>
              <a:rPr sz="2200" b="1" spc="-8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Gastroenteritis</a:t>
            </a:r>
            <a:r>
              <a:rPr sz="2200" spc="-18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consultations</a:t>
            </a:r>
            <a:r>
              <a:rPr sz="2200" spc="-180" dirty="0">
                <a:latin typeface="Verdana"/>
                <a:cs typeface="Verdana"/>
              </a:rPr>
              <a:t> </a:t>
            </a:r>
            <a:r>
              <a:rPr sz="2200" b="1" spc="-190" dirty="0">
                <a:latin typeface="Verdana"/>
                <a:cs typeface="Verdana"/>
              </a:rPr>
              <a:t>(who?)</a:t>
            </a:r>
            <a:r>
              <a:rPr sz="2200" b="1" spc="-90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at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primary</a:t>
            </a:r>
            <a:r>
              <a:rPr sz="2200" spc="-165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care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40" dirty="0">
                <a:latin typeface="Verdana"/>
                <a:cs typeface="Verdana"/>
              </a:rPr>
              <a:t>in</a:t>
            </a:r>
            <a:endParaRPr sz="2200">
              <a:latin typeface="Verdana"/>
              <a:cs typeface="Verdana"/>
            </a:endParaRPr>
          </a:p>
          <a:p>
            <a:pPr marL="195580">
              <a:lnSpc>
                <a:spcPts val="2510"/>
              </a:lnSpc>
            </a:pPr>
            <a:r>
              <a:rPr sz="2200" dirty="0">
                <a:latin typeface="Verdana"/>
                <a:cs typeface="Verdana"/>
              </a:rPr>
              <a:t>A</a:t>
            </a:r>
            <a:r>
              <a:rPr sz="2200" spc="-15" dirty="0">
                <a:latin typeface="Verdana"/>
                <a:cs typeface="Verdana"/>
              </a:rPr>
              <a:t>s</a:t>
            </a:r>
            <a:r>
              <a:rPr sz="2200" spc="-20" dirty="0">
                <a:latin typeface="Verdana"/>
                <a:cs typeface="Verdana"/>
              </a:rPr>
              <a:t>køy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b="1" spc="-185" dirty="0">
                <a:latin typeface="Verdana"/>
                <a:cs typeface="Verdana"/>
              </a:rPr>
              <a:t>(</a:t>
            </a:r>
            <a:r>
              <a:rPr sz="2200" b="1" spc="-345" dirty="0">
                <a:latin typeface="Verdana"/>
                <a:cs typeface="Verdana"/>
              </a:rPr>
              <a:t>w</a:t>
            </a:r>
            <a:r>
              <a:rPr sz="2200" b="1" spc="-60" dirty="0">
                <a:latin typeface="Verdana"/>
                <a:cs typeface="Verdana"/>
              </a:rPr>
              <a:t>h</a:t>
            </a:r>
            <a:r>
              <a:rPr sz="2200" b="1" spc="-85" dirty="0">
                <a:latin typeface="Verdana"/>
                <a:cs typeface="Verdana"/>
              </a:rPr>
              <a:t>e</a:t>
            </a:r>
            <a:r>
              <a:rPr sz="2200" b="1" spc="-95" dirty="0">
                <a:latin typeface="Verdana"/>
                <a:cs typeface="Verdana"/>
              </a:rPr>
              <a:t>r</a:t>
            </a:r>
            <a:r>
              <a:rPr sz="2200" b="1" spc="-140" dirty="0">
                <a:latin typeface="Verdana"/>
                <a:cs typeface="Verdana"/>
              </a:rPr>
              <a:t>e</a:t>
            </a:r>
            <a:r>
              <a:rPr sz="2200" b="1" spc="-240" dirty="0">
                <a:latin typeface="Verdana"/>
                <a:cs typeface="Verdana"/>
              </a:rPr>
              <a:t>?)</a:t>
            </a:r>
            <a:r>
              <a:rPr sz="2200" b="1" spc="-75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between</a:t>
            </a:r>
            <a:r>
              <a:rPr sz="2200" spc="-220" dirty="0">
                <a:latin typeface="Verdana"/>
                <a:cs typeface="Verdana"/>
              </a:rPr>
              <a:t> </a:t>
            </a:r>
            <a:r>
              <a:rPr sz="2200" spc="-160" dirty="0">
                <a:latin typeface="Verdana"/>
                <a:cs typeface="Verdana"/>
              </a:rPr>
              <a:t>3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75" dirty="0">
                <a:latin typeface="Verdana"/>
                <a:cs typeface="Verdana"/>
              </a:rPr>
              <a:t>June</a:t>
            </a:r>
            <a:r>
              <a:rPr sz="2200" spc="-215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380" dirty="0">
                <a:latin typeface="Verdana"/>
                <a:cs typeface="Verdana"/>
              </a:rPr>
              <a:t>15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75" dirty="0">
                <a:latin typeface="Verdana"/>
                <a:cs typeface="Verdana"/>
              </a:rPr>
              <a:t>June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b="1" spc="-185" dirty="0">
                <a:latin typeface="Verdana"/>
                <a:cs typeface="Verdana"/>
              </a:rPr>
              <a:t>(</a:t>
            </a:r>
            <a:r>
              <a:rPr sz="2200" b="1" spc="-340" dirty="0">
                <a:latin typeface="Verdana"/>
                <a:cs typeface="Verdana"/>
              </a:rPr>
              <a:t>w</a:t>
            </a:r>
            <a:r>
              <a:rPr sz="2200" b="1" spc="-65" dirty="0">
                <a:latin typeface="Verdana"/>
                <a:cs typeface="Verdana"/>
              </a:rPr>
              <a:t>h</a:t>
            </a:r>
            <a:r>
              <a:rPr sz="2200" b="1" spc="-70" dirty="0">
                <a:latin typeface="Verdana"/>
                <a:cs typeface="Verdana"/>
              </a:rPr>
              <a:t>e</a:t>
            </a:r>
            <a:r>
              <a:rPr sz="2200" b="1" spc="-175" dirty="0">
                <a:latin typeface="Verdana"/>
                <a:cs typeface="Verdana"/>
              </a:rPr>
              <a:t>n?)</a:t>
            </a:r>
            <a:endParaRPr sz="22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940"/>
              </a:spcBef>
              <a:buFont typeface="Calibri"/>
              <a:buChar char="•"/>
              <a:tabLst>
                <a:tab pos="195580" algn="l"/>
              </a:tabLst>
            </a:pPr>
            <a:r>
              <a:rPr sz="2200" b="1" spc="-45" dirty="0">
                <a:latin typeface="Verdana"/>
                <a:cs typeface="Verdana"/>
              </a:rPr>
              <a:t>Map</a:t>
            </a:r>
            <a:r>
              <a:rPr sz="2200" b="1" spc="-18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consultations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by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45" dirty="0">
                <a:latin typeface="Verdana"/>
                <a:cs typeface="Verdana"/>
              </a:rPr>
              <a:t>household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address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water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supply</a:t>
            </a:r>
            <a:endParaRPr sz="22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935"/>
              </a:spcBef>
              <a:buFont typeface="Calibri"/>
              <a:buChar char="•"/>
              <a:tabLst>
                <a:tab pos="195580" algn="l"/>
              </a:tabLst>
            </a:pPr>
            <a:r>
              <a:rPr sz="2200" b="1" spc="-95" dirty="0">
                <a:latin typeface="Verdana"/>
                <a:cs typeface="Verdana"/>
              </a:rPr>
              <a:t>Trawling</a:t>
            </a:r>
            <a:r>
              <a:rPr sz="2200" b="1" spc="-80" dirty="0">
                <a:latin typeface="Verdana"/>
                <a:cs typeface="Verdana"/>
              </a:rPr>
              <a:t> </a:t>
            </a:r>
            <a:r>
              <a:rPr sz="2200" b="1" spc="-90" dirty="0">
                <a:latin typeface="Verdana"/>
                <a:cs typeface="Verdana"/>
              </a:rPr>
              <a:t>questionnaires</a:t>
            </a:r>
            <a:r>
              <a:rPr sz="2200" b="1" spc="-120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to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35" dirty="0">
                <a:latin typeface="Verdana"/>
                <a:cs typeface="Verdana"/>
              </a:rPr>
              <a:t>first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campylobacteriosis</a:t>
            </a:r>
            <a:r>
              <a:rPr sz="2200" spc="-160" dirty="0">
                <a:latin typeface="Verdana"/>
                <a:cs typeface="Verdana"/>
              </a:rPr>
              <a:t> </a:t>
            </a:r>
            <a:r>
              <a:rPr sz="2200" spc="-15" dirty="0">
                <a:latin typeface="Verdana"/>
                <a:cs typeface="Verdana"/>
              </a:rPr>
              <a:t>cases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20"/>
              </a:spcBef>
              <a:buSzPct val="79411"/>
              <a:buFont typeface="Arial MT"/>
              <a:buChar char="•"/>
              <a:tabLst>
                <a:tab pos="424815" algn="l"/>
              </a:tabLst>
            </a:pPr>
            <a:r>
              <a:rPr sz="1700" spc="65" dirty="0">
                <a:latin typeface="Verdana"/>
                <a:cs typeface="Verdana"/>
              </a:rPr>
              <a:t>Food</a:t>
            </a:r>
            <a:r>
              <a:rPr sz="1700" spc="-175" dirty="0">
                <a:latin typeface="Verdana"/>
                <a:cs typeface="Verdana"/>
              </a:rPr>
              <a:t> </a:t>
            </a:r>
            <a:r>
              <a:rPr sz="1700" spc="60" dirty="0">
                <a:latin typeface="Verdana"/>
                <a:cs typeface="Verdana"/>
              </a:rPr>
              <a:t>co</a:t>
            </a:r>
            <a:r>
              <a:rPr sz="1700" spc="55" dirty="0">
                <a:latin typeface="Verdana"/>
                <a:cs typeface="Verdana"/>
              </a:rPr>
              <a:t>n</a:t>
            </a:r>
            <a:r>
              <a:rPr sz="1700" spc="-65" dirty="0">
                <a:latin typeface="Verdana"/>
                <a:cs typeface="Verdana"/>
              </a:rPr>
              <a:t>s</a:t>
            </a:r>
            <a:r>
              <a:rPr sz="1700" spc="65" dirty="0">
                <a:latin typeface="Verdana"/>
                <a:cs typeface="Verdana"/>
              </a:rPr>
              <a:t>umption</a:t>
            </a:r>
            <a:endParaRPr sz="17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411"/>
              <a:buFont typeface="Arial MT"/>
              <a:buChar char="•"/>
              <a:tabLst>
                <a:tab pos="424815" algn="l"/>
              </a:tabLst>
            </a:pPr>
            <a:r>
              <a:rPr sz="1700" spc="40" dirty="0">
                <a:latin typeface="Verdana"/>
                <a:cs typeface="Verdana"/>
              </a:rPr>
              <a:t>Animal</a:t>
            </a:r>
            <a:r>
              <a:rPr sz="1700" spc="-155" dirty="0">
                <a:latin typeface="Verdana"/>
                <a:cs typeface="Verdana"/>
              </a:rPr>
              <a:t> </a:t>
            </a:r>
            <a:r>
              <a:rPr sz="1700" spc="35" dirty="0">
                <a:latin typeface="Verdana"/>
                <a:cs typeface="Verdana"/>
              </a:rPr>
              <a:t>conta</a:t>
            </a:r>
            <a:r>
              <a:rPr sz="1700" spc="45" dirty="0">
                <a:latin typeface="Verdana"/>
                <a:cs typeface="Verdana"/>
              </a:rPr>
              <a:t>ct</a:t>
            </a:r>
            <a:endParaRPr sz="17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411"/>
              <a:buFont typeface="Arial MT"/>
              <a:buChar char="•"/>
              <a:tabLst>
                <a:tab pos="424815" algn="l"/>
              </a:tabLst>
            </a:pPr>
            <a:r>
              <a:rPr sz="1700" spc="30" dirty="0">
                <a:latin typeface="Verdana"/>
                <a:cs typeface="Verdana"/>
              </a:rPr>
              <a:t>Environment</a:t>
            </a:r>
            <a:r>
              <a:rPr sz="1700" spc="35" dirty="0">
                <a:latin typeface="Verdana"/>
                <a:cs typeface="Verdana"/>
              </a:rPr>
              <a:t>a</a:t>
            </a:r>
            <a:r>
              <a:rPr sz="1700" spc="-10" dirty="0">
                <a:latin typeface="Verdana"/>
                <a:cs typeface="Verdana"/>
              </a:rPr>
              <a:t>l</a:t>
            </a:r>
            <a:r>
              <a:rPr sz="1700" spc="-185" dirty="0">
                <a:latin typeface="Verdana"/>
                <a:cs typeface="Verdana"/>
              </a:rPr>
              <a:t> </a:t>
            </a:r>
            <a:r>
              <a:rPr sz="1700" spc="-5" dirty="0">
                <a:latin typeface="Verdana"/>
                <a:cs typeface="Verdana"/>
              </a:rPr>
              <a:t>exposures</a:t>
            </a:r>
            <a:endParaRPr sz="17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411"/>
              <a:buFont typeface="Arial MT"/>
              <a:buChar char="•"/>
              <a:tabLst>
                <a:tab pos="424815" algn="l"/>
              </a:tabLst>
            </a:pPr>
            <a:r>
              <a:rPr sz="1700" spc="5" dirty="0">
                <a:latin typeface="Verdana"/>
                <a:cs typeface="Verdana"/>
              </a:rPr>
              <a:t>Cl</a:t>
            </a:r>
            <a:r>
              <a:rPr sz="1700" spc="-10" dirty="0">
                <a:latin typeface="Verdana"/>
                <a:cs typeface="Verdana"/>
              </a:rPr>
              <a:t>i</a:t>
            </a:r>
            <a:r>
              <a:rPr sz="1700" spc="20" dirty="0">
                <a:latin typeface="Verdana"/>
                <a:cs typeface="Verdana"/>
              </a:rPr>
              <a:t>nical</a:t>
            </a:r>
            <a:r>
              <a:rPr sz="1700" spc="-135" dirty="0">
                <a:latin typeface="Verdana"/>
                <a:cs typeface="Verdana"/>
              </a:rPr>
              <a:t> </a:t>
            </a:r>
            <a:r>
              <a:rPr sz="1700" spc="50" dirty="0">
                <a:latin typeface="Verdana"/>
                <a:cs typeface="Verdana"/>
              </a:rPr>
              <a:t>and</a:t>
            </a:r>
            <a:r>
              <a:rPr sz="1700" spc="-155" dirty="0">
                <a:latin typeface="Verdana"/>
                <a:cs typeface="Verdana"/>
              </a:rPr>
              <a:t> </a:t>
            </a:r>
            <a:r>
              <a:rPr sz="1700" spc="85" dirty="0">
                <a:latin typeface="Verdana"/>
                <a:cs typeface="Verdana"/>
              </a:rPr>
              <a:t>d</a:t>
            </a:r>
            <a:r>
              <a:rPr sz="1700" spc="60" dirty="0">
                <a:latin typeface="Verdana"/>
                <a:cs typeface="Verdana"/>
              </a:rPr>
              <a:t>e</a:t>
            </a:r>
            <a:r>
              <a:rPr sz="1700" spc="110" dirty="0">
                <a:latin typeface="Verdana"/>
                <a:cs typeface="Verdana"/>
              </a:rPr>
              <a:t>m</a:t>
            </a:r>
            <a:r>
              <a:rPr sz="1700" spc="70" dirty="0">
                <a:latin typeface="Verdana"/>
                <a:cs typeface="Verdana"/>
              </a:rPr>
              <a:t>o</a:t>
            </a:r>
            <a:r>
              <a:rPr sz="1700" spc="60" dirty="0">
                <a:latin typeface="Verdana"/>
                <a:cs typeface="Verdana"/>
              </a:rPr>
              <a:t>g</a:t>
            </a:r>
            <a:r>
              <a:rPr sz="1700" spc="15" dirty="0">
                <a:latin typeface="Verdana"/>
                <a:cs typeface="Verdana"/>
              </a:rPr>
              <a:t>raphical</a:t>
            </a:r>
            <a:r>
              <a:rPr sz="1700" spc="-185" dirty="0">
                <a:latin typeface="Verdana"/>
                <a:cs typeface="Verdana"/>
              </a:rPr>
              <a:t> </a:t>
            </a:r>
            <a:r>
              <a:rPr sz="1700" spc="15" dirty="0">
                <a:latin typeface="Verdana"/>
                <a:cs typeface="Verdana"/>
              </a:rPr>
              <a:t>in</a:t>
            </a:r>
            <a:r>
              <a:rPr sz="1700" dirty="0">
                <a:latin typeface="Verdana"/>
                <a:cs typeface="Verdana"/>
              </a:rPr>
              <a:t>f</a:t>
            </a:r>
            <a:r>
              <a:rPr sz="1700" spc="30" dirty="0">
                <a:latin typeface="Verdana"/>
                <a:cs typeface="Verdana"/>
              </a:rPr>
              <a:t>orm</a:t>
            </a:r>
            <a:r>
              <a:rPr sz="1700" spc="35" dirty="0">
                <a:latin typeface="Verdana"/>
                <a:cs typeface="Verdana"/>
              </a:rPr>
              <a:t>a</a:t>
            </a:r>
            <a:r>
              <a:rPr sz="1700" spc="30" dirty="0">
                <a:latin typeface="Verdana"/>
                <a:cs typeface="Verdana"/>
              </a:rPr>
              <a:t>tion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94657" y="179959"/>
            <a:ext cx="3211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5" dirty="0">
                <a:solidFill>
                  <a:srgbClr val="A4B33B"/>
                </a:solidFill>
                <a:latin typeface="Verdana"/>
                <a:cs typeface="Verdana"/>
              </a:rPr>
              <a:t>3: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Def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ne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80970" y="545719"/>
            <a:ext cx="783970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0515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5" dirty="0"/>
              <a:t>4:</a:t>
            </a:r>
            <a:r>
              <a:rPr sz="2400" spc="-150" dirty="0"/>
              <a:t> Ident</a:t>
            </a:r>
            <a:r>
              <a:rPr sz="2400" spc="-95" dirty="0"/>
              <a:t>i</a:t>
            </a:r>
            <a:r>
              <a:rPr sz="2400" spc="-110" dirty="0"/>
              <a:t>fy</a:t>
            </a:r>
            <a:r>
              <a:rPr sz="2400" spc="-125" dirty="0"/>
              <a:t> </a:t>
            </a:r>
            <a:r>
              <a:rPr sz="2400" spc="-95" dirty="0"/>
              <a:t>ca</a:t>
            </a:r>
            <a:r>
              <a:rPr sz="2400" spc="-100" dirty="0"/>
              <a:t>s</a:t>
            </a:r>
            <a:r>
              <a:rPr sz="2400" spc="-114" dirty="0"/>
              <a:t>es</a:t>
            </a:r>
            <a:r>
              <a:rPr sz="2400" spc="-155" dirty="0"/>
              <a:t> </a:t>
            </a:r>
            <a:r>
              <a:rPr sz="2400" spc="-65" dirty="0"/>
              <a:t>and</a:t>
            </a:r>
            <a:r>
              <a:rPr sz="2400" spc="-135" dirty="0"/>
              <a:t> </a:t>
            </a:r>
            <a:r>
              <a:rPr sz="2400" spc="-85" dirty="0"/>
              <a:t>obta</a:t>
            </a:r>
            <a:r>
              <a:rPr sz="2400" spc="-55" dirty="0"/>
              <a:t>in</a:t>
            </a:r>
            <a:r>
              <a:rPr sz="2400" spc="-140" dirty="0"/>
              <a:t> </a:t>
            </a:r>
            <a:r>
              <a:rPr sz="2400" spc="-85" dirty="0"/>
              <a:t>in</a:t>
            </a:r>
            <a:r>
              <a:rPr sz="2400" spc="-80" dirty="0"/>
              <a:t>f</a:t>
            </a:r>
            <a:r>
              <a:rPr sz="2400" spc="-100" dirty="0"/>
              <a:t>ormat</a:t>
            </a:r>
            <a:r>
              <a:rPr sz="2400" spc="-60" dirty="0"/>
              <a:t>i</a:t>
            </a:r>
            <a:r>
              <a:rPr sz="2400" spc="-50" dirty="0"/>
              <a:t>on  </a:t>
            </a:r>
            <a:r>
              <a:rPr sz="2400" spc="-80" dirty="0"/>
              <a:t>Step</a:t>
            </a:r>
            <a:r>
              <a:rPr sz="2400" spc="-165" dirty="0"/>
              <a:t> </a:t>
            </a:r>
            <a:r>
              <a:rPr sz="2400" spc="-310" dirty="0"/>
              <a:t>5:</a:t>
            </a:r>
            <a:r>
              <a:rPr sz="2400" spc="-150" dirty="0"/>
              <a:t> </a:t>
            </a:r>
            <a:r>
              <a:rPr sz="2400" spc="-80" dirty="0"/>
              <a:t>Descriptive</a:t>
            </a:r>
            <a:r>
              <a:rPr sz="2400" spc="-130" dirty="0"/>
              <a:t> </a:t>
            </a:r>
            <a:r>
              <a:rPr sz="2400" spc="-70" dirty="0"/>
              <a:t>epidemiological</a:t>
            </a:r>
            <a:r>
              <a:rPr sz="2400" spc="-130" dirty="0"/>
              <a:t> </a:t>
            </a:r>
            <a:r>
              <a:rPr sz="2400" spc="-85" dirty="0"/>
              <a:t>investigation</a:t>
            </a:r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8969" y="1650619"/>
            <a:ext cx="105048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5" dirty="0">
                <a:latin typeface="Verdana"/>
                <a:cs typeface="Verdana"/>
              </a:rPr>
              <a:t>Number</a:t>
            </a:r>
            <a:r>
              <a:rPr sz="1500" spc="-160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of</a:t>
            </a:r>
            <a:r>
              <a:rPr sz="1500" spc="-114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gastroenterititis</a:t>
            </a:r>
            <a:r>
              <a:rPr sz="1500" spc="-150" dirty="0">
                <a:latin typeface="Verdana"/>
                <a:cs typeface="Verdana"/>
              </a:rPr>
              <a:t> </a:t>
            </a:r>
            <a:r>
              <a:rPr sz="1500" spc="15" dirty="0">
                <a:latin typeface="Verdana"/>
                <a:cs typeface="Verdana"/>
              </a:rPr>
              <a:t>consultations</a:t>
            </a:r>
            <a:r>
              <a:rPr sz="1500" spc="-13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at</a:t>
            </a:r>
            <a:r>
              <a:rPr sz="1500" spc="-125" dirty="0">
                <a:latin typeface="Verdana"/>
                <a:cs typeface="Verdana"/>
              </a:rPr>
              <a:t> </a:t>
            </a:r>
            <a:r>
              <a:rPr sz="1500" spc="15" dirty="0">
                <a:latin typeface="Verdana"/>
                <a:cs typeface="Verdana"/>
              </a:rPr>
              <a:t>general</a:t>
            </a:r>
            <a:r>
              <a:rPr sz="1500" spc="-165" dirty="0">
                <a:latin typeface="Verdana"/>
                <a:cs typeface="Verdana"/>
              </a:rPr>
              <a:t> </a:t>
            </a:r>
            <a:r>
              <a:rPr sz="1500" spc="15" dirty="0">
                <a:latin typeface="Verdana"/>
                <a:cs typeface="Verdana"/>
              </a:rPr>
              <a:t>practitioner</a:t>
            </a:r>
            <a:r>
              <a:rPr sz="1500" spc="-175" dirty="0">
                <a:latin typeface="Verdana"/>
                <a:cs typeface="Verdana"/>
              </a:rPr>
              <a:t> </a:t>
            </a:r>
            <a:r>
              <a:rPr sz="1500" spc="45" dirty="0">
                <a:latin typeface="Verdana"/>
                <a:cs typeface="Verdana"/>
              </a:rPr>
              <a:t>and</a:t>
            </a:r>
            <a:r>
              <a:rPr sz="1500" spc="-145" dirty="0">
                <a:latin typeface="Verdana"/>
                <a:cs typeface="Verdana"/>
              </a:rPr>
              <a:t> </a:t>
            </a:r>
            <a:r>
              <a:rPr sz="1500" spc="-5" dirty="0">
                <a:latin typeface="Verdana"/>
                <a:cs typeface="Verdana"/>
              </a:rPr>
              <a:t>out-of-hours</a:t>
            </a:r>
            <a:r>
              <a:rPr sz="1500" spc="-114" dirty="0">
                <a:latin typeface="Verdana"/>
                <a:cs typeface="Verdana"/>
              </a:rPr>
              <a:t> </a:t>
            </a:r>
            <a:r>
              <a:rPr sz="1500" spc="5" dirty="0">
                <a:latin typeface="Verdana"/>
                <a:cs typeface="Verdana"/>
              </a:rPr>
              <a:t>primary</a:t>
            </a:r>
            <a:r>
              <a:rPr sz="1500" spc="-155" dirty="0">
                <a:latin typeface="Verdana"/>
                <a:cs typeface="Verdana"/>
              </a:rPr>
              <a:t> </a:t>
            </a:r>
            <a:r>
              <a:rPr sz="1500" spc="15" dirty="0">
                <a:latin typeface="Verdana"/>
                <a:cs typeface="Verdana"/>
              </a:rPr>
              <a:t>healthcare</a:t>
            </a:r>
            <a:r>
              <a:rPr sz="1500" spc="-165" dirty="0">
                <a:latin typeface="Verdana"/>
                <a:cs typeface="Verdana"/>
              </a:rPr>
              <a:t> </a:t>
            </a:r>
            <a:r>
              <a:rPr sz="1500" spc="-20" dirty="0">
                <a:latin typeface="Verdana"/>
                <a:cs typeface="Verdana"/>
              </a:rPr>
              <a:t>services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80970" y="179959"/>
            <a:ext cx="783970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315" dirty="0"/>
              <a:t>3:</a:t>
            </a:r>
            <a:r>
              <a:rPr sz="2400" spc="-155" dirty="0"/>
              <a:t> </a:t>
            </a:r>
            <a:r>
              <a:rPr sz="2400" spc="-80" dirty="0"/>
              <a:t>Def</a:t>
            </a:r>
            <a:r>
              <a:rPr sz="2400" spc="-55" dirty="0"/>
              <a:t>i</a:t>
            </a:r>
            <a:r>
              <a:rPr sz="2400" spc="-70" dirty="0"/>
              <a:t>ne</a:t>
            </a:r>
            <a:r>
              <a:rPr sz="2400" spc="-135" dirty="0"/>
              <a:t> </a:t>
            </a:r>
            <a:r>
              <a:rPr sz="2400" spc="-95" dirty="0"/>
              <a:t>ca</a:t>
            </a:r>
            <a:r>
              <a:rPr sz="2400" spc="-100" dirty="0"/>
              <a:t>s</a:t>
            </a:r>
            <a:r>
              <a:rPr sz="2400" spc="-114" dirty="0"/>
              <a:t>es</a:t>
            </a:r>
            <a:endParaRPr sz="2400"/>
          </a:p>
          <a:p>
            <a:pPr marL="12700" marR="5080" indent="-3175" algn="ctr">
              <a:lnSpc>
                <a:spcPct val="100000"/>
              </a:lnSpc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5" dirty="0"/>
              <a:t>4:</a:t>
            </a:r>
            <a:r>
              <a:rPr sz="2400" spc="-150" dirty="0"/>
              <a:t> Ident</a:t>
            </a:r>
            <a:r>
              <a:rPr sz="2400" spc="-95" dirty="0"/>
              <a:t>i</a:t>
            </a:r>
            <a:r>
              <a:rPr sz="2400" spc="-110" dirty="0"/>
              <a:t>fy</a:t>
            </a:r>
            <a:r>
              <a:rPr sz="2400" spc="-125" dirty="0"/>
              <a:t> </a:t>
            </a:r>
            <a:r>
              <a:rPr sz="2400" spc="-95" dirty="0"/>
              <a:t>ca</a:t>
            </a:r>
            <a:r>
              <a:rPr sz="2400" spc="-100" dirty="0"/>
              <a:t>s</a:t>
            </a:r>
            <a:r>
              <a:rPr sz="2400" spc="-114" dirty="0"/>
              <a:t>es</a:t>
            </a:r>
            <a:r>
              <a:rPr sz="2400" spc="-155" dirty="0"/>
              <a:t> </a:t>
            </a:r>
            <a:r>
              <a:rPr sz="2400" spc="-65" dirty="0"/>
              <a:t>and</a:t>
            </a:r>
            <a:r>
              <a:rPr sz="2400" spc="-135" dirty="0"/>
              <a:t> </a:t>
            </a:r>
            <a:r>
              <a:rPr sz="2400" spc="-85" dirty="0"/>
              <a:t>obta</a:t>
            </a:r>
            <a:r>
              <a:rPr sz="2400" spc="-55" dirty="0"/>
              <a:t>in</a:t>
            </a:r>
            <a:r>
              <a:rPr sz="2400" spc="-140" dirty="0"/>
              <a:t> </a:t>
            </a:r>
            <a:r>
              <a:rPr sz="2400" spc="-85" dirty="0"/>
              <a:t>in</a:t>
            </a:r>
            <a:r>
              <a:rPr sz="2400" spc="-80" dirty="0"/>
              <a:t>f</a:t>
            </a:r>
            <a:r>
              <a:rPr sz="2400" spc="-100" dirty="0"/>
              <a:t>ormat</a:t>
            </a:r>
            <a:r>
              <a:rPr sz="2400" spc="-60" dirty="0"/>
              <a:t>i</a:t>
            </a:r>
            <a:r>
              <a:rPr sz="2400" spc="-50" dirty="0"/>
              <a:t>on  </a:t>
            </a:r>
            <a:r>
              <a:rPr sz="2400" spc="-80" dirty="0"/>
              <a:t>Step</a:t>
            </a:r>
            <a:r>
              <a:rPr sz="2400" spc="-165" dirty="0"/>
              <a:t> </a:t>
            </a:r>
            <a:r>
              <a:rPr sz="2400" spc="-310" dirty="0"/>
              <a:t>5:</a:t>
            </a:r>
            <a:r>
              <a:rPr sz="2400" spc="-150" dirty="0"/>
              <a:t> </a:t>
            </a:r>
            <a:r>
              <a:rPr sz="2400" spc="-80" dirty="0"/>
              <a:t>Descriptive</a:t>
            </a:r>
            <a:r>
              <a:rPr sz="2400" spc="-130" dirty="0"/>
              <a:t> </a:t>
            </a:r>
            <a:r>
              <a:rPr sz="2400" spc="-70" dirty="0"/>
              <a:t>epidemiological</a:t>
            </a:r>
            <a:r>
              <a:rPr sz="2400" spc="-130" dirty="0"/>
              <a:t> </a:t>
            </a:r>
            <a:r>
              <a:rPr sz="2400" spc="-85" dirty="0"/>
              <a:t>investigation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4451" y="1917192"/>
            <a:ext cx="6480048" cy="407212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8536" y="1865376"/>
            <a:ext cx="5471160" cy="3363595"/>
          </a:xfrm>
          <a:prstGeom prst="rect">
            <a:avLst/>
          </a:prstGeom>
          <a:solidFill>
            <a:srgbClr val="F1F1F1"/>
          </a:solidFill>
          <a:ln w="12700">
            <a:solidFill>
              <a:srgbClr val="A4B33B"/>
            </a:solidFill>
          </a:ln>
        </p:spPr>
        <p:txBody>
          <a:bodyPr vert="horz" wrap="square" lIns="0" tIns="199390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1570"/>
              </a:spcBef>
            </a:pPr>
            <a:r>
              <a:rPr sz="2500" b="1" spc="-70" dirty="0">
                <a:latin typeface="Verdana"/>
                <a:cs typeface="Verdana"/>
              </a:rPr>
              <a:t>Outb</a:t>
            </a:r>
            <a:r>
              <a:rPr sz="2500" b="1" spc="-50" dirty="0">
                <a:latin typeface="Verdana"/>
                <a:cs typeface="Verdana"/>
              </a:rPr>
              <a:t>r</a:t>
            </a:r>
            <a:r>
              <a:rPr sz="2500" b="1" spc="-85" dirty="0">
                <a:latin typeface="Verdana"/>
                <a:cs typeface="Verdana"/>
              </a:rPr>
              <a:t>eak</a:t>
            </a:r>
            <a:r>
              <a:rPr sz="2500" b="1" spc="-150" dirty="0">
                <a:latin typeface="Verdana"/>
                <a:cs typeface="Verdana"/>
              </a:rPr>
              <a:t> </a:t>
            </a:r>
            <a:r>
              <a:rPr sz="2500" b="1" spc="-75" dirty="0">
                <a:latin typeface="Verdana"/>
                <a:cs typeface="Verdana"/>
              </a:rPr>
              <a:t>monitoring</a:t>
            </a:r>
            <a:endParaRPr sz="2500">
              <a:latin typeface="Verdana"/>
              <a:cs typeface="Verdana"/>
            </a:endParaRPr>
          </a:p>
          <a:p>
            <a:pPr marL="434340" indent="-183515">
              <a:lnSpc>
                <a:spcPts val="2050"/>
              </a:lnSpc>
              <a:spcBef>
                <a:spcPts val="1015"/>
              </a:spcBef>
              <a:buFont typeface="Calibri"/>
              <a:buChar char="•"/>
              <a:tabLst>
                <a:tab pos="434340" algn="l"/>
              </a:tabLst>
            </a:pPr>
            <a:r>
              <a:rPr sz="1800" spc="-25" dirty="0">
                <a:latin typeface="Verdana"/>
                <a:cs typeface="Verdana"/>
              </a:rPr>
              <a:t>Sh</a:t>
            </a:r>
            <a:r>
              <a:rPr sz="1800" spc="-15" dirty="0">
                <a:latin typeface="Verdana"/>
                <a:cs typeface="Verdana"/>
              </a:rPr>
              <a:t>a</a:t>
            </a:r>
            <a:r>
              <a:rPr sz="1800" spc="25" dirty="0">
                <a:latin typeface="Verdana"/>
                <a:cs typeface="Verdana"/>
              </a:rPr>
              <a:t>rp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i</a:t>
            </a:r>
            <a:r>
              <a:rPr sz="1800" spc="75" dirty="0">
                <a:latin typeface="Verdana"/>
                <a:cs typeface="Verdana"/>
              </a:rPr>
              <a:t>n</a:t>
            </a:r>
            <a:r>
              <a:rPr sz="1800" spc="65" dirty="0">
                <a:latin typeface="Verdana"/>
                <a:cs typeface="Verdana"/>
              </a:rPr>
              <a:t>c</a:t>
            </a:r>
            <a:r>
              <a:rPr sz="1800" spc="-20" dirty="0">
                <a:latin typeface="Verdana"/>
                <a:cs typeface="Verdana"/>
              </a:rPr>
              <a:t>re</a:t>
            </a:r>
            <a:r>
              <a:rPr sz="1800" spc="-15" dirty="0">
                <a:latin typeface="Verdana"/>
                <a:cs typeface="Verdana"/>
              </a:rPr>
              <a:t>a</a:t>
            </a:r>
            <a:r>
              <a:rPr sz="1800" spc="-25" dirty="0">
                <a:latin typeface="Verdana"/>
                <a:cs typeface="Verdana"/>
              </a:rPr>
              <a:t>se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i</a:t>
            </a:r>
            <a:r>
              <a:rPr sz="1800" spc="75" dirty="0">
                <a:latin typeface="Verdana"/>
                <a:cs typeface="Verdana"/>
              </a:rPr>
              <a:t>n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b="1" spc="-50" dirty="0">
                <a:latin typeface="Verdana"/>
                <a:cs typeface="Verdana"/>
              </a:rPr>
              <a:t>ga</a:t>
            </a:r>
            <a:r>
              <a:rPr sz="1800" b="1" spc="-90" dirty="0">
                <a:latin typeface="Verdana"/>
                <a:cs typeface="Verdana"/>
              </a:rPr>
              <a:t>str</a:t>
            </a:r>
            <a:r>
              <a:rPr sz="1800" b="1" spc="-55" dirty="0">
                <a:latin typeface="Verdana"/>
                <a:cs typeface="Verdana"/>
              </a:rPr>
              <a:t>oen</a:t>
            </a:r>
            <a:r>
              <a:rPr sz="1800" b="1" spc="-75" dirty="0">
                <a:latin typeface="Verdana"/>
                <a:cs typeface="Verdana"/>
              </a:rPr>
              <a:t>ter</a:t>
            </a:r>
            <a:r>
              <a:rPr sz="1800" b="1" spc="-65" dirty="0">
                <a:latin typeface="Verdana"/>
                <a:cs typeface="Verdana"/>
              </a:rPr>
              <a:t>it</a:t>
            </a:r>
            <a:r>
              <a:rPr sz="1800" b="1" spc="-70" dirty="0">
                <a:latin typeface="Verdana"/>
                <a:cs typeface="Verdana"/>
              </a:rPr>
              <a:t>i</a:t>
            </a:r>
            <a:r>
              <a:rPr sz="1800" b="1" spc="-114" dirty="0">
                <a:latin typeface="Verdana"/>
                <a:cs typeface="Verdana"/>
              </a:rPr>
              <a:t>s</a:t>
            </a:r>
            <a:endParaRPr sz="1800">
              <a:latin typeface="Verdana"/>
              <a:cs typeface="Verdana"/>
            </a:endParaRPr>
          </a:p>
          <a:p>
            <a:pPr marL="433705">
              <a:lnSpc>
                <a:spcPts val="1945"/>
              </a:lnSpc>
            </a:pPr>
            <a:r>
              <a:rPr sz="1800" b="1" spc="-60" dirty="0">
                <a:latin typeface="Verdana"/>
                <a:cs typeface="Verdana"/>
              </a:rPr>
              <a:t>consultations</a:t>
            </a:r>
            <a:endParaRPr sz="1800">
              <a:latin typeface="Verdana"/>
              <a:cs typeface="Verdana"/>
            </a:endParaRPr>
          </a:p>
          <a:p>
            <a:pPr marL="433705" marR="61594">
              <a:lnSpc>
                <a:spcPts val="1939"/>
              </a:lnSpc>
              <a:spcBef>
                <a:spcPts val="140"/>
              </a:spcBef>
            </a:pPr>
            <a:r>
              <a:rPr sz="1800" spc="-20" dirty="0">
                <a:latin typeface="Verdana"/>
                <a:cs typeface="Verdana"/>
              </a:rPr>
              <a:t>(from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310" dirty="0">
                <a:latin typeface="Verdana"/>
                <a:cs typeface="Verdana"/>
              </a:rPr>
              <a:t>12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20" dirty="0">
                <a:latin typeface="Verdana"/>
                <a:cs typeface="Verdana"/>
              </a:rPr>
              <a:t>t</a:t>
            </a:r>
            <a:r>
              <a:rPr sz="1800" spc="35" dirty="0">
                <a:latin typeface="Verdana"/>
                <a:cs typeface="Verdana"/>
              </a:rPr>
              <a:t>o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505" dirty="0">
                <a:latin typeface="Verdana"/>
                <a:cs typeface="Verdana"/>
              </a:rPr>
              <a:t>1</a:t>
            </a:r>
            <a:r>
              <a:rPr sz="1800" spc="-60" dirty="0">
                <a:latin typeface="Verdana"/>
                <a:cs typeface="Verdana"/>
              </a:rPr>
              <a:t>82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65" dirty="0">
                <a:latin typeface="Verdana"/>
                <a:cs typeface="Verdana"/>
              </a:rPr>
              <a:t>c</a:t>
            </a:r>
            <a:r>
              <a:rPr sz="1800" spc="15" dirty="0">
                <a:latin typeface="Verdana"/>
                <a:cs typeface="Verdana"/>
              </a:rPr>
              <a:t>onsultat</a:t>
            </a:r>
            <a:r>
              <a:rPr sz="1800" spc="-40" dirty="0">
                <a:latin typeface="Verdana"/>
                <a:cs typeface="Verdana"/>
              </a:rPr>
              <a:t>ions)</a:t>
            </a:r>
            <a:r>
              <a:rPr sz="1800" spc="-200" dirty="0">
                <a:latin typeface="Verdana"/>
                <a:cs typeface="Verdana"/>
              </a:rPr>
              <a:t> </a:t>
            </a:r>
            <a:r>
              <a:rPr sz="1800" spc="55" dirty="0">
                <a:latin typeface="Verdana"/>
                <a:cs typeface="Verdana"/>
              </a:rPr>
              <a:t>on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Thursd</a:t>
            </a:r>
            <a:r>
              <a:rPr sz="1800" spc="10" dirty="0">
                <a:latin typeface="Verdana"/>
                <a:cs typeface="Verdana"/>
              </a:rPr>
              <a:t>a</a:t>
            </a:r>
            <a:r>
              <a:rPr sz="1800" spc="-90" dirty="0">
                <a:latin typeface="Verdana"/>
                <a:cs typeface="Verdana"/>
              </a:rPr>
              <a:t>y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35" dirty="0">
                <a:latin typeface="Verdana"/>
                <a:cs typeface="Verdana"/>
              </a:rPr>
              <a:t>6  </a:t>
            </a:r>
            <a:r>
              <a:rPr sz="1800" spc="60" dirty="0">
                <a:latin typeface="Verdana"/>
                <a:cs typeface="Verdana"/>
              </a:rPr>
              <a:t>June</a:t>
            </a:r>
            <a:endParaRPr sz="1800">
              <a:latin typeface="Verdana"/>
              <a:cs typeface="Verdana"/>
            </a:endParaRPr>
          </a:p>
          <a:p>
            <a:pPr marL="433705" marR="111760" indent="-182880">
              <a:lnSpc>
                <a:spcPts val="1939"/>
              </a:lnSpc>
              <a:spcBef>
                <a:spcPts val="1205"/>
              </a:spcBef>
              <a:buFont typeface="Calibri"/>
              <a:buChar char="•"/>
              <a:tabLst>
                <a:tab pos="434340" algn="l"/>
              </a:tabLst>
            </a:pPr>
            <a:r>
              <a:rPr sz="1800" spc="50" dirty="0">
                <a:latin typeface="Verdana"/>
                <a:cs typeface="Verdana"/>
              </a:rPr>
              <a:t>Co</a:t>
            </a:r>
            <a:r>
              <a:rPr sz="1800" spc="55" dirty="0">
                <a:latin typeface="Verdana"/>
                <a:cs typeface="Verdana"/>
              </a:rPr>
              <a:t>n</a:t>
            </a:r>
            <a:r>
              <a:rPr sz="1800" dirty="0">
                <a:latin typeface="Verdana"/>
                <a:cs typeface="Verdana"/>
              </a:rPr>
              <a:t>su</a:t>
            </a:r>
            <a:r>
              <a:rPr sz="1800" spc="-10" dirty="0">
                <a:latin typeface="Verdana"/>
                <a:cs typeface="Verdana"/>
              </a:rPr>
              <a:t>l</a:t>
            </a:r>
            <a:r>
              <a:rPr sz="1800" dirty="0">
                <a:latin typeface="Verdana"/>
                <a:cs typeface="Verdana"/>
              </a:rPr>
              <a:t>t</a:t>
            </a:r>
            <a:r>
              <a:rPr sz="1800" spc="5" dirty="0">
                <a:latin typeface="Verdana"/>
                <a:cs typeface="Verdana"/>
              </a:rPr>
              <a:t>a</a:t>
            </a:r>
            <a:r>
              <a:rPr sz="1800" spc="10" dirty="0">
                <a:latin typeface="Verdana"/>
                <a:cs typeface="Verdana"/>
              </a:rPr>
              <a:t>tions</a:t>
            </a:r>
            <a:r>
              <a:rPr sz="1800" spc="-19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eve</a:t>
            </a:r>
            <a:r>
              <a:rPr sz="1800" spc="75" dirty="0">
                <a:latin typeface="Verdana"/>
                <a:cs typeface="Verdana"/>
              </a:rPr>
              <a:t>n</a:t>
            </a:r>
            <a:r>
              <a:rPr sz="1800" spc="-50" dirty="0">
                <a:latin typeface="Verdana"/>
                <a:cs typeface="Verdana"/>
              </a:rPr>
              <a:t>ly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di</a:t>
            </a:r>
            <a:r>
              <a:rPr sz="1800" dirty="0">
                <a:latin typeface="Verdana"/>
                <a:cs typeface="Verdana"/>
              </a:rPr>
              <a:t>s</a:t>
            </a:r>
            <a:r>
              <a:rPr sz="1800" spc="20" dirty="0">
                <a:latin typeface="Verdana"/>
                <a:cs typeface="Verdana"/>
              </a:rPr>
              <a:t>tribute</a:t>
            </a:r>
            <a:r>
              <a:rPr sz="1800" spc="95" dirty="0">
                <a:latin typeface="Verdana"/>
                <a:cs typeface="Verdana"/>
              </a:rPr>
              <a:t>d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95" dirty="0">
                <a:latin typeface="Verdana"/>
                <a:cs typeface="Verdana"/>
              </a:rPr>
              <a:t>mong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5" dirty="0">
                <a:latin typeface="Verdana"/>
                <a:cs typeface="Verdana"/>
              </a:rPr>
              <a:t>ll  </a:t>
            </a:r>
            <a:r>
              <a:rPr sz="1800" spc="35" dirty="0">
                <a:latin typeface="Verdana"/>
                <a:cs typeface="Verdana"/>
              </a:rPr>
              <a:t>age</a:t>
            </a:r>
            <a:endParaRPr sz="1800">
              <a:latin typeface="Verdana"/>
              <a:cs typeface="Verdana"/>
            </a:endParaRPr>
          </a:p>
          <a:p>
            <a:pPr marL="433705" marR="232410">
              <a:lnSpc>
                <a:spcPts val="1939"/>
              </a:lnSpc>
              <a:spcBef>
                <a:spcPts val="15"/>
              </a:spcBef>
            </a:pPr>
            <a:r>
              <a:rPr sz="1800" spc="-10" dirty="0">
                <a:latin typeface="Verdana"/>
                <a:cs typeface="Verdana"/>
              </a:rPr>
              <a:t>groups,</a:t>
            </a:r>
            <a:r>
              <a:rPr sz="1800" spc="325" dirty="0">
                <a:latin typeface="Verdana"/>
                <a:cs typeface="Verdana"/>
              </a:rPr>
              <a:t> </a:t>
            </a:r>
            <a:r>
              <a:rPr sz="1800" spc="45" dirty="0">
                <a:latin typeface="Verdana"/>
                <a:cs typeface="Verdana"/>
              </a:rPr>
              <a:t>although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in-person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consultations </a:t>
            </a:r>
            <a:r>
              <a:rPr sz="1800" spc="-615" dirty="0">
                <a:latin typeface="Verdana"/>
                <a:cs typeface="Verdana"/>
              </a:rPr>
              <a:t> </a:t>
            </a:r>
            <a:r>
              <a:rPr sz="1800" spc="20" dirty="0">
                <a:latin typeface="Verdana"/>
                <a:cs typeface="Verdana"/>
              </a:rPr>
              <a:t>were</a:t>
            </a:r>
            <a:endParaRPr sz="1800">
              <a:latin typeface="Verdana"/>
              <a:cs typeface="Verdana"/>
            </a:endParaRPr>
          </a:p>
          <a:p>
            <a:pPr marL="433705">
              <a:lnSpc>
                <a:spcPts val="1920"/>
              </a:lnSpc>
            </a:pPr>
            <a:r>
              <a:rPr sz="1800" spc="15" dirty="0">
                <a:latin typeface="Verdana"/>
                <a:cs typeface="Verdana"/>
              </a:rPr>
              <a:t>primari</a:t>
            </a:r>
            <a:r>
              <a:rPr sz="1800" spc="-5" dirty="0">
                <a:latin typeface="Verdana"/>
                <a:cs typeface="Verdana"/>
              </a:rPr>
              <a:t>l</a:t>
            </a:r>
            <a:r>
              <a:rPr sz="1800" spc="-90" dirty="0">
                <a:latin typeface="Verdana"/>
                <a:cs typeface="Verdana"/>
              </a:rPr>
              <a:t>y</a:t>
            </a:r>
            <a:r>
              <a:rPr sz="1800" spc="-125" dirty="0">
                <a:latin typeface="Verdana"/>
                <a:cs typeface="Verdana"/>
              </a:rPr>
              <a:t> </a:t>
            </a:r>
            <a:r>
              <a:rPr sz="1800" spc="-15" dirty="0">
                <a:latin typeface="Verdana"/>
                <a:cs typeface="Verdana"/>
              </a:rPr>
              <a:t>for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65" dirty="0">
                <a:latin typeface="Verdana"/>
                <a:cs typeface="Verdana"/>
              </a:rPr>
              <a:t>c</a:t>
            </a:r>
            <a:r>
              <a:rPr sz="1800" spc="75" dirty="0">
                <a:latin typeface="Verdana"/>
                <a:cs typeface="Verdana"/>
              </a:rPr>
              <a:t>h</a:t>
            </a:r>
            <a:r>
              <a:rPr sz="1800" spc="-10" dirty="0">
                <a:latin typeface="Verdana"/>
                <a:cs typeface="Verdana"/>
              </a:rPr>
              <a:t>i</a:t>
            </a:r>
            <a:r>
              <a:rPr sz="1800" spc="-20" dirty="0">
                <a:latin typeface="Verdana"/>
                <a:cs typeface="Verdana"/>
              </a:rPr>
              <a:t>l</a:t>
            </a:r>
            <a:r>
              <a:rPr sz="1800" spc="20" dirty="0">
                <a:latin typeface="Verdana"/>
                <a:cs typeface="Verdana"/>
              </a:rPr>
              <a:t>dr</a:t>
            </a:r>
            <a:r>
              <a:rPr sz="1800" spc="25" dirty="0">
                <a:latin typeface="Verdana"/>
                <a:cs typeface="Verdana"/>
              </a:rPr>
              <a:t>e</a:t>
            </a:r>
            <a:r>
              <a:rPr sz="1800" spc="75" dirty="0">
                <a:latin typeface="Verdana"/>
                <a:cs typeface="Verdana"/>
              </a:rPr>
              <a:t>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4657" y="179959"/>
            <a:ext cx="3211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5" dirty="0">
                <a:solidFill>
                  <a:srgbClr val="A4B33B"/>
                </a:solidFill>
                <a:latin typeface="Verdana"/>
                <a:cs typeface="Verdana"/>
              </a:rPr>
              <a:t>3: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Def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ne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80970" y="545719"/>
            <a:ext cx="783970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0515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5" dirty="0"/>
              <a:t>4:</a:t>
            </a:r>
            <a:r>
              <a:rPr sz="2400" spc="-150" dirty="0"/>
              <a:t> Ident</a:t>
            </a:r>
            <a:r>
              <a:rPr sz="2400" spc="-95" dirty="0"/>
              <a:t>i</a:t>
            </a:r>
            <a:r>
              <a:rPr sz="2400" spc="-110" dirty="0"/>
              <a:t>fy</a:t>
            </a:r>
            <a:r>
              <a:rPr sz="2400" spc="-125" dirty="0"/>
              <a:t> </a:t>
            </a:r>
            <a:r>
              <a:rPr sz="2400" spc="-95" dirty="0"/>
              <a:t>ca</a:t>
            </a:r>
            <a:r>
              <a:rPr sz="2400" spc="-100" dirty="0"/>
              <a:t>s</a:t>
            </a:r>
            <a:r>
              <a:rPr sz="2400" spc="-114" dirty="0"/>
              <a:t>es</a:t>
            </a:r>
            <a:r>
              <a:rPr sz="2400" spc="-155" dirty="0"/>
              <a:t> </a:t>
            </a:r>
            <a:r>
              <a:rPr sz="2400" spc="-65" dirty="0"/>
              <a:t>and</a:t>
            </a:r>
            <a:r>
              <a:rPr sz="2400" spc="-135" dirty="0"/>
              <a:t> </a:t>
            </a:r>
            <a:r>
              <a:rPr sz="2400" spc="-85" dirty="0"/>
              <a:t>obta</a:t>
            </a:r>
            <a:r>
              <a:rPr sz="2400" spc="-55" dirty="0"/>
              <a:t>in</a:t>
            </a:r>
            <a:r>
              <a:rPr sz="2400" spc="-140" dirty="0"/>
              <a:t> </a:t>
            </a:r>
            <a:r>
              <a:rPr sz="2400" spc="-85" dirty="0"/>
              <a:t>in</a:t>
            </a:r>
            <a:r>
              <a:rPr sz="2400" spc="-80" dirty="0"/>
              <a:t>f</a:t>
            </a:r>
            <a:r>
              <a:rPr sz="2400" spc="-100" dirty="0"/>
              <a:t>ormat</a:t>
            </a:r>
            <a:r>
              <a:rPr sz="2400" spc="-60" dirty="0"/>
              <a:t>i</a:t>
            </a:r>
            <a:r>
              <a:rPr sz="2400" spc="-50" dirty="0"/>
              <a:t>on  </a:t>
            </a:r>
            <a:r>
              <a:rPr sz="2400" spc="-80" dirty="0"/>
              <a:t>Step</a:t>
            </a:r>
            <a:r>
              <a:rPr sz="2400" spc="-165" dirty="0"/>
              <a:t> </a:t>
            </a:r>
            <a:r>
              <a:rPr sz="2400" spc="-310" dirty="0"/>
              <a:t>5:</a:t>
            </a:r>
            <a:r>
              <a:rPr sz="2400" spc="-150" dirty="0"/>
              <a:t> </a:t>
            </a:r>
            <a:r>
              <a:rPr sz="2400" spc="-80" dirty="0"/>
              <a:t>Descriptive</a:t>
            </a:r>
            <a:r>
              <a:rPr sz="2400" spc="-130" dirty="0"/>
              <a:t> </a:t>
            </a:r>
            <a:r>
              <a:rPr sz="2400" spc="-70" dirty="0"/>
              <a:t>epidemiological</a:t>
            </a:r>
            <a:r>
              <a:rPr sz="2400" spc="-130" dirty="0"/>
              <a:t> </a:t>
            </a:r>
            <a:r>
              <a:rPr sz="2400" spc="-85" dirty="0"/>
              <a:t>investigation</a:t>
            </a:r>
            <a:endParaRPr sz="24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1635" y="1959864"/>
            <a:ext cx="5119116" cy="317449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0970" y="179959"/>
            <a:ext cx="783970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315" dirty="0"/>
              <a:t>3:</a:t>
            </a:r>
            <a:r>
              <a:rPr sz="2400" spc="-155" dirty="0"/>
              <a:t> </a:t>
            </a:r>
            <a:r>
              <a:rPr sz="2400" spc="-80" dirty="0"/>
              <a:t>Def</a:t>
            </a:r>
            <a:r>
              <a:rPr sz="2400" spc="-55" dirty="0"/>
              <a:t>i</a:t>
            </a:r>
            <a:r>
              <a:rPr sz="2400" spc="-70" dirty="0"/>
              <a:t>ne</a:t>
            </a:r>
            <a:r>
              <a:rPr sz="2400" spc="-135" dirty="0"/>
              <a:t> </a:t>
            </a:r>
            <a:r>
              <a:rPr sz="2400" spc="-95" dirty="0"/>
              <a:t>ca</a:t>
            </a:r>
            <a:r>
              <a:rPr sz="2400" spc="-100" dirty="0"/>
              <a:t>s</a:t>
            </a:r>
            <a:r>
              <a:rPr sz="2400" spc="-114" dirty="0"/>
              <a:t>es</a:t>
            </a:r>
            <a:endParaRPr sz="2400"/>
          </a:p>
          <a:p>
            <a:pPr marL="12700" marR="5080" indent="-3175" algn="ctr">
              <a:lnSpc>
                <a:spcPct val="100000"/>
              </a:lnSpc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5" dirty="0"/>
              <a:t>4:</a:t>
            </a:r>
            <a:r>
              <a:rPr sz="2400" spc="-150" dirty="0"/>
              <a:t> Ident</a:t>
            </a:r>
            <a:r>
              <a:rPr sz="2400" spc="-95" dirty="0"/>
              <a:t>i</a:t>
            </a:r>
            <a:r>
              <a:rPr sz="2400" spc="-110" dirty="0"/>
              <a:t>fy</a:t>
            </a:r>
            <a:r>
              <a:rPr sz="2400" spc="-125" dirty="0"/>
              <a:t> </a:t>
            </a:r>
            <a:r>
              <a:rPr sz="2400" spc="-95" dirty="0"/>
              <a:t>ca</a:t>
            </a:r>
            <a:r>
              <a:rPr sz="2400" spc="-100" dirty="0"/>
              <a:t>s</a:t>
            </a:r>
            <a:r>
              <a:rPr sz="2400" spc="-114" dirty="0"/>
              <a:t>es</a:t>
            </a:r>
            <a:r>
              <a:rPr sz="2400" spc="-155" dirty="0"/>
              <a:t> </a:t>
            </a:r>
            <a:r>
              <a:rPr sz="2400" spc="-65" dirty="0"/>
              <a:t>and</a:t>
            </a:r>
            <a:r>
              <a:rPr sz="2400" spc="-135" dirty="0"/>
              <a:t> </a:t>
            </a:r>
            <a:r>
              <a:rPr sz="2400" spc="-85" dirty="0"/>
              <a:t>obta</a:t>
            </a:r>
            <a:r>
              <a:rPr sz="2400" spc="-55" dirty="0"/>
              <a:t>in</a:t>
            </a:r>
            <a:r>
              <a:rPr sz="2400" spc="-140" dirty="0"/>
              <a:t> </a:t>
            </a:r>
            <a:r>
              <a:rPr sz="2400" spc="-85" dirty="0"/>
              <a:t>in</a:t>
            </a:r>
            <a:r>
              <a:rPr sz="2400" spc="-80" dirty="0"/>
              <a:t>f</a:t>
            </a:r>
            <a:r>
              <a:rPr sz="2400" spc="-100" dirty="0"/>
              <a:t>ormat</a:t>
            </a:r>
            <a:r>
              <a:rPr sz="2400" spc="-60" dirty="0"/>
              <a:t>i</a:t>
            </a:r>
            <a:r>
              <a:rPr sz="2400" spc="-50" dirty="0"/>
              <a:t>on  </a:t>
            </a:r>
            <a:r>
              <a:rPr sz="2400" spc="-80" dirty="0"/>
              <a:t>Step</a:t>
            </a:r>
            <a:r>
              <a:rPr sz="2400" spc="-165" dirty="0"/>
              <a:t> </a:t>
            </a:r>
            <a:r>
              <a:rPr sz="2400" spc="-310" dirty="0"/>
              <a:t>5:</a:t>
            </a:r>
            <a:r>
              <a:rPr sz="2400" spc="-150" dirty="0"/>
              <a:t> </a:t>
            </a:r>
            <a:r>
              <a:rPr sz="2400" spc="-80" dirty="0"/>
              <a:t>Descriptive</a:t>
            </a:r>
            <a:r>
              <a:rPr sz="2400" spc="-130" dirty="0"/>
              <a:t> </a:t>
            </a:r>
            <a:r>
              <a:rPr sz="2400" spc="-70" dirty="0"/>
              <a:t>epidemiological</a:t>
            </a:r>
            <a:r>
              <a:rPr sz="2400" spc="-130" dirty="0"/>
              <a:t> </a:t>
            </a:r>
            <a:r>
              <a:rPr sz="2400" spc="-85" dirty="0"/>
              <a:t>investigation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787144" y="1596389"/>
            <a:ext cx="3571240" cy="49593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1190"/>
              </a:lnSpc>
              <a:spcBef>
                <a:spcPts val="250"/>
              </a:spcBef>
            </a:pPr>
            <a:r>
              <a:rPr sz="1100" b="1" spc="-30" dirty="0">
                <a:latin typeface="Verdana"/>
                <a:cs typeface="Verdana"/>
              </a:rPr>
              <a:t>Water</a:t>
            </a:r>
            <a:r>
              <a:rPr sz="1100" b="1" spc="-85" dirty="0">
                <a:latin typeface="Verdana"/>
                <a:cs typeface="Verdana"/>
              </a:rPr>
              <a:t> </a:t>
            </a:r>
            <a:r>
              <a:rPr sz="1100" b="1" spc="-35" dirty="0">
                <a:latin typeface="Verdana"/>
                <a:cs typeface="Verdana"/>
              </a:rPr>
              <a:t>su</a:t>
            </a:r>
            <a:r>
              <a:rPr sz="1100" b="1" spc="-45" dirty="0">
                <a:latin typeface="Verdana"/>
                <a:cs typeface="Verdana"/>
              </a:rPr>
              <a:t>p</a:t>
            </a:r>
            <a:r>
              <a:rPr sz="1100" b="1" spc="-20" dirty="0">
                <a:latin typeface="Verdana"/>
                <a:cs typeface="Verdana"/>
              </a:rPr>
              <a:t>p</a:t>
            </a:r>
            <a:r>
              <a:rPr sz="1100" b="1" spc="-45" dirty="0">
                <a:latin typeface="Verdana"/>
                <a:cs typeface="Verdana"/>
              </a:rPr>
              <a:t>l</a:t>
            </a:r>
            <a:r>
              <a:rPr sz="1100" b="1" spc="-60" dirty="0">
                <a:latin typeface="Verdana"/>
                <a:cs typeface="Verdana"/>
              </a:rPr>
              <a:t>y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45" dirty="0">
                <a:latin typeface="Verdana"/>
                <a:cs typeface="Verdana"/>
              </a:rPr>
              <a:t>zones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35" dirty="0">
                <a:latin typeface="Verdana"/>
                <a:cs typeface="Verdana"/>
              </a:rPr>
              <a:t>of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45" dirty="0">
                <a:latin typeface="Verdana"/>
                <a:cs typeface="Verdana"/>
              </a:rPr>
              <a:t>water</a:t>
            </a:r>
            <a:r>
              <a:rPr sz="1100" b="1" spc="-85" dirty="0">
                <a:latin typeface="Verdana"/>
                <a:cs typeface="Verdana"/>
              </a:rPr>
              <a:t> </a:t>
            </a:r>
            <a:r>
              <a:rPr sz="1100" b="1" spc="-35" dirty="0">
                <a:latin typeface="Verdana"/>
                <a:cs typeface="Verdana"/>
              </a:rPr>
              <a:t>su</a:t>
            </a:r>
            <a:r>
              <a:rPr sz="1100" b="1" spc="-45" dirty="0">
                <a:latin typeface="Verdana"/>
                <a:cs typeface="Verdana"/>
              </a:rPr>
              <a:t>p</a:t>
            </a:r>
            <a:r>
              <a:rPr sz="1100" b="1" spc="-20" dirty="0">
                <a:latin typeface="Verdana"/>
                <a:cs typeface="Verdana"/>
              </a:rPr>
              <a:t>p</a:t>
            </a:r>
            <a:r>
              <a:rPr sz="1100" b="1" spc="-45" dirty="0">
                <a:latin typeface="Verdana"/>
                <a:cs typeface="Verdana"/>
              </a:rPr>
              <a:t>l</a:t>
            </a:r>
            <a:r>
              <a:rPr sz="1100" b="1" spc="-60" dirty="0">
                <a:latin typeface="Verdana"/>
                <a:cs typeface="Verdana"/>
              </a:rPr>
              <a:t>y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40" dirty="0">
                <a:latin typeface="Verdana"/>
                <a:cs typeface="Verdana"/>
              </a:rPr>
              <a:t>system  </a:t>
            </a:r>
            <a:r>
              <a:rPr sz="1100" b="1" spc="-20" dirty="0">
                <a:latin typeface="Verdana"/>
                <a:cs typeface="Verdana"/>
              </a:rPr>
              <a:t>WS</a:t>
            </a:r>
            <a:r>
              <a:rPr sz="1100" b="1" spc="-75" dirty="0">
                <a:latin typeface="Verdana"/>
                <a:cs typeface="Verdana"/>
              </a:rPr>
              <a:t>S</a:t>
            </a:r>
            <a:r>
              <a:rPr sz="1100" b="1" spc="-100" dirty="0">
                <a:latin typeface="Verdana"/>
                <a:cs typeface="Verdana"/>
              </a:rPr>
              <a:t>-</a:t>
            </a:r>
            <a:r>
              <a:rPr sz="1100" b="1" spc="-10" dirty="0">
                <a:latin typeface="Verdana"/>
                <a:cs typeface="Verdana"/>
              </a:rPr>
              <a:t>A</a:t>
            </a:r>
            <a:r>
              <a:rPr sz="1100" b="1" spc="-11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Verdana"/>
                <a:cs typeface="Verdana"/>
              </a:rPr>
              <a:t>d</a:t>
            </a:r>
            <a:r>
              <a:rPr sz="1100" b="1" spc="-40" dirty="0">
                <a:latin typeface="Verdana"/>
                <a:cs typeface="Verdana"/>
              </a:rPr>
              <a:t>ef</a:t>
            </a:r>
            <a:r>
              <a:rPr sz="1100" b="1" spc="-45" dirty="0">
                <a:latin typeface="Verdana"/>
                <a:cs typeface="Verdana"/>
              </a:rPr>
              <a:t>i</a:t>
            </a:r>
            <a:r>
              <a:rPr sz="1100" b="1" spc="-25" dirty="0">
                <a:latin typeface="Verdana"/>
                <a:cs typeface="Verdana"/>
              </a:rPr>
              <a:t>n</a:t>
            </a:r>
            <a:r>
              <a:rPr sz="1100" b="1" spc="-20" dirty="0">
                <a:latin typeface="Verdana"/>
                <a:cs typeface="Verdana"/>
              </a:rPr>
              <a:t>ed</a:t>
            </a:r>
            <a:r>
              <a:rPr sz="1100" b="1" spc="-90" dirty="0">
                <a:latin typeface="Verdana"/>
                <a:cs typeface="Verdana"/>
              </a:rPr>
              <a:t> </a:t>
            </a:r>
            <a:r>
              <a:rPr sz="1100" b="1" spc="-20" dirty="0">
                <a:latin typeface="Verdana"/>
                <a:cs typeface="Verdana"/>
              </a:rPr>
              <a:t>b</a:t>
            </a:r>
            <a:r>
              <a:rPr sz="1100" b="1" spc="-60" dirty="0">
                <a:latin typeface="Verdana"/>
                <a:cs typeface="Verdana"/>
              </a:rPr>
              <a:t>y</a:t>
            </a:r>
            <a:r>
              <a:rPr sz="1100" b="1" spc="-55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Verdana"/>
                <a:cs typeface="Verdana"/>
              </a:rPr>
              <a:t>d</a:t>
            </a:r>
            <a:r>
              <a:rPr sz="1100" b="1" spc="-45" dirty="0">
                <a:latin typeface="Verdana"/>
                <a:cs typeface="Verdana"/>
              </a:rPr>
              <a:t>i</a:t>
            </a:r>
            <a:r>
              <a:rPr sz="1100" b="1" spc="-40" dirty="0">
                <a:latin typeface="Verdana"/>
                <a:cs typeface="Verdana"/>
              </a:rPr>
              <a:t>ff</a:t>
            </a:r>
            <a:r>
              <a:rPr sz="1100" b="1" spc="-55" dirty="0">
                <a:latin typeface="Verdana"/>
                <a:cs typeface="Verdana"/>
              </a:rPr>
              <a:t>er</a:t>
            </a:r>
            <a:r>
              <a:rPr sz="1100" b="1" spc="-30" dirty="0">
                <a:latin typeface="Verdana"/>
                <a:cs typeface="Verdana"/>
              </a:rPr>
              <a:t>en</a:t>
            </a:r>
            <a:r>
              <a:rPr sz="1100" b="1" spc="-25" dirty="0">
                <a:latin typeface="Verdana"/>
                <a:cs typeface="Verdana"/>
              </a:rPr>
              <a:t>t</a:t>
            </a:r>
            <a:r>
              <a:rPr sz="1100" b="1" spc="-100" dirty="0">
                <a:latin typeface="Verdana"/>
                <a:cs typeface="Verdana"/>
              </a:rPr>
              <a:t> </a:t>
            </a:r>
            <a:r>
              <a:rPr sz="1100" b="1" spc="-75" dirty="0">
                <a:latin typeface="Verdana"/>
                <a:cs typeface="Verdana"/>
              </a:rPr>
              <a:t>r</a:t>
            </a:r>
            <a:r>
              <a:rPr sz="1100" b="1" spc="-55" dirty="0">
                <a:latin typeface="Verdana"/>
                <a:cs typeface="Verdana"/>
              </a:rPr>
              <a:t>eser</a:t>
            </a:r>
            <a:r>
              <a:rPr sz="1100" b="1" spc="-45" dirty="0">
                <a:latin typeface="Verdana"/>
                <a:cs typeface="Verdana"/>
              </a:rPr>
              <a:t>v</a:t>
            </a:r>
            <a:r>
              <a:rPr sz="1100" b="1" spc="-50" dirty="0">
                <a:latin typeface="Verdana"/>
                <a:cs typeface="Verdana"/>
              </a:rPr>
              <a:t>o</a:t>
            </a:r>
            <a:r>
              <a:rPr sz="1100" b="1" spc="-45" dirty="0">
                <a:latin typeface="Verdana"/>
                <a:cs typeface="Verdana"/>
              </a:rPr>
              <a:t>i</a:t>
            </a:r>
            <a:r>
              <a:rPr sz="1100" b="1" spc="-75" dirty="0">
                <a:latin typeface="Verdana"/>
                <a:cs typeface="Verdana"/>
              </a:rPr>
              <a:t>r</a:t>
            </a:r>
            <a:r>
              <a:rPr sz="1100" b="1" spc="-70" dirty="0">
                <a:latin typeface="Verdana"/>
                <a:cs typeface="Verdana"/>
              </a:rPr>
              <a:t>s</a:t>
            </a:r>
            <a:r>
              <a:rPr sz="1100" b="1" spc="-75" dirty="0">
                <a:latin typeface="Verdana"/>
                <a:cs typeface="Verdana"/>
              </a:rPr>
              <a:t> </a:t>
            </a:r>
            <a:r>
              <a:rPr sz="1100" b="1" spc="-25" dirty="0">
                <a:latin typeface="Verdana"/>
                <a:cs typeface="Verdana"/>
              </a:rPr>
              <a:t>Zon</a:t>
            </a:r>
            <a:r>
              <a:rPr sz="1100" b="1" spc="-55" dirty="0">
                <a:latin typeface="Verdana"/>
                <a:cs typeface="Verdana"/>
              </a:rPr>
              <a:t>es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80" dirty="0">
                <a:latin typeface="Verdana"/>
                <a:cs typeface="Verdana"/>
              </a:rPr>
              <a:t>6</a:t>
            </a:r>
            <a:r>
              <a:rPr sz="1100" b="1" spc="-110" dirty="0">
                <a:latin typeface="Verdana"/>
                <a:cs typeface="Verdana"/>
              </a:rPr>
              <a:t>,</a:t>
            </a:r>
            <a:r>
              <a:rPr sz="1100" b="1" spc="-80" dirty="0">
                <a:latin typeface="Verdana"/>
                <a:cs typeface="Verdana"/>
              </a:rPr>
              <a:t> </a:t>
            </a:r>
            <a:r>
              <a:rPr sz="1100" b="1" spc="-65" dirty="0">
                <a:latin typeface="Verdana"/>
                <a:cs typeface="Verdana"/>
              </a:rPr>
              <a:t>7  </a:t>
            </a:r>
            <a:r>
              <a:rPr sz="1100" b="1" spc="-40" dirty="0">
                <a:latin typeface="Verdana"/>
                <a:cs typeface="Verdana"/>
              </a:rPr>
              <a:t>a</a:t>
            </a:r>
            <a:r>
              <a:rPr sz="1100" b="1" spc="-35" dirty="0">
                <a:latin typeface="Verdana"/>
                <a:cs typeface="Verdana"/>
              </a:rPr>
              <a:t>n</a:t>
            </a:r>
            <a:r>
              <a:rPr sz="1100" b="1" spc="-10" dirty="0">
                <a:latin typeface="Verdana"/>
                <a:cs typeface="Verdana"/>
              </a:rPr>
              <a:t>d</a:t>
            </a:r>
            <a:r>
              <a:rPr sz="1100" b="1" spc="-85" dirty="0">
                <a:latin typeface="Verdana"/>
                <a:cs typeface="Verdana"/>
              </a:rPr>
              <a:t> </a:t>
            </a:r>
            <a:r>
              <a:rPr sz="1100" b="1" spc="-55" dirty="0">
                <a:latin typeface="Verdana"/>
                <a:cs typeface="Verdana"/>
              </a:rPr>
              <a:t>8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50" dirty="0">
                <a:latin typeface="Verdana"/>
                <a:cs typeface="Verdana"/>
              </a:rPr>
              <a:t>w</a:t>
            </a:r>
            <a:r>
              <a:rPr sz="1100" b="1" spc="-40" dirty="0">
                <a:latin typeface="Verdana"/>
                <a:cs typeface="Verdana"/>
              </a:rPr>
              <a:t>e</a:t>
            </a:r>
            <a:r>
              <a:rPr sz="1100" b="1" spc="-75" dirty="0">
                <a:latin typeface="Verdana"/>
                <a:cs typeface="Verdana"/>
              </a:rPr>
              <a:t>r</a:t>
            </a:r>
            <a:r>
              <a:rPr sz="1100" b="1" spc="-35" dirty="0">
                <a:latin typeface="Verdana"/>
                <a:cs typeface="Verdana"/>
              </a:rPr>
              <a:t>e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60" dirty="0">
                <a:latin typeface="Verdana"/>
                <a:cs typeface="Verdana"/>
              </a:rPr>
              <a:t>ser</a:t>
            </a:r>
            <a:r>
              <a:rPr sz="1100" b="1" spc="-35" dirty="0">
                <a:latin typeface="Verdana"/>
                <a:cs typeface="Verdana"/>
              </a:rPr>
              <a:t>ved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35" dirty="0">
                <a:latin typeface="Verdana"/>
                <a:cs typeface="Verdana"/>
              </a:rPr>
              <a:t>by</a:t>
            </a:r>
            <a:r>
              <a:rPr sz="1100" b="1" spc="-70" dirty="0">
                <a:latin typeface="Verdana"/>
                <a:cs typeface="Verdana"/>
              </a:rPr>
              <a:t> </a:t>
            </a:r>
            <a:r>
              <a:rPr sz="1100" b="1" spc="-50" dirty="0">
                <a:latin typeface="Verdana"/>
                <a:cs typeface="Verdana"/>
              </a:rPr>
              <a:t>R</a:t>
            </a:r>
            <a:r>
              <a:rPr sz="1100" b="1" spc="-55" dirty="0">
                <a:latin typeface="Verdana"/>
                <a:cs typeface="Verdana"/>
              </a:rPr>
              <a:t>eser</a:t>
            </a:r>
            <a:r>
              <a:rPr sz="1100" b="1" spc="-45" dirty="0">
                <a:latin typeface="Verdana"/>
                <a:cs typeface="Verdana"/>
              </a:rPr>
              <a:t>v</a:t>
            </a:r>
            <a:r>
              <a:rPr sz="1100" b="1" spc="-50" dirty="0">
                <a:latin typeface="Verdana"/>
                <a:cs typeface="Verdana"/>
              </a:rPr>
              <a:t>o</a:t>
            </a:r>
            <a:r>
              <a:rPr sz="1100" b="1" spc="-45" dirty="0">
                <a:latin typeface="Verdana"/>
                <a:cs typeface="Verdana"/>
              </a:rPr>
              <a:t>i</a:t>
            </a:r>
            <a:r>
              <a:rPr sz="1100" b="1" spc="-75" dirty="0">
                <a:latin typeface="Verdana"/>
                <a:cs typeface="Verdana"/>
              </a:rPr>
              <a:t>r</a:t>
            </a:r>
            <a:r>
              <a:rPr sz="1100" b="1" spc="-65" dirty="0">
                <a:latin typeface="Verdana"/>
                <a:cs typeface="Verdana"/>
              </a:rPr>
              <a:t> </a:t>
            </a:r>
            <a:r>
              <a:rPr sz="1100" b="1" spc="-45" dirty="0">
                <a:latin typeface="Verdana"/>
                <a:cs typeface="Verdana"/>
              </a:rPr>
              <a:t>X</a:t>
            </a:r>
            <a:r>
              <a:rPr sz="1100" b="1" spc="-110" dirty="0">
                <a:latin typeface="Verdana"/>
                <a:cs typeface="Verdana"/>
              </a:rPr>
              <a:t>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94678" y="1603375"/>
            <a:ext cx="3392804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b="1" spc="-35" dirty="0">
                <a:latin typeface="Verdana"/>
                <a:cs typeface="Verdana"/>
              </a:rPr>
              <a:t>Estimated </a:t>
            </a:r>
            <a:r>
              <a:rPr sz="1100" b="1" spc="-25" dirty="0">
                <a:latin typeface="Verdana"/>
                <a:cs typeface="Verdana"/>
              </a:rPr>
              <a:t>incidence </a:t>
            </a:r>
            <a:r>
              <a:rPr sz="1100" b="1" spc="-50" dirty="0">
                <a:latin typeface="Verdana"/>
                <a:cs typeface="Verdana"/>
              </a:rPr>
              <a:t>rates for </a:t>
            </a:r>
            <a:r>
              <a:rPr sz="1100" b="1" spc="-45" dirty="0">
                <a:latin typeface="Verdana"/>
                <a:cs typeface="Verdana"/>
              </a:rPr>
              <a:t>gastroenteritis </a:t>
            </a:r>
            <a:r>
              <a:rPr sz="1100" b="1" spc="-40" dirty="0">
                <a:latin typeface="Verdana"/>
                <a:cs typeface="Verdana"/>
              </a:rPr>
              <a:t> consultations</a:t>
            </a:r>
            <a:r>
              <a:rPr sz="1100" b="1" spc="-95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Verdana"/>
                <a:cs typeface="Verdana"/>
              </a:rPr>
              <a:t>linked</a:t>
            </a:r>
            <a:r>
              <a:rPr sz="1100" b="1" spc="-95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Verdana"/>
                <a:cs typeface="Verdana"/>
              </a:rPr>
              <a:t>to</a:t>
            </a:r>
            <a:r>
              <a:rPr sz="1100" b="1" spc="-60" dirty="0">
                <a:latin typeface="Verdana"/>
                <a:cs typeface="Verdana"/>
              </a:rPr>
              <a:t> </a:t>
            </a:r>
            <a:r>
              <a:rPr sz="1100" b="1" spc="-55" dirty="0">
                <a:latin typeface="Verdana"/>
                <a:cs typeface="Verdana"/>
              </a:rPr>
              <a:t>reservoir</a:t>
            </a:r>
            <a:r>
              <a:rPr sz="1100" b="1" spc="-70" dirty="0">
                <a:latin typeface="Verdana"/>
                <a:cs typeface="Verdana"/>
              </a:rPr>
              <a:t> </a:t>
            </a:r>
            <a:r>
              <a:rPr sz="1100" b="1" spc="-40" dirty="0">
                <a:latin typeface="Verdana"/>
                <a:cs typeface="Verdana"/>
              </a:rPr>
              <a:t>supply</a:t>
            </a:r>
            <a:r>
              <a:rPr sz="1100" b="1" spc="-55" dirty="0">
                <a:latin typeface="Verdana"/>
                <a:cs typeface="Verdana"/>
              </a:rPr>
              <a:t> </a:t>
            </a:r>
            <a:r>
              <a:rPr sz="1100" b="1" spc="-45" dirty="0">
                <a:latin typeface="Verdana"/>
                <a:cs typeface="Verdana"/>
              </a:rPr>
              <a:t>zones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1528" y="2101595"/>
            <a:ext cx="3447287" cy="35234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5855" y="2110739"/>
            <a:ext cx="3383279" cy="352501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1791" y="1784604"/>
            <a:ext cx="6870700" cy="3255645"/>
          </a:xfrm>
          <a:prstGeom prst="rect">
            <a:avLst/>
          </a:prstGeom>
          <a:solidFill>
            <a:srgbClr val="F1F1F1"/>
          </a:solidFill>
          <a:ln w="12700">
            <a:solidFill>
              <a:srgbClr val="A4B33B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850">
              <a:latin typeface="Times New Roman"/>
              <a:cs typeface="Times New Roman"/>
            </a:endParaRPr>
          </a:p>
          <a:p>
            <a:pPr marL="252095">
              <a:lnSpc>
                <a:spcPct val="100000"/>
              </a:lnSpc>
            </a:pPr>
            <a:r>
              <a:rPr sz="2800" b="1" spc="-85" dirty="0">
                <a:latin typeface="Verdana"/>
                <a:cs typeface="Verdana"/>
              </a:rPr>
              <a:t>Outbreak</a:t>
            </a:r>
            <a:r>
              <a:rPr sz="2800" b="1" spc="-155" dirty="0">
                <a:latin typeface="Verdana"/>
                <a:cs typeface="Verdana"/>
              </a:rPr>
              <a:t> </a:t>
            </a:r>
            <a:r>
              <a:rPr sz="2800" b="1" spc="-85" dirty="0">
                <a:latin typeface="Verdana"/>
                <a:cs typeface="Verdana"/>
              </a:rPr>
              <a:t>monitoring</a:t>
            </a:r>
            <a:endParaRPr sz="2800">
              <a:latin typeface="Verdana"/>
              <a:cs typeface="Verdana"/>
            </a:endParaRPr>
          </a:p>
          <a:p>
            <a:pPr marL="252095" marR="307975">
              <a:lnSpc>
                <a:spcPct val="100000"/>
              </a:lnSpc>
              <a:spcBef>
                <a:spcPts val="1230"/>
              </a:spcBef>
            </a:pPr>
            <a:r>
              <a:rPr sz="2500" b="1" spc="-110" dirty="0">
                <a:latin typeface="Verdana"/>
                <a:cs typeface="Verdana"/>
              </a:rPr>
              <a:t>Gastroenteritis </a:t>
            </a:r>
            <a:r>
              <a:rPr sz="2500" b="1" spc="-95" dirty="0">
                <a:latin typeface="Verdana"/>
                <a:cs typeface="Verdana"/>
              </a:rPr>
              <a:t>patients</a:t>
            </a:r>
            <a:r>
              <a:rPr sz="2500" spc="-95" dirty="0">
                <a:latin typeface="Verdana"/>
                <a:cs typeface="Verdana"/>
              </a:rPr>
              <a:t>’ </a:t>
            </a:r>
            <a:r>
              <a:rPr sz="2500" spc="15" dirty="0">
                <a:latin typeface="Verdana"/>
                <a:cs typeface="Verdana"/>
              </a:rPr>
              <a:t>residences </a:t>
            </a:r>
            <a:r>
              <a:rPr sz="2500" spc="20" dirty="0">
                <a:latin typeface="Verdana"/>
                <a:cs typeface="Verdana"/>
              </a:rPr>
              <a:t> </a:t>
            </a:r>
            <a:r>
              <a:rPr sz="2500" spc="25" dirty="0">
                <a:latin typeface="Verdana"/>
                <a:cs typeface="Verdana"/>
              </a:rPr>
              <a:t>were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coincided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with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three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water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80" dirty="0">
                <a:latin typeface="Verdana"/>
                <a:cs typeface="Verdana"/>
              </a:rPr>
              <a:t>s</a:t>
            </a:r>
            <a:r>
              <a:rPr sz="2500" spc="40" dirty="0">
                <a:latin typeface="Verdana"/>
                <a:cs typeface="Verdana"/>
              </a:rPr>
              <a:t>upply  </a:t>
            </a:r>
            <a:r>
              <a:rPr sz="2500" dirty="0">
                <a:latin typeface="Verdana"/>
                <a:cs typeface="Verdana"/>
              </a:rPr>
              <a:t>z</a:t>
            </a:r>
            <a:r>
              <a:rPr sz="2500" spc="-5" dirty="0">
                <a:latin typeface="Verdana"/>
                <a:cs typeface="Verdana"/>
              </a:rPr>
              <a:t>o</a:t>
            </a:r>
            <a:r>
              <a:rPr sz="2500" spc="10" dirty="0">
                <a:latin typeface="Verdana"/>
                <a:cs typeface="Verdana"/>
              </a:rPr>
              <a:t>nes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20" dirty="0">
                <a:latin typeface="Verdana"/>
                <a:cs typeface="Verdana"/>
              </a:rPr>
              <a:t>served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by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Res</a:t>
            </a:r>
            <a:r>
              <a:rPr sz="2500" spc="10" dirty="0">
                <a:latin typeface="Verdana"/>
                <a:cs typeface="Verdana"/>
              </a:rPr>
              <a:t>e</a:t>
            </a:r>
            <a:r>
              <a:rPr sz="2500" spc="-50" dirty="0">
                <a:latin typeface="Verdana"/>
                <a:cs typeface="Verdana"/>
              </a:rPr>
              <a:t>rvoir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229" dirty="0">
                <a:latin typeface="Verdana"/>
                <a:cs typeface="Verdana"/>
              </a:rPr>
              <a:t>X.</a:t>
            </a:r>
            <a:endParaRPr sz="2500">
              <a:latin typeface="Verdana"/>
              <a:cs typeface="Verdana"/>
            </a:endParaRPr>
          </a:p>
          <a:p>
            <a:pPr marL="252095" marR="356235">
              <a:lnSpc>
                <a:spcPct val="100000"/>
              </a:lnSpc>
              <a:spcBef>
                <a:spcPts val="1200"/>
              </a:spcBef>
            </a:pPr>
            <a:r>
              <a:rPr sz="2500" spc="5" dirty="0">
                <a:latin typeface="Verdana"/>
                <a:cs typeface="Verdana"/>
              </a:rPr>
              <a:t>The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th</a:t>
            </a:r>
            <a:r>
              <a:rPr sz="2500" spc="10" dirty="0">
                <a:latin typeface="Verdana"/>
                <a:cs typeface="Verdana"/>
              </a:rPr>
              <a:t>r</a:t>
            </a:r>
            <a:r>
              <a:rPr sz="2500" spc="15" dirty="0">
                <a:latin typeface="Verdana"/>
                <a:cs typeface="Verdana"/>
              </a:rPr>
              <a:t>ee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50" dirty="0">
                <a:latin typeface="Verdana"/>
                <a:cs typeface="Verdana"/>
              </a:rPr>
              <a:t>z</a:t>
            </a:r>
            <a:r>
              <a:rPr sz="2500" spc="20" dirty="0">
                <a:latin typeface="Verdana"/>
                <a:cs typeface="Verdana"/>
              </a:rPr>
              <a:t>ones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65" dirty="0">
                <a:latin typeface="Verdana"/>
                <a:cs typeface="Verdana"/>
              </a:rPr>
              <a:t>with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30" dirty="0">
                <a:latin typeface="Verdana"/>
                <a:cs typeface="Verdana"/>
              </a:rPr>
              <a:t>Incidence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Rate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615" dirty="0">
                <a:latin typeface="Verdana"/>
                <a:cs typeface="Verdana"/>
              </a:rPr>
              <a:t>&gt;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-484" dirty="0">
                <a:latin typeface="Verdana"/>
                <a:cs typeface="Verdana"/>
              </a:rPr>
              <a:t>1  </a:t>
            </a:r>
            <a:r>
              <a:rPr sz="2500" spc="-30" dirty="0">
                <a:latin typeface="Verdana"/>
                <a:cs typeface="Verdana"/>
              </a:rPr>
              <a:t>are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t</a:t>
            </a:r>
            <a:r>
              <a:rPr sz="2500" spc="60" dirty="0">
                <a:latin typeface="Verdana"/>
                <a:cs typeface="Verdana"/>
              </a:rPr>
              <a:t>he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ones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-50" dirty="0">
                <a:latin typeface="Verdana"/>
                <a:cs typeface="Verdana"/>
              </a:rPr>
              <a:t>serve</a:t>
            </a:r>
            <a:r>
              <a:rPr sz="2500" spc="130" dirty="0">
                <a:latin typeface="Verdana"/>
                <a:cs typeface="Verdana"/>
              </a:rPr>
              <a:t>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by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55" dirty="0">
                <a:latin typeface="Verdana"/>
                <a:cs typeface="Verdana"/>
              </a:rPr>
              <a:t>R</a:t>
            </a:r>
            <a:r>
              <a:rPr sz="2500" spc="-35" dirty="0">
                <a:latin typeface="Verdana"/>
                <a:cs typeface="Verdana"/>
              </a:rPr>
              <a:t>e</a:t>
            </a:r>
            <a:r>
              <a:rPr sz="2500" spc="-25" dirty="0">
                <a:latin typeface="Verdana"/>
                <a:cs typeface="Verdana"/>
              </a:rPr>
              <a:t>s</a:t>
            </a:r>
            <a:r>
              <a:rPr sz="2500" spc="-35" dirty="0">
                <a:latin typeface="Verdana"/>
                <a:cs typeface="Verdana"/>
              </a:rPr>
              <a:t>ervoir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-229" dirty="0">
                <a:latin typeface="Verdana"/>
                <a:cs typeface="Verdana"/>
              </a:rPr>
              <a:t>X.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0970" y="179959"/>
            <a:ext cx="783970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5" dirty="0">
                <a:solidFill>
                  <a:srgbClr val="A4B33B"/>
                </a:solidFill>
                <a:latin typeface="Verdana"/>
                <a:cs typeface="Verdana"/>
              </a:rPr>
              <a:t>3: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Def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ne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  <a:p>
            <a:pPr marL="12700" marR="5080" indent="-3175" algn="ctr">
              <a:lnSpc>
                <a:spcPct val="100000"/>
              </a:lnSpc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95" dirty="0">
                <a:solidFill>
                  <a:srgbClr val="A4B33B"/>
                </a:solidFill>
                <a:latin typeface="Verdana"/>
                <a:cs typeface="Verdana"/>
              </a:rPr>
              <a:t>4: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Ident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fy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and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obta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ormat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on 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0" dirty="0">
                <a:solidFill>
                  <a:srgbClr val="A4B33B"/>
                </a:solidFill>
                <a:latin typeface="Verdana"/>
                <a:cs typeface="Verdana"/>
              </a:rPr>
              <a:t>5: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Descriptive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epidemiological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investigation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3631" y="1793748"/>
            <a:ext cx="3168396" cy="3238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551177"/>
            <a:ext cx="10981055" cy="3036570"/>
            <a:chOff x="615441" y="1551177"/>
            <a:chExt cx="10981055" cy="3036570"/>
          </a:xfrm>
        </p:grpSpPr>
        <p:sp>
          <p:nvSpPr>
            <p:cNvPr id="3" name="object 3"/>
            <p:cNvSpPr/>
            <p:nvPr/>
          </p:nvSpPr>
          <p:spPr>
            <a:xfrm>
              <a:off x="621791" y="1557527"/>
              <a:ext cx="10968355" cy="3023870"/>
            </a:xfrm>
            <a:custGeom>
              <a:avLst/>
              <a:gdLst/>
              <a:ahLst/>
              <a:cxnLst/>
              <a:rect l="l" t="t" r="r" b="b"/>
              <a:pathLst>
                <a:path w="10968355" h="3023870">
                  <a:moveTo>
                    <a:pt x="10968228" y="0"/>
                  </a:moveTo>
                  <a:lnTo>
                    <a:pt x="0" y="0"/>
                  </a:lnTo>
                  <a:lnTo>
                    <a:pt x="0" y="3023616"/>
                  </a:lnTo>
                  <a:lnTo>
                    <a:pt x="10968228" y="3023616"/>
                  </a:lnTo>
                  <a:lnTo>
                    <a:pt x="109682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557527"/>
              <a:ext cx="10968355" cy="3023870"/>
            </a:xfrm>
            <a:custGeom>
              <a:avLst/>
              <a:gdLst/>
              <a:ahLst/>
              <a:cxnLst/>
              <a:rect l="l" t="t" r="r" b="b"/>
              <a:pathLst>
                <a:path w="10968355" h="3023870">
                  <a:moveTo>
                    <a:pt x="0" y="3023616"/>
                  </a:moveTo>
                  <a:lnTo>
                    <a:pt x="10968228" y="3023616"/>
                  </a:lnTo>
                  <a:lnTo>
                    <a:pt x="10968228" y="0"/>
                  </a:lnTo>
                  <a:lnTo>
                    <a:pt x="0" y="0"/>
                  </a:lnTo>
                  <a:lnTo>
                    <a:pt x="0" y="3023616"/>
                  </a:lnTo>
                  <a:close/>
                </a:path>
              </a:pathLst>
            </a:custGeom>
            <a:ln w="12699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771" y="179959"/>
            <a:ext cx="9275445" cy="4159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1420" algn="ctr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5" dirty="0">
                <a:solidFill>
                  <a:srgbClr val="A4B33B"/>
                </a:solidFill>
                <a:latin typeface="Verdana"/>
                <a:cs typeface="Verdana"/>
              </a:rPr>
              <a:t>3: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Def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ne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  <a:p>
            <a:pPr marL="1331595" marR="121920" indent="-3175" algn="ctr">
              <a:lnSpc>
                <a:spcPct val="100000"/>
              </a:lnSpc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95" dirty="0">
                <a:solidFill>
                  <a:srgbClr val="A4B33B"/>
                </a:solidFill>
                <a:latin typeface="Verdana"/>
                <a:cs typeface="Verdana"/>
              </a:rPr>
              <a:t>4: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Ident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fy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and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obta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ormat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on 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0" dirty="0">
                <a:solidFill>
                  <a:srgbClr val="A4B33B"/>
                </a:solidFill>
                <a:latin typeface="Verdana"/>
                <a:cs typeface="Verdana"/>
              </a:rPr>
              <a:t>5: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Descriptive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epidemiological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investigation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800" b="1" spc="-85" dirty="0">
                <a:latin typeface="Verdana"/>
                <a:cs typeface="Verdana"/>
              </a:rPr>
              <a:t>Outbreak</a:t>
            </a:r>
            <a:r>
              <a:rPr sz="2800" b="1" spc="-155" dirty="0">
                <a:latin typeface="Verdana"/>
                <a:cs typeface="Verdana"/>
              </a:rPr>
              <a:t> </a:t>
            </a:r>
            <a:r>
              <a:rPr sz="2800" b="1" spc="-85" dirty="0">
                <a:latin typeface="Verdana"/>
                <a:cs typeface="Verdana"/>
              </a:rPr>
              <a:t>monitoring</a:t>
            </a:r>
            <a:endParaRPr sz="28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30"/>
              </a:spcBef>
              <a:buFont typeface="Calibri"/>
              <a:buChar char="•"/>
              <a:tabLst>
                <a:tab pos="195580" algn="l"/>
              </a:tabLst>
            </a:pPr>
            <a:r>
              <a:rPr sz="2500" spc="20" dirty="0">
                <a:latin typeface="Verdana"/>
                <a:cs typeface="Verdana"/>
              </a:rPr>
              <a:t>Trawling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15" dirty="0">
                <a:latin typeface="Verdana"/>
                <a:cs typeface="Verdana"/>
              </a:rPr>
              <a:t>questionnaires</a:t>
            </a:r>
            <a:r>
              <a:rPr sz="2500" spc="-190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to</a:t>
            </a:r>
            <a:r>
              <a:rPr sz="2500" spc="-235" dirty="0">
                <a:latin typeface="Verdana"/>
                <a:cs typeface="Verdana"/>
              </a:rPr>
              <a:t> </a:t>
            </a:r>
            <a:r>
              <a:rPr sz="2500" spc="-40" dirty="0">
                <a:latin typeface="Verdana"/>
                <a:cs typeface="Verdana"/>
              </a:rPr>
              <a:t>five</a:t>
            </a:r>
            <a:r>
              <a:rPr sz="2500" spc="-204" dirty="0">
                <a:latin typeface="Verdana"/>
                <a:cs typeface="Verdana"/>
              </a:rPr>
              <a:t> </a:t>
            </a:r>
            <a:r>
              <a:rPr sz="2500" spc="20" dirty="0">
                <a:latin typeface="Verdana"/>
                <a:cs typeface="Verdana"/>
              </a:rPr>
              <a:t>campylobacteriosis</a:t>
            </a:r>
            <a:r>
              <a:rPr sz="2500" spc="-175" dirty="0">
                <a:latin typeface="Verdana"/>
                <a:cs typeface="Verdana"/>
              </a:rPr>
              <a:t> </a:t>
            </a:r>
            <a:r>
              <a:rPr sz="2500" spc="-75" dirty="0">
                <a:latin typeface="Verdana"/>
                <a:cs typeface="Verdana"/>
              </a:rPr>
              <a:t>cases.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-30" dirty="0">
                <a:latin typeface="Verdana"/>
                <a:cs typeface="Verdana"/>
              </a:rPr>
              <a:t>Diarrhoea,</a:t>
            </a:r>
            <a:r>
              <a:rPr sz="2200" spc="-180" dirty="0">
                <a:latin typeface="Verdana"/>
                <a:cs typeface="Verdana"/>
              </a:rPr>
              <a:t> </a:t>
            </a:r>
            <a:r>
              <a:rPr sz="2200" spc="45" dirty="0">
                <a:latin typeface="Verdana"/>
                <a:cs typeface="Verdana"/>
              </a:rPr>
              <a:t>stomach</a:t>
            </a:r>
            <a:r>
              <a:rPr sz="2200" spc="-180" dirty="0">
                <a:latin typeface="Verdana"/>
                <a:cs typeface="Verdana"/>
              </a:rPr>
              <a:t> </a:t>
            </a:r>
            <a:r>
              <a:rPr sz="2200" spc="40" dirty="0">
                <a:latin typeface="Verdana"/>
                <a:cs typeface="Verdana"/>
              </a:rPr>
              <a:t>pain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180" dirty="0">
                <a:latin typeface="Verdana"/>
                <a:cs typeface="Verdana"/>
              </a:rPr>
              <a:t> </a:t>
            </a:r>
            <a:r>
              <a:rPr sz="2200" spc="-35" dirty="0">
                <a:latin typeface="Verdana"/>
                <a:cs typeface="Verdana"/>
              </a:rPr>
              <a:t>fever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35" dirty="0">
                <a:latin typeface="Verdana"/>
                <a:cs typeface="Verdana"/>
              </a:rPr>
              <a:t>(onset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85" dirty="0">
                <a:latin typeface="Verdana"/>
                <a:cs typeface="Verdana"/>
              </a:rPr>
              <a:t>4-5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June)</a:t>
            </a:r>
            <a:endParaRPr sz="22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spc="-5" dirty="0">
                <a:latin typeface="Verdana"/>
                <a:cs typeface="Verdana"/>
              </a:rPr>
              <a:t>Tap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water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at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85" dirty="0">
                <a:latin typeface="Verdana"/>
                <a:cs typeface="Verdana"/>
              </a:rPr>
              <a:t>home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40" dirty="0">
                <a:latin typeface="Verdana"/>
                <a:cs typeface="Verdana"/>
              </a:rPr>
              <a:t>in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45" dirty="0">
                <a:latin typeface="Verdana"/>
                <a:cs typeface="Verdana"/>
              </a:rPr>
              <a:t>the</a:t>
            </a:r>
            <a:r>
              <a:rPr sz="2200" spc="-210" dirty="0">
                <a:latin typeface="Verdana"/>
                <a:cs typeface="Verdana"/>
              </a:rPr>
              <a:t> </a:t>
            </a:r>
            <a:r>
              <a:rPr sz="2200" spc="40" dirty="0">
                <a:latin typeface="Verdana"/>
                <a:cs typeface="Verdana"/>
              </a:rPr>
              <a:t>week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before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50" dirty="0">
                <a:latin typeface="Verdana"/>
                <a:cs typeface="Verdana"/>
              </a:rPr>
              <a:t>symptom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onset</a:t>
            </a:r>
            <a:endParaRPr sz="2200">
              <a:latin typeface="Verdana"/>
              <a:cs typeface="Verdana"/>
            </a:endParaRPr>
          </a:p>
          <a:p>
            <a:pPr marL="424180" marR="317500" lvl="1" indent="-183515">
              <a:lnSpc>
                <a:spcPct val="100000"/>
              </a:lnSpc>
              <a:spcBef>
                <a:spcPts val="605"/>
              </a:spcBef>
              <a:buSzPct val="79545"/>
              <a:buFont typeface="Arial MT"/>
              <a:buChar char="•"/>
              <a:tabLst>
                <a:tab pos="424815" algn="l"/>
              </a:tabLst>
            </a:pPr>
            <a:r>
              <a:rPr sz="2200" b="1" spc="-55" dirty="0">
                <a:solidFill>
                  <a:srgbClr val="A4B33B"/>
                </a:solidFill>
                <a:latin typeface="Verdana"/>
                <a:cs typeface="Verdana"/>
              </a:rPr>
              <a:t>Attendance</a:t>
            </a:r>
            <a:r>
              <a:rPr sz="2200" b="1" spc="-6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60" dirty="0">
                <a:solidFill>
                  <a:srgbClr val="A4B33B"/>
                </a:solidFill>
                <a:latin typeface="Verdana"/>
                <a:cs typeface="Verdana"/>
              </a:rPr>
              <a:t>to</a:t>
            </a:r>
            <a:r>
              <a:rPr sz="22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110" dirty="0">
                <a:solidFill>
                  <a:srgbClr val="A4B33B"/>
                </a:solidFill>
                <a:latin typeface="Verdana"/>
                <a:cs typeface="Verdana"/>
              </a:rPr>
              <a:t>events,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65" dirty="0">
                <a:solidFill>
                  <a:srgbClr val="A4B33B"/>
                </a:solidFill>
                <a:latin typeface="Verdana"/>
                <a:cs typeface="Verdana"/>
              </a:rPr>
              <a:t>food</a:t>
            </a:r>
            <a:r>
              <a:rPr sz="22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items,</a:t>
            </a:r>
            <a:r>
              <a:rPr sz="2200" b="1" spc="-11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50" dirty="0">
                <a:solidFill>
                  <a:srgbClr val="A4B33B"/>
                </a:solidFill>
                <a:latin typeface="Verdana"/>
                <a:cs typeface="Verdana"/>
              </a:rPr>
              <a:t>contact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75" dirty="0">
                <a:solidFill>
                  <a:srgbClr val="A4B33B"/>
                </a:solidFill>
                <a:latin typeface="Verdana"/>
                <a:cs typeface="Verdana"/>
              </a:rPr>
              <a:t>with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90" dirty="0">
                <a:solidFill>
                  <a:srgbClr val="A4B33B"/>
                </a:solidFill>
                <a:latin typeface="Verdana"/>
                <a:cs typeface="Verdana"/>
              </a:rPr>
              <a:t>animals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110" dirty="0">
                <a:solidFill>
                  <a:srgbClr val="A4B33B"/>
                </a:solidFill>
                <a:latin typeface="Verdana"/>
                <a:cs typeface="Verdana"/>
              </a:rPr>
              <a:t>or </a:t>
            </a:r>
            <a:r>
              <a:rPr sz="2200" b="1" spc="-7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90" dirty="0">
                <a:solidFill>
                  <a:srgbClr val="A4B33B"/>
                </a:solidFill>
                <a:latin typeface="Verdana"/>
                <a:cs typeface="Verdana"/>
              </a:rPr>
              <a:t>recr</a:t>
            </a:r>
            <a:r>
              <a:rPr sz="2200" b="1" spc="-12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200" b="1" spc="-85" dirty="0">
                <a:solidFill>
                  <a:srgbClr val="A4B33B"/>
                </a:solidFill>
                <a:latin typeface="Verdana"/>
                <a:cs typeface="Verdana"/>
              </a:rPr>
              <a:t>ational</a:t>
            </a:r>
            <a:r>
              <a:rPr sz="2200" b="1" spc="-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water</a:t>
            </a:r>
            <a:r>
              <a:rPr sz="2200" b="1" spc="-114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60" dirty="0">
                <a:solidFill>
                  <a:srgbClr val="A4B33B"/>
                </a:solidFill>
                <a:latin typeface="Verdana"/>
                <a:cs typeface="Verdana"/>
              </a:rPr>
              <a:t>not</a:t>
            </a:r>
            <a:r>
              <a:rPr sz="2200" b="1" spc="-1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40" dirty="0">
                <a:solidFill>
                  <a:srgbClr val="A4B33B"/>
                </a:solidFill>
                <a:latin typeface="Verdana"/>
                <a:cs typeface="Verdana"/>
              </a:rPr>
              <a:t>common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60" dirty="0">
                <a:solidFill>
                  <a:srgbClr val="A4B33B"/>
                </a:solidFill>
                <a:latin typeface="Verdana"/>
                <a:cs typeface="Verdana"/>
              </a:rPr>
              <a:t>to</a:t>
            </a:r>
            <a:r>
              <a:rPr sz="22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all</a:t>
            </a:r>
            <a:r>
              <a:rPr sz="2200" b="1" spc="-1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95" dirty="0">
                <a:solidFill>
                  <a:srgbClr val="A4B33B"/>
                </a:solidFill>
                <a:latin typeface="Verdana"/>
                <a:cs typeface="Verdana"/>
              </a:rPr>
              <a:t>five</a:t>
            </a:r>
            <a:r>
              <a:rPr sz="22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80" dirty="0">
                <a:solidFill>
                  <a:srgbClr val="A4B33B"/>
                </a:solidFill>
                <a:latin typeface="Verdana"/>
                <a:cs typeface="Verdana"/>
              </a:rPr>
              <a:t>cas</a:t>
            </a:r>
            <a:r>
              <a:rPr sz="2200" b="1" spc="-10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200" b="1" spc="-14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551177"/>
            <a:ext cx="11133455" cy="3036570"/>
            <a:chOff x="615441" y="1551177"/>
            <a:chExt cx="11133455" cy="3036570"/>
          </a:xfrm>
        </p:grpSpPr>
        <p:sp>
          <p:nvSpPr>
            <p:cNvPr id="3" name="object 3"/>
            <p:cNvSpPr/>
            <p:nvPr/>
          </p:nvSpPr>
          <p:spPr>
            <a:xfrm>
              <a:off x="621791" y="1557527"/>
              <a:ext cx="11120755" cy="3023870"/>
            </a:xfrm>
            <a:custGeom>
              <a:avLst/>
              <a:gdLst/>
              <a:ahLst/>
              <a:cxnLst/>
              <a:rect l="l" t="t" r="r" b="b"/>
              <a:pathLst>
                <a:path w="11120755" h="3023870">
                  <a:moveTo>
                    <a:pt x="11120628" y="0"/>
                  </a:moveTo>
                  <a:lnTo>
                    <a:pt x="0" y="0"/>
                  </a:lnTo>
                  <a:lnTo>
                    <a:pt x="0" y="3023616"/>
                  </a:lnTo>
                  <a:lnTo>
                    <a:pt x="11120628" y="3023616"/>
                  </a:lnTo>
                  <a:lnTo>
                    <a:pt x="111206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557527"/>
              <a:ext cx="11120755" cy="3023870"/>
            </a:xfrm>
            <a:custGeom>
              <a:avLst/>
              <a:gdLst/>
              <a:ahLst/>
              <a:cxnLst/>
              <a:rect l="l" t="t" r="r" b="b"/>
              <a:pathLst>
                <a:path w="11120755" h="3023870">
                  <a:moveTo>
                    <a:pt x="0" y="3023616"/>
                  </a:moveTo>
                  <a:lnTo>
                    <a:pt x="11120628" y="3023616"/>
                  </a:lnTo>
                  <a:lnTo>
                    <a:pt x="11120628" y="0"/>
                  </a:lnTo>
                  <a:lnTo>
                    <a:pt x="0" y="0"/>
                  </a:lnTo>
                  <a:lnTo>
                    <a:pt x="0" y="3023616"/>
                  </a:lnTo>
                  <a:close/>
                </a:path>
              </a:pathLst>
            </a:custGeom>
            <a:ln w="12699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771" y="179959"/>
            <a:ext cx="10323830" cy="433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035" algn="ctr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5" dirty="0">
                <a:solidFill>
                  <a:srgbClr val="A4B33B"/>
                </a:solidFill>
                <a:latin typeface="Verdana"/>
                <a:cs typeface="Verdana"/>
              </a:rPr>
              <a:t>3: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Def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ne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  <a:p>
            <a:pPr marL="1331595" marR="1169035" indent="-3175" algn="ctr">
              <a:lnSpc>
                <a:spcPct val="100000"/>
              </a:lnSpc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95" dirty="0">
                <a:solidFill>
                  <a:srgbClr val="A4B33B"/>
                </a:solidFill>
                <a:latin typeface="Verdana"/>
                <a:cs typeface="Verdana"/>
              </a:rPr>
              <a:t>4: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Ident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fy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and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obta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ormat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on 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0" dirty="0">
                <a:solidFill>
                  <a:srgbClr val="A4B33B"/>
                </a:solidFill>
                <a:latin typeface="Verdana"/>
                <a:cs typeface="Verdana"/>
              </a:rPr>
              <a:t>5: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Descriptive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epidemiological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investigation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800" b="1" spc="-145" dirty="0">
                <a:latin typeface="Verdana"/>
                <a:cs typeface="Verdana"/>
              </a:rPr>
              <a:t>Survey</a:t>
            </a:r>
            <a:r>
              <a:rPr sz="2800" b="1" spc="-155" dirty="0">
                <a:latin typeface="Verdana"/>
                <a:cs typeface="Verdana"/>
              </a:rPr>
              <a:t> </a:t>
            </a:r>
            <a:r>
              <a:rPr sz="2800" b="1" spc="-100" dirty="0">
                <a:latin typeface="Verdana"/>
                <a:cs typeface="Verdana"/>
              </a:rPr>
              <a:t>of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85" dirty="0">
                <a:latin typeface="Verdana"/>
                <a:cs typeface="Verdana"/>
              </a:rPr>
              <a:t>childcare</a:t>
            </a:r>
            <a:r>
              <a:rPr sz="2800" b="1" spc="-160" dirty="0">
                <a:latin typeface="Verdana"/>
                <a:cs typeface="Verdana"/>
              </a:rPr>
              <a:t> </a:t>
            </a:r>
            <a:r>
              <a:rPr sz="2800" b="1" spc="-50" dirty="0">
                <a:latin typeface="Verdana"/>
                <a:cs typeface="Verdana"/>
              </a:rPr>
              <a:t>ce</a:t>
            </a:r>
            <a:r>
              <a:rPr sz="2800" b="1" spc="-55" dirty="0">
                <a:latin typeface="Verdana"/>
                <a:cs typeface="Verdana"/>
              </a:rPr>
              <a:t>n</a:t>
            </a:r>
            <a:r>
              <a:rPr sz="2800" b="1" spc="-130" dirty="0">
                <a:latin typeface="Verdana"/>
                <a:cs typeface="Verdana"/>
              </a:rPr>
              <a:t>tres</a:t>
            </a:r>
            <a:endParaRPr sz="280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spcBef>
                <a:spcPts val="1215"/>
              </a:spcBef>
              <a:buFont typeface="Calibri"/>
              <a:buChar char="•"/>
              <a:tabLst>
                <a:tab pos="195580" algn="l"/>
              </a:tabLst>
            </a:pPr>
            <a:r>
              <a:rPr sz="2600" b="1" spc="-90" dirty="0">
                <a:latin typeface="Verdana"/>
                <a:cs typeface="Verdana"/>
              </a:rPr>
              <a:t>Case</a:t>
            </a:r>
            <a:r>
              <a:rPr sz="2600" b="1" spc="-185" dirty="0">
                <a:latin typeface="Verdana"/>
                <a:cs typeface="Verdana"/>
              </a:rPr>
              <a:t> </a:t>
            </a:r>
            <a:r>
              <a:rPr sz="2600" b="1" spc="-130" dirty="0">
                <a:latin typeface="Verdana"/>
                <a:cs typeface="Verdana"/>
              </a:rPr>
              <a:t>definition</a:t>
            </a:r>
            <a:r>
              <a:rPr sz="2600" spc="-130" dirty="0">
                <a:latin typeface="Verdana"/>
                <a:cs typeface="Verdana"/>
              </a:rPr>
              <a:t>: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-15" dirty="0">
                <a:latin typeface="Verdana"/>
                <a:cs typeface="Verdana"/>
              </a:rPr>
              <a:t>any</a:t>
            </a:r>
            <a:r>
              <a:rPr sz="2600" spc="-229" dirty="0">
                <a:latin typeface="Verdana"/>
                <a:cs typeface="Verdana"/>
              </a:rPr>
              <a:t> </a:t>
            </a:r>
            <a:r>
              <a:rPr sz="2600" spc="30" dirty="0">
                <a:latin typeface="Verdana"/>
                <a:cs typeface="Verdana"/>
              </a:rPr>
              <a:t>person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35" dirty="0">
                <a:latin typeface="Verdana"/>
                <a:cs typeface="Verdana"/>
              </a:rPr>
              <a:t>absent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45" dirty="0">
                <a:latin typeface="Verdana"/>
                <a:cs typeface="Verdana"/>
              </a:rPr>
              <a:t>from</a:t>
            </a:r>
            <a:r>
              <a:rPr sz="2600" spc="-254" dirty="0">
                <a:latin typeface="Verdana"/>
                <a:cs typeface="Verdana"/>
              </a:rPr>
              <a:t> </a:t>
            </a:r>
            <a:r>
              <a:rPr sz="2600" spc="55" dirty="0">
                <a:latin typeface="Verdana"/>
                <a:cs typeface="Verdana"/>
              </a:rPr>
              <a:t>the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40" dirty="0">
                <a:latin typeface="Verdana"/>
                <a:cs typeface="Verdana"/>
              </a:rPr>
              <a:t>childcare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40" dirty="0">
                <a:latin typeface="Verdana"/>
                <a:cs typeface="Verdana"/>
              </a:rPr>
              <a:t>centre </a:t>
            </a:r>
            <a:r>
              <a:rPr sz="2600" spc="-90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(child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or</a:t>
            </a:r>
            <a:r>
              <a:rPr sz="2600" spc="-26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employee)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40" dirty="0">
                <a:latin typeface="Verdana"/>
                <a:cs typeface="Verdana"/>
              </a:rPr>
              <a:t>because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10" dirty="0">
                <a:latin typeface="Verdana"/>
                <a:cs typeface="Verdana"/>
              </a:rPr>
              <a:t>of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15" dirty="0">
                <a:latin typeface="Verdana"/>
                <a:cs typeface="Verdana"/>
              </a:rPr>
              <a:t>diarrhoea</a:t>
            </a:r>
            <a:r>
              <a:rPr sz="2600" spc="-26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or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55" dirty="0">
                <a:latin typeface="Verdana"/>
                <a:cs typeface="Verdana"/>
              </a:rPr>
              <a:t>vomiting</a:t>
            </a:r>
            <a:r>
              <a:rPr sz="2600" spc="-254" dirty="0">
                <a:latin typeface="Verdana"/>
                <a:cs typeface="Verdana"/>
              </a:rPr>
              <a:t> </a:t>
            </a:r>
            <a:r>
              <a:rPr sz="2600" b="1" spc="-180" dirty="0">
                <a:latin typeface="Verdana"/>
                <a:cs typeface="Verdana"/>
              </a:rPr>
              <a:t>(who?, </a:t>
            </a:r>
            <a:r>
              <a:rPr sz="2600" b="1" spc="-175" dirty="0">
                <a:latin typeface="Verdana"/>
                <a:cs typeface="Verdana"/>
              </a:rPr>
              <a:t> </a:t>
            </a:r>
            <a:r>
              <a:rPr sz="2600" b="1" spc="-150" dirty="0">
                <a:latin typeface="Verdana"/>
                <a:cs typeface="Verdana"/>
              </a:rPr>
              <a:t>where?)</a:t>
            </a:r>
            <a:r>
              <a:rPr sz="2600" b="1" spc="-229" dirty="0">
                <a:latin typeface="Verdana"/>
                <a:cs typeface="Verdana"/>
              </a:rPr>
              <a:t> </a:t>
            </a:r>
            <a:r>
              <a:rPr sz="2600" spc="75" dirty="0">
                <a:latin typeface="Verdana"/>
                <a:cs typeface="Verdana"/>
              </a:rPr>
              <a:t>between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-85" dirty="0">
                <a:latin typeface="Verdana"/>
                <a:cs typeface="Verdana"/>
              </a:rPr>
              <a:t>28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45" dirty="0">
                <a:latin typeface="Verdana"/>
                <a:cs typeface="Verdana"/>
              </a:rPr>
              <a:t>May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75" dirty="0">
                <a:latin typeface="Verdana"/>
                <a:cs typeface="Verdana"/>
              </a:rPr>
              <a:t>and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-120" dirty="0">
                <a:latin typeface="Verdana"/>
                <a:cs typeface="Verdana"/>
              </a:rPr>
              <a:t>7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105" dirty="0">
                <a:latin typeface="Verdana"/>
                <a:cs typeface="Verdana"/>
              </a:rPr>
              <a:t>Ju</a:t>
            </a:r>
            <a:r>
              <a:rPr sz="2600" spc="130" dirty="0">
                <a:latin typeface="Verdana"/>
                <a:cs typeface="Verdana"/>
              </a:rPr>
              <a:t>n</a:t>
            </a:r>
            <a:r>
              <a:rPr sz="2600" spc="20" dirty="0">
                <a:latin typeface="Verdana"/>
                <a:cs typeface="Verdana"/>
              </a:rPr>
              <a:t>e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b="1" spc="-215" dirty="0">
                <a:latin typeface="Verdana"/>
                <a:cs typeface="Verdana"/>
              </a:rPr>
              <a:t>(</a:t>
            </a:r>
            <a:r>
              <a:rPr sz="2600" b="1" spc="-395" dirty="0">
                <a:latin typeface="Verdana"/>
                <a:cs typeface="Verdana"/>
              </a:rPr>
              <a:t>w</a:t>
            </a:r>
            <a:r>
              <a:rPr sz="2600" b="1" spc="-150" dirty="0">
                <a:latin typeface="Verdana"/>
                <a:cs typeface="Verdana"/>
              </a:rPr>
              <a:t>hen?)</a:t>
            </a:r>
            <a:endParaRPr sz="2600">
              <a:latin typeface="Verdana"/>
              <a:cs typeface="Verdana"/>
            </a:endParaRPr>
          </a:p>
          <a:p>
            <a:pPr marL="195580" marR="33274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600" spc="60" dirty="0">
                <a:latin typeface="Verdana"/>
                <a:cs typeface="Verdana"/>
              </a:rPr>
              <a:t>Compar</a:t>
            </a:r>
            <a:r>
              <a:rPr sz="2600" spc="10" dirty="0">
                <a:latin typeface="Verdana"/>
                <a:cs typeface="Verdana"/>
              </a:rPr>
              <a:t>i</a:t>
            </a:r>
            <a:r>
              <a:rPr sz="2600" spc="30" dirty="0">
                <a:latin typeface="Verdana"/>
                <a:cs typeface="Verdana"/>
              </a:rPr>
              <a:t>son</a:t>
            </a:r>
            <a:r>
              <a:rPr sz="2600" spc="-260" dirty="0">
                <a:latin typeface="Verdana"/>
                <a:cs typeface="Verdana"/>
              </a:rPr>
              <a:t> </a:t>
            </a:r>
            <a:r>
              <a:rPr sz="2600" spc="10" dirty="0">
                <a:latin typeface="Verdana"/>
                <a:cs typeface="Verdana"/>
              </a:rPr>
              <a:t>of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b="1" spc="-85" dirty="0">
                <a:latin typeface="Verdana"/>
                <a:cs typeface="Verdana"/>
              </a:rPr>
              <a:t>at</a:t>
            </a:r>
            <a:r>
              <a:rPr sz="2600" b="1" spc="-80" dirty="0">
                <a:latin typeface="Verdana"/>
                <a:cs typeface="Verdana"/>
              </a:rPr>
              <a:t>t</a:t>
            </a:r>
            <a:r>
              <a:rPr sz="2600" b="1" spc="-50" dirty="0">
                <a:latin typeface="Verdana"/>
                <a:cs typeface="Verdana"/>
              </a:rPr>
              <a:t>ack</a:t>
            </a:r>
            <a:r>
              <a:rPr sz="2600" b="1" spc="-175" dirty="0">
                <a:latin typeface="Verdana"/>
                <a:cs typeface="Verdana"/>
              </a:rPr>
              <a:t> </a:t>
            </a:r>
            <a:r>
              <a:rPr sz="2600" b="1" spc="-120" dirty="0">
                <a:latin typeface="Verdana"/>
                <a:cs typeface="Verdana"/>
              </a:rPr>
              <a:t>rates</a:t>
            </a:r>
            <a:r>
              <a:rPr sz="2600" b="1" spc="-180" dirty="0">
                <a:latin typeface="Verdana"/>
                <a:cs typeface="Verdana"/>
              </a:rPr>
              <a:t> </a:t>
            </a:r>
            <a:r>
              <a:rPr sz="2600" spc="50" dirty="0">
                <a:latin typeface="Verdana"/>
                <a:cs typeface="Verdana"/>
              </a:rPr>
              <a:t>in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55" dirty="0">
                <a:latin typeface="Verdana"/>
                <a:cs typeface="Verdana"/>
              </a:rPr>
              <a:t>chi</a:t>
            </a:r>
            <a:r>
              <a:rPr sz="2600" spc="15" dirty="0">
                <a:latin typeface="Verdana"/>
                <a:cs typeface="Verdana"/>
              </a:rPr>
              <a:t>l</a:t>
            </a:r>
            <a:r>
              <a:rPr sz="2600" spc="35" dirty="0">
                <a:latin typeface="Verdana"/>
                <a:cs typeface="Verdana"/>
              </a:rPr>
              <a:t>dcare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20" dirty="0">
                <a:latin typeface="Verdana"/>
                <a:cs typeface="Verdana"/>
              </a:rPr>
              <a:t>centres</a:t>
            </a:r>
            <a:r>
              <a:rPr sz="2600" spc="-260" dirty="0">
                <a:latin typeface="Verdana"/>
                <a:cs typeface="Verdana"/>
              </a:rPr>
              <a:t> </a:t>
            </a:r>
            <a:r>
              <a:rPr sz="2600" spc="-35" dirty="0">
                <a:latin typeface="Verdana"/>
                <a:cs typeface="Verdana"/>
              </a:rPr>
              <a:t>served/n</a:t>
            </a:r>
            <a:r>
              <a:rPr sz="2600" spc="35" dirty="0">
                <a:latin typeface="Verdana"/>
                <a:cs typeface="Verdana"/>
              </a:rPr>
              <a:t>ot  </a:t>
            </a:r>
            <a:r>
              <a:rPr sz="2600" spc="-15" dirty="0">
                <a:latin typeface="Verdana"/>
                <a:cs typeface="Verdana"/>
              </a:rPr>
              <a:t>served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5" dirty="0">
                <a:latin typeface="Verdana"/>
                <a:cs typeface="Verdana"/>
              </a:rPr>
              <a:t>by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5" dirty="0">
                <a:latin typeface="Verdana"/>
                <a:cs typeface="Verdana"/>
              </a:rPr>
              <a:t>Re</a:t>
            </a:r>
            <a:r>
              <a:rPr sz="2600" spc="-5" dirty="0">
                <a:latin typeface="Verdana"/>
                <a:cs typeface="Verdana"/>
              </a:rPr>
              <a:t>s</a:t>
            </a:r>
            <a:r>
              <a:rPr sz="2600" spc="-35" dirty="0">
                <a:latin typeface="Verdana"/>
                <a:cs typeface="Verdana"/>
              </a:rPr>
              <a:t>ervoir</a:t>
            </a:r>
            <a:r>
              <a:rPr sz="2600" spc="-260" dirty="0">
                <a:latin typeface="Verdana"/>
                <a:cs typeface="Verdana"/>
              </a:rPr>
              <a:t> </a:t>
            </a:r>
            <a:r>
              <a:rPr sz="2600" spc="-75" dirty="0">
                <a:latin typeface="Verdana"/>
                <a:cs typeface="Verdana"/>
              </a:rPr>
              <a:t>X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551177"/>
            <a:ext cx="10981055" cy="3333750"/>
            <a:chOff x="615441" y="1551177"/>
            <a:chExt cx="10981055" cy="3333750"/>
          </a:xfrm>
        </p:grpSpPr>
        <p:sp>
          <p:nvSpPr>
            <p:cNvPr id="3" name="object 3"/>
            <p:cNvSpPr/>
            <p:nvPr/>
          </p:nvSpPr>
          <p:spPr>
            <a:xfrm>
              <a:off x="621791" y="1557527"/>
              <a:ext cx="10968355" cy="3321050"/>
            </a:xfrm>
            <a:custGeom>
              <a:avLst/>
              <a:gdLst/>
              <a:ahLst/>
              <a:cxnLst/>
              <a:rect l="l" t="t" r="r" b="b"/>
              <a:pathLst>
                <a:path w="10968355" h="3321050">
                  <a:moveTo>
                    <a:pt x="10968228" y="0"/>
                  </a:moveTo>
                  <a:lnTo>
                    <a:pt x="0" y="0"/>
                  </a:lnTo>
                  <a:lnTo>
                    <a:pt x="0" y="3320796"/>
                  </a:lnTo>
                  <a:lnTo>
                    <a:pt x="10968228" y="3320796"/>
                  </a:lnTo>
                  <a:lnTo>
                    <a:pt x="109682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557527"/>
              <a:ext cx="10968355" cy="3321050"/>
            </a:xfrm>
            <a:custGeom>
              <a:avLst/>
              <a:gdLst/>
              <a:ahLst/>
              <a:cxnLst/>
              <a:rect l="l" t="t" r="r" b="b"/>
              <a:pathLst>
                <a:path w="10968355" h="3321050">
                  <a:moveTo>
                    <a:pt x="0" y="3320796"/>
                  </a:moveTo>
                  <a:lnTo>
                    <a:pt x="10968228" y="3320796"/>
                  </a:lnTo>
                  <a:lnTo>
                    <a:pt x="10968228" y="0"/>
                  </a:lnTo>
                  <a:lnTo>
                    <a:pt x="0" y="0"/>
                  </a:lnTo>
                  <a:lnTo>
                    <a:pt x="0" y="3320796"/>
                  </a:lnTo>
                  <a:close/>
                </a:path>
              </a:pathLst>
            </a:custGeom>
            <a:ln w="12699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771" y="1569462"/>
            <a:ext cx="10581640" cy="3243580"/>
          </a:xfrm>
          <a:prstGeom prst="rect">
            <a:avLst/>
          </a:prstGeom>
        </p:spPr>
        <p:txBody>
          <a:bodyPr vert="horz" wrap="square" lIns="0" tIns="222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sz="2800" b="1" spc="-145" dirty="0">
                <a:latin typeface="Verdana"/>
                <a:cs typeface="Verdana"/>
              </a:rPr>
              <a:t>Survey</a:t>
            </a:r>
            <a:r>
              <a:rPr sz="2800" b="1" spc="-155" dirty="0">
                <a:latin typeface="Verdana"/>
                <a:cs typeface="Verdana"/>
              </a:rPr>
              <a:t> </a:t>
            </a:r>
            <a:r>
              <a:rPr sz="2800" b="1" spc="-100" dirty="0">
                <a:latin typeface="Verdana"/>
                <a:cs typeface="Verdana"/>
              </a:rPr>
              <a:t>of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85" dirty="0">
                <a:latin typeface="Verdana"/>
                <a:cs typeface="Verdana"/>
              </a:rPr>
              <a:t>childcare</a:t>
            </a:r>
            <a:r>
              <a:rPr sz="2800" b="1" spc="-160" dirty="0">
                <a:latin typeface="Verdana"/>
                <a:cs typeface="Verdana"/>
              </a:rPr>
              <a:t> </a:t>
            </a:r>
            <a:r>
              <a:rPr sz="2800" b="1" spc="-50" dirty="0">
                <a:latin typeface="Verdana"/>
                <a:cs typeface="Verdana"/>
              </a:rPr>
              <a:t>ce</a:t>
            </a:r>
            <a:r>
              <a:rPr sz="2800" b="1" spc="-55" dirty="0">
                <a:latin typeface="Verdana"/>
                <a:cs typeface="Verdana"/>
              </a:rPr>
              <a:t>n</a:t>
            </a:r>
            <a:r>
              <a:rPr sz="2800" b="1" spc="-130" dirty="0">
                <a:latin typeface="Verdana"/>
                <a:cs typeface="Verdana"/>
              </a:rPr>
              <a:t>tres</a:t>
            </a:r>
            <a:endParaRPr sz="280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spcBef>
                <a:spcPts val="1245"/>
              </a:spcBef>
              <a:buFont typeface="Calibri"/>
              <a:buChar char="•"/>
              <a:tabLst>
                <a:tab pos="195580" algn="l"/>
              </a:tabLst>
            </a:pPr>
            <a:r>
              <a:rPr sz="2100" spc="10" dirty="0">
                <a:latin typeface="Verdana"/>
                <a:cs typeface="Verdana"/>
              </a:rPr>
              <a:t>All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30" dirty="0">
                <a:latin typeface="Verdana"/>
                <a:cs typeface="Verdana"/>
              </a:rPr>
              <a:t>childcare</a:t>
            </a:r>
            <a:r>
              <a:rPr sz="2100" spc="-195" dirty="0">
                <a:latin typeface="Verdana"/>
                <a:cs typeface="Verdana"/>
              </a:rPr>
              <a:t> </a:t>
            </a:r>
            <a:r>
              <a:rPr sz="2100" spc="15" dirty="0">
                <a:latin typeface="Verdana"/>
                <a:cs typeface="Verdana"/>
              </a:rPr>
              <a:t>centres</a:t>
            </a:r>
            <a:r>
              <a:rPr sz="2100" spc="-195" dirty="0">
                <a:latin typeface="Verdana"/>
                <a:cs typeface="Verdana"/>
              </a:rPr>
              <a:t> </a:t>
            </a:r>
            <a:r>
              <a:rPr sz="2100" spc="-200" dirty="0">
                <a:latin typeface="Verdana"/>
                <a:cs typeface="Verdana"/>
              </a:rPr>
              <a:t>(n=27)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40" dirty="0">
                <a:latin typeface="Verdana"/>
                <a:cs typeface="Verdana"/>
              </a:rPr>
              <a:t>in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45" dirty="0">
                <a:latin typeface="Verdana"/>
                <a:cs typeface="Verdana"/>
              </a:rPr>
              <a:t>the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30" dirty="0">
                <a:latin typeface="Verdana"/>
                <a:cs typeface="Verdana"/>
              </a:rPr>
              <a:t>municipality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30" dirty="0">
                <a:latin typeface="Verdana"/>
                <a:cs typeface="Verdana"/>
              </a:rPr>
              <a:t>participated</a:t>
            </a:r>
            <a:r>
              <a:rPr sz="2100" spc="-215" dirty="0">
                <a:latin typeface="Verdana"/>
                <a:cs typeface="Verdana"/>
              </a:rPr>
              <a:t> </a:t>
            </a:r>
            <a:r>
              <a:rPr sz="2100" spc="40" dirty="0">
                <a:latin typeface="Verdana"/>
                <a:cs typeface="Verdana"/>
              </a:rPr>
              <a:t>in</a:t>
            </a:r>
            <a:r>
              <a:rPr sz="2100" spc="-180" dirty="0">
                <a:latin typeface="Verdana"/>
                <a:cs typeface="Verdana"/>
              </a:rPr>
              <a:t> </a:t>
            </a:r>
            <a:r>
              <a:rPr sz="2100" spc="45" dirty="0">
                <a:latin typeface="Verdana"/>
                <a:cs typeface="Verdana"/>
              </a:rPr>
              <a:t>the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-45" dirty="0">
                <a:latin typeface="Verdana"/>
                <a:cs typeface="Verdana"/>
              </a:rPr>
              <a:t>study.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60" dirty="0">
                <a:latin typeface="Verdana"/>
                <a:cs typeface="Verdana"/>
              </a:rPr>
              <a:t>Eight </a:t>
            </a:r>
            <a:r>
              <a:rPr sz="2100" spc="-720" dirty="0">
                <a:latin typeface="Verdana"/>
                <a:cs typeface="Verdana"/>
              </a:rPr>
              <a:t> </a:t>
            </a:r>
            <a:r>
              <a:rPr sz="2100" spc="-120" dirty="0">
                <a:latin typeface="Verdana"/>
                <a:cs typeface="Verdana"/>
              </a:rPr>
              <a:t>(769 </a:t>
            </a:r>
            <a:r>
              <a:rPr sz="2100" spc="40" dirty="0">
                <a:latin typeface="Verdana"/>
                <a:cs typeface="Verdana"/>
              </a:rPr>
              <a:t>children </a:t>
            </a:r>
            <a:r>
              <a:rPr sz="2100" spc="55" dirty="0">
                <a:latin typeface="Verdana"/>
                <a:cs typeface="Verdana"/>
              </a:rPr>
              <a:t>and </a:t>
            </a:r>
            <a:r>
              <a:rPr sz="2100" spc="-10" dirty="0">
                <a:latin typeface="Verdana"/>
                <a:cs typeface="Verdana"/>
              </a:rPr>
              <a:t>employees) </a:t>
            </a:r>
            <a:r>
              <a:rPr sz="2100" spc="40" dirty="0">
                <a:latin typeface="Verdana"/>
                <a:cs typeface="Verdana"/>
              </a:rPr>
              <a:t>in </a:t>
            </a:r>
            <a:r>
              <a:rPr sz="2100" spc="-30" dirty="0">
                <a:latin typeface="Verdana"/>
                <a:cs typeface="Verdana"/>
              </a:rPr>
              <a:t>areas </a:t>
            </a:r>
            <a:r>
              <a:rPr sz="2100" spc="45" dirty="0">
                <a:latin typeface="Verdana"/>
                <a:cs typeface="Verdana"/>
              </a:rPr>
              <a:t>supplied </a:t>
            </a:r>
            <a:r>
              <a:rPr sz="2100" spc="5" dirty="0">
                <a:latin typeface="Verdana"/>
                <a:cs typeface="Verdana"/>
              </a:rPr>
              <a:t>by </a:t>
            </a:r>
            <a:r>
              <a:rPr sz="2100" spc="-20" dirty="0">
                <a:latin typeface="Verdana"/>
                <a:cs typeface="Verdana"/>
              </a:rPr>
              <a:t>Reservoir </a:t>
            </a:r>
            <a:r>
              <a:rPr sz="2100" spc="-65" dirty="0">
                <a:latin typeface="Verdana"/>
                <a:cs typeface="Verdana"/>
              </a:rPr>
              <a:t>X </a:t>
            </a:r>
            <a:r>
              <a:rPr sz="2100" spc="60" dirty="0">
                <a:latin typeface="Verdana"/>
                <a:cs typeface="Verdana"/>
              </a:rPr>
              <a:t>and </a:t>
            </a:r>
            <a:r>
              <a:rPr sz="2100" spc="-320" dirty="0">
                <a:latin typeface="Verdana"/>
                <a:cs typeface="Verdana"/>
              </a:rPr>
              <a:t>19 </a:t>
            </a:r>
            <a:r>
              <a:rPr sz="2100" spc="-265" dirty="0">
                <a:latin typeface="Verdana"/>
                <a:cs typeface="Verdana"/>
              </a:rPr>
              <a:t>( </a:t>
            </a:r>
            <a:r>
              <a:rPr sz="2100" spc="-330" dirty="0">
                <a:latin typeface="Verdana"/>
                <a:cs typeface="Verdana"/>
              </a:rPr>
              <a:t>1,761 </a:t>
            </a:r>
            <a:r>
              <a:rPr sz="2100" spc="-325" dirty="0">
                <a:latin typeface="Verdana"/>
                <a:cs typeface="Verdana"/>
              </a:rPr>
              <a:t> </a:t>
            </a:r>
            <a:r>
              <a:rPr sz="2100" spc="40" dirty="0">
                <a:latin typeface="Verdana"/>
                <a:cs typeface="Verdana"/>
              </a:rPr>
              <a:t>children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30" dirty="0">
                <a:latin typeface="Verdana"/>
                <a:cs typeface="Verdana"/>
              </a:rPr>
              <a:t>a</a:t>
            </a:r>
            <a:r>
              <a:rPr sz="2100" spc="25" dirty="0">
                <a:latin typeface="Verdana"/>
                <a:cs typeface="Verdana"/>
              </a:rPr>
              <a:t>n</a:t>
            </a:r>
            <a:r>
              <a:rPr sz="2100" spc="114" dirty="0">
                <a:latin typeface="Verdana"/>
                <a:cs typeface="Verdana"/>
              </a:rPr>
              <a:t>d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20" dirty="0">
                <a:latin typeface="Verdana"/>
                <a:cs typeface="Verdana"/>
              </a:rPr>
              <a:t>e</a:t>
            </a:r>
            <a:r>
              <a:rPr sz="2100" spc="180" dirty="0">
                <a:latin typeface="Verdana"/>
                <a:cs typeface="Verdana"/>
              </a:rPr>
              <a:t>m</a:t>
            </a:r>
            <a:r>
              <a:rPr sz="2100" spc="120" dirty="0">
                <a:latin typeface="Verdana"/>
                <a:cs typeface="Verdana"/>
              </a:rPr>
              <a:t>p</a:t>
            </a:r>
            <a:r>
              <a:rPr sz="2100" spc="-15" dirty="0">
                <a:latin typeface="Verdana"/>
                <a:cs typeface="Verdana"/>
              </a:rPr>
              <a:t>loye</a:t>
            </a:r>
            <a:r>
              <a:rPr sz="2100" spc="5" dirty="0">
                <a:latin typeface="Verdana"/>
                <a:cs typeface="Verdana"/>
              </a:rPr>
              <a:t>e</a:t>
            </a:r>
            <a:r>
              <a:rPr sz="2100" spc="-165" dirty="0">
                <a:latin typeface="Verdana"/>
                <a:cs typeface="Verdana"/>
              </a:rPr>
              <a:t>s)</a:t>
            </a:r>
            <a:r>
              <a:rPr sz="2100" spc="-225" dirty="0">
                <a:latin typeface="Verdana"/>
                <a:cs typeface="Verdana"/>
              </a:rPr>
              <a:t> </a:t>
            </a:r>
            <a:r>
              <a:rPr sz="2100" spc="40" dirty="0">
                <a:latin typeface="Verdana"/>
                <a:cs typeface="Verdana"/>
              </a:rPr>
              <a:t>in</a:t>
            </a:r>
            <a:r>
              <a:rPr sz="2100" spc="-195" dirty="0">
                <a:latin typeface="Verdana"/>
                <a:cs typeface="Verdana"/>
              </a:rPr>
              <a:t> </a:t>
            </a:r>
            <a:r>
              <a:rPr sz="2100" spc="-30" dirty="0">
                <a:latin typeface="Verdana"/>
                <a:cs typeface="Verdana"/>
              </a:rPr>
              <a:t>areas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5" dirty="0">
                <a:latin typeface="Verdana"/>
                <a:cs typeface="Verdana"/>
              </a:rPr>
              <a:t>s</a:t>
            </a:r>
            <a:r>
              <a:rPr sz="2100" spc="10" dirty="0">
                <a:latin typeface="Verdana"/>
                <a:cs typeface="Verdana"/>
              </a:rPr>
              <a:t>u</a:t>
            </a:r>
            <a:r>
              <a:rPr sz="2100" spc="114" dirty="0">
                <a:latin typeface="Verdana"/>
                <a:cs typeface="Verdana"/>
              </a:rPr>
              <a:t>p</a:t>
            </a:r>
            <a:r>
              <a:rPr sz="2100" spc="120" dirty="0">
                <a:latin typeface="Verdana"/>
                <a:cs typeface="Verdana"/>
              </a:rPr>
              <a:t>p</a:t>
            </a:r>
            <a:r>
              <a:rPr sz="2100" spc="25" dirty="0">
                <a:latin typeface="Verdana"/>
                <a:cs typeface="Verdana"/>
              </a:rPr>
              <a:t>lied</a:t>
            </a:r>
            <a:r>
              <a:rPr sz="2100" spc="-220" dirty="0">
                <a:latin typeface="Verdana"/>
                <a:cs typeface="Verdana"/>
              </a:rPr>
              <a:t> </a:t>
            </a:r>
            <a:r>
              <a:rPr sz="2100" spc="5" dirty="0">
                <a:latin typeface="Verdana"/>
                <a:cs typeface="Verdana"/>
              </a:rPr>
              <a:t>by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45" dirty="0">
                <a:latin typeface="Verdana"/>
                <a:cs typeface="Verdana"/>
              </a:rPr>
              <a:t>ot</a:t>
            </a:r>
            <a:r>
              <a:rPr sz="2100" spc="50" dirty="0">
                <a:latin typeface="Verdana"/>
                <a:cs typeface="Verdana"/>
              </a:rPr>
              <a:t>h</a:t>
            </a:r>
            <a:r>
              <a:rPr sz="2100" spc="-20" dirty="0">
                <a:latin typeface="Verdana"/>
                <a:cs typeface="Verdana"/>
              </a:rPr>
              <a:t>er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-35" dirty="0">
                <a:latin typeface="Verdana"/>
                <a:cs typeface="Verdana"/>
              </a:rPr>
              <a:t>res</a:t>
            </a:r>
            <a:r>
              <a:rPr sz="2100" spc="-25" dirty="0">
                <a:latin typeface="Verdana"/>
                <a:cs typeface="Verdana"/>
              </a:rPr>
              <a:t>ervo</a:t>
            </a:r>
            <a:r>
              <a:rPr sz="2100" spc="-30" dirty="0">
                <a:latin typeface="Verdana"/>
                <a:cs typeface="Verdana"/>
              </a:rPr>
              <a:t>i</a:t>
            </a:r>
            <a:r>
              <a:rPr sz="2100" spc="-150" dirty="0">
                <a:latin typeface="Verdana"/>
                <a:cs typeface="Verdana"/>
              </a:rPr>
              <a:t>rs.</a:t>
            </a:r>
            <a:endParaRPr sz="21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5"/>
              </a:spcBef>
              <a:buSzPct val="79411"/>
              <a:buFont typeface="Arial MT"/>
              <a:buChar char="•"/>
              <a:tabLst>
                <a:tab pos="424815" algn="l"/>
              </a:tabLst>
            </a:pPr>
            <a:r>
              <a:rPr sz="1700" spc="20" dirty="0">
                <a:latin typeface="Verdana"/>
                <a:cs typeface="Verdana"/>
              </a:rPr>
              <a:t>Childcare</a:t>
            </a:r>
            <a:r>
              <a:rPr sz="1700" spc="-140" dirty="0">
                <a:latin typeface="Verdana"/>
                <a:cs typeface="Verdana"/>
              </a:rPr>
              <a:t> </a:t>
            </a:r>
            <a:r>
              <a:rPr sz="1700" spc="15" dirty="0">
                <a:latin typeface="Verdana"/>
                <a:cs typeface="Verdana"/>
              </a:rPr>
              <a:t>centres</a:t>
            </a:r>
            <a:r>
              <a:rPr sz="1700" spc="-175" dirty="0">
                <a:latin typeface="Verdana"/>
                <a:cs typeface="Verdana"/>
              </a:rPr>
              <a:t> </a:t>
            </a:r>
            <a:r>
              <a:rPr sz="1700" spc="35" dirty="0">
                <a:latin typeface="Verdana"/>
                <a:cs typeface="Verdana"/>
              </a:rPr>
              <a:t>in</a:t>
            </a:r>
            <a:r>
              <a:rPr sz="1700" spc="-155" dirty="0">
                <a:latin typeface="Verdana"/>
                <a:cs typeface="Verdana"/>
              </a:rPr>
              <a:t> </a:t>
            </a:r>
            <a:r>
              <a:rPr sz="1700" spc="20" dirty="0">
                <a:latin typeface="Verdana"/>
                <a:cs typeface="Verdana"/>
              </a:rPr>
              <a:t>affected</a:t>
            </a:r>
            <a:r>
              <a:rPr sz="1700" spc="-185" dirty="0">
                <a:latin typeface="Verdana"/>
                <a:cs typeface="Verdana"/>
              </a:rPr>
              <a:t> </a:t>
            </a:r>
            <a:r>
              <a:rPr sz="1700" spc="-90" dirty="0">
                <a:latin typeface="Verdana"/>
                <a:cs typeface="Verdana"/>
              </a:rPr>
              <a:t>areas:</a:t>
            </a:r>
            <a:r>
              <a:rPr sz="1700" spc="-155" dirty="0">
                <a:latin typeface="Verdana"/>
                <a:cs typeface="Verdana"/>
              </a:rPr>
              <a:t> </a:t>
            </a:r>
            <a:r>
              <a:rPr sz="1700" spc="30" dirty="0">
                <a:latin typeface="Verdana"/>
                <a:cs typeface="Verdana"/>
              </a:rPr>
              <a:t>Attack</a:t>
            </a:r>
            <a:r>
              <a:rPr sz="1700" spc="-175" dirty="0">
                <a:latin typeface="Verdana"/>
                <a:cs typeface="Verdana"/>
              </a:rPr>
              <a:t> </a:t>
            </a:r>
            <a:r>
              <a:rPr sz="1700" spc="-85" dirty="0">
                <a:latin typeface="Verdana"/>
                <a:cs typeface="Verdana"/>
              </a:rPr>
              <a:t>rate:</a:t>
            </a:r>
            <a:r>
              <a:rPr sz="1700" spc="-170" dirty="0">
                <a:latin typeface="Verdana"/>
                <a:cs typeface="Verdana"/>
              </a:rPr>
              <a:t> </a:t>
            </a:r>
            <a:r>
              <a:rPr sz="1700" spc="-160" dirty="0">
                <a:latin typeface="Verdana"/>
                <a:cs typeface="Verdana"/>
              </a:rPr>
              <a:t>20%</a:t>
            </a:r>
            <a:endParaRPr sz="17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411"/>
              <a:buFont typeface="Arial MT"/>
              <a:buChar char="•"/>
              <a:tabLst>
                <a:tab pos="424815" algn="l"/>
              </a:tabLst>
            </a:pPr>
            <a:r>
              <a:rPr sz="1700" spc="20" dirty="0">
                <a:latin typeface="Verdana"/>
                <a:cs typeface="Verdana"/>
              </a:rPr>
              <a:t>Childcare</a:t>
            </a:r>
            <a:r>
              <a:rPr sz="1700" spc="-135" dirty="0">
                <a:latin typeface="Verdana"/>
                <a:cs typeface="Verdana"/>
              </a:rPr>
              <a:t> </a:t>
            </a:r>
            <a:r>
              <a:rPr sz="1700" spc="15" dirty="0">
                <a:latin typeface="Verdana"/>
                <a:cs typeface="Verdana"/>
              </a:rPr>
              <a:t>centres</a:t>
            </a:r>
            <a:r>
              <a:rPr sz="1700" spc="-170" dirty="0">
                <a:latin typeface="Verdana"/>
                <a:cs typeface="Verdana"/>
              </a:rPr>
              <a:t> </a:t>
            </a:r>
            <a:r>
              <a:rPr sz="1700" spc="30" dirty="0">
                <a:latin typeface="Verdana"/>
                <a:cs typeface="Verdana"/>
              </a:rPr>
              <a:t>in</a:t>
            </a:r>
            <a:r>
              <a:rPr sz="1700" spc="-150" dirty="0">
                <a:latin typeface="Verdana"/>
                <a:cs typeface="Verdana"/>
              </a:rPr>
              <a:t> </a:t>
            </a:r>
            <a:r>
              <a:rPr sz="1700" spc="30" dirty="0">
                <a:latin typeface="Verdana"/>
                <a:cs typeface="Verdana"/>
              </a:rPr>
              <a:t>unaffected</a:t>
            </a:r>
            <a:r>
              <a:rPr sz="1700" spc="-180" dirty="0">
                <a:latin typeface="Verdana"/>
                <a:cs typeface="Verdana"/>
              </a:rPr>
              <a:t> </a:t>
            </a:r>
            <a:r>
              <a:rPr sz="1700" spc="-90" dirty="0">
                <a:latin typeface="Verdana"/>
                <a:cs typeface="Verdana"/>
              </a:rPr>
              <a:t>areas:</a:t>
            </a:r>
            <a:r>
              <a:rPr sz="1700" spc="-155" dirty="0">
                <a:latin typeface="Verdana"/>
                <a:cs typeface="Verdana"/>
              </a:rPr>
              <a:t> </a:t>
            </a:r>
            <a:r>
              <a:rPr sz="1700" spc="30" dirty="0">
                <a:latin typeface="Verdana"/>
                <a:cs typeface="Verdana"/>
              </a:rPr>
              <a:t>Attack</a:t>
            </a:r>
            <a:r>
              <a:rPr sz="1700" spc="-170" dirty="0">
                <a:latin typeface="Verdana"/>
                <a:cs typeface="Verdana"/>
              </a:rPr>
              <a:t> </a:t>
            </a:r>
            <a:r>
              <a:rPr sz="1700" spc="-5" dirty="0">
                <a:latin typeface="Verdana"/>
                <a:cs typeface="Verdana"/>
              </a:rPr>
              <a:t>rate</a:t>
            </a:r>
            <a:r>
              <a:rPr sz="1700" spc="-165" dirty="0">
                <a:latin typeface="Verdana"/>
                <a:cs typeface="Verdana"/>
              </a:rPr>
              <a:t> </a:t>
            </a:r>
            <a:r>
              <a:rPr sz="1700" spc="-265" dirty="0">
                <a:latin typeface="Verdana"/>
                <a:cs typeface="Verdana"/>
              </a:rPr>
              <a:t>2%</a:t>
            </a:r>
            <a:endParaRPr sz="1700">
              <a:latin typeface="Verdana"/>
              <a:cs typeface="Verdana"/>
            </a:endParaRPr>
          </a:p>
          <a:p>
            <a:pPr marL="195580" marR="409575" indent="-182880">
              <a:lnSpc>
                <a:spcPct val="100000"/>
              </a:lnSpc>
              <a:spcBef>
                <a:spcPts val="1185"/>
              </a:spcBef>
              <a:buFont typeface="Calibri"/>
              <a:buChar char="•"/>
              <a:tabLst>
                <a:tab pos="195580" algn="l"/>
              </a:tabLst>
            </a:pPr>
            <a:r>
              <a:rPr sz="2100" spc="30" dirty="0">
                <a:latin typeface="Verdana"/>
                <a:cs typeface="Verdana"/>
              </a:rPr>
              <a:t>Absences</a:t>
            </a:r>
            <a:r>
              <a:rPr sz="2100" spc="-204" dirty="0">
                <a:latin typeface="Verdana"/>
                <a:cs typeface="Verdana"/>
              </a:rPr>
              <a:t> </a:t>
            </a:r>
            <a:r>
              <a:rPr sz="2100" spc="5" dirty="0">
                <a:latin typeface="Verdana"/>
                <a:cs typeface="Verdana"/>
              </a:rPr>
              <a:t>started</a:t>
            </a:r>
            <a:r>
              <a:rPr sz="2100" spc="-215" dirty="0">
                <a:latin typeface="Verdana"/>
                <a:cs typeface="Verdana"/>
              </a:rPr>
              <a:t> </a:t>
            </a:r>
            <a:r>
              <a:rPr sz="2100" spc="30" dirty="0">
                <a:latin typeface="Verdana"/>
                <a:cs typeface="Verdana"/>
              </a:rPr>
              <a:t>to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5" dirty="0">
                <a:latin typeface="Verdana"/>
                <a:cs typeface="Verdana"/>
              </a:rPr>
              <a:t>increase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-5" dirty="0">
                <a:latin typeface="Verdana"/>
                <a:cs typeface="Verdana"/>
              </a:rPr>
              <a:t>at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45" dirty="0">
                <a:latin typeface="Verdana"/>
                <a:cs typeface="Verdana"/>
              </a:rPr>
              <a:t>the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30" dirty="0">
                <a:latin typeface="Verdana"/>
                <a:cs typeface="Verdana"/>
              </a:rPr>
              <a:t>childcare</a:t>
            </a:r>
            <a:r>
              <a:rPr sz="2100" spc="-180" dirty="0">
                <a:latin typeface="Verdana"/>
                <a:cs typeface="Verdana"/>
              </a:rPr>
              <a:t> </a:t>
            </a:r>
            <a:r>
              <a:rPr sz="2100" spc="15" dirty="0">
                <a:latin typeface="Verdana"/>
                <a:cs typeface="Verdana"/>
              </a:rPr>
              <a:t>centres</a:t>
            </a:r>
            <a:r>
              <a:rPr sz="2100" spc="-195" dirty="0">
                <a:latin typeface="Verdana"/>
                <a:cs typeface="Verdana"/>
              </a:rPr>
              <a:t> </a:t>
            </a:r>
            <a:r>
              <a:rPr sz="2100" spc="40" dirty="0">
                <a:latin typeface="Verdana"/>
                <a:cs typeface="Verdana"/>
              </a:rPr>
              <a:t>in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20" dirty="0">
                <a:latin typeface="Verdana"/>
                <a:cs typeface="Verdana"/>
              </a:rPr>
              <a:t>affected</a:t>
            </a:r>
            <a:r>
              <a:rPr sz="2100" spc="-204" dirty="0">
                <a:latin typeface="Verdana"/>
                <a:cs typeface="Verdana"/>
              </a:rPr>
              <a:t> </a:t>
            </a:r>
            <a:r>
              <a:rPr sz="2100" spc="-30" dirty="0">
                <a:latin typeface="Verdana"/>
                <a:cs typeface="Verdana"/>
              </a:rPr>
              <a:t>areas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65" dirty="0">
                <a:latin typeface="Verdana"/>
                <a:cs typeface="Verdana"/>
              </a:rPr>
              <a:t>on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-155" dirty="0">
                <a:latin typeface="Verdana"/>
                <a:cs typeface="Verdana"/>
              </a:rPr>
              <a:t>3 </a:t>
            </a:r>
            <a:r>
              <a:rPr sz="2100" spc="-725" dirty="0">
                <a:latin typeface="Verdana"/>
                <a:cs typeface="Verdana"/>
              </a:rPr>
              <a:t> </a:t>
            </a:r>
            <a:r>
              <a:rPr sz="2100" spc="70" dirty="0">
                <a:latin typeface="Verdana"/>
                <a:cs typeface="Verdana"/>
              </a:rPr>
              <a:t>June</a:t>
            </a:r>
            <a:r>
              <a:rPr sz="2100" spc="-204" dirty="0">
                <a:latin typeface="Verdana"/>
                <a:cs typeface="Verdana"/>
              </a:rPr>
              <a:t> </a:t>
            </a:r>
            <a:r>
              <a:rPr sz="2100" spc="-195" dirty="0">
                <a:latin typeface="Verdana"/>
                <a:cs typeface="Verdana"/>
              </a:rPr>
              <a:t>(n=26)</a:t>
            </a:r>
            <a:r>
              <a:rPr sz="2100" spc="-204" dirty="0">
                <a:latin typeface="Verdana"/>
                <a:cs typeface="Verdana"/>
              </a:rPr>
              <a:t> </a:t>
            </a:r>
            <a:r>
              <a:rPr sz="2100" spc="55" dirty="0">
                <a:latin typeface="Verdana"/>
                <a:cs typeface="Verdana"/>
              </a:rPr>
              <a:t>and</a:t>
            </a:r>
            <a:r>
              <a:rPr sz="2100" spc="-175" dirty="0">
                <a:latin typeface="Verdana"/>
                <a:cs typeface="Verdana"/>
              </a:rPr>
              <a:t> </a:t>
            </a:r>
            <a:r>
              <a:rPr sz="2100" spc="40" dirty="0">
                <a:latin typeface="Verdana"/>
                <a:cs typeface="Verdana"/>
              </a:rPr>
              <a:t>peaked</a:t>
            </a:r>
            <a:r>
              <a:rPr sz="2100" spc="-210" dirty="0">
                <a:latin typeface="Verdana"/>
                <a:cs typeface="Verdana"/>
              </a:rPr>
              <a:t> </a:t>
            </a:r>
            <a:r>
              <a:rPr sz="2100" spc="65" dirty="0">
                <a:latin typeface="Verdana"/>
                <a:cs typeface="Verdana"/>
              </a:rPr>
              <a:t>on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-100" dirty="0">
                <a:latin typeface="Verdana"/>
                <a:cs typeface="Verdana"/>
              </a:rPr>
              <a:t>7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70" dirty="0">
                <a:latin typeface="Verdana"/>
                <a:cs typeface="Verdana"/>
              </a:rPr>
              <a:t>June</a:t>
            </a:r>
            <a:r>
              <a:rPr sz="2100" spc="-204" dirty="0">
                <a:latin typeface="Verdana"/>
                <a:cs typeface="Verdana"/>
              </a:rPr>
              <a:t> </a:t>
            </a:r>
            <a:r>
              <a:rPr sz="2100" spc="55" dirty="0">
                <a:latin typeface="Verdana"/>
                <a:cs typeface="Verdana"/>
              </a:rPr>
              <a:t>with</a:t>
            </a:r>
            <a:r>
              <a:rPr sz="2100" spc="-185" dirty="0">
                <a:latin typeface="Verdana"/>
                <a:cs typeface="Verdana"/>
              </a:rPr>
              <a:t> </a:t>
            </a:r>
            <a:r>
              <a:rPr sz="2100" spc="-290" dirty="0">
                <a:latin typeface="Verdana"/>
                <a:cs typeface="Verdana"/>
              </a:rPr>
              <a:t>81</a:t>
            </a:r>
            <a:r>
              <a:rPr sz="2100" spc="-190" dirty="0">
                <a:latin typeface="Verdana"/>
                <a:cs typeface="Verdana"/>
              </a:rPr>
              <a:t> </a:t>
            </a:r>
            <a:r>
              <a:rPr sz="2100" spc="20" dirty="0">
                <a:latin typeface="Verdana"/>
                <a:cs typeface="Verdana"/>
              </a:rPr>
              <a:t>absences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4657" y="179959"/>
            <a:ext cx="3211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315" dirty="0">
                <a:solidFill>
                  <a:srgbClr val="A4B33B"/>
                </a:solidFill>
                <a:latin typeface="Verdana"/>
                <a:cs typeface="Verdana"/>
              </a:rPr>
              <a:t>3: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Def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ne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5" dirty="0">
                <a:solidFill>
                  <a:srgbClr val="A4B33B"/>
                </a:solidFill>
                <a:latin typeface="Verdana"/>
                <a:cs typeface="Verdana"/>
              </a:rPr>
              <a:t>ca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80970" y="545719"/>
            <a:ext cx="783970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0515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5" dirty="0"/>
              <a:t>4:</a:t>
            </a:r>
            <a:r>
              <a:rPr sz="2400" spc="-150" dirty="0"/>
              <a:t> Ident</a:t>
            </a:r>
            <a:r>
              <a:rPr sz="2400" spc="-95" dirty="0"/>
              <a:t>i</a:t>
            </a:r>
            <a:r>
              <a:rPr sz="2400" spc="-110" dirty="0"/>
              <a:t>fy</a:t>
            </a:r>
            <a:r>
              <a:rPr sz="2400" spc="-125" dirty="0"/>
              <a:t> </a:t>
            </a:r>
            <a:r>
              <a:rPr sz="2400" spc="-95" dirty="0"/>
              <a:t>ca</a:t>
            </a:r>
            <a:r>
              <a:rPr sz="2400" spc="-100" dirty="0"/>
              <a:t>s</a:t>
            </a:r>
            <a:r>
              <a:rPr sz="2400" spc="-114" dirty="0"/>
              <a:t>es</a:t>
            </a:r>
            <a:r>
              <a:rPr sz="2400" spc="-155" dirty="0"/>
              <a:t> </a:t>
            </a:r>
            <a:r>
              <a:rPr sz="2400" spc="-65" dirty="0"/>
              <a:t>and</a:t>
            </a:r>
            <a:r>
              <a:rPr sz="2400" spc="-135" dirty="0"/>
              <a:t> </a:t>
            </a:r>
            <a:r>
              <a:rPr sz="2400" spc="-85" dirty="0"/>
              <a:t>obta</a:t>
            </a:r>
            <a:r>
              <a:rPr sz="2400" spc="-55" dirty="0"/>
              <a:t>in</a:t>
            </a:r>
            <a:r>
              <a:rPr sz="2400" spc="-140" dirty="0"/>
              <a:t> </a:t>
            </a:r>
            <a:r>
              <a:rPr sz="2400" spc="-85" dirty="0"/>
              <a:t>in</a:t>
            </a:r>
            <a:r>
              <a:rPr sz="2400" spc="-80" dirty="0"/>
              <a:t>f</a:t>
            </a:r>
            <a:r>
              <a:rPr sz="2400" spc="-100" dirty="0"/>
              <a:t>ormat</a:t>
            </a:r>
            <a:r>
              <a:rPr sz="2400" spc="-60" dirty="0"/>
              <a:t>i</a:t>
            </a:r>
            <a:r>
              <a:rPr sz="2400" spc="-50" dirty="0"/>
              <a:t>on  </a:t>
            </a:r>
            <a:r>
              <a:rPr sz="2400" spc="-80" dirty="0"/>
              <a:t>Step</a:t>
            </a:r>
            <a:r>
              <a:rPr sz="2400" spc="-165" dirty="0"/>
              <a:t> </a:t>
            </a:r>
            <a:r>
              <a:rPr sz="2400" spc="-310" dirty="0"/>
              <a:t>5:</a:t>
            </a:r>
            <a:r>
              <a:rPr sz="2400" spc="-150" dirty="0"/>
              <a:t> </a:t>
            </a:r>
            <a:r>
              <a:rPr sz="2400" spc="-80" dirty="0"/>
              <a:t>Descriptive</a:t>
            </a:r>
            <a:r>
              <a:rPr sz="2400" spc="-130" dirty="0"/>
              <a:t> </a:t>
            </a:r>
            <a:r>
              <a:rPr sz="2400" spc="-70" dirty="0"/>
              <a:t>epidemiological</a:t>
            </a:r>
            <a:r>
              <a:rPr sz="2400" spc="-130" dirty="0"/>
              <a:t> </a:t>
            </a:r>
            <a:r>
              <a:rPr sz="2400" spc="-85" dirty="0"/>
              <a:t>investigation</a:t>
            </a:r>
            <a:endParaRPr sz="2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6330" y="234822"/>
            <a:ext cx="588645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8279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345" dirty="0"/>
              <a:t>6:</a:t>
            </a:r>
            <a:r>
              <a:rPr spc="-204" dirty="0"/>
              <a:t> </a:t>
            </a:r>
            <a:r>
              <a:rPr spc="-30" dirty="0"/>
              <a:t>A</a:t>
            </a:r>
            <a:r>
              <a:rPr spc="-95" dirty="0"/>
              <a:t>dditional</a:t>
            </a:r>
            <a:r>
              <a:rPr spc="-229" dirty="0"/>
              <a:t> </a:t>
            </a:r>
            <a:r>
              <a:rPr spc="-100" dirty="0"/>
              <a:t>studi</a:t>
            </a:r>
            <a:r>
              <a:rPr spc="-130" dirty="0"/>
              <a:t>e</a:t>
            </a:r>
            <a:r>
              <a:rPr spc="-145" dirty="0"/>
              <a:t>s  </a:t>
            </a:r>
            <a:r>
              <a:rPr spc="-315" dirty="0"/>
              <a:t>(</a:t>
            </a:r>
            <a:r>
              <a:rPr spc="-400" dirty="0"/>
              <a:t>e</a:t>
            </a:r>
            <a:r>
              <a:rPr spc="-125" dirty="0"/>
              <a:t>nvironmental,</a:t>
            </a:r>
            <a:r>
              <a:rPr spc="-225" dirty="0"/>
              <a:t> </a:t>
            </a:r>
            <a:r>
              <a:rPr spc="-130" dirty="0"/>
              <a:t>labo</a:t>
            </a:r>
            <a:r>
              <a:rPr spc="-120" dirty="0"/>
              <a:t>r</a:t>
            </a:r>
            <a:r>
              <a:rPr spc="-215" dirty="0"/>
              <a:t>atory)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4608" y="1845564"/>
            <a:ext cx="10079990" cy="1998345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234950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1850"/>
              </a:spcBef>
            </a:pPr>
            <a:r>
              <a:rPr sz="3000" dirty="0">
                <a:solidFill>
                  <a:srgbClr val="F1F1F1"/>
                </a:solidFill>
                <a:latin typeface="Wingdings"/>
                <a:cs typeface="Wingdings"/>
              </a:rPr>
              <a:t></a:t>
            </a:r>
            <a:r>
              <a:rPr sz="3000" spc="10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3000" b="1" spc="-100" dirty="0">
                <a:solidFill>
                  <a:srgbClr val="F1F1F1"/>
                </a:solidFill>
                <a:latin typeface="Verdana"/>
                <a:cs typeface="Verdana"/>
              </a:rPr>
              <a:t>Environmental</a:t>
            </a:r>
            <a:r>
              <a:rPr sz="3000" b="1" spc="-21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3000" b="1" spc="-100" dirty="0">
                <a:solidFill>
                  <a:srgbClr val="F1F1F1"/>
                </a:solidFill>
                <a:latin typeface="Verdana"/>
                <a:cs typeface="Verdana"/>
              </a:rPr>
              <a:t>investigation</a:t>
            </a:r>
            <a:endParaRPr sz="3000">
              <a:latin typeface="Verdana"/>
              <a:cs typeface="Verdana"/>
            </a:endParaRPr>
          </a:p>
          <a:p>
            <a:pPr marL="751205" marR="438784" indent="-500380">
              <a:lnSpc>
                <a:spcPts val="3590"/>
              </a:lnSpc>
              <a:spcBef>
                <a:spcPts val="1330"/>
              </a:spcBef>
            </a:pPr>
            <a:r>
              <a:rPr sz="3000" dirty="0">
                <a:solidFill>
                  <a:srgbClr val="F1F1F1"/>
                </a:solidFill>
                <a:latin typeface="Wingdings"/>
                <a:cs typeface="Wingdings"/>
              </a:rPr>
              <a:t></a:t>
            </a:r>
            <a:r>
              <a:rPr sz="3000" spc="10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3000" b="1" spc="-125" dirty="0">
                <a:solidFill>
                  <a:srgbClr val="F1F1F1"/>
                </a:solidFill>
                <a:latin typeface="Verdana"/>
                <a:cs typeface="Verdana"/>
              </a:rPr>
              <a:t>Laboratory</a:t>
            </a:r>
            <a:r>
              <a:rPr sz="3000" b="1" spc="-204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3000" b="1" spc="-105" dirty="0">
                <a:solidFill>
                  <a:srgbClr val="F1F1F1"/>
                </a:solidFill>
                <a:latin typeface="Verdana"/>
                <a:cs typeface="Verdana"/>
              </a:rPr>
              <a:t>investigation</a:t>
            </a:r>
            <a:r>
              <a:rPr sz="3000" b="1" spc="-22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3000" b="1" spc="-105" dirty="0">
                <a:solidFill>
                  <a:srgbClr val="F1F1F1"/>
                </a:solidFill>
                <a:latin typeface="Verdana"/>
                <a:cs typeface="Verdana"/>
              </a:rPr>
              <a:t>of</a:t>
            </a:r>
            <a:r>
              <a:rPr sz="3000" b="1" spc="-17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3000" b="1" spc="-75" dirty="0">
                <a:solidFill>
                  <a:srgbClr val="F1F1F1"/>
                </a:solidFill>
                <a:latin typeface="Verdana"/>
                <a:cs typeface="Verdana"/>
              </a:rPr>
              <a:t>the</a:t>
            </a:r>
            <a:r>
              <a:rPr sz="3000" b="1" spc="-195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3000" b="1" spc="-130" dirty="0">
                <a:solidFill>
                  <a:srgbClr val="F1F1F1"/>
                </a:solidFill>
                <a:latin typeface="Verdana"/>
                <a:cs typeface="Verdana"/>
              </a:rPr>
              <a:t>water</a:t>
            </a:r>
            <a:r>
              <a:rPr sz="3000" b="1" spc="-19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3000" b="1" spc="-100" dirty="0">
                <a:solidFill>
                  <a:srgbClr val="F1F1F1"/>
                </a:solidFill>
                <a:latin typeface="Verdana"/>
                <a:cs typeface="Verdana"/>
              </a:rPr>
              <a:t>supply </a:t>
            </a:r>
            <a:r>
              <a:rPr sz="3000" b="1" spc="-1010" dirty="0">
                <a:solidFill>
                  <a:srgbClr val="F1F1F1"/>
                </a:solidFill>
                <a:latin typeface="Verdana"/>
                <a:cs typeface="Verdana"/>
              </a:rPr>
              <a:t> </a:t>
            </a:r>
            <a:r>
              <a:rPr sz="3000" b="1" spc="-120" dirty="0">
                <a:solidFill>
                  <a:srgbClr val="F1F1F1"/>
                </a:solidFill>
                <a:latin typeface="Verdana"/>
                <a:cs typeface="Verdana"/>
              </a:rPr>
              <a:t>system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0305" y="1512526"/>
            <a:ext cx="7719059" cy="3836670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379730" indent="-367665">
              <a:lnSpc>
                <a:spcPct val="100000"/>
              </a:lnSpc>
              <a:spcBef>
                <a:spcPts val="1495"/>
              </a:spcBef>
              <a:buAutoNum type="arabicParenR"/>
              <a:tabLst>
                <a:tab pos="380365" algn="l"/>
              </a:tabLst>
            </a:pPr>
            <a:r>
              <a:rPr sz="2800" b="1" spc="-90" dirty="0">
                <a:solidFill>
                  <a:srgbClr val="A4B33B"/>
                </a:solidFill>
                <a:latin typeface="Verdana"/>
                <a:cs typeface="Verdana"/>
              </a:rPr>
              <a:t>Description</a:t>
            </a:r>
            <a:r>
              <a:rPr sz="28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00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2800" b="1" spc="-1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75" dirty="0">
                <a:solidFill>
                  <a:srgbClr val="A4B33B"/>
                </a:solidFill>
                <a:latin typeface="Verdana"/>
                <a:cs typeface="Verdana"/>
              </a:rPr>
              <a:t>the</a:t>
            </a:r>
            <a:r>
              <a:rPr sz="2800" b="1" spc="-1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25" dirty="0">
                <a:solidFill>
                  <a:srgbClr val="A4B33B"/>
                </a:solidFill>
                <a:latin typeface="Verdana"/>
                <a:cs typeface="Verdana"/>
              </a:rPr>
              <a:t>water</a:t>
            </a:r>
            <a:r>
              <a:rPr sz="2800" b="1" spc="-17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00" dirty="0">
                <a:solidFill>
                  <a:srgbClr val="A4B33B"/>
                </a:solidFill>
                <a:latin typeface="Verdana"/>
                <a:cs typeface="Verdana"/>
              </a:rPr>
              <a:t>supply</a:t>
            </a:r>
            <a:r>
              <a:rPr sz="28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800" b="1" spc="-114" dirty="0">
                <a:solidFill>
                  <a:srgbClr val="A4B33B"/>
                </a:solidFill>
                <a:latin typeface="Verdana"/>
                <a:cs typeface="Verdana"/>
              </a:rPr>
              <a:t>system</a:t>
            </a:r>
            <a:endParaRPr sz="28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1245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500" spc="120" dirty="0">
                <a:latin typeface="Verdana"/>
                <a:cs typeface="Verdana"/>
              </a:rPr>
              <a:t>Wa</a:t>
            </a:r>
            <a:r>
              <a:rPr sz="2500" spc="50" dirty="0">
                <a:latin typeface="Verdana"/>
                <a:cs typeface="Verdana"/>
              </a:rPr>
              <a:t>t</a:t>
            </a:r>
            <a:r>
              <a:rPr sz="2500" spc="-25" dirty="0">
                <a:latin typeface="Verdana"/>
                <a:cs typeface="Verdana"/>
              </a:rPr>
              <a:t>er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sou</a:t>
            </a:r>
            <a:r>
              <a:rPr sz="2500" spc="-10" dirty="0">
                <a:latin typeface="Verdana"/>
                <a:cs typeface="Verdana"/>
              </a:rPr>
              <a:t>r</a:t>
            </a:r>
            <a:r>
              <a:rPr sz="2500" spc="60" dirty="0">
                <a:latin typeface="Verdana"/>
                <a:cs typeface="Verdana"/>
              </a:rPr>
              <a:t>ce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1205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500" spc="20" dirty="0">
                <a:latin typeface="Verdana"/>
                <a:cs typeface="Verdana"/>
              </a:rPr>
              <a:t>Abst</a:t>
            </a:r>
            <a:r>
              <a:rPr sz="2500" spc="5" dirty="0">
                <a:latin typeface="Verdana"/>
                <a:cs typeface="Verdana"/>
              </a:rPr>
              <a:t>r</a:t>
            </a:r>
            <a:r>
              <a:rPr sz="2500" spc="25" dirty="0">
                <a:latin typeface="Verdana"/>
                <a:cs typeface="Verdana"/>
              </a:rPr>
              <a:t>acti</a:t>
            </a:r>
            <a:r>
              <a:rPr sz="2500" spc="20" dirty="0">
                <a:latin typeface="Verdana"/>
                <a:cs typeface="Verdana"/>
              </a:rPr>
              <a:t>o</a:t>
            </a:r>
            <a:r>
              <a:rPr sz="2500" spc="105" dirty="0">
                <a:latin typeface="Verdana"/>
                <a:cs typeface="Verdana"/>
              </a:rPr>
              <a:t>n</a:t>
            </a:r>
            <a:r>
              <a:rPr sz="2500" spc="-195" dirty="0">
                <a:latin typeface="Verdana"/>
                <a:cs typeface="Verdana"/>
              </a:rPr>
              <a:t> </a:t>
            </a:r>
            <a:r>
              <a:rPr sz="2500" spc="60" dirty="0">
                <a:latin typeface="Verdana"/>
                <a:cs typeface="Verdana"/>
              </a:rPr>
              <a:t>poin</a:t>
            </a:r>
            <a:r>
              <a:rPr sz="2500" spc="35" dirty="0">
                <a:latin typeface="Verdana"/>
                <a:cs typeface="Verdana"/>
              </a:rPr>
              <a:t>t</a:t>
            </a:r>
            <a:r>
              <a:rPr sz="2500" spc="-85" dirty="0">
                <a:latin typeface="Verdana"/>
                <a:cs typeface="Verdana"/>
              </a:rPr>
              <a:t>s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spc="70" dirty="0">
                <a:latin typeface="Verdana"/>
                <a:cs typeface="Verdana"/>
              </a:rPr>
              <a:t>and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25" dirty="0">
                <a:latin typeface="Verdana"/>
                <a:cs typeface="Verdana"/>
              </a:rPr>
              <a:t>distribu</a:t>
            </a:r>
            <a:r>
              <a:rPr sz="2500" spc="5" dirty="0">
                <a:latin typeface="Verdana"/>
                <a:cs typeface="Verdana"/>
              </a:rPr>
              <a:t>t</a:t>
            </a:r>
            <a:r>
              <a:rPr sz="2500" spc="45" dirty="0">
                <a:latin typeface="Verdana"/>
                <a:cs typeface="Verdana"/>
              </a:rPr>
              <a:t>ion</a:t>
            </a:r>
            <a:r>
              <a:rPr sz="2500" spc="-190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network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120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500" spc="-105" dirty="0">
                <a:latin typeface="Verdana"/>
                <a:cs typeface="Verdana"/>
              </a:rPr>
              <a:t>T</a:t>
            </a:r>
            <a:r>
              <a:rPr sz="2500" spc="-85" dirty="0">
                <a:latin typeface="Verdana"/>
                <a:cs typeface="Verdana"/>
              </a:rPr>
              <a:t>r</a:t>
            </a:r>
            <a:r>
              <a:rPr sz="2500" spc="-10" dirty="0">
                <a:latin typeface="Verdana"/>
                <a:cs typeface="Verdana"/>
              </a:rPr>
              <a:t>e</a:t>
            </a:r>
            <a:r>
              <a:rPr sz="2500" spc="-5" dirty="0">
                <a:latin typeface="Verdana"/>
                <a:cs typeface="Verdana"/>
              </a:rPr>
              <a:t>a</a:t>
            </a:r>
            <a:r>
              <a:rPr sz="2500" spc="75" dirty="0">
                <a:latin typeface="Verdana"/>
                <a:cs typeface="Verdana"/>
              </a:rPr>
              <a:t>tment</a:t>
            </a:r>
            <a:r>
              <a:rPr sz="2500" spc="-210" dirty="0">
                <a:latin typeface="Verdana"/>
                <a:cs typeface="Verdana"/>
              </a:rPr>
              <a:t> </a:t>
            </a:r>
            <a:r>
              <a:rPr sz="2500" spc="35" dirty="0">
                <a:latin typeface="Verdana"/>
                <a:cs typeface="Verdana"/>
              </a:rPr>
              <a:t>pr</a:t>
            </a:r>
            <a:r>
              <a:rPr sz="2500" spc="30" dirty="0">
                <a:latin typeface="Verdana"/>
                <a:cs typeface="Verdana"/>
              </a:rPr>
              <a:t>o</a:t>
            </a:r>
            <a:r>
              <a:rPr sz="2500" spc="-15" dirty="0">
                <a:latin typeface="Verdana"/>
                <a:cs typeface="Verdana"/>
              </a:rPr>
              <a:t>ces</a:t>
            </a:r>
            <a:r>
              <a:rPr sz="2500" spc="-10" dirty="0">
                <a:latin typeface="Verdana"/>
                <a:cs typeface="Verdana"/>
              </a:rPr>
              <a:t>s</a:t>
            </a:r>
            <a:r>
              <a:rPr sz="2500" spc="-35" dirty="0">
                <a:latin typeface="Verdana"/>
                <a:cs typeface="Verdana"/>
              </a:rPr>
              <a:t>es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120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500" spc="-35" dirty="0">
                <a:latin typeface="Verdana"/>
                <a:cs typeface="Verdana"/>
              </a:rPr>
              <a:t>St</a:t>
            </a:r>
            <a:r>
              <a:rPr sz="2500" spc="-50" dirty="0">
                <a:latin typeface="Verdana"/>
                <a:cs typeface="Verdana"/>
              </a:rPr>
              <a:t>o</a:t>
            </a:r>
            <a:r>
              <a:rPr sz="2500" spc="15" dirty="0">
                <a:latin typeface="Verdana"/>
                <a:cs typeface="Verdana"/>
              </a:rPr>
              <a:t>rage</a:t>
            </a:r>
            <a:r>
              <a:rPr sz="2500" spc="-21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tanks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120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500" spc="25" dirty="0">
                <a:latin typeface="Verdana"/>
                <a:cs typeface="Verdana"/>
              </a:rPr>
              <a:t>Distribu</a:t>
            </a:r>
            <a:r>
              <a:rPr sz="2500" spc="10" dirty="0">
                <a:latin typeface="Verdana"/>
                <a:cs typeface="Verdana"/>
              </a:rPr>
              <a:t>t</a:t>
            </a:r>
            <a:r>
              <a:rPr sz="2500" spc="45" dirty="0">
                <a:latin typeface="Verdana"/>
                <a:cs typeface="Verdana"/>
              </a:rPr>
              <a:t>ion</a:t>
            </a:r>
            <a:r>
              <a:rPr sz="2500" spc="-200" dirty="0">
                <a:latin typeface="Verdana"/>
                <a:cs typeface="Verdana"/>
              </a:rPr>
              <a:t> </a:t>
            </a:r>
            <a:r>
              <a:rPr sz="2500" spc="40" dirty="0">
                <a:latin typeface="Verdana"/>
                <a:cs typeface="Verdana"/>
              </a:rPr>
              <a:t>network</a:t>
            </a:r>
            <a:endParaRPr sz="25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120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500" spc="50" dirty="0">
                <a:latin typeface="Verdana"/>
                <a:cs typeface="Verdana"/>
              </a:rPr>
              <a:t>Loca</a:t>
            </a:r>
            <a:r>
              <a:rPr sz="2500" spc="20" dirty="0">
                <a:latin typeface="Verdana"/>
                <a:cs typeface="Verdana"/>
              </a:rPr>
              <a:t>t</a:t>
            </a:r>
            <a:r>
              <a:rPr sz="2500" spc="45" dirty="0">
                <a:latin typeface="Verdana"/>
                <a:cs typeface="Verdana"/>
              </a:rPr>
              <a:t>ion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5" dirty="0">
                <a:latin typeface="Verdana"/>
                <a:cs typeface="Verdana"/>
              </a:rPr>
              <a:t>of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80" dirty="0">
                <a:latin typeface="Verdana"/>
                <a:cs typeface="Verdana"/>
              </a:rPr>
              <a:t>po</a:t>
            </a:r>
            <a:r>
              <a:rPr sz="2500" spc="35" dirty="0">
                <a:latin typeface="Verdana"/>
                <a:cs typeface="Verdana"/>
              </a:rPr>
              <a:t>t</a:t>
            </a:r>
            <a:r>
              <a:rPr sz="2500" spc="15" dirty="0">
                <a:latin typeface="Verdana"/>
                <a:cs typeface="Verdana"/>
              </a:rPr>
              <a:t>ential</a:t>
            </a:r>
            <a:r>
              <a:rPr sz="2500" spc="-225" dirty="0">
                <a:latin typeface="Verdana"/>
                <a:cs typeface="Verdana"/>
              </a:rPr>
              <a:t> </a:t>
            </a:r>
            <a:r>
              <a:rPr sz="2500" spc="75" dirty="0">
                <a:latin typeface="Verdana"/>
                <a:cs typeface="Verdana"/>
              </a:rPr>
              <a:t>con</a:t>
            </a:r>
            <a:r>
              <a:rPr sz="2500" spc="40" dirty="0">
                <a:latin typeface="Verdana"/>
                <a:cs typeface="Verdana"/>
              </a:rPr>
              <a:t>t</a:t>
            </a:r>
            <a:r>
              <a:rPr sz="2500" spc="45" dirty="0">
                <a:latin typeface="Verdana"/>
                <a:cs typeface="Verdana"/>
              </a:rPr>
              <a:t>amination</a:t>
            </a:r>
            <a:r>
              <a:rPr sz="2500" spc="-220" dirty="0">
                <a:latin typeface="Verdana"/>
                <a:cs typeface="Verdana"/>
              </a:rPr>
              <a:t> </a:t>
            </a:r>
            <a:r>
              <a:rPr sz="2500" dirty="0">
                <a:latin typeface="Verdana"/>
                <a:cs typeface="Verdana"/>
              </a:rPr>
              <a:t>sou</a:t>
            </a:r>
            <a:r>
              <a:rPr sz="2500" spc="-15" dirty="0">
                <a:latin typeface="Verdana"/>
                <a:cs typeface="Verdana"/>
              </a:rPr>
              <a:t>r</a:t>
            </a:r>
            <a:r>
              <a:rPr sz="2500" spc="10" dirty="0">
                <a:latin typeface="Verdana"/>
                <a:cs typeface="Verdana"/>
              </a:rPr>
              <a:t>ces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6346" y="301878"/>
            <a:ext cx="4107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60" dirty="0">
                <a:solidFill>
                  <a:srgbClr val="A4B33B"/>
                </a:solidFill>
                <a:latin typeface="Verdana"/>
                <a:cs typeface="Verdana"/>
              </a:rPr>
              <a:t>6: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2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3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ition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9270" y="661238"/>
            <a:ext cx="61048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En</a:t>
            </a:r>
            <a:r>
              <a:rPr spc="-80" dirty="0"/>
              <a:t>v</a:t>
            </a:r>
            <a:r>
              <a:rPr spc="-105" dirty="0"/>
              <a:t>ironment</a:t>
            </a:r>
            <a:r>
              <a:rPr spc="-100" dirty="0"/>
              <a:t>a</a:t>
            </a:r>
            <a:r>
              <a:rPr spc="-130" dirty="0"/>
              <a:t>l</a:t>
            </a:r>
            <a:r>
              <a:rPr spc="-220" dirty="0"/>
              <a:t> </a:t>
            </a:r>
            <a:r>
              <a:rPr spc="-110" dirty="0"/>
              <a:t>investig</a:t>
            </a:r>
            <a:r>
              <a:rPr spc="-125" dirty="0"/>
              <a:t>a</a:t>
            </a:r>
            <a:r>
              <a:rPr spc="-90" dirty="0"/>
              <a:t>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0305" y="1622298"/>
            <a:ext cx="10647045" cy="4583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765" marR="2615565" indent="-393700">
              <a:lnSpc>
                <a:spcPct val="110000"/>
              </a:lnSpc>
              <a:spcBef>
                <a:spcPts val="100"/>
              </a:spcBef>
            </a:pPr>
            <a:r>
              <a:rPr sz="2400" b="1" spc="-370" dirty="0">
                <a:solidFill>
                  <a:srgbClr val="A4B33B"/>
                </a:solidFill>
                <a:latin typeface="Verdana"/>
                <a:cs typeface="Verdana"/>
              </a:rPr>
              <a:t>2)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Rapid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system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assessment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A4B33B"/>
                </a:solidFill>
                <a:latin typeface="Wingdings"/>
                <a:cs typeface="Wingdings"/>
              </a:rPr>
              <a:t></a:t>
            </a:r>
            <a:r>
              <a:rPr sz="2400" spc="90" dirty="0">
                <a:solidFill>
                  <a:srgbClr val="A4B33B"/>
                </a:solid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Hazardous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events? </a:t>
            </a:r>
            <a:r>
              <a:rPr sz="2400" b="1" spc="-8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Control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mea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pl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ce?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88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-75" dirty="0">
                <a:latin typeface="Verdana"/>
                <a:cs typeface="Verdana"/>
              </a:rPr>
              <a:t>I</a:t>
            </a:r>
            <a:r>
              <a:rPr sz="2400" spc="-125" dirty="0">
                <a:latin typeface="Verdana"/>
                <a:cs typeface="Verdana"/>
              </a:rPr>
              <a:t>n</a:t>
            </a:r>
            <a:r>
              <a:rPr sz="2400" spc="-35" dirty="0">
                <a:latin typeface="Verdana"/>
                <a:cs typeface="Verdana"/>
              </a:rPr>
              <a:t>ter</a:t>
            </a:r>
            <a:r>
              <a:rPr sz="2400" spc="-55" dirty="0">
                <a:latin typeface="Verdana"/>
                <a:cs typeface="Verdana"/>
              </a:rPr>
              <a:t>v</a:t>
            </a:r>
            <a:r>
              <a:rPr sz="2400" spc="50" dirty="0">
                <a:latin typeface="Verdana"/>
                <a:cs typeface="Verdana"/>
              </a:rPr>
              <a:t>iew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</a:t>
            </a:r>
            <a:r>
              <a:rPr sz="2400" spc="10" dirty="0">
                <a:latin typeface="Verdana"/>
                <a:cs typeface="Verdana"/>
              </a:rPr>
              <a:t>r</a:t>
            </a:r>
            <a:r>
              <a:rPr sz="2400" spc="-185" dirty="0">
                <a:latin typeface="Verdana"/>
                <a:cs typeface="Verdana"/>
              </a:rPr>
              <a:t>-</a:t>
            </a:r>
            <a:r>
              <a:rPr sz="2400" spc="50" dirty="0">
                <a:latin typeface="Verdana"/>
                <a:cs typeface="Verdana"/>
              </a:rPr>
              <a:t>sup</a:t>
            </a:r>
            <a:r>
              <a:rPr sz="2400" dirty="0">
                <a:latin typeface="Verdana"/>
                <a:cs typeface="Verdana"/>
              </a:rPr>
              <a:t>ply</a:t>
            </a:r>
            <a:r>
              <a:rPr sz="2400" spc="-25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system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135" dirty="0">
                <a:latin typeface="Verdana"/>
                <a:cs typeface="Verdana"/>
              </a:rPr>
              <a:t>p</a:t>
            </a:r>
            <a:r>
              <a:rPr sz="2400" spc="-20" dirty="0">
                <a:latin typeface="Verdana"/>
                <a:cs typeface="Verdana"/>
              </a:rPr>
              <a:t>ers</a:t>
            </a:r>
            <a:r>
              <a:rPr sz="2400" spc="-30" dirty="0">
                <a:latin typeface="Verdana"/>
                <a:cs typeface="Verdana"/>
              </a:rPr>
              <a:t>o</a:t>
            </a:r>
            <a:r>
              <a:rPr sz="2400" spc="105" dirty="0">
                <a:latin typeface="Verdana"/>
                <a:cs typeface="Verdana"/>
              </a:rPr>
              <a:t>n</a:t>
            </a:r>
            <a:r>
              <a:rPr sz="2400" spc="90" dirty="0">
                <a:latin typeface="Verdana"/>
                <a:cs typeface="Verdana"/>
              </a:rPr>
              <a:t>n</a:t>
            </a:r>
            <a:r>
              <a:rPr sz="2400" dirty="0">
                <a:latin typeface="Verdana"/>
                <a:cs typeface="Verdana"/>
              </a:rPr>
              <a:t>el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89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40" dirty="0">
                <a:latin typeface="Verdana"/>
                <a:cs typeface="Verdana"/>
              </a:rPr>
              <a:t>Re</a:t>
            </a:r>
            <a:r>
              <a:rPr sz="2400" spc="5" dirty="0">
                <a:latin typeface="Verdana"/>
                <a:cs typeface="Verdana"/>
              </a:rPr>
              <a:t>view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o</a:t>
            </a:r>
            <a:r>
              <a:rPr sz="2400" spc="75" dirty="0">
                <a:latin typeface="Verdana"/>
                <a:cs typeface="Verdana"/>
              </a:rPr>
              <a:t>utc</a:t>
            </a:r>
            <a:r>
              <a:rPr sz="2400" spc="100" dirty="0">
                <a:latin typeface="Verdana"/>
                <a:cs typeface="Verdana"/>
              </a:rPr>
              <a:t>o</a:t>
            </a:r>
            <a:r>
              <a:rPr sz="2400" spc="150" dirty="0">
                <a:latin typeface="Verdana"/>
                <a:cs typeface="Verdana"/>
              </a:rPr>
              <a:t>m</a:t>
            </a:r>
            <a:r>
              <a:rPr sz="2400" spc="-30" dirty="0">
                <a:latin typeface="Verdana"/>
                <a:cs typeface="Verdana"/>
              </a:rPr>
              <a:t>es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sanitary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75" dirty="0">
                <a:latin typeface="Verdana"/>
                <a:cs typeface="Verdana"/>
              </a:rPr>
              <a:t>s</a:t>
            </a:r>
            <a:r>
              <a:rPr sz="2400" spc="-45" dirty="0">
                <a:latin typeface="Verdana"/>
                <a:cs typeface="Verdana"/>
              </a:rPr>
              <a:t>urveys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89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-35" dirty="0">
                <a:latin typeface="Verdana"/>
                <a:cs typeface="Verdana"/>
              </a:rPr>
              <a:t>Assess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110" dirty="0">
                <a:latin typeface="Verdana"/>
                <a:cs typeface="Verdana"/>
              </a:rPr>
              <a:t>q</a:t>
            </a:r>
            <a:r>
              <a:rPr sz="2400" spc="120" dirty="0">
                <a:latin typeface="Verdana"/>
                <a:cs typeface="Verdana"/>
              </a:rPr>
              <a:t>u</a:t>
            </a:r>
            <a:r>
              <a:rPr sz="2400" spc="-30" dirty="0">
                <a:latin typeface="Verdana"/>
                <a:cs typeface="Verdana"/>
              </a:rPr>
              <a:t>ality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info</a:t>
            </a:r>
            <a:r>
              <a:rPr sz="2400" spc="-5" dirty="0">
                <a:latin typeface="Verdana"/>
                <a:cs typeface="Verdana"/>
              </a:rPr>
              <a:t>r</a:t>
            </a:r>
            <a:r>
              <a:rPr sz="2400" spc="45" dirty="0">
                <a:latin typeface="Verdana"/>
                <a:cs typeface="Verdana"/>
              </a:rPr>
              <a:t>mati</a:t>
            </a:r>
            <a:r>
              <a:rPr sz="2400" spc="40" dirty="0">
                <a:latin typeface="Verdana"/>
                <a:cs typeface="Verdana"/>
              </a:rPr>
              <a:t>o</a:t>
            </a:r>
            <a:r>
              <a:rPr sz="2400" spc="105" dirty="0">
                <a:latin typeface="Verdana"/>
                <a:cs typeface="Verdana"/>
              </a:rPr>
              <a:t>n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weather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re</a:t>
            </a:r>
            <a:r>
              <a:rPr sz="2400" spc="20" dirty="0">
                <a:latin typeface="Verdana"/>
                <a:cs typeface="Verdana"/>
              </a:rPr>
              <a:t>c</a:t>
            </a:r>
            <a:r>
              <a:rPr sz="2400" spc="-10" dirty="0">
                <a:latin typeface="Verdana"/>
                <a:cs typeface="Verdana"/>
              </a:rPr>
              <a:t>o</a:t>
            </a:r>
            <a:r>
              <a:rPr sz="2400" spc="-20" dirty="0">
                <a:latin typeface="Verdana"/>
                <a:cs typeface="Verdana"/>
              </a:rPr>
              <a:t>r</a:t>
            </a:r>
            <a:r>
              <a:rPr sz="2400" spc="25" dirty="0">
                <a:latin typeface="Verdana"/>
                <a:cs typeface="Verdana"/>
              </a:rPr>
              <a:t>ds</a:t>
            </a:r>
            <a:endParaRPr sz="2400">
              <a:latin typeface="Verdana"/>
              <a:cs typeface="Verdana"/>
            </a:endParaRPr>
          </a:p>
          <a:p>
            <a:pPr marL="194945" marR="257810" indent="-182880">
              <a:lnSpc>
                <a:spcPct val="110000"/>
              </a:lnSpc>
              <a:spcBef>
                <a:spcPts val="6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5" dirty="0">
                <a:latin typeface="Verdana"/>
                <a:cs typeface="Verdana"/>
              </a:rPr>
              <a:t>Operational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records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procedures: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any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problems</a:t>
            </a:r>
            <a:r>
              <a:rPr sz="2400" spc="42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compromising </a:t>
            </a:r>
            <a:r>
              <a:rPr sz="2400" spc="-82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control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measures?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89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35" dirty="0">
                <a:latin typeface="Verdana"/>
                <a:cs typeface="Verdana"/>
              </a:rPr>
              <a:t>Customer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complaint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reports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89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5" dirty="0">
                <a:latin typeface="Verdana"/>
                <a:cs typeface="Verdana"/>
              </a:rPr>
              <a:t>Non-piped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systems:</a:t>
            </a:r>
            <a:r>
              <a:rPr sz="2400" spc="-19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Review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collection,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transport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handling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89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125" dirty="0">
                <a:latin typeface="Verdana"/>
                <a:cs typeface="Verdana"/>
              </a:rPr>
              <a:t>Map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poten</a:t>
            </a:r>
            <a:r>
              <a:rPr sz="2400" spc="30" dirty="0">
                <a:latin typeface="Verdana"/>
                <a:cs typeface="Verdana"/>
              </a:rPr>
              <a:t>t</a:t>
            </a:r>
            <a:r>
              <a:rPr sz="2400" spc="-20" dirty="0">
                <a:latin typeface="Verdana"/>
                <a:cs typeface="Verdana"/>
              </a:rPr>
              <a:t>ial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ex</a:t>
            </a:r>
            <a:r>
              <a:rPr sz="2400" spc="5" dirty="0">
                <a:latin typeface="Verdana"/>
                <a:cs typeface="Verdana"/>
              </a:rPr>
              <a:t>p</a:t>
            </a:r>
            <a:r>
              <a:rPr sz="2400" spc="-10" dirty="0">
                <a:latin typeface="Verdana"/>
                <a:cs typeface="Verdana"/>
              </a:rPr>
              <a:t>osures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i</a:t>
            </a:r>
            <a:r>
              <a:rPr sz="2400" spc="50" dirty="0">
                <a:latin typeface="Verdana"/>
                <a:cs typeface="Verdana"/>
              </a:rPr>
              <a:t>n</a:t>
            </a:r>
            <a:r>
              <a:rPr sz="2400" spc="-10" dirty="0">
                <a:latin typeface="Verdana"/>
                <a:cs typeface="Verdana"/>
              </a:rPr>
              <a:t>terest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6346" y="301878"/>
            <a:ext cx="4107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60" dirty="0">
                <a:solidFill>
                  <a:srgbClr val="A4B33B"/>
                </a:solidFill>
                <a:latin typeface="Verdana"/>
                <a:cs typeface="Verdana"/>
              </a:rPr>
              <a:t>6: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2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3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ition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9270" y="661238"/>
            <a:ext cx="61048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En</a:t>
            </a:r>
            <a:r>
              <a:rPr spc="-80" dirty="0"/>
              <a:t>v</a:t>
            </a:r>
            <a:r>
              <a:rPr spc="-105" dirty="0"/>
              <a:t>ironment</a:t>
            </a:r>
            <a:r>
              <a:rPr spc="-100" dirty="0"/>
              <a:t>a</a:t>
            </a:r>
            <a:r>
              <a:rPr spc="-130" dirty="0"/>
              <a:t>l</a:t>
            </a:r>
            <a:r>
              <a:rPr spc="-220" dirty="0"/>
              <a:t> </a:t>
            </a:r>
            <a:r>
              <a:rPr spc="-110" dirty="0"/>
              <a:t>investig</a:t>
            </a:r>
            <a:r>
              <a:rPr spc="-125" dirty="0"/>
              <a:t>a</a:t>
            </a:r>
            <a:r>
              <a:rPr spc="-90" dirty="0"/>
              <a:t>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771" y="1486662"/>
            <a:ext cx="10633075" cy="179387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74320" indent="-262255">
              <a:lnSpc>
                <a:spcPct val="100000"/>
              </a:lnSpc>
              <a:spcBef>
                <a:spcPts val="1300"/>
              </a:spcBef>
              <a:buFont typeface="Calibri"/>
              <a:buChar char="•"/>
              <a:tabLst>
                <a:tab pos="274955" algn="l"/>
              </a:tabLst>
            </a:pPr>
            <a:r>
              <a:rPr sz="2400" spc="25" dirty="0">
                <a:latin typeface="Verdana"/>
                <a:cs typeface="Verdana"/>
              </a:rPr>
              <a:t>Provides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stro</a:t>
            </a:r>
            <a:r>
              <a:rPr sz="2400" spc="-5" dirty="0">
                <a:latin typeface="Verdana"/>
                <a:cs typeface="Verdana"/>
              </a:rPr>
              <a:t>n</a:t>
            </a:r>
            <a:r>
              <a:rPr sz="2400" spc="150" dirty="0">
                <a:latin typeface="Verdana"/>
                <a:cs typeface="Verdana"/>
              </a:rPr>
              <a:t>g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e</a:t>
            </a:r>
            <a:r>
              <a:rPr sz="2400" spc="35" dirty="0">
                <a:latin typeface="Verdana"/>
                <a:cs typeface="Verdana"/>
              </a:rPr>
              <a:t>vidence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o</a:t>
            </a:r>
            <a:r>
              <a:rPr sz="2400" spc="105" dirty="0">
                <a:latin typeface="Verdana"/>
                <a:cs typeface="Verdana"/>
              </a:rPr>
              <a:t>n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</a:t>
            </a:r>
            <a:r>
              <a:rPr sz="2400" spc="70" dirty="0">
                <a:latin typeface="Verdana"/>
                <a:cs typeface="Verdana"/>
              </a:rPr>
              <a:t>h</a:t>
            </a:r>
            <a:r>
              <a:rPr sz="2400" spc="15" dirty="0">
                <a:latin typeface="Verdana"/>
                <a:cs typeface="Verdana"/>
              </a:rPr>
              <a:t>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link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be</a:t>
            </a:r>
            <a:r>
              <a:rPr sz="2400" spc="60" dirty="0">
                <a:latin typeface="Verdana"/>
                <a:cs typeface="Verdana"/>
              </a:rPr>
              <a:t>tween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t</a:t>
            </a:r>
            <a:r>
              <a:rPr sz="2400" spc="60" dirty="0">
                <a:latin typeface="Verdana"/>
                <a:cs typeface="Verdana"/>
              </a:rPr>
              <a:t>he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80" dirty="0">
                <a:latin typeface="Verdana"/>
                <a:cs typeface="Verdana"/>
              </a:rPr>
              <a:t>s</a:t>
            </a:r>
            <a:r>
              <a:rPr sz="2400" spc="40" dirty="0">
                <a:latin typeface="Verdana"/>
                <a:cs typeface="Verdana"/>
              </a:rPr>
              <a:t>ource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cas</a:t>
            </a:r>
            <a:r>
              <a:rPr sz="2400" spc="-30" dirty="0"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74955" algn="l"/>
              </a:tabLst>
            </a:pPr>
            <a:r>
              <a:rPr dirty="0"/>
              <a:t>	</a:t>
            </a:r>
            <a:r>
              <a:rPr sz="2400" spc="-35" dirty="0">
                <a:latin typeface="Verdana"/>
                <a:cs typeface="Verdana"/>
              </a:rPr>
              <a:t>Still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possible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demonstrate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that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45" dirty="0">
                <a:latin typeface="Verdana"/>
                <a:cs typeface="Verdana"/>
              </a:rPr>
              <a:t>is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source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an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outbreak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even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if</a:t>
            </a:r>
            <a:endParaRPr sz="2400">
              <a:latin typeface="Verdana"/>
              <a:cs typeface="Verdana"/>
            </a:endParaRPr>
          </a:p>
          <a:p>
            <a:pPr marL="274320">
              <a:lnSpc>
                <a:spcPct val="100000"/>
              </a:lnSpc>
            </a:pP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agent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45" dirty="0">
                <a:latin typeface="Verdana"/>
                <a:cs typeface="Verdana"/>
              </a:rPr>
              <a:t>is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not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isolated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from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water-supply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system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93088" y="332359"/>
            <a:ext cx="9814560" cy="814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260" dirty="0"/>
              <a:t>6:</a:t>
            </a:r>
            <a:r>
              <a:rPr sz="2400" spc="-155" dirty="0"/>
              <a:t> </a:t>
            </a:r>
            <a:r>
              <a:rPr sz="2400" spc="-25" dirty="0"/>
              <a:t>A</a:t>
            </a:r>
            <a:r>
              <a:rPr sz="2400" spc="-20" dirty="0"/>
              <a:t>d</a:t>
            </a:r>
            <a:r>
              <a:rPr sz="2400" spc="-30" dirty="0"/>
              <a:t>d</a:t>
            </a:r>
            <a:r>
              <a:rPr sz="2400" spc="-80" dirty="0"/>
              <a:t>ition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05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50" dirty="0"/>
              <a:t>s</a:t>
            </a:r>
            <a:endParaRPr sz="2400"/>
          </a:p>
          <a:p>
            <a:pPr algn="ctr">
              <a:lnSpc>
                <a:spcPts val="3345"/>
              </a:lnSpc>
            </a:pPr>
            <a:r>
              <a:rPr sz="2800" spc="-120" dirty="0"/>
              <a:t>Laboratory</a:t>
            </a:r>
            <a:r>
              <a:rPr sz="2800" spc="-150" dirty="0"/>
              <a:t> </a:t>
            </a:r>
            <a:r>
              <a:rPr sz="2800" spc="-100" dirty="0"/>
              <a:t>investigation</a:t>
            </a:r>
            <a:r>
              <a:rPr sz="2800" spc="-160" dirty="0"/>
              <a:t> </a:t>
            </a:r>
            <a:r>
              <a:rPr sz="2800" spc="-95" dirty="0"/>
              <a:t>of</a:t>
            </a:r>
            <a:r>
              <a:rPr sz="2800" spc="-160" dirty="0"/>
              <a:t> </a:t>
            </a:r>
            <a:r>
              <a:rPr sz="2800" spc="-80" dirty="0"/>
              <a:t>the</a:t>
            </a:r>
            <a:r>
              <a:rPr sz="2800" spc="-160" dirty="0"/>
              <a:t> </a:t>
            </a:r>
            <a:r>
              <a:rPr sz="2800" spc="-125" dirty="0"/>
              <a:t>water-supply</a:t>
            </a:r>
            <a:r>
              <a:rPr sz="2800" spc="-130" dirty="0"/>
              <a:t> </a:t>
            </a:r>
            <a:r>
              <a:rPr sz="2800" spc="-114" dirty="0"/>
              <a:t>system</a:t>
            </a:r>
            <a:endParaRPr sz="28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771" y="1484667"/>
            <a:ext cx="10415905" cy="325882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80670" indent="-268605">
              <a:lnSpc>
                <a:spcPct val="100000"/>
              </a:lnSpc>
              <a:spcBef>
                <a:spcPts val="1295"/>
              </a:spcBef>
              <a:buFont typeface="Calibri"/>
              <a:buChar char="•"/>
              <a:tabLst>
                <a:tab pos="281305" algn="l"/>
              </a:tabLst>
            </a:pPr>
            <a:r>
              <a:rPr sz="2600" spc="-30" dirty="0">
                <a:latin typeface="Verdana"/>
                <a:cs typeface="Verdana"/>
              </a:rPr>
              <a:t>Increase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30" dirty="0">
                <a:latin typeface="Verdana"/>
                <a:cs typeface="Verdana"/>
              </a:rPr>
              <a:t>frequency</a:t>
            </a:r>
            <a:r>
              <a:rPr sz="2600" spc="-229" dirty="0">
                <a:latin typeface="Verdana"/>
                <a:cs typeface="Verdana"/>
              </a:rPr>
              <a:t> </a:t>
            </a:r>
            <a:r>
              <a:rPr sz="2600" spc="10" dirty="0">
                <a:latin typeface="Verdana"/>
                <a:cs typeface="Verdana"/>
              </a:rPr>
              <a:t>of</a:t>
            </a:r>
            <a:r>
              <a:rPr sz="2600" spc="-260" dirty="0">
                <a:latin typeface="Verdana"/>
                <a:cs typeface="Verdana"/>
              </a:rPr>
              <a:t> </a:t>
            </a:r>
            <a:r>
              <a:rPr sz="2600" spc="60" dirty="0">
                <a:latin typeface="Verdana"/>
                <a:cs typeface="Verdana"/>
              </a:rPr>
              <a:t>sampling</a:t>
            </a:r>
            <a:endParaRPr sz="2600">
              <a:latin typeface="Verdana"/>
              <a:cs typeface="Verdana"/>
            </a:endParaRPr>
          </a:p>
          <a:p>
            <a:pPr marL="280670" indent="-268605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81305" algn="l"/>
              </a:tabLst>
            </a:pPr>
            <a:r>
              <a:rPr sz="2600" spc="-25" dirty="0">
                <a:latin typeface="Verdana"/>
                <a:cs typeface="Verdana"/>
              </a:rPr>
              <a:t>Increase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55" dirty="0">
                <a:latin typeface="Verdana"/>
                <a:cs typeface="Verdana"/>
              </a:rPr>
              <a:t>the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130" dirty="0">
                <a:latin typeface="Verdana"/>
                <a:cs typeface="Verdana"/>
              </a:rPr>
              <a:t>nu</a:t>
            </a:r>
            <a:r>
              <a:rPr sz="2600" spc="190" dirty="0">
                <a:latin typeface="Verdana"/>
                <a:cs typeface="Verdana"/>
              </a:rPr>
              <a:t>m</a:t>
            </a:r>
            <a:r>
              <a:rPr sz="2600" spc="35" dirty="0">
                <a:latin typeface="Verdana"/>
                <a:cs typeface="Verdana"/>
              </a:rPr>
              <a:t>ber</a:t>
            </a:r>
            <a:r>
              <a:rPr sz="2600" spc="-250" dirty="0">
                <a:latin typeface="Verdana"/>
                <a:cs typeface="Verdana"/>
              </a:rPr>
              <a:t> </a:t>
            </a:r>
            <a:r>
              <a:rPr sz="2600" spc="10" dirty="0">
                <a:latin typeface="Verdana"/>
                <a:cs typeface="Verdana"/>
              </a:rPr>
              <a:t>of</a:t>
            </a:r>
            <a:r>
              <a:rPr sz="2600" spc="-254" dirty="0">
                <a:latin typeface="Verdana"/>
                <a:cs typeface="Verdana"/>
              </a:rPr>
              <a:t> </a:t>
            </a:r>
            <a:r>
              <a:rPr sz="2600" spc="35" dirty="0">
                <a:latin typeface="Verdana"/>
                <a:cs typeface="Verdana"/>
              </a:rPr>
              <a:t>sa</a:t>
            </a:r>
            <a:r>
              <a:rPr sz="2600" spc="45" dirty="0">
                <a:latin typeface="Verdana"/>
                <a:cs typeface="Verdana"/>
              </a:rPr>
              <a:t>m</a:t>
            </a:r>
            <a:r>
              <a:rPr sz="2600" spc="90" dirty="0">
                <a:latin typeface="Verdana"/>
                <a:cs typeface="Verdana"/>
              </a:rPr>
              <a:t>p</a:t>
            </a:r>
            <a:r>
              <a:rPr sz="2600" spc="30" dirty="0">
                <a:latin typeface="Verdana"/>
                <a:cs typeface="Verdana"/>
              </a:rPr>
              <a:t>l</a:t>
            </a:r>
            <a:r>
              <a:rPr sz="2600" spc="90" dirty="0">
                <a:latin typeface="Verdana"/>
                <a:cs typeface="Verdana"/>
              </a:rPr>
              <a:t>ing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-25" dirty="0">
                <a:latin typeface="Verdana"/>
                <a:cs typeface="Verdana"/>
              </a:rPr>
              <a:t>sites</a:t>
            </a:r>
            <a:endParaRPr sz="26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20"/>
              </a:spcBef>
              <a:buSzPct val="79166"/>
              <a:buFont typeface="Arial MT"/>
              <a:buChar char="•"/>
              <a:tabLst>
                <a:tab pos="424815" algn="l"/>
              </a:tabLst>
            </a:pPr>
            <a:r>
              <a:rPr sz="2400" spc="-50" dirty="0">
                <a:latin typeface="Verdana"/>
                <a:cs typeface="Verdana"/>
              </a:rPr>
              <a:t>Sus</a:t>
            </a:r>
            <a:r>
              <a:rPr sz="2400" spc="75" dirty="0">
                <a:latin typeface="Verdana"/>
                <a:cs typeface="Verdana"/>
              </a:rPr>
              <a:t>pe</a:t>
            </a:r>
            <a:r>
              <a:rPr sz="2400" spc="70" dirty="0">
                <a:latin typeface="Verdana"/>
                <a:cs typeface="Verdana"/>
              </a:rPr>
              <a:t>cted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source</a:t>
            </a:r>
            <a:r>
              <a:rPr sz="2400" spc="-80" dirty="0">
                <a:latin typeface="Verdana"/>
                <a:cs typeface="Verdana"/>
              </a:rPr>
              <a:t>s</a:t>
            </a:r>
            <a:r>
              <a:rPr sz="2400" spc="-24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90" dirty="0">
                <a:latin typeface="Verdana"/>
                <a:cs typeface="Verdana"/>
              </a:rPr>
              <a:t>p</a:t>
            </a:r>
            <a:r>
              <a:rPr sz="2400" spc="75" dirty="0">
                <a:latin typeface="Verdana"/>
                <a:cs typeface="Verdana"/>
              </a:rPr>
              <a:t>o</a:t>
            </a:r>
            <a:r>
              <a:rPr sz="2400" spc="15" dirty="0">
                <a:latin typeface="Verdana"/>
                <a:cs typeface="Verdana"/>
              </a:rPr>
              <a:t>ll</a:t>
            </a:r>
            <a:r>
              <a:rPr sz="2400" spc="40" dirty="0">
                <a:latin typeface="Verdana"/>
                <a:cs typeface="Verdana"/>
              </a:rPr>
              <a:t>ution</a:t>
            </a:r>
            <a:endParaRPr sz="24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166"/>
              <a:buFont typeface="Arial MT"/>
              <a:buChar char="•"/>
              <a:tabLst>
                <a:tab pos="424815" algn="l"/>
              </a:tabLst>
            </a:pPr>
            <a:r>
              <a:rPr sz="2400" spc="15" dirty="0">
                <a:latin typeface="Verdana"/>
                <a:cs typeface="Verdana"/>
              </a:rPr>
              <a:t>Critic</a:t>
            </a:r>
            <a:r>
              <a:rPr sz="2400" spc="-20" dirty="0">
                <a:latin typeface="Verdana"/>
                <a:cs typeface="Verdana"/>
              </a:rPr>
              <a:t>al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poin</a:t>
            </a:r>
            <a:r>
              <a:rPr sz="2400" spc="35" dirty="0">
                <a:latin typeface="Verdana"/>
                <a:cs typeface="Verdana"/>
              </a:rPr>
              <a:t>t</a:t>
            </a:r>
            <a:r>
              <a:rPr sz="2400" spc="-80" dirty="0">
                <a:latin typeface="Verdana"/>
                <a:cs typeface="Verdana"/>
              </a:rPr>
              <a:t>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the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treatment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135" dirty="0">
                <a:latin typeface="Verdana"/>
                <a:cs typeface="Verdana"/>
              </a:rPr>
              <a:t>p</a:t>
            </a:r>
            <a:r>
              <a:rPr sz="2400" spc="20" dirty="0">
                <a:latin typeface="Verdana"/>
                <a:cs typeface="Verdana"/>
              </a:rPr>
              <a:t>lant</a:t>
            </a:r>
            <a:endParaRPr sz="24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166"/>
              <a:buFont typeface="Arial MT"/>
              <a:buChar char="•"/>
              <a:tabLst>
                <a:tab pos="424815" algn="l"/>
              </a:tabLst>
            </a:pPr>
            <a:r>
              <a:rPr sz="2400" spc="120" dirty="0">
                <a:latin typeface="Verdana"/>
                <a:cs typeface="Verdana"/>
              </a:rPr>
              <a:t>Wa</a:t>
            </a:r>
            <a:r>
              <a:rPr sz="2400" spc="45" dirty="0">
                <a:latin typeface="Verdana"/>
                <a:cs typeface="Verdana"/>
              </a:rPr>
              <a:t>t</a:t>
            </a:r>
            <a:r>
              <a:rPr sz="2400" spc="-20" dirty="0">
                <a:latin typeface="Verdana"/>
                <a:cs typeface="Verdana"/>
              </a:rPr>
              <a:t>er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a</a:t>
            </a:r>
            <a:r>
              <a:rPr sz="2400" spc="30" dirty="0">
                <a:latin typeface="Verdana"/>
                <a:cs typeface="Verdana"/>
              </a:rPr>
              <a:t>n</a:t>
            </a:r>
            <a:r>
              <a:rPr sz="2400" spc="130" dirty="0">
                <a:latin typeface="Verdana"/>
                <a:cs typeface="Verdana"/>
              </a:rPr>
              <a:t>d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sediment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fr</a:t>
            </a:r>
            <a:r>
              <a:rPr sz="2400" spc="-35" dirty="0">
                <a:latin typeface="Verdana"/>
                <a:cs typeface="Verdana"/>
              </a:rPr>
              <a:t>o</a:t>
            </a:r>
            <a:r>
              <a:rPr sz="2400" spc="210" dirty="0">
                <a:latin typeface="Verdana"/>
                <a:cs typeface="Verdana"/>
              </a:rPr>
              <a:t>m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sto</a:t>
            </a:r>
            <a:r>
              <a:rPr sz="2400" spc="-25" dirty="0">
                <a:latin typeface="Verdana"/>
                <a:cs typeface="Verdana"/>
              </a:rPr>
              <a:t>r</a:t>
            </a:r>
            <a:r>
              <a:rPr sz="2400" spc="50" dirty="0">
                <a:latin typeface="Verdana"/>
                <a:cs typeface="Verdana"/>
              </a:rPr>
              <a:t>age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45" dirty="0">
                <a:latin typeface="Verdana"/>
                <a:cs typeface="Verdana"/>
              </a:rPr>
              <a:t>reser</a:t>
            </a:r>
            <a:r>
              <a:rPr sz="2400" spc="-65" dirty="0">
                <a:latin typeface="Verdana"/>
                <a:cs typeface="Verdana"/>
              </a:rPr>
              <a:t>v</a:t>
            </a:r>
            <a:r>
              <a:rPr sz="2400" spc="-10" dirty="0">
                <a:latin typeface="Verdana"/>
                <a:cs typeface="Verdana"/>
              </a:rPr>
              <a:t>oi</a:t>
            </a:r>
            <a:r>
              <a:rPr sz="2400" spc="-20" dirty="0">
                <a:latin typeface="Verdana"/>
                <a:cs typeface="Verdana"/>
              </a:rPr>
              <a:t>r</a:t>
            </a:r>
            <a:r>
              <a:rPr sz="2400" spc="-80" dirty="0">
                <a:latin typeface="Verdana"/>
                <a:cs typeface="Verdana"/>
              </a:rPr>
              <a:t>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a</a:t>
            </a:r>
            <a:r>
              <a:rPr sz="2400" spc="30" dirty="0">
                <a:latin typeface="Verdana"/>
                <a:cs typeface="Verdana"/>
              </a:rPr>
              <a:t>n</a:t>
            </a:r>
            <a:r>
              <a:rPr sz="2400" spc="130" dirty="0">
                <a:latin typeface="Verdana"/>
                <a:cs typeface="Verdana"/>
              </a:rPr>
              <a:t>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</a:t>
            </a:r>
            <a:r>
              <a:rPr sz="2400" spc="70" dirty="0">
                <a:latin typeface="Verdana"/>
                <a:cs typeface="Verdana"/>
              </a:rPr>
              <a:t>h</a:t>
            </a:r>
            <a:r>
              <a:rPr sz="2400" spc="20" dirty="0">
                <a:latin typeface="Verdana"/>
                <a:cs typeface="Verdana"/>
              </a:rPr>
              <a:t>e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distribu</a:t>
            </a:r>
            <a:r>
              <a:rPr sz="2400" spc="30" dirty="0">
                <a:latin typeface="Verdana"/>
                <a:cs typeface="Verdana"/>
              </a:rPr>
              <a:t>ition</a:t>
            </a:r>
            <a:endParaRPr sz="2400">
              <a:latin typeface="Verdana"/>
              <a:cs typeface="Verdana"/>
            </a:endParaRPr>
          </a:p>
          <a:p>
            <a:pPr marL="42418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Verdana"/>
                <a:cs typeface="Verdana"/>
              </a:rPr>
              <a:t>system</a:t>
            </a:r>
            <a:endParaRPr sz="24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79166"/>
              <a:buFont typeface="Arial MT"/>
              <a:buChar char="•"/>
              <a:tabLst>
                <a:tab pos="424815" algn="l"/>
              </a:tabLst>
            </a:pPr>
            <a:r>
              <a:rPr sz="2400" spc="-30" dirty="0">
                <a:latin typeface="Verdana"/>
                <a:cs typeface="Verdana"/>
              </a:rPr>
              <a:t>St</a:t>
            </a:r>
            <a:r>
              <a:rPr sz="2400" spc="-45" dirty="0">
                <a:latin typeface="Verdana"/>
                <a:cs typeface="Verdana"/>
              </a:rPr>
              <a:t>o</a:t>
            </a:r>
            <a:r>
              <a:rPr sz="2400" spc="30" dirty="0">
                <a:latin typeface="Verdana"/>
                <a:cs typeface="Verdana"/>
              </a:rPr>
              <a:t>red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6346" y="332359"/>
            <a:ext cx="4107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60" dirty="0">
                <a:solidFill>
                  <a:srgbClr val="A4B33B"/>
                </a:solidFill>
                <a:latin typeface="Verdana"/>
                <a:cs typeface="Verdana"/>
              </a:rPr>
              <a:t>6: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2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3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ition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3088" y="694766"/>
            <a:ext cx="9814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20" dirty="0"/>
              <a:t>Laboratory</a:t>
            </a:r>
            <a:r>
              <a:rPr sz="2800" spc="-150" dirty="0"/>
              <a:t> </a:t>
            </a:r>
            <a:r>
              <a:rPr sz="2800" spc="-100" dirty="0"/>
              <a:t>investigation</a:t>
            </a:r>
            <a:r>
              <a:rPr sz="2800" spc="-160" dirty="0"/>
              <a:t> </a:t>
            </a:r>
            <a:r>
              <a:rPr sz="2800" spc="-95" dirty="0"/>
              <a:t>of</a:t>
            </a:r>
            <a:r>
              <a:rPr sz="2800" spc="-160" dirty="0"/>
              <a:t> </a:t>
            </a:r>
            <a:r>
              <a:rPr sz="2800" spc="-80" dirty="0"/>
              <a:t>the</a:t>
            </a:r>
            <a:r>
              <a:rPr sz="2800" spc="-160" dirty="0"/>
              <a:t> </a:t>
            </a:r>
            <a:r>
              <a:rPr sz="2800" spc="-125" dirty="0"/>
              <a:t>water-supply</a:t>
            </a:r>
            <a:r>
              <a:rPr sz="2800" spc="-130" dirty="0"/>
              <a:t> </a:t>
            </a:r>
            <a:r>
              <a:rPr sz="2800" spc="-114" dirty="0"/>
              <a:t>system</a:t>
            </a:r>
            <a:endParaRPr sz="28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8969" y="1636013"/>
            <a:ext cx="10095865" cy="289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35940">
              <a:lnSpc>
                <a:spcPct val="100000"/>
              </a:lnSpc>
              <a:spcBef>
                <a:spcPts val="105"/>
              </a:spcBef>
            </a:pPr>
            <a:r>
              <a:rPr sz="2600" spc="45" dirty="0">
                <a:latin typeface="Verdana"/>
                <a:cs typeface="Verdana"/>
              </a:rPr>
              <a:t>Microorganisms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25" dirty="0">
                <a:latin typeface="Verdana"/>
                <a:cs typeface="Verdana"/>
              </a:rPr>
              <a:t>may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65" dirty="0">
                <a:latin typeface="Verdana"/>
                <a:cs typeface="Verdana"/>
              </a:rPr>
              <a:t>not</a:t>
            </a:r>
            <a:r>
              <a:rPr sz="2600" spc="-254" dirty="0">
                <a:latin typeface="Verdana"/>
                <a:cs typeface="Verdana"/>
              </a:rPr>
              <a:t> </a:t>
            </a:r>
            <a:r>
              <a:rPr sz="2600" spc="80" dirty="0">
                <a:latin typeface="Verdana"/>
                <a:cs typeface="Verdana"/>
              </a:rPr>
              <a:t>be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65" dirty="0">
                <a:latin typeface="Verdana"/>
                <a:cs typeface="Verdana"/>
              </a:rPr>
              <a:t>detected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50" dirty="0">
                <a:latin typeface="Verdana"/>
                <a:cs typeface="Verdana"/>
              </a:rPr>
              <a:t>in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55" dirty="0">
                <a:latin typeface="Verdana"/>
                <a:cs typeface="Verdana"/>
              </a:rPr>
              <a:t>the</a:t>
            </a:r>
            <a:r>
              <a:rPr sz="2600" spc="-240" dirty="0">
                <a:latin typeface="Verdana"/>
                <a:cs typeface="Verdana"/>
              </a:rPr>
              <a:t> </a:t>
            </a:r>
            <a:r>
              <a:rPr sz="2600" spc="5" dirty="0">
                <a:latin typeface="Verdana"/>
                <a:cs typeface="Verdana"/>
              </a:rPr>
              <a:t>water-supply </a:t>
            </a:r>
            <a:r>
              <a:rPr sz="2600" spc="-90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system</a:t>
            </a:r>
            <a:r>
              <a:rPr sz="2600" spc="-245" dirty="0">
                <a:latin typeface="Verdana"/>
                <a:cs typeface="Verdana"/>
              </a:rPr>
              <a:t> </a:t>
            </a:r>
            <a:r>
              <a:rPr sz="2600" spc="90" dirty="0">
                <a:latin typeface="Verdana"/>
                <a:cs typeface="Verdana"/>
              </a:rPr>
              <a:t>due</a:t>
            </a:r>
            <a:r>
              <a:rPr sz="2600" spc="-235" dirty="0">
                <a:latin typeface="Verdana"/>
                <a:cs typeface="Verdana"/>
              </a:rPr>
              <a:t> </a:t>
            </a:r>
            <a:r>
              <a:rPr sz="2600" spc="-185" dirty="0">
                <a:latin typeface="Verdana"/>
                <a:cs typeface="Verdana"/>
              </a:rPr>
              <a:t>to:</a:t>
            </a:r>
            <a:endParaRPr sz="26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2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5" dirty="0">
                <a:latin typeface="Verdana"/>
                <a:cs typeface="Verdana"/>
              </a:rPr>
              <a:t>Time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between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contamination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55" dirty="0">
                <a:latin typeface="Verdana"/>
                <a:cs typeface="Verdana"/>
              </a:rPr>
              <a:t>event,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exposure</a:t>
            </a:r>
            <a:r>
              <a:rPr sz="2400" spc="-245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sampling.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-5" dirty="0">
                <a:latin typeface="Verdana"/>
                <a:cs typeface="Verdana"/>
              </a:rPr>
              <a:t>Transient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conta</a:t>
            </a:r>
            <a:r>
              <a:rPr sz="2400" spc="110" dirty="0">
                <a:latin typeface="Verdana"/>
                <a:cs typeface="Verdana"/>
              </a:rPr>
              <a:t>m</a:t>
            </a:r>
            <a:r>
              <a:rPr sz="2400" spc="30" dirty="0">
                <a:latin typeface="Verdana"/>
                <a:cs typeface="Verdana"/>
              </a:rPr>
              <a:t>ination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30" dirty="0">
                <a:latin typeface="Verdana"/>
                <a:cs typeface="Verdana"/>
              </a:rPr>
              <a:t>Disinfection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of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system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50" dirty="0">
                <a:latin typeface="Verdana"/>
                <a:cs typeface="Verdana"/>
              </a:rPr>
              <a:t>as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a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preliminary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measure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-5" dirty="0">
                <a:latin typeface="Verdana"/>
                <a:cs typeface="Verdana"/>
              </a:rPr>
              <a:t>Spe</a:t>
            </a:r>
            <a:r>
              <a:rPr sz="2400" spc="40" dirty="0">
                <a:latin typeface="Verdana"/>
                <a:cs typeface="Verdana"/>
              </a:rPr>
              <a:t>ci</a:t>
            </a:r>
            <a:r>
              <a:rPr sz="2400" spc="-20" dirty="0">
                <a:latin typeface="Verdana"/>
                <a:cs typeface="Verdana"/>
              </a:rPr>
              <a:t>al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sampl</a:t>
            </a:r>
            <a:r>
              <a:rPr sz="2400" spc="80" dirty="0">
                <a:latin typeface="Verdana"/>
                <a:cs typeface="Verdana"/>
              </a:rPr>
              <a:t>ing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need</a:t>
            </a:r>
            <a:r>
              <a:rPr sz="2400" spc="60" dirty="0">
                <a:latin typeface="Verdana"/>
                <a:cs typeface="Verdana"/>
              </a:rPr>
              <a:t>e</a:t>
            </a:r>
            <a:r>
              <a:rPr sz="2400" spc="130" dirty="0">
                <a:latin typeface="Verdana"/>
                <a:cs typeface="Verdana"/>
              </a:rPr>
              <a:t>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isolate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e</a:t>
            </a:r>
            <a:r>
              <a:rPr sz="2400" spc="50" dirty="0">
                <a:latin typeface="Verdana"/>
                <a:cs typeface="Verdana"/>
              </a:rPr>
              <a:t>n</a:t>
            </a:r>
            <a:r>
              <a:rPr sz="2400" spc="10" dirty="0">
                <a:latin typeface="Verdana"/>
                <a:cs typeface="Verdana"/>
              </a:rPr>
              <a:t>teric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35" dirty="0">
                <a:latin typeface="Verdana"/>
                <a:cs typeface="Verdana"/>
              </a:rPr>
              <a:t>viruses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or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prot</a:t>
            </a:r>
            <a:r>
              <a:rPr sz="2400" spc="30" dirty="0">
                <a:latin typeface="Verdana"/>
                <a:cs typeface="Verdana"/>
              </a:rPr>
              <a:t>o</a:t>
            </a:r>
            <a:r>
              <a:rPr sz="2400" spc="5" dirty="0">
                <a:latin typeface="Verdana"/>
                <a:cs typeface="Verdana"/>
              </a:rPr>
              <a:t>z</a:t>
            </a:r>
            <a:r>
              <a:rPr sz="2400" spc="-5" dirty="0">
                <a:latin typeface="Verdana"/>
                <a:cs typeface="Verdana"/>
              </a:rPr>
              <a:t>o</a:t>
            </a:r>
            <a:r>
              <a:rPr sz="2400" spc="-30" dirty="0">
                <a:latin typeface="Verdana"/>
                <a:cs typeface="Verdana"/>
              </a:rPr>
              <a:t>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6346" y="332359"/>
            <a:ext cx="4107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60" dirty="0">
                <a:solidFill>
                  <a:srgbClr val="A4B33B"/>
                </a:solidFill>
                <a:latin typeface="Verdana"/>
                <a:cs typeface="Verdana"/>
              </a:rPr>
              <a:t>6: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2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2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3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ition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3088" y="694766"/>
            <a:ext cx="9814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20" dirty="0"/>
              <a:t>Laboratory</a:t>
            </a:r>
            <a:r>
              <a:rPr sz="2800" spc="-150" dirty="0"/>
              <a:t> </a:t>
            </a:r>
            <a:r>
              <a:rPr sz="2800" spc="-100" dirty="0"/>
              <a:t>investigation</a:t>
            </a:r>
            <a:r>
              <a:rPr sz="2800" spc="-160" dirty="0"/>
              <a:t> </a:t>
            </a:r>
            <a:r>
              <a:rPr sz="2800" spc="-95" dirty="0"/>
              <a:t>of</a:t>
            </a:r>
            <a:r>
              <a:rPr sz="2800" spc="-160" dirty="0"/>
              <a:t> </a:t>
            </a:r>
            <a:r>
              <a:rPr sz="2800" spc="-80" dirty="0"/>
              <a:t>the</a:t>
            </a:r>
            <a:r>
              <a:rPr sz="2800" spc="-160" dirty="0"/>
              <a:t> </a:t>
            </a:r>
            <a:r>
              <a:rPr sz="2800" spc="-125" dirty="0"/>
              <a:t>water-supply</a:t>
            </a:r>
            <a:r>
              <a:rPr sz="2800" spc="-130" dirty="0"/>
              <a:t> </a:t>
            </a:r>
            <a:r>
              <a:rPr sz="2800" spc="-114" dirty="0"/>
              <a:t>system</a:t>
            </a:r>
            <a:endParaRPr sz="28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337817"/>
            <a:ext cx="6278245" cy="4618355"/>
            <a:chOff x="615441" y="1337817"/>
            <a:chExt cx="6278245" cy="4618355"/>
          </a:xfrm>
        </p:grpSpPr>
        <p:sp>
          <p:nvSpPr>
            <p:cNvPr id="3" name="object 3"/>
            <p:cNvSpPr/>
            <p:nvPr/>
          </p:nvSpPr>
          <p:spPr>
            <a:xfrm>
              <a:off x="621791" y="1344167"/>
              <a:ext cx="6265545" cy="4605655"/>
            </a:xfrm>
            <a:custGeom>
              <a:avLst/>
              <a:gdLst/>
              <a:ahLst/>
              <a:cxnLst/>
              <a:rect l="l" t="t" r="r" b="b"/>
              <a:pathLst>
                <a:path w="6265545" h="4605655">
                  <a:moveTo>
                    <a:pt x="6265164" y="0"/>
                  </a:moveTo>
                  <a:lnTo>
                    <a:pt x="0" y="0"/>
                  </a:lnTo>
                  <a:lnTo>
                    <a:pt x="0" y="4605528"/>
                  </a:lnTo>
                  <a:lnTo>
                    <a:pt x="6265164" y="4605528"/>
                  </a:lnTo>
                  <a:lnTo>
                    <a:pt x="626516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344167"/>
              <a:ext cx="6265545" cy="4605655"/>
            </a:xfrm>
            <a:custGeom>
              <a:avLst/>
              <a:gdLst/>
              <a:ahLst/>
              <a:cxnLst/>
              <a:rect l="l" t="t" r="r" b="b"/>
              <a:pathLst>
                <a:path w="6265545" h="4605655">
                  <a:moveTo>
                    <a:pt x="0" y="4605528"/>
                  </a:moveTo>
                  <a:lnTo>
                    <a:pt x="6265164" y="4605528"/>
                  </a:lnTo>
                  <a:lnTo>
                    <a:pt x="6265164" y="0"/>
                  </a:lnTo>
                  <a:lnTo>
                    <a:pt x="0" y="0"/>
                  </a:lnTo>
                  <a:lnTo>
                    <a:pt x="0" y="4605528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161" y="1572514"/>
            <a:ext cx="5939155" cy="408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655">
              <a:lnSpc>
                <a:spcPct val="100000"/>
              </a:lnSpc>
              <a:spcBef>
                <a:spcPts val="100"/>
              </a:spcBef>
              <a:tabLst>
                <a:tab pos="3738879" algn="l"/>
              </a:tabLst>
            </a:pPr>
            <a:r>
              <a:rPr sz="1800" b="1" spc="-30" dirty="0">
                <a:solidFill>
                  <a:srgbClr val="A4B33B"/>
                </a:solidFill>
                <a:latin typeface="Verdana"/>
                <a:cs typeface="Verdana"/>
              </a:rPr>
              <a:t>En</a:t>
            </a:r>
            <a:r>
              <a:rPr sz="1800" b="1" spc="-100" dirty="0">
                <a:solidFill>
                  <a:srgbClr val="A4B33B"/>
                </a:solidFill>
                <a:latin typeface="Verdana"/>
                <a:cs typeface="Verdana"/>
              </a:rPr>
              <a:t>vir</a:t>
            </a:r>
            <a:r>
              <a:rPr sz="1800" b="1" spc="-45" dirty="0">
                <a:solidFill>
                  <a:srgbClr val="A4B33B"/>
                </a:solidFill>
                <a:latin typeface="Verdana"/>
                <a:cs typeface="Verdana"/>
              </a:rPr>
              <a:t>onmen</a:t>
            </a:r>
            <a:r>
              <a:rPr sz="1800" b="1" spc="-70" dirty="0">
                <a:solidFill>
                  <a:srgbClr val="A4B33B"/>
                </a:solidFill>
                <a:latin typeface="Verdana"/>
                <a:cs typeface="Verdana"/>
              </a:rPr>
              <a:t>tal</a:t>
            </a:r>
            <a:r>
              <a:rPr sz="1800" b="1" spc="-11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8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1800" b="1" spc="-70" dirty="0">
                <a:solidFill>
                  <a:srgbClr val="A4B33B"/>
                </a:solidFill>
                <a:latin typeface="Verdana"/>
                <a:cs typeface="Verdana"/>
              </a:rPr>
              <a:t>n</a:t>
            </a:r>
            <a:r>
              <a:rPr sz="1800" b="1" spc="-60" dirty="0">
                <a:solidFill>
                  <a:srgbClr val="A4B33B"/>
                </a:solidFill>
                <a:latin typeface="Verdana"/>
                <a:cs typeface="Verdana"/>
              </a:rPr>
              <a:t>v</a:t>
            </a:r>
            <a:r>
              <a:rPr sz="1800" b="1" spc="-95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1800" b="1" spc="-8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1800" b="1" spc="-50" dirty="0">
                <a:solidFill>
                  <a:srgbClr val="A4B33B"/>
                </a:solidFill>
                <a:latin typeface="Verdana"/>
                <a:cs typeface="Verdana"/>
              </a:rPr>
              <a:t>tigati</a:t>
            </a:r>
            <a:r>
              <a:rPr sz="1800" b="1" spc="-80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1800" b="1" spc="-40" dirty="0">
                <a:solidFill>
                  <a:srgbClr val="A4B33B"/>
                </a:solidFill>
                <a:latin typeface="Verdana"/>
                <a:cs typeface="Verdana"/>
              </a:rPr>
              <a:t>n</a:t>
            </a:r>
            <a:r>
              <a:rPr sz="1800" b="1" spc="-9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250" dirty="0">
                <a:solidFill>
                  <a:srgbClr val="A4B33B"/>
                </a:solidFill>
                <a:latin typeface="Tahoma"/>
                <a:cs typeface="Tahoma"/>
              </a:rPr>
              <a:t>–</a:t>
            </a:r>
            <a:r>
              <a:rPr sz="1800" b="1" dirty="0">
                <a:solidFill>
                  <a:srgbClr val="A4B33B"/>
                </a:solidFill>
                <a:latin typeface="Tahoma"/>
                <a:cs typeface="Tahoma"/>
              </a:rPr>
              <a:t>	</a:t>
            </a:r>
            <a:r>
              <a:rPr sz="1800" b="1" spc="-35" dirty="0">
                <a:solidFill>
                  <a:srgbClr val="A4B33B"/>
                </a:solidFill>
                <a:latin typeface="Verdana"/>
                <a:cs typeface="Verdana"/>
              </a:rPr>
              <a:t>De</a:t>
            </a:r>
            <a:r>
              <a:rPr sz="1800" b="1" spc="-55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1800" b="1" spc="-50" dirty="0">
                <a:solidFill>
                  <a:srgbClr val="A4B33B"/>
                </a:solidFill>
                <a:latin typeface="Verdana"/>
                <a:cs typeface="Verdana"/>
              </a:rPr>
              <a:t>c</a:t>
            </a:r>
            <a:r>
              <a:rPr sz="1800" b="1" spc="-60" dirty="0">
                <a:solidFill>
                  <a:srgbClr val="A4B33B"/>
                </a:solidFill>
                <a:latin typeface="Verdana"/>
                <a:cs typeface="Verdana"/>
              </a:rPr>
              <a:t>ri</a:t>
            </a:r>
            <a:r>
              <a:rPr sz="1800" b="1" spc="-90" dirty="0">
                <a:solidFill>
                  <a:srgbClr val="A4B33B"/>
                </a:solidFill>
                <a:latin typeface="Verdana"/>
                <a:cs typeface="Verdana"/>
              </a:rPr>
              <a:t>p</a:t>
            </a:r>
            <a:r>
              <a:rPr sz="1800" b="1" spc="-45" dirty="0">
                <a:solidFill>
                  <a:srgbClr val="A4B33B"/>
                </a:solidFill>
                <a:latin typeface="Verdana"/>
                <a:cs typeface="Verdana"/>
              </a:rPr>
              <a:t>ti</a:t>
            </a:r>
            <a:r>
              <a:rPr sz="1800" b="1" spc="-90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1800" b="1" spc="-40" dirty="0">
                <a:solidFill>
                  <a:srgbClr val="A4B33B"/>
                </a:solidFill>
                <a:latin typeface="Verdana"/>
                <a:cs typeface="Verdana"/>
              </a:rPr>
              <a:t>n</a:t>
            </a:r>
            <a:r>
              <a:rPr sz="18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65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1800" b="1" spc="-11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40" dirty="0">
                <a:solidFill>
                  <a:srgbClr val="A4B33B"/>
                </a:solidFill>
                <a:latin typeface="Verdana"/>
                <a:cs typeface="Verdana"/>
              </a:rPr>
              <a:t>the  </a:t>
            </a:r>
            <a:r>
              <a:rPr sz="1800" b="1" spc="-80" dirty="0">
                <a:solidFill>
                  <a:srgbClr val="A4B33B"/>
                </a:solidFill>
                <a:latin typeface="Verdana"/>
                <a:cs typeface="Verdana"/>
              </a:rPr>
              <a:t>w</a:t>
            </a:r>
            <a:r>
              <a:rPr sz="1800" b="1" spc="-9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1800" b="1" spc="-75" dirty="0">
                <a:solidFill>
                  <a:srgbClr val="A4B33B"/>
                </a:solidFill>
                <a:latin typeface="Verdana"/>
                <a:cs typeface="Verdana"/>
              </a:rPr>
              <a:t>ter</a:t>
            </a:r>
            <a:r>
              <a:rPr sz="1800" b="1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A4B33B"/>
                </a:solidFill>
                <a:latin typeface="Verdana"/>
                <a:cs typeface="Verdana"/>
              </a:rPr>
              <a:t>sup</a:t>
            </a:r>
            <a:r>
              <a:rPr sz="1800" b="1" spc="-45" dirty="0">
                <a:solidFill>
                  <a:srgbClr val="A4B33B"/>
                </a:solidFill>
                <a:latin typeface="Verdana"/>
                <a:cs typeface="Verdana"/>
              </a:rPr>
              <a:t>p</a:t>
            </a:r>
            <a:r>
              <a:rPr sz="1800" b="1" spc="-85" dirty="0">
                <a:solidFill>
                  <a:srgbClr val="A4B33B"/>
                </a:solidFill>
                <a:latin typeface="Verdana"/>
                <a:cs typeface="Verdana"/>
              </a:rPr>
              <a:t>ly</a:t>
            </a:r>
            <a:r>
              <a:rPr sz="18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55" dirty="0">
                <a:solidFill>
                  <a:srgbClr val="A4B33B"/>
                </a:solidFill>
                <a:latin typeface="Verdana"/>
                <a:cs typeface="Verdana"/>
              </a:rPr>
              <a:t>n</a:t>
            </a:r>
            <a:r>
              <a:rPr sz="1800" b="1" spc="-45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1800" b="1" spc="-65" dirty="0">
                <a:solidFill>
                  <a:srgbClr val="A4B33B"/>
                </a:solidFill>
                <a:latin typeface="Verdana"/>
                <a:cs typeface="Verdana"/>
              </a:rPr>
              <a:t>twork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800" spc="50" dirty="0">
                <a:latin typeface="Verdana"/>
                <a:cs typeface="Verdana"/>
              </a:rPr>
              <a:t>Under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normal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conditions,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Reservoir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X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supplies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Zone </a:t>
            </a:r>
            <a:r>
              <a:rPr sz="1800" spc="-615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6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285" dirty="0">
                <a:latin typeface="Verdana"/>
                <a:cs typeface="Verdana"/>
              </a:rPr>
              <a:t>(1,3</a:t>
            </a:r>
            <a:r>
              <a:rPr sz="1800" spc="-40" dirty="0">
                <a:latin typeface="Verdana"/>
                <a:cs typeface="Verdana"/>
              </a:rPr>
              <a:t>50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30" dirty="0">
                <a:latin typeface="Verdana"/>
                <a:cs typeface="Verdana"/>
              </a:rPr>
              <a:t>res</a:t>
            </a:r>
            <a:r>
              <a:rPr sz="1800" spc="-25" dirty="0">
                <a:latin typeface="Verdana"/>
                <a:cs typeface="Verdana"/>
              </a:rPr>
              <a:t>i</a:t>
            </a:r>
            <a:r>
              <a:rPr sz="1800" spc="55" dirty="0">
                <a:latin typeface="Verdana"/>
                <a:cs typeface="Verdana"/>
              </a:rPr>
              <a:t>d</a:t>
            </a:r>
            <a:r>
              <a:rPr sz="1800" spc="60" dirty="0">
                <a:latin typeface="Verdana"/>
                <a:cs typeface="Verdana"/>
              </a:rPr>
              <a:t>e</a:t>
            </a:r>
            <a:r>
              <a:rPr sz="1800" spc="75" dirty="0">
                <a:latin typeface="Verdana"/>
                <a:cs typeface="Verdana"/>
              </a:rPr>
              <a:t>n</a:t>
            </a:r>
            <a:r>
              <a:rPr sz="1800" spc="-90" dirty="0">
                <a:latin typeface="Verdana"/>
                <a:cs typeface="Verdana"/>
              </a:rPr>
              <a:t>ts)</a:t>
            </a:r>
            <a:endParaRPr sz="1800">
              <a:latin typeface="Verdana"/>
              <a:cs typeface="Verdana"/>
            </a:endParaRPr>
          </a:p>
          <a:p>
            <a:pPr marL="12700" marR="33655">
              <a:lnSpc>
                <a:spcPct val="100000"/>
              </a:lnSpc>
              <a:spcBef>
                <a:spcPts val="1200"/>
              </a:spcBef>
            </a:pPr>
            <a:r>
              <a:rPr sz="1800" spc="35" dirty="0">
                <a:latin typeface="Verdana"/>
                <a:cs typeface="Verdana"/>
              </a:rPr>
              <a:t>Bef</a:t>
            </a:r>
            <a:r>
              <a:rPr sz="1800" dirty="0">
                <a:latin typeface="Verdana"/>
                <a:cs typeface="Verdana"/>
              </a:rPr>
              <a:t>ore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t</a:t>
            </a:r>
            <a:r>
              <a:rPr sz="1800" spc="65" dirty="0">
                <a:latin typeface="Verdana"/>
                <a:cs typeface="Verdana"/>
              </a:rPr>
              <a:t>h</a:t>
            </a:r>
            <a:r>
              <a:rPr sz="1800" spc="10" dirty="0">
                <a:latin typeface="Verdana"/>
                <a:cs typeface="Verdana"/>
              </a:rPr>
              <a:t>e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outbr</a:t>
            </a:r>
            <a:r>
              <a:rPr sz="1800" spc="40" dirty="0">
                <a:latin typeface="Verdana"/>
                <a:cs typeface="Verdana"/>
              </a:rPr>
              <a:t>e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30" dirty="0">
                <a:latin typeface="Verdana"/>
                <a:cs typeface="Verdana"/>
              </a:rPr>
              <a:t>k,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100" dirty="0">
                <a:latin typeface="Verdana"/>
                <a:cs typeface="Verdana"/>
              </a:rPr>
              <a:t>v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35" dirty="0">
                <a:latin typeface="Verdana"/>
                <a:cs typeface="Verdana"/>
              </a:rPr>
              <a:t>l</a:t>
            </a:r>
            <a:r>
              <a:rPr sz="1800" spc="-80" dirty="0">
                <a:latin typeface="Verdana"/>
                <a:cs typeface="Verdana"/>
              </a:rPr>
              <a:t>v</a:t>
            </a:r>
            <a:r>
              <a:rPr sz="1800" spc="10" dirty="0">
                <a:latin typeface="Verdana"/>
                <a:cs typeface="Verdana"/>
              </a:rPr>
              <a:t>e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ope</a:t>
            </a:r>
            <a:r>
              <a:rPr sz="1800" spc="75" dirty="0">
                <a:latin typeface="Verdana"/>
                <a:cs typeface="Verdana"/>
              </a:rPr>
              <a:t>n</a:t>
            </a:r>
            <a:r>
              <a:rPr sz="1800" spc="55" dirty="0">
                <a:latin typeface="Verdana"/>
                <a:cs typeface="Verdana"/>
              </a:rPr>
              <a:t>ed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from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-15" dirty="0">
                <a:latin typeface="Verdana"/>
                <a:cs typeface="Verdana"/>
              </a:rPr>
              <a:t>Reserv</a:t>
            </a:r>
            <a:r>
              <a:rPr sz="1800" spc="-25" dirty="0">
                <a:latin typeface="Verdana"/>
                <a:cs typeface="Verdana"/>
              </a:rPr>
              <a:t>o</a:t>
            </a:r>
            <a:r>
              <a:rPr sz="1800" spc="-30" dirty="0">
                <a:latin typeface="Verdana"/>
                <a:cs typeface="Verdana"/>
              </a:rPr>
              <a:t>ir  </a:t>
            </a:r>
            <a:r>
              <a:rPr sz="1800" spc="-55" dirty="0">
                <a:latin typeface="Verdana"/>
                <a:cs typeface="Verdana"/>
              </a:rPr>
              <a:t>X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to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ensu</a:t>
            </a:r>
            <a:r>
              <a:rPr sz="1800" dirty="0">
                <a:latin typeface="Verdana"/>
                <a:cs typeface="Verdana"/>
              </a:rPr>
              <a:t>r</a:t>
            </a:r>
            <a:r>
              <a:rPr sz="1800" spc="15" dirty="0">
                <a:latin typeface="Verdana"/>
                <a:cs typeface="Verdana"/>
              </a:rPr>
              <a:t>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replace</a:t>
            </a:r>
            <a:r>
              <a:rPr sz="1800" spc="50" dirty="0">
                <a:latin typeface="Verdana"/>
                <a:cs typeface="Verdana"/>
              </a:rPr>
              <a:t>m</a:t>
            </a:r>
            <a:r>
              <a:rPr sz="1800" spc="45" dirty="0">
                <a:latin typeface="Verdana"/>
                <a:cs typeface="Verdana"/>
              </a:rPr>
              <a:t>e</a:t>
            </a:r>
            <a:r>
              <a:rPr sz="1800" spc="55" dirty="0">
                <a:latin typeface="Verdana"/>
                <a:cs typeface="Verdana"/>
              </a:rPr>
              <a:t>n</a:t>
            </a:r>
            <a:r>
              <a:rPr sz="1800" spc="20" dirty="0">
                <a:latin typeface="Verdana"/>
                <a:cs typeface="Verdana"/>
              </a:rPr>
              <a:t>t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o</a:t>
            </a:r>
            <a:r>
              <a:rPr sz="1800" spc="-25" dirty="0">
                <a:latin typeface="Verdana"/>
                <a:cs typeface="Verdana"/>
              </a:rPr>
              <a:t>f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water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i</a:t>
            </a:r>
            <a:r>
              <a:rPr sz="1800" spc="80" dirty="0">
                <a:latin typeface="Verdana"/>
                <a:cs typeface="Verdana"/>
              </a:rPr>
              <a:t>n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respon</a:t>
            </a:r>
            <a:r>
              <a:rPr sz="1800" dirty="0">
                <a:latin typeface="Verdana"/>
                <a:cs typeface="Verdana"/>
              </a:rPr>
              <a:t>s</a:t>
            </a:r>
            <a:r>
              <a:rPr sz="1800" spc="15" dirty="0">
                <a:latin typeface="Verdana"/>
                <a:cs typeface="Verdana"/>
              </a:rPr>
              <a:t>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to  </a:t>
            </a:r>
            <a:r>
              <a:rPr sz="1800" spc="65" dirty="0">
                <a:latin typeface="Verdana"/>
                <a:cs typeface="Verdana"/>
              </a:rPr>
              <a:t>c</a:t>
            </a:r>
            <a:r>
              <a:rPr sz="1800" spc="25" dirty="0">
                <a:latin typeface="Verdana"/>
                <a:cs typeface="Verdana"/>
              </a:rPr>
              <a:t>ustomer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60" dirty="0">
                <a:latin typeface="Verdana"/>
                <a:cs typeface="Verdana"/>
              </a:rPr>
              <a:t>c</a:t>
            </a:r>
            <a:r>
              <a:rPr sz="1800" spc="30" dirty="0">
                <a:latin typeface="Verdana"/>
                <a:cs typeface="Verdana"/>
              </a:rPr>
              <a:t>omplaints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55" dirty="0">
                <a:latin typeface="Verdana"/>
                <a:cs typeface="Verdana"/>
              </a:rPr>
              <a:t>bout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t</a:t>
            </a:r>
            <a:r>
              <a:rPr sz="1800" spc="65" dirty="0">
                <a:latin typeface="Verdana"/>
                <a:cs typeface="Verdana"/>
              </a:rPr>
              <a:t>h</a:t>
            </a:r>
            <a:r>
              <a:rPr sz="1800" spc="10" dirty="0">
                <a:latin typeface="Verdana"/>
                <a:cs typeface="Verdana"/>
              </a:rPr>
              <a:t>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w</a:t>
            </a:r>
            <a:r>
              <a:rPr sz="1800" spc="40" dirty="0">
                <a:latin typeface="Verdana"/>
                <a:cs typeface="Verdana"/>
              </a:rPr>
              <a:t>a</a:t>
            </a:r>
            <a:r>
              <a:rPr sz="1800" spc="15" dirty="0">
                <a:latin typeface="Verdana"/>
                <a:cs typeface="Verdana"/>
              </a:rPr>
              <a:t>te</a:t>
            </a:r>
            <a:r>
              <a:rPr sz="1800" spc="-50" dirty="0">
                <a:latin typeface="Verdana"/>
                <a:cs typeface="Verdana"/>
              </a:rPr>
              <a:t>r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qua</a:t>
            </a:r>
            <a:r>
              <a:rPr sz="1800" spc="-10" dirty="0">
                <a:latin typeface="Verdana"/>
                <a:cs typeface="Verdana"/>
              </a:rPr>
              <a:t>l</a:t>
            </a:r>
            <a:r>
              <a:rPr sz="1800" spc="-20" dirty="0">
                <a:latin typeface="Verdana"/>
                <a:cs typeface="Verdana"/>
              </a:rPr>
              <a:t>i</a:t>
            </a:r>
            <a:r>
              <a:rPr sz="1800" spc="-114" dirty="0">
                <a:latin typeface="Verdana"/>
                <a:cs typeface="Verdana"/>
              </a:rPr>
              <a:t>ty.</a:t>
            </a:r>
            <a:endParaRPr sz="1800">
              <a:latin typeface="Verdana"/>
              <a:cs typeface="Verdana"/>
            </a:endParaRPr>
          </a:p>
          <a:p>
            <a:pPr marL="12700" marR="76835">
              <a:lnSpc>
                <a:spcPct val="100000"/>
              </a:lnSpc>
              <a:spcBef>
                <a:spcPts val="1205"/>
              </a:spcBef>
            </a:pPr>
            <a:r>
              <a:rPr sz="1800" spc="-20" dirty="0">
                <a:latin typeface="Verdana"/>
                <a:cs typeface="Verdana"/>
              </a:rPr>
              <a:t>This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led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to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45" dirty="0">
                <a:latin typeface="Verdana"/>
                <a:cs typeface="Verdana"/>
              </a:rPr>
              <a:t>connection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between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zone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6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and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zones </a:t>
            </a:r>
            <a:r>
              <a:rPr sz="1800" spc="-615" dirty="0">
                <a:latin typeface="Verdana"/>
                <a:cs typeface="Verdana"/>
              </a:rPr>
              <a:t> </a:t>
            </a:r>
            <a:r>
              <a:rPr sz="1800" spc="-85" dirty="0">
                <a:latin typeface="Verdana"/>
                <a:cs typeface="Verdana"/>
              </a:rPr>
              <a:t>7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15" dirty="0">
                <a:latin typeface="Verdana"/>
                <a:cs typeface="Verdana"/>
              </a:rPr>
              <a:t>a</a:t>
            </a:r>
            <a:r>
              <a:rPr sz="1800" spc="75" dirty="0">
                <a:latin typeface="Verdana"/>
                <a:cs typeface="Verdana"/>
              </a:rPr>
              <a:t>n</a:t>
            </a:r>
            <a:r>
              <a:rPr sz="1800" spc="95" dirty="0">
                <a:latin typeface="Verdana"/>
                <a:cs typeface="Verdana"/>
              </a:rPr>
              <a:t>d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8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180" dirty="0">
                <a:latin typeface="Verdana"/>
                <a:cs typeface="Verdana"/>
              </a:rPr>
              <a:t>(3,55</a:t>
            </a:r>
            <a:r>
              <a:rPr sz="1800" dirty="0">
                <a:latin typeface="Verdana"/>
                <a:cs typeface="Verdana"/>
              </a:rPr>
              <a:t>8 </a:t>
            </a:r>
            <a:r>
              <a:rPr sz="1800" spc="-315" dirty="0">
                <a:latin typeface="Verdana"/>
                <a:cs typeface="Verdana"/>
              </a:rPr>
              <a:t> </a:t>
            </a:r>
            <a:r>
              <a:rPr sz="1800" spc="-60" dirty="0">
                <a:latin typeface="Verdana"/>
                <a:cs typeface="Verdana"/>
              </a:rPr>
              <a:t>r</a:t>
            </a:r>
            <a:r>
              <a:rPr sz="1800" spc="20" dirty="0">
                <a:latin typeface="Verdana"/>
                <a:cs typeface="Verdana"/>
              </a:rPr>
              <a:t>eside</a:t>
            </a:r>
            <a:r>
              <a:rPr sz="1800" spc="30" dirty="0">
                <a:latin typeface="Verdana"/>
                <a:cs typeface="Verdana"/>
              </a:rPr>
              <a:t>n</a:t>
            </a:r>
            <a:r>
              <a:rPr sz="1800" spc="-90" dirty="0">
                <a:latin typeface="Verdana"/>
                <a:cs typeface="Verdana"/>
              </a:rPr>
              <a:t>ts)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with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drinking</a:t>
            </a:r>
            <a:r>
              <a:rPr sz="1800" spc="-140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w</a:t>
            </a:r>
            <a:r>
              <a:rPr sz="1800" spc="40" dirty="0">
                <a:latin typeface="Verdana"/>
                <a:cs typeface="Verdana"/>
              </a:rPr>
              <a:t>a</a:t>
            </a:r>
            <a:r>
              <a:rPr sz="1800" spc="15" dirty="0">
                <a:latin typeface="Verdana"/>
                <a:cs typeface="Verdana"/>
              </a:rPr>
              <a:t>te</a:t>
            </a:r>
            <a:r>
              <a:rPr sz="1800" spc="-50" dirty="0">
                <a:latin typeface="Verdana"/>
                <a:cs typeface="Verdana"/>
              </a:rPr>
              <a:t>r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from  </a:t>
            </a:r>
            <a:r>
              <a:rPr sz="1800" spc="60" dirty="0">
                <a:latin typeface="Verdana"/>
                <a:cs typeface="Verdana"/>
              </a:rPr>
              <a:t>both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R</a:t>
            </a:r>
            <a:r>
              <a:rPr sz="1800" spc="-35" dirty="0">
                <a:latin typeface="Verdana"/>
                <a:cs typeface="Verdana"/>
              </a:rPr>
              <a:t>eser</a:t>
            </a:r>
            <a:r>
              <a:rPr sz="1800" spc="-45" dirty="0">
                <a:latin typeface="Verdana"/>
                <a:cs typeface="Verdana"/>
              </a:rPr>
              <a:t>v</a:t>
            </a:r>
            <a:r>
              <a:rPr sz="1800" spc="15" dirty="0">
                <a:latin typeface="Verdana"/>
                <a:cs typeface="Verdana"/>
              </a:rPr>
              <a:t>o</a:t>
            </a:r>
            <a:r>
              <a:rPr sz="1800" spc="-5" dirty="0">
                <a:latin typeface="Verdana"/>
                <a:cs typeface="Verdana"/>
              </a:rPr>
              <a:t>i</a:t>
            </a:r>
            <a:r>
              <a:rPr sz="1800" spc="-50" dirty="0">
                <a:latin typeface="Verdana"/>
                <a:cs typeface="Verdana"/>
              </a:rPr>
              <a:t>r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X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a</a:t>
            </a:r>
            <a:r>
              <a:rPr sz="1800" spc="35" dirty="0">
                <a:latin typeface="Verdana"/>
                <a:cs typeface="Verdana"/>
              </a:rPr>
              <a:t>n</a:t>
            </a:r>
            <a:r>
              <a:rPr sz="1800" spc="100" dirty="0">
                <a:latin typeface="Verdana"/>
                <a:cs typeface="Verdana"/>
              </a:rPr>
              <a:t>d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others</a:t>
            </a:r>
            <a:endParaRPr sz="1800">
              <a:latin typeface="Verdana"/>
              <a:cs typeface="Verdana"/>
            </a:endParaRPr>
          </a:p>
          <a:p>
            <a:pPr marL="12700" marR="196215">
              <a:lnSpc>
                <a:spcPct val="155500"/>
              </a:lnSpc>
              <a:spcBef>
                <a:spcPts val="5"/>
              </a:spcBef>
            </a:pPr>
            <a:r>
              <a:rPr sz="1800" spc="15" dirty="0">
                <a:latin typeface="Verdana"/>
                <a:cs typeface="Verdana"/>
              </a:rPr>
              <a:t>Consultations</a:t>
            </a:r>
            <a:r>
              <a:rPr sz="1800" spc="-19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indicated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higher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-85" dirty="0">
                <a:latin typeface="Verdana"/>
                <a:cs typeface="Verdana"/>
              </a:rPr>
              <a:t>IR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in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these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10" dirty="0">
                <a:latin typeface="Verdana"/>
                <a:cs typeface="Verdana"/>
              </a:rPr>
              <a:t>zones </a:t>
            </a:r>
            <a:r>
              <a:rPr sz="1800" spc="-61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The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100" dirty="0">
                <a:latin typeface="Verdana"/>
                <a:cs typeface="Verdana"/>
              </a:rPr>
              <a:t>v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35" dirty="0">
                <a:latin typeface="Verdana"/>
                <a:cs typeface="Verdana"/>
              </a:rPr>
              <a:t>l</a:t>
            </a:r>
            <a:r>
              <a:rPr sz="1800" spc="-80" dirty="0">
                <a:latin typeface="Verdana"/>
                <a:cs typeface="Verdana"/>
              </a:rPr>
              <a:t>v</a:t>
            </a:r>
            <a:r>
              <a:rPr sz="1800" spc="10" dirty="0">
                <a:latin typeface="Verdana"/>
                <a:cs typeface="Verdana"/>
              </a:rPr>
              <a:t>e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w</a:t>
            </a:r>
            <a:r>
              <a:rPr sz="1800" spc="40" dirty="0">
                <a:latin typeface="Verdana"/>
                <a:cs typeface="Verdana"/>
              </a:rPr>
              <a:t>a</a:t>
            </a:r>
            <a:r>
              <a:rPr sz="1800" spc="-60" dirty="0">
                <a:latin typeface="Verdana"/>
                <a:cs typeface="Verdana"/>
              </a:rPr>
              <a:t>s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65" dirty="0">
                <a:latin typeface="Verdana"/>
                <a:cs typeface="Verdana"/>
              </a:rPr>
              <a:t>c</a:t>
            </a:r>
            <a:r>
              <a:rPr sz="1800" spc="-10" dirty="0">
                <a:latin typeface="Verdana"/>
                <a:cs typeface="Verdana"/>
              </a:rPr>
              <a:t>lo</a:t>
            </a:r>
            <a:r>
              <a:rPr sz="1800" spc="-25" dirty="0">
                <a:latin typeface="Verdana"/>
                <a:cs typeface="Verdana"/>
              </a:rPr>
              <a:t>s</a:t>
            </a:r>
            <a:r>
              <a:rPr sz="1800" spc="55" dirty="0">
                <a:latin typeface="Verdana"/>
                <a:cs typeface="Verdana"/>
              </a:rPr>
              <a:t>ed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55" dirty="0">
                <a:latin typeface="Verdana"/>
                <a:cs typeface="Verdana"/>
              </a:rPr>
              <a:t>on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6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60" dirty="0">
                <a:latin typeface="Verdana"/>
                <a:cs typeface="Verdana"/>
              </a:rPr>
              <a:t>June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4084" y="257936"/>
            <a:ext cx="44189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6845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260" dirty="0"/>
              <a:t>6:</a:t>
            </a:r>
            <a:r>
              <a:rPr sz="2400" spc="-155" dirty="0"/>
              <a:t> </a:t>
            </a:r>
            <a:r>
              <a:rPr sz="2400" spc="-25" dirty="0"/>
              <a:t>A</a:t>
            </a:r>
            <a:r>
              <a:rPr sz="2400" spc="-20" dirty="0"/>
              <a:t>d</a:t>
            </a:r>
            <a:r>
              <a:rPr sz="2400" spc="-30" dirty="0"/>
              <a:t>d</a:t>
            </a:r>
            <a:r>
              <a:rPr sz="2400" spc="-80" dirty="0"/>
              <a:t>ition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05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240" dirty="0"/>
              <a:t>(</a:t>
            </a:r>
            <a:r>
              <a:rPr sz="2400" spc="-300" dirty="0"/>
              <a:t>e</a:t>
            </a:r>
            <a:r>
              <a:rPr sz="2400" spc="-114" dirty="0"/>
              <a:t>nvi</a:t>
            </a:r>
            <a:r>
              <a:rPr sz="2400" spc="-110" dirty="0"/>
              <a:t>r</a:t>
            </a:r>
            <a:r>
              <a:rPr sz="2400" spc="-60" dirty="0"/>
              <a:t>onme</a:t>
            </a:r>
            <a:r>
              <a:rPr sz="2400" spc="-70" dirty="0"/>
              <a:t>nt</a:t>
            </a:r>
            <a:r>
              <a:rPr sz="2400" spc="-95" dirty="0"/>
              <a:t>a</a:t>
            </a:r>
            <a:r>
              <a:rPr sz="2400" spc="-170" dirty="0"/>
              <a:t>l,</a:t>
            </a:r>
            <a:r>
              <a:rPr sz="2400" spc="-114" dirty="0"/>
              <a:t> </a:t>
            </a:r>
            <a:r>
              <a:rPr sz="2400" spc="-75" dirty="0"/>
              <a:t>l</a:t>
            </a:r>
            <a:r>
              <a:rPr sz="2400" spc="-155" dirty="0"/>
              <a:t>a</a:t>
            </a:r>
            <a:r>
              <a:rPr sz="2400" spc="-95" dirty="0"/>
              <a:t>bor</a:t>
            </a:r>
            <a:r>
              <a:rPr sz="2400" spc="-114" dirty="0"/>
              <a:t>a</a:t>
            </a:r>
            <a:r>
              <a:rPr sz="2400" spc="-170" dirty="0"/>
              <a:t>tory)</a:t>
            </a:r>
            <a:endParaRPr sz="2400"/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1659" y="1344167"/>
            <a:ext cx="2322576" cy="237286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95743" y="1344167"/>
            <a:ext cx="2279904" cy="237286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406397"/>
            <a:ext cx="10813415" cy="3829050"/>
            <a:chOff x="615441" y="1406397"/>
            <a:chExt cx="10813415" cy="3829050"/>
          </a:xfrm>
        </p:grpSpPr>
        <p:sp>
          <p:nvSpPr>
            <p:cNvPr id="3" name="object 3"/>
            <p:cNvSpPr/>
            <p:nvPr/>
          </p:nvSpPr>
          <p:spPr>
            <a:xfrm>
              <a:off x="621791" y="1412747"/>
              <a:ext cx="10800715" cy="3816350"/>
            </a:xfrm>
            <a:custGeom>
              <a:avLst/>
              <a:gdLst/>
              <a:ahLst/>
              <a:cxnLst/>
              <a:rect l="l" t="t" r="r" b="b"/>
              <a:pathLst>
                <a:path w="10800715" h="3816350">
                  <a:moveTo>
                    <a:pt x="10800588" y="0"/>
                  </a:moveTo>
                  <a:lnTo>
                    <a:pt x="0" y="0"/>
                  </a:lnTo>
                  <a:lnTo>
                    <a:pt x="0" y="3816096"/>
                  </a:lnTo>
                  <a:lnTo>
                    <a:pt x="10800588" y="3816096"/>
                  </a:lnTo>
                  <a:lnTo>
                    <a:pt x="1080058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412747"/>
              <a:ext cx="10800715" cy="3816350"/>
            </a:xfrm>
            <a:custGeom>
              <a:avLst/>
              <a:gdLst/>
              <a:ahLst/>
              <a:cxnLst/>
              <a:rect l="l" t="t" r="r" b="b"/>
              <a:pathLst>
                <a:path w="10800715" h="3816350">
                  <a:moveTo>
                    <a:pt x="0" y="3816096"/>
                  </a:moveTo>
                  <a:lnTo>
                    <a:pt x="10800588" y="3816096"/>
                  </a:lnTo>
                  <a:lnTo>
                    <a:pt x="10800588" y="0"/>
                  </a:lnTo>
                  <a:lnTo>
                    <a:pt x="0" y="0"/>
                  </a:lnTo>
                  <a:lnTo>
                    <a:pt x="0" y="3816096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771" y="1488500"/>
            <a:ext cx="10397490" cy="3654425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1800" b="1" spc="-60" dirty="0">
                <a:solidFill>
                  <a:srgbClr val="A4B33B"/>
                </a:solidFill>
                <a:latin typeface="Verdana"/>
                <a:cs typeface="Verdana"/>
              </a:rPr>
              <a:t>Environmental</a:t>
            </a:r>
            <a:r>
              <a:rPr sz="1800" b="1" spc="-11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65" dirty="0">
                <a:solidFill>
                  <a:srgbClr val="A4B33B"/>
                </a:solidFill>
                <a:latin typeface="Verdana"/>
                <a:cs typeface="Verdana"/>
              </a:rPr>
              <a:t>investigation</a:t>
            </a:r>
            <a:r>
              <a:rPr sz="1800" b="1" spc="-10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245" dirty="0">
                <a:solidFill>
                  <a:srgbClr val="A4B33B"/>
                </a:solidFill>
                <a:latin typeface="Tahoma"/>
                <a:cs typeface="Tahoma"/>
              </a:rPr>
              <a:t>–</a:t>
            </a:r>
            <a:r>
              <a:rPr sz="1800" b="1" spc="-15" dirty="0">
                <a:solidFill>
                  <a:srgbClr val="A4B33B"/>
                </a:solidFill>
                <a:latin typeface="Tahoma"/>
                <a:cs typeface="Tahoma"/>
              </a:rPr>
              <a:t> </a:t>
            </a:r>
            <a:r>
              <a:rPr sz="1800" b="1" spc="-70" dirty="0">
                <a:solidFill>
                  <a:srgbClr val="A4B33B"/>
                </a:solidFill>
                <a:latin typeface="Verdana"/>
                <a:cs typeface="Verdana"/>
              </a:rPr>
              <a:t>Visual</a:t>
            </a:r>
            <a:r>
              <a:rPr sz="1800" b="1" spc="-1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A4B33B"/>
                </a:solidFill>
                <a:latin typeface="Verdana"/>
                <a:cs typeface="Verdana"/>
              </a:rPr>
              <a:t>inspection</a:t>
            </a:r>
            <a:r>
              <a:rPr sz="1800" b="1" spc="-1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60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1800" b="1" spc="-10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85" dirty="0">
                <a:solidFill>
                  <a:srgbClr val="A4B33B"/>
                </a:solidFill>
                <a:latin typeface="Verdana"/>
                <a:cs typeface="Verdana"/>
              </a:rPr>
              <a:t>Reservoir</a:t>
            </a:r>
            <a:r>
              <a:rPr sz="18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800" b="1" spc="-90" dirty="0">
                <a:solidFill>
                  <a:srgbClr val="A4B33B"/>
                </a:solidFill>
                <a:latin typeface="Verdana"/>
                <a:cs typeface="Verdana"/>
              </a:rPr>
              <a:t>X</a:t>
            </a:r>
            <a:endParaRPr sz="18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5"/>
              </a:spcBef>
              <a:buFont typeface="Calibri"/>
              <a:buChar char="•"/>
              <a:tabLst>
                <a:tab pos="195580" algn="l"/>
              </a:tabLst>
            </a:pPr>
            <a:r>
              <a:rPr sz="1800" spc="20" dirty="0">
                <a:latin typeface="Verdana"/>
                <a:cs typeface="Verdana"/>
              </a:rPr>
              <a:t>Basin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constructed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-40" dirty="0">
                <a:latin typeface="Verdana"/>
                <a:cs typeface="Verdana"/>
              </a:rPr>
              <a:t>as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an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45" dirty="0">
                <a:latin typeface="Verdana"/>
                <a:cs typeface="Verdana"/>
              </a:rPr>
              <a:t>unlined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rock</a:t>
            </a:r>
            <a:r>
              <a:rPr sz="1800" spc="-140" dirty="0">
                <a:latin typeface="Verdana"/>
                <a:cs typeface="Verdana"/>
              </a:rPr>
              <a:t> </a:t>
            </a:r>
            <a:r>
              <a:rPr sz="1800" spc="-40" dirty="0">
                <a:latin typeface="Verdana"/>
                <a:cs typeface="Verdana"/>
              </a:rPr>
              <a:t>cavern.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90" dirty="0">
                <a:latin typeface="Verdana"/>
                <a:cs typeface="Verdana"/>
              </a:rPr>
              <a:t>Its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entrance</a:t>
            </a:r>
            <a:r>
              <a:rPr sz="1800" spc="-19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sealed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by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locked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door</a:t>
            </a:r>
            <a:endParaRPr sz="18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1800" spc="45" dirty="0">
                <a:latin typeface="Verdana"/>
                <a:cs typeface="Verdana"/>
              </a:rPr>
              <a:t>400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m3</a:t>
            </a:r>
            <a:r>
              <a:rPr sz="1800" spc="32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of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-35" dirty="0">
                <a:latin typeface="Verdana"/>
                <a:cs typeface="Verdana"/>
              </a:rPr>
              <a:t>water,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located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above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residential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area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in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mountainous</a:t>
            </a:r>
            <a:r>
              <a:rPr sz="1800" spc="-1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terrain</a:t>
            </a:r>
            <a:endParaRPr sz="18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1800" spc="15" dirty="0">
                <a:latin typeface="Verdana"/>
                <a:cs typeface="Verdana"/>
              </a:rPr>
              <a:t>Natural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cracks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located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in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the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back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of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the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reservoir,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leaks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in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the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concrete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construction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55" dirty="0">
                <a:latin typeface="Verdana"/>
                <a:cs typeface="Verdana"/>
              </a:rPr>
              <a:t>and</a:t>
            </a:r>
            <a:endParaRPr sz="180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</a:pPr>
            <a:r>
              <a:rPr sz="1800" spc="50" dirty="0">
                <a:latin typeface="Verdana"/>
                <a:cs typeface="Verdana"/>
              </a:rPr>
              <a:t>w</a:t>
            </a:r>
            <a:r>
              <a:rPr sz="1800" spc="40" dirty="0">
                <a:latin typeface="Verdana"/>
                <a:cs typeface="Verdana"/>
              </a:rPr>
              <a:t>a</a:t>
            </a:r>
            <a:r>
              <a:rPr sz="1800" spc="15" dirty="0">
                <a:latin typeface="Verdana"/>
                <a:cs typeface="Verdana"/>
              </a:rPr>
              <a:t>te</a:t>
            </a:r>
            <a:r>
              <a:rPr sz="1800" spc="-50" dirty="0">
                <a:latin typeface="Verdana"/>
                <a:cs typeface="Verdana"/>
              </a:rPr>
              <a:t>r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run</a:t>
            </a:r>
            <a:r>
              <a:rPr sz="1800" spc="55" dirty="0">
                <a:latin typeface="Verdana"/>
                <a:cs typeface="Verdana"/>
              </a:rPr>
              <a:t>n</a:t>
            </a:r>
            <a:r>
              <a:rPr sz="1800" spc="60" dirty="0">
                <a:latin typeface="Verdana"/>
                <a:cs typeface="Verdana"/>
              </a:rPr>
              <a:t>ing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from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ins</a:t>
            </a:r>
            <a:r>
              <a:rPr sz="1800" spc="-10" dirty="0">
                <a:latin typeface="Verdana"/>
                <a:cs typeface="Verdana"/>
              </a:rPr>
              <a:t>i</a:t>
            </a:r>
            <a:r>
              <a:rPr sz="1800" spc="55" dirty="0">
                <a:latin typeface="Verdana"/>
                <a:cs typeface="Verdana"/>
              </a:rPr>
              <a:t>de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the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roof.</a:t>
            </a:r>
            <a:endParaRPr sz="18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1800" spc="20" dirty="0">
                <a:latin typeface="Verdana"/>
                <a:cs typeface="Verdana"/>
              </a:rPr>
              <a:t>Large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antenna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45" dirty="0">
                <a:latin typeface="Verdana"/>
                <a:cs typeface="Verdana"/>
              </a:rPr>
              <a:t>with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power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lines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above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the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reservoir,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20" dirty="0">
                <a:latin typeface="Verdana"/>
                <a:cs typeface="Verdana"/>
              </a:rPr>
              <a:t>were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birds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could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gather</a:t>
            </a:r>
            <a:endParaRPr sz="18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1215"/>
              </a:spcBef>
              <a:buSzPct val="78571"/>
              <a:buFont typeface="Arial MT"/>
              <a:buChar char="•"/>
              <a:tabLst>
                <a:tab pos="423545" algn="l"/>
                <a:tab pos="424815" algn="l"/>
              </a:tabLst>
            </a:pPr>
            <a:r>
              <a:rPr sz="1400" spc="-5" dirty="0">
                <a:latin typeface="Verdana"/>
                <a:cs typeface="Verdana"/>
              </a:rPr>
              <a:t>Risk</a:t>
            </a:r>
            <a:r>
              <a:rPr sz="1400" spc="-14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of</a:t>
            </a:r>
            <a:r>
              <a:rPr sz="1400" spc="-120" dirty="0">
                <a:latin typeface="Verdana"/>
                <a:cs typeface="Verdana"/>
              </a:rPr>
              <a:t> </a:t>
            </a:r>
            <a:r>
              <a:rPr sz="1400" spc="20" dirty="0">
                <a:latin typeface="Verdana"/>
                <a:cs typeface="Verdana"/>
              </a:rPr>
              <a:t>bird</a:t>
            </a:r>
            <a:r>
              <a:rPr sz="1400" spc="-13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faeces</a:t>
            </a:r>
            <a:r>
              <a:rPr sz="1400" spc="-150" dirty="0">
                <a:latin typeface="Verdana"/>
                <a:cs typeface="Verdana"/>
              </a:rPr>
              <a:t> </a:t>
            </a:r>
            <a:r>
              <a:rPr sz="1400" spc="35" dirty="0">
                <a:latin typeface="Verdana"/>
                <a:cs typeface="Verdana"/>
              </a:rPr>
              <a:t>contaminating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30" dirty="0">
                <a:latin typeface="Verdana"/>
                <a:cs typeface="Verdana"/>
              </a:rPr>
              <a:t>the</a:t>
            </a:r>
            <a:r>
              <a:rPr sz="1400" spc="-14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area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35" dirty="0">
                <a:latin typeface="Verdana"/>
                <a:cs typeface="Verdana"/>
              </a:rPr>
              <a:t>below</a:t>
            </a:r>
            <a:endParaRPr sz="1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185"/>
              </a:spcBef>
              <a:buFont typeface="Calibri"/>
              <a:buChar char="•"/>
              <a:tabLst>
                <a:tab pos="195580" algn="l"/>
              </a:tabLst>
            </a:pPr>
            <a:r>
              <a:rPr sz="1800" spc="75" dirty="0">
                <a:latin typeface="Verdana"/>
                <a:cs typeface="Verdana"/>
              </a:rPr>
              <a:t>No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25" dirty="0">
                <a:latin typeface="Verdana"/>
                <a:cs typeface="Verdana"/>
              </a:rPr>
              <a:t>a</a:t>
            </a:r>
            <a:r>
              <a:rPr sz="1800" spc="35" dirty="0">
                <a:latin typeface="Verdana"/>
                <a:cs typeface="Verdana"/>
              </a:rPr>
              <a:t>n</a:t>
            </a:r>
            <a:r>
              <a:rPr sz="1800" spc="30" dirty="0">
                <a:latin typeface="Verdana"/>
                <a:cs typeface="Verdana"/>
              </a:rPr>
              <a:t>i</a:t>
            </a:r>
            <a:r>
              <a:rPr sz="1800" spc="105" dirty="0">
                <a:latin typeface="Verdana"/>
                <a:cs typeface="Verdana"/>
              </a:rPr>
              <a:t>m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35" dirty="0">
                <a:latin typeface="Verdana"/>
                <a:cs typeface="Verdana"/>
              </a:rPr>
              <a:t>ls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obser</a:t>
            </a:r>
            <a:r>
              <a:rPr sz="1800" spc="-20" dirty="0">
                <a:latin typeface="Verdana"/>
                <a:cs typeface="Verdana"/>
              </a:rPr>
              <a:t>v</a:t>
            </a:r>
            <a:r>
              <a:rPr sz="1800" spc="55" dirty="0">
                <a:latin typeface="Verdana"/>
                <a:cs typeface="Verdana"/>
              </a:rPr>
              <a:t>ed</a:t>
            </a:r>
            <a:endParaRPr sz="18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1800" spc="75" dirty="0">
                <a:latin typeface="Verdana"/>
                <a:cs typeface="Verdana"/>
              </a:rPr>
              <a:t>No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unusua</a:t>
            </a:r>
            <a:r>
              <a:rPr sz="1800" spc="-10" dirty="0">
                <a:latin typeface="Verdana"/>
                <a:cs typeface="Verdana"/>
              </a:rPr>
              <a:t>l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40" dirty="0">
                <a:latin typeface="Verdana"/>
                <a:cs typeface="Verdana"/>
              </a:rPr>
              <a:t>malfu</a:t>
            </a:r>
            <a:r>
              <a:rPr sz="1800" spc="50" dirty="0">
                <a:latin typeface="Verdana"/>
                <a:cs typeface="Verdana"/>
              </a:rPr>
              <a:t>n</a:t>
            </a:r>
            <a:r>
              <a:rPr sz="1800" spc="65" dirty="0">
                <a:latin typeface="Verdana"/>
                <a:cs typeface="Verdana"/>
              </a:rPr>
              <a:t>c</a:t>
            </a:r>
            <a:r>
              <a:rPr sz="1800" spc="10" dirty="0">
                <a:latin typeface="Verdana"/>
                <a:cs typeface="Verdana"/>
              </a:rPr>
              <a:t>tions</a:t>
            </a:r>
            <a:r>
              <a:rPr sz="1800" spc="-180" dirty="0">
                <a:latin typeface="Verdana"/>
                <a:cs typeface="Verdana"/>
              </a:rPr>
              <a:t> </a:t>
            </a:r>
            <a:r>
              <a:rPr sz="1800" spc="20" dirty="0">
                <a:latin typeface="Verdana"/>
                <a:cs typeface="Verdana"/>
              </a:rPr>
              <a:t>re</a:t>
            </a:r>
            <a:r>
              <a:rPr sz="1800" spc="30" dirty="0">
                <a:latin typeface="Verdana"/>
                <a:cs typeface="Verdana"/>
              </a:rPr>
              <a:t>p</a:t>
            </a:r>
            <a:r>
              <a:rPr sz="1800" spc="25" dirty="0">
                <a:latin typeface="Verdana"/>
                <a:cs typeface="Verdana"/>
              </a:rPr>
              <a:t>orted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be</a:t>
            </a:r>
            <a:r>
              <a:rPr sz="1800" spc="25" dirty="0">
                <a:latin typeface="Verdana"/>
                <a:cs typeface="Verdana"/>
              </a:rPr>
              <a:t>f</a:t>
            </a:r>
            <a:r>
              <a:rPr sz="1800" dirty="0">
                <a:latin typeface="Verdana"/>
                <a:cs typeface="Verdana"/>
              </a:rPr>
              <a:t>ore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t</a:t>
            </a:r>
            <a:r>
              <a:rPr sz="1800" spc="65" dirty="0">
                <a:latin typeface="Verdana"/>
                <a:cs typeface="Verdana"/>
              </a:rPr>
              <a:t>h</a:t>
            </a:r>
            <a:r>
              <a:rPr sz="1800" spc="10" dirty="0">
                <a:latin typeface="Verdana"/>
                <a:cs typeface="Verdana"/>
              </a:rPr>
              <a:t>e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outbr</a:t>
            </a:r>
            <a:r>
              <a:rPr sz="1800" spc="40" dirty="0">
                <a:latin typeface="Verdana"/>
                <a:cs typeface="Verdana"/>
              </a:rPr>
              <a:t>e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15" dirty="0">
                <a:latin typeface="Verdana"/>
                <a:cs typeface="Verdana"/>
              </a:rPr>
              <a:t>k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4084" y="257936"/>
            <a:ext cx="44189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6845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260" dirty="0"/>
              <a:t>6:</a:t>
            </a:r>
            <a:r>
              <a:rPr sz="2400" spc="-155" dirty="0"/>
              <a:t> </a:t>
            </a:r>
            <a:r>
              <a:rPr sz="2400" spc="-25" dirty="0"/>
              <a:t>A</a:t>
            </a:r>
            <a:r>
              <a:rPr sz="2400" spc="-20" dirty="0"/>
              <a:t>d</a:t>
            </a:r>
            <a:r>
              <a:rPr sz="2400" spc="-30" dirty="0"/>
              <a:t>d</a:t>
            </a:r>
            <a:r>
              <a:rPr sz="2400" spc="-80" dirty="0"/>
              <a:t>ition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05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240" dirty="0"/>
              <a:t>(</a:t>
            </a:r>
            <a:r>
              <a:rPr sz="2400" spc="-300" dirty="0"/>
              <a:t>e</a:t>
            </a:r>
            <a:r>
              <a:rPr sz="2400" spc="-114" dirty="0"/>
              <a:t>nvi</a:t>
            </a:r>
            <a:r>
              <a:rPr sz="2400" spc="-110" dirty="0"/>
              <a:t>r</a:t>
            </a:r>
            <a:r>
              <a:rPr sz="2400" spc="-60" dirty="0"/>
              <a:t>onme</a:t>
            </a:r>
            <a:r>
              <a:rPr sz="2400" spc="-70" dirty="0"/>
              <a:t>nt</a:t>
            </a:r>
            <a:r>
              <a:rPr sz="2400" spc="-95" dirty="0"/>
              <a:t>a</a:t>
            </a:r>
            <a:r>
              <a:rPr sz="2400" spc="-170" dirty="0"/>
              <a:t>l,</a:t>
            </a:r>
            <a:r>
              <a:rPr sz="2400" spc="-114" dirty="0"/>
              <a:t> </a:t>
            </a:r>
            <a:r>
              <a:rPr sz="2400" spc="-75" dirty="0"/>
              <a:t>l</a:t>
            </a:r>
            <a:r>
              <a:rPr sz="2400" spc="-155" dirty="0"/>
              <a:t>a</a:t>
            </a:r>
            <a:r>
              <a:rPr sz="2400" spc="-95" dirty="0"/>
              <a:t>bor</a:t>
            </a:r>
            <a:r>
              <a:rPr sz="2400" spc="-114" dirty="0"/>
              <a:t>a</a:t>
            </a:r>
            <a:r>
              <a:rPr sz="2400" spc="-170" dirty="0"/>
              <a:t>tory)</a:t>
            </a:r>
            <a:endParaRPr sz="2400"/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363" y="1414272"/>
            <a:ext cx="4704715" cy="3182620"/>
          </a:xfrm>
          <a:prstGeom prst="rect">
            <a:avLst/>
          </a:prstGeom>
          <a:solidFill>
            <a:srgbClr val="F1F1F1"/>
          </a:solidFill>
          <a:ln w="12700">
            <a:solidFill>
              <a:srgbClr val="A4B33B"/>
            </a:solidFill>
          </a:ln>
        </p:spPr>
        <p:txBody>
          <a:bodyPr vert="horz" wrap="square" lIns="0" tIns="240665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895"/>
              </a:spcBef>
            </a:pPr>
            <a:r>
              <a:rPr sz="1900" b="1" spc="-60" dirty="0">
                <a:solidFill>
                  <a:srgbClr val="A4B33B"/>
                </a:solidFill>
                <a:latin typeface="Verdana"/>
                <a:cs typeface="Verdana"/>
              </a:rPr>
              <a:t>En</a:t>
            </a:r>
            <a:r>
              <a:rPr sz="1900" b="1" spc="-70" dirty="0">
                <a:solidFill>
                  <a:srgbClr val="A4B33B"/>
                </a:solidFill>
                <a:latin typeface="Verdana"/>
                <a:cs typeface="Verdana"/>
              </a:rPr>
              <a:t>viro</a:t>
            </a:r>
            <a:r>
              <a:rPr sz="1900" b="1" spc="-110" dirty="0">
                <a:solidFill>
                  <a:srgbClr val="A4B33B"/>
                </a:solidFill>
                <a:latin typeface="Verdana"/>
                <a:cs typeface="Verdana"/>
              </a:rPr>
              <a:t>n</a:t>
            </a:r>
            <a:r>
              <a:rPr sz="1900" b="1" spc="-60" dirty="0">
                <a:solidFill>
                  <a:srgbClr val="A4B33B"/>
                </a:solidFill>
                <a:latin typeface="Verdana"/>
                <a:cs typeface="Verdana"/>
              </a:rPr>
              <a:t>mental</a:t>
            </a:r>
            <a:r>
              <a:rPr sz="1900" b="1" spc="-6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900" b="1" spc="-70" dirty="0">
                <a:solidFill>
                  <a:srgbClr val="A4B33B"/>
                </a:solidFill>
                <a:latin typeface="Verdana"/>
                <a:cs typeface="Verdana"/>
              </a:rPr>
              <a:t>in</a:t>
            </a:r>
            <a:r>
              <a:rPr sz="1900" b="1" spc="-95" dirty="0">
                <a:solidFill>
                  <a:srgbClr val="A4B33B"/>
                </a:solidFill>
                <a:latin typeface="Verdana"/>
                <a:cs typeface="Verdana"/>
              </a:rPr>
              <a:t>v</a:t>
            </a:r>
            <a:r>
              <a:rPr sz="1900" b="1" spc="-85" dirty="0">
                <a:solidFill>
                  <a:srgbClr val="A4B33B"/>
                </a:solidFill>
                <a:latin typeface="Verdana"/>
                <a:cs typeface="Verdana"/>
              </a:rPr>
              <a:t>est</a:t>
            </a:r>
            <a:r>
              <a:rPr sz="1900" b="1" spc="-45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1900" b="1" spc="-55" dirty="0">
                <a:solidFill>
                  <a:srgbClr val="A4B33B"/>
                </a:solidFill>
                <a:latin typeface="Verdana"/>
                <a:cs typeface="Verdana"/>
              </a:rPr>
              <a:t>gation</a:t>
            </a:r>
            <a:r>
              <a:rPr sz="1900" b="1" spc="-9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900" b="1" spc="-265" dirty="0">
                <a:solidFill>
                  <a:srgbClr val="A4B33B"/>
                </a:solidFill>
                <a:latin typeface="Tahoma"/>
                <a:cs typeface="Tahoma"/>
              </a:rPr>
              <a:t>–</a:t>
            </a:r>
            <a:endParaRPr sz="1900">
              <a:latin typeface="Tahoma"/>
              <a:cs typeface="Tahoma"/>
            </a:endParaRPr>
          </a:p>
          <a:p>
            <a:pPr marL="251460">
              <a:lnSpc>
                <a:spcPct val="100000"/>
              </a:lnSpc>
            </a:pPr>
            <a:r>
              <a:rPr sz="1900" b="1" spc="-5" dirty="0">
                <a:solidFill>
                  <a:srgbClr val="A4B33B"/>
                </a:solidFill>
                <a:latin typeface="Verdana"/>
                <a:cs typeface="Verdana"/>
              </a:rPr>
              <a:t>W</a:t>
            </a:r>
            <a:r>
              <a:rPr sz="1900" b="1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1900" b="1" spc="-11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1900" b="1" spc="-70" dirty="0">
                <a:solidFill>
                  <a:srgbClr val="A4B33B"/>
                </a:solidFill>
                <a:latin typeface="Verdana"/>
                <a:cs typeface="Verdana"/>
              </a:rPr>
              <a:t>ther</a:t>
            </a:r>
            <a:r>
              <a:rPr sz="1900" b="1" spc="-8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1900" b="1" spc="-65" dirty="0">
                <a:solidFill>
                  <a:srgbClr val="A4B33B"/>
                </a:solidFill>
                <a:latin typeface="Verdana"/>
                <a:cs typeface="Verdana"/>
              </a:rPr>
              <a:t>rec</a:t>
            </a:r>
            <a:r>
              <a:rPr sz="1900" b="1" spc="-85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1900" b="1" spc="-114" dirty="0">
                <a:solidFill>
                  <a:srgbClr val="A4B33B"/>
                </a:solidFill>
                <a:latin typeface="Verdana"/>
                <a:cs typeface="Verdana"/>
              </a:rPr>
              <a:t>rds.</a:t>
            </a:r>
            <a:endParaRPr sz="1900">
              <a:latin typeface="Verdana"/>
              <a:cs typeface="Verdana"/>
            </a:endParaRPr>
          </a:p>
          <a:p>
            <a:pPr marL="251460" marR="558800">
              <a:lnSpc>
                <a:spcPct val="100000"/>
              </a:lnSpc>
              <a:spcBef>
                <a:spcPts val="1205"/>
              </a:spcBef>
            </a:pPr>
            <a:r>
              <a:rPr sz="1900" spc="229" dirty="0">
                <a:latin typeface="Verdana"/>
                <a:cs typeface="Verdana"/>
              </a:rPr>
              <a:t>W</a:t>
            </a:r>
            <a:r>
              <a:rPr sz="1900" spc="-5" dirty="0">
                <a:latin typeface="Verdana"/>
                <a:cs typeface="Verdana"/>
              </a:rPr>
              <a:t>e</a:t>
            </a:r>
            <a:r>
              <a:rPr sz="1900" spc="-15" dirty="0">
                <a:latin typeface="Verdana"/>
                <a:cs typeface="Verdana"/>
              </a:rPr>
              <a:t>a</a:t>
            </a:r>
            <a:r>
              <a:rPr sz="1900" spc="35" dirty="0">
                <a:latin typeface="Verdana"/>
                <a:cs typeface="Verdana"/>
              </a:rPr>
              <a:t>th</a:t>
            </a:r>
            <a:r>
              <a:rPr sz="1900" spc="30" dirty="0">
                <a:latin typeface="Verdana"/>
                <a:cs typeface="Verdana"/>
              </a:rPr>
              <a:t>e</a:t>
            </a:r>
            <a:r>
              <a:rPr sz="1900" spc="-55" dirty="0">
                <a:latin typeface="Verdana"/>
                <a:cs typeface="Verdana"/>
              </a:rPr>
              <a:t>r</a:t>
            </a:r>
            <a:r>
              <a:rPr sz="1900" spc="-125" dirty="0">
                <a:latin typeface="Verdana"/>
                <a:cs typeface="Verdana"/>
              </a:rPr>
              <a:t> </a:t>
            </a:r>
            <a:r>
              <a:rPr sz="1900" spc="35" dirty="0">
                <a:latin typeface="Verdana"/>
                <a:cs typeface="Verdana"/>
              </a:rPr>
              <a:t>da</a:t>
            </a:r>
            <a:r>
              <a:rPr sz="1900" spc="10" dirty="0">
                <a:latin typeface="Verdana"/>
                <a:cs typeface="Verdana"/>
              </a:rPr>
              <a:t>t</a:t>
            </a:r>
            <a:r>
              <a:rPr sz="1900" spc="-25" dirty="0">
                <a:latin typeface="Verdana"/>
                <a:cs typeface="Verdana"/>
              </a:rPr>
              <a:t>a</a:t>
            </a:r>
            <a:r>
              <a:rPr sz="1900" spc="-145" dirty="0">
                <a:latin typeface="Verdana"/>
                <a:cs typeface="Verdana"/>
              </a:rPr>
              <a:t> </a:t>
            </a:r>
            <a:r>
              <a:rPr sz="1900" spc="30" dirty="0">
                <a:latin typeface="Verdana"/>
                <a:cs typeface="Verdana"/>
              </a:rPr>
              <a:t>from</a:t>
            </a:r>
            <a:r>
              <a:rPr sz="1900" spc="-160" dirty="0">
                <a:latin typeface="Verdana"/>
                <a:cs typeface="Verdana"/>
              </a:rPr>
              <a:t> </a:t>
            </a:r>
            <a:r>
              <a:rPr sz="1900" spc="-25" dirty="0">
                <a:latin typeface="Verdana"/>
                <a:cs typeface="Verdana"/>
              </a:rPr>
              <a:t>a</a:t>
            </a:r>
            <a:r>
              <a:rPr sz="1900" spc="-175" dirty="0">
                <a:latin typeface="Verdana"/>
                <a:cs typeface="Verdana"/>
              </a:rPr>
              <a:t> </a:t>
            </a:r>
            <a:r>
              <a:rPr sz="1900" spc="5" dirty="0">
                <a:latin typeface="Verdana"/>
                <a:cs typeface="Verdana"/>
              </a:rPr>
              <a:t>nea</a:t>
            </a:r>
            <a:r>
              <a:rPr sz="1900" spc="-10" dirty="0">
                <a:latin typeface="Verdana"/>
                <a:cs typeface="Verdana"/>
              </a:rPr>
              <a:t>r</a:t>
            </a:r>
            <a:r>
              <a:rPr sz="1900" dirty="0">
                <a:latin typeface="Verdana"/>
                <a:cs typeface="Verdana"/>
              </a:rPr>
              <a:t>by  </a:t>
            </a:r>
            <a:r>
              <a:rPr sz="1900" spc="20" dirty="0">
                <a:latin typeface="Verdana"/>
                <a:cs typeface="Verdana"/>
              </a:rPr>
              <a:t>weather</a:t>
            </a:r>
            <a:r>
              <a:rPr sz="1900" spc="-135" dirty="0">
                <a:latin typeface="Verdana"/>
                <a:cs typeface="Verdana"/>
              </a:rPr>
              <a:t> </a:t>
            </a:r>
            <a:r>
              <a:rPr sz="1900" spc="5" dirty="0">
                <a:latin typeface="Verdana"/>
                <a:cs typeface="Verdana"/>
              </a:rPr>
              <a:t>station</a:t>
            </a:r>
            <a:r>
              <a:rPr sz="1900" spc="-145" dirty="0">
                <a:latin typeface="Verdana"/>
                <a:cs typeface="Verdana"/>
              </a:rPr>
              <a:t> </a:t>
            </a:r>
            <a:r>
              <a:rPr sz="1900" spc="35" dirty="0">
                <a:latin typeface="Verdana"/>
                <a:cs typeface="Verdana"/>
              </a:rPr>
              <a:t>indicated</a:t>
            </a:r>
            <a:r>
              <a:rPr sz="1900" spc="-155" dirty="0">
                <a:latin typeface="Verdana"/>
                <a:cs typeface="Verdana"/>
              </a:rPr>
              <a:t> </a:t>
            </a:r>
            <a:r>
              <a:rPr sz="1900" spc="-30" dirty="0">
                <a:latin typeface="Verdana"/>
                <a:cs typeface="Verdana"/>
              </a:rPr>
              <a:t>heavy </a:t>
            </a:r>
            <a:r>
              <a:rPr sz="1900" spc="-655" dirty="0">
                <a:latin typeface="Verdana"/>
                <a:cs typeface="Verdana"/>
              </a:rPr>
              <a:t> </a:t>
            </a:r>
            <a:r>
              <a:rPr sz="1900" spc="-45" dirty="0">
                <a:latin typeface="Verdana"/>
                <a:cs typeface="Verdana"/>
              </a:rPr>
              <a:t>rainfall.</a:t>
            </a:r>
            <a:endParaRPr sz="1900">
              <a:latin typeface="Verdana"/>
              <a:cs typeface="Verdana"/>
            </a:endParaRPr>
          </a:p>
          <a:p>
            <a:pPr marL="251460" marR="394335">
              <a:lnSpc>
                <a:spcPct val="100000"/>
              </a:lnSpc>
              <a:spcBef>
                <a:spcPts val="1200"/>
              </a:spcBef>
            </a:pPr>
            <a:r>
              <a:rPr sz="1900" spc="-10" dirty="0">
                <a:latin typeface="Verdana"/>
                <a:cs typeface="Verdana"/>
              </a:rPr>
              <a:t>Th</a:t>
            </a:r>
            <a:r>
              <a:rPr sz="1900" dirty="0">
                <a:latin typeface="Verdana"/>
                <a:cs typeface="Verdana"/>
              </a:rPr>
              <a:t>i</a:t>
            </a:r>
            <a:r>
              <a:rPr sz="1900" spc="-65" dirty="0">
                <a:latin typeface="Verdana"/>
                <a:cs typeface="Verdana"/>
              </a:rPr>
              <a:t>s</a:t>
            </a:r>
            <a:r>
              <a:rPr sz="1900" spc="-180" dirty="0">
                <a:latin typeface="Verdana"/>
                <a:cs typeface="Verdana"/>
              </a:rPr>
              <a:t> </a:t>
            </a:r>
            <a:r>
              <a:rPr sz="1900" spc="30" dirty="0">
                <a:latin typeface="Verdana"/>
                <a:cs typeface="Verdana"/>
              </a:rPr>
              <a:t>coi</a:t>
            </a:r>
            <a:r>
              <a:rPr sz="1900" spc="55" dirty="0">
                <a:latin typeface="Verdana"/>
                <a:cs typeface="Verdana"/>
              </a:rPr>
              <a:t>nc</a:t>
            </a:r>
            <a:r>
              <a:rPr sz="1900" spc="30" dirty="0">
                <a:latin typeface="Verdana"/>
                <a:cs typeface="Verdana"/>
              </a:rPr>
              <a:t>i</a:t>
            </a:r>
            <a:r>
              <a:rPr sz="1900" spc="55" dirty="0">
                <a:latin typeface="Verdana"/>
                <a:cs typeface="Verdana"/>
              </a:rPr>
              <a:t>d</a:t>
            </a:r>
            <a:r>
              <a:rPr sz="1900" spc="45" dirty="0">
                <a:latin typeface="Verdana"/>
                <a:cs typeface="Verdana"/>
              </a:rPr>
              <a:t>e</a:t>
            </a:r>
            <a:r>
              <a:rPr sz="1900" spc="100" dirty="0">
                <a:latin typeface="Verdana"/>
                <a:cs typeface="Verdana"/>
              </a:rPr>
              <a:t>d</a:t>
            </a:r>
            <a:r>
              <a:rPr sz="1900" spc="-145" dirty="0">
                <a:latin typeface="Verdana"/>
                <a:cs typeface="Verdana"/>
              </a:rPr>
              <a:t> </a:t>
            </a:r>
            <a:r>
              <a:rPr sz="1900" spc="75" dirty="0">
                <a:latin typeface="Verdana"/>
                <a:cs typeface="Verdana"/>
              </a:rPr>
              <a:t>w</a:t>
            </a:r>
            <a:r>
              <a:rPr sz="1900" spc="30" dirty="0">
                <a:latin typeface="Verdana"/>
                <a:cs typeface="Verdana"/>
              </a:rPr>
              <a:t>i</a:t>
            </a:r>
            <a:r>
              <a:rPr sz="1900" spc="50" dirty="0">
                <a:latin typeface="Verdana"/>
                <a:cs typeface="Verdana"/>
              </a:rPr>
              <a:t>th</a:t>
            </a:r>
            <a:r>
              <a:rPr sz="1900" spc="-160" dirty="0">
                <a:latin typeface="Verdana"/>
                <a:cs typeface="Verdana"/>
              </a:rPr>
              <a:t> </a:t>
            </a:r>
            <a:r>
              <a:rPr sz="1900" spc="-20" dirty="0">
                <a:latin typeface="Verdana"/>
                <a:cs typeface="Verdana"/>
              </a:rPr>
              <a:t>r</a:t>
            </a:r>
            <a:r>
              <a:rPr sz="1900" spc="-35" dirty="0">
                <a:latin typeface="Verdana"/>
                <a:cs typeface="Verdana"/>
              </a:rPr>
              <a:t>e</a:t>
            </a:r>
            <a:r>
              <a:rPr sz="1900" spc="10" dirty="0">
                <a:latin typeface="Verdana"/>
                <a:cs typeface="Verdana"/>
              </a:rPr>
              <a:t>gist</a:t>
            </a:r>
            <a:r>
              <a:rPr sz="1900" spc="5" dirty="0">
                <a:latin typeface="Verdana"/>
                <a:cs typeface="Verdana"/>
              </a:rPr>
              <a:t>e</a:t>
            </a:r>
            <a:r>
              <a:rPr sz="1900" spc="-20" dirty="0">
                <a:latin typeface="Verdana"/>
                <a:cs typeface="Verdana"/>
              </a:rPr>
              <a:t>r</a:t>
            </a:r>
            <a:r>
              <a:rPr sz="1900" spc="-35" dirty="0">
                <a:latin typeface="Verdana"/>
                <a:cs typeface="Verdana"/>
              </a:rPr>
              <a:t>e</a:t>
            </a:r>
            <a:r>
              <a:rPr sz="1900" spc="70" dirty="0">
                <a:latin typeface="Verdana"/>
                <a:cs typeface="Verdana"/>
              </a:rPr>
              <a:t>d  </a:t>
            </a:r>
            <a:r>
              <a:rPr sz="1900" spc="40" dirty="0">
                <a:latin typeface="Verdana"/>
                <a:cs typeface="Verdana"/>
              </a:rPr>
              <a:t>cons</a:t>
            </a:r>
            <a:r>
              <a:rPr sz="1900" spc="30" dirty="0">
                <a:latin typeface="Verdana"/>
                <a:cs typeface="Verdana"/>
              </a:rPr>
              <a:t>u</a:t>
            </a:r>
            <a:r>
              <a:rPr sz="1900" spc="-15" dirty="0">
                <a:latin typeface="Verdana"/>
                <a:cs typeface="Verdana"/>
              </a:rPr>
              <a:t>l</a:t>
            </a:r>
            <a:r>
              <a:rPr sz="1900" spc="5" dirty="0">
                <a:latin typeface="Verdana"/>
                <a:cs typeface="Verdana"/>
              </a:rPr>
              <a:t>ta</a:t>
            </a:r>
            <a:r>
              <a:rPr sz="1900" spc="-5" dirty="0">
                <a:latin typeface="Verdana"/>
                <a:cs typeface="Verdana"/>
              </a:rPr>
              <a:t>t</a:t>
            </a:r>
            <a:r>
              <a:rPr sz="1900" spc="-15" dirty="0">
                <a:latin typeface="Verdana"/>
                <a:cs typeface="Verdana"/>
              </a:rPr>
              <a:t>i</a:t>
            </a:r>
            <a:r>
              <a:rPr sz="1900" spc="15" dirty="0">
                <a:latin typeface="Verdana"/>
                <a:cs typeface="Verdana"/>
              </a:rPr>
              <a:t>ons</a:t>
            </a:r>
            <a:r>
              <a:rPr sz="1900" spc="-135" dirty="0">
                <a:latin typeface="Verdana"/>
                <a:cs typeface="Verdana"/>
              </a:rPr>
              <a:t> </a:t>
            </a:r>
            <a:r>
              <a:rPr sz="1900" spc="5" dirty="0">
                <a:latin typeface="Verdana"/>
                <a:cs typeface="Verdana"/>
              </a:rPr>
              <a:t>of</a:t>
            </a:r>
            <a:r>
              <a:rPr sz="1900" spc="-175" dirty="0">
                <a:latin typeface="Verdana"/>
                <a:cs typeface="Verdana"/>
              </a:rPr>
              <a:t> </a:t>
            </a:r>
            <a:r>
              <a:rPr sz="1900" spc="45" dirty="0">
                <a:latin typeface="Verdana"/>
                <a:cs typeface="Verdana"/>
              </a:rPr>
              <a:t>g</a:t>
            </a:r>
            <a:r>
              <a:rPr sz="1900" spc="35" dirty="0">
                <a:latin typeface="Verdana"/>
                <a:cs typeface="Verdana"/>
              </a:rPr>
              <a:t>a</a:t>
            </a:r>
            <a:r>
              <a:rPr sz="1900" spc="-35" dirty="0">
                <a:latin typeface="Verdana"/>
                <a:cs typeface="Verdana"/>
              </a:rPr>
              <a:t>st</a:t>
            </a:r>
            <a:r>
              <a:rPr sz="1900" spc="-40" dirty="0">
                <a:latin typeface="Verdana"/>
                <a:cs typeface="Verdana"/>
              </a:rPr>
              <a:t>r</a:t>
            </a:r>
            <a:r>
              <a:rPr sz="1900" spc="20" dirty="0">
                <a:latin typeface="Verdana"/>
                <a:cs typeface="Verdana"/>
              </a:rPr>
              <a:t>o</a:t>
            </a:r>
            <a:r>
              <a:rPr sz="1900" spc="10" dirty="0">
                <a:latin typeface="Verdana"/>
                <a:cs typeface="Verdana"/>
              </a:rPr>
              <a:t>enteri</a:t>
            </a:r>
            <a:r>
              <a:rPr sz="1900" spc="-20" dirty="0">
                <a:latin typeface="Verdana"/>
                <a:cs typeface="Verdana"/>
              </a:rPr>
              <a:t>tis</a:t>
            </a:r>
            <a:r>
              <a:rPr sz="1900" spc="-120" dirty="0">
                <a:latin typeface="Verdana"/>
                <a:cs typeface="Verdana"/>
              </a:rPr>
              <a:t> </a:t>
            </a:r>
            <a:r>
              <a:rPr sz="1900" spc="-15" dirty="0">
                <a:latin typeface="Verdana"/>
                <a:cs typeface="Verdana"/>
              </a:rPr>
              <a:t>i</a:t>
            </a:r>
            <a:r>
              <a:rPr sz="1900" spc="55" dirty="0">
                <a:latin typeface="Verdana"/>
                <a:cs typeface="Verdana"/>
              </a:rPr>
              <a:t>n  </a:t>
            </a:r>
            <a:r>
              <a:rPr sz="1900" spc="35" dirty="0">
                <a:latin typeface="Verdana"/>
                <a:cs typeface="Verdana"/>
              </a:rPr>
              <a:t>the</a:t>
            </a:r>
            <a:r>
              <a:rPr sz="1900" spc="-165" dirty="0">
                <a:latin typeface="Verdana"/>
                <a:cs typeface="Verdana"/>
              </a:rPr>
              <a:t> </a:t>
            </a:r>
            <a:r>
              <a:rPr sz="1900" spc="110" dirty="0">
                <a:latin typeface="Verdana"/>
                <a:cs typeface="Verdana"/>
              </a:rPr>
              <a:t>N</a:t>
            </a:r>
            <a:r>
              <a:rPr sz="1900" spc="-10" dirty="0">
                <a:latin typeface="Verdana"/>
                <a:cs typeface="Verdana"/>
              </a:rPr>
              <a:t>o</a:t>
            </a:r>
            <a:r>
              <a:rPr sz="1900" spc="-20" dirty="0">
                <a:latin typeface="Verdana"/>
                <a:cs typeface="Verdana"/>
              </a:rPr>
              <a:t>r</a:t>
            </a:r>
            <a:r>
              <a:rPr sz="1900" spc="70" dirty="0">
                <a:latin typeface="Verdana"/>
                <a:cs typeface="Verdana"/>
              </a:rPr>
              <a:t>w</a:t>
            </a:r>
            <a:r>
              <a:rPr sz="1900" spc="40" dirty="0">
                <a:latin typeface="Verdana"/>
                <a:cs typeface="Verdana"/>
              </a:rPr>
              <a:t>e</a:t>
            </a:r>
            <a:r>
              <a:rPr sz="1900" spc="105" dirty="0">
                <a:latin typeface="Verdana"/>
                <a:cs typeface="Verdana"/>
              </a:rPr>
              <a:t>g</a:t>
            </a:r>
            <a:r>
              <a:rPr sz="1900" spc="15" dirty="0">
                <a:latin typeface="Verdana"/>
                <a:cs typeface="Verdana"/>
              </a:rPr>
              <a:t>ian</a:t>
            </a:r>
            <a:r>
              <a:rPr sz="1900" spc="-120" dirty="0">
                <a:latin typeface="Verdana"/>
                <a:cs typeface="Verdana"/>
              </a:rPr>
              <a:t> </a:t>
            </a:r>
            <a:r>
              <a:rPr sz="1900" spc="-20" dirty="0">
                <a:latin typeface="Verdana"/>
                <a:cs typeface="Verdana"/>
              </a:rPr>
              <a:t>Synd</a:t>
            </a:r>
            <a:r>
              <a:rPr sz="1900" spc="-25" dirty="0">
                <a:latin typeface="Verdana"/>
                <a:cs typeface="Verdana"/>
              </a:rPr>
              <a:t>r</a:t>
            </a:r>
            <a:r>
              <a:rPr sz="1900" spc="80" dirty="0">
                <a:latin typeface="Verdana"/>
                <a:cs typeface="Verdana"/>
              </a:rPr>
              <a:t>om</a:t>
            </a:r>
            <a:r>
              <a:rPr sz="1900" spc="30" dirty="0">
                <a:latin typeface="Verdana"/>
                <a:cs typeface="Verdana"/>
              </a:rPr>
              <a:t>i</a:t>
            </a:r>
            <a:r>
              <a:rPr sz="1900" spc="60" dirty="0">
                <a:latin typeface="Verdana"/>
                <a:cs typeface="Verdana"/>
              </a:rPr>
              <a:t>c  </a:t>
            </a:r>
            <a:r>
              <a:rPr sz="1900" spc="-10" dirty="0">
                <a:latin typeface="Verdana"/>
                <a:cs typeface="Verdana"/>
              </a:rPr>
              <a:t>Surveillance</a:t>
            </a:r>
            <a:r>
              <a:rPr sz="1900" spc="-160" dirty="0">
                <a:latin typeface="Verdana"/>
                <a:cs typeface="Verdana"/>
              </a:rPr>
              <a:t> </a:t>
            </a:r>
            <a:r>
              <a:rPr sz="1900" spc="-60" dirty="0">
                <a:latin typeface="Verdana"/>
                <a:cs typeface="Verdana"/>
              </a:rPr>
              <a:t>System.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74084" y="257936"/>
            <a:ext cx="44189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6845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260" dirty="0"/>
              <a:t>6:</a:t>
            </a:r>
            <a:r>
              <a:rPr sz="2400" spc="-155" dirty="0"/>
              <a:t> </a:t>
            </a:r>
            <a:r>
              <a:rPr sz="2400" spc="-25" dirty="0"/>
              <a:t>A</a:t>
            </a:r>
            <a:r>
              <a:rPr sz="2400" spc="-20" dirty="0"/>
              <a:t>d</a:t>
            </a:r>
            <a:r>
              <a:rPr sz="2400" spc="-30" dirty="0"/>
              <a:t>d</a:t>
            </a:r>
            <a:r>
              <a:rPr sz="2400" spc="-80" dirty="0"/>
              <a:t>ition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05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240" dirty="0"/>
              <a:t>(</a:t>
            </a:r>
            <a:r>
              <a:rPr sz="2400" spc="-300" dirty="0"/>
              <a:t>e</a:t>
            </a:r>
            <a:r>
              <a:rPr sz="2400" spc="-114" dirty="0"/>
              <a:t>nvi</a:t>
            </a:r>
            <a:r>
              <a:rPr sz="2400" spc="-110" dirty="0"/>
              <a:t>r</a:t>
            </a:r>
            <a:r>
              <a:rPr sz="2400" spc="-60" dirty="0"/>
              <a:t>onme</a:t>
            </a:r>
            <a:r>
              <a:rPr sz="2400" spc="-70" dirty="0"/>
              <a:t>nt</a:t>
            </a:r>
            <a:r>
              <a:rPr sz="2400" spc="-95" dirty="0"/>
              <a:t>a</a:t>
            </a:r>
            <a:r>
              <a:rPr sz="2400" spc="-170" dirty="0"/>
              <a:t>l,</a:t>
            </a:r>
            <a:r>
              <a:rPr sz="2400" spc="-114" dirty="0"/>
              <a:t> </a:t>
            </a:r>
            <a:r>
              <a:rPr sz="2400" spc="-75" dirty="0"/>
              <a:t>l</a:t>
            </a:r>
            <a:r>
              <a:rPr sz="2400" spc="-155" dirty="0"/>
              <a:t>a</a:t>
            </a:r>
            <a:r>
              <a:rPr sz="2400" spc="-95" dirty="0"/>
              <a:t>bor</a:t>
            </a:r>
            <a:r>
              <a:rPr sz="2400" spc="-114" dirty="0"/>
              <a:t>a</a:t>
            </a:r>
            <a:r>
              <a:rPr sz="2400" spc="-170" dirty="0"/>
              <a:t>tory)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1932" y="1412747"/>
            <a:ext cx="5867400" cy="369265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409446"/>
            <a:ext cx="11064875" cy="3429635"/>
            <a:chOff x="615441" y="1409446"/>
            <a:chExt cx="11064875" cy="3429635"/>
          </a:xfrm>
        </p:grpSpPr>
        <p:sp>
          <p:nvSpPr>
            <p:cNvPr id="3" name="object 3"/>
            <p:cNvSpPr/>
            <p:nvPr/>
          </p:nvSpPr>
          <p:spPr>
            <a:xfrm>
              <a:off x="621791" y="1415796"/>
              <a:ext cx="11052175" cy="3416935"/>
            </a:xfrm>
            <a:custGeom>
              <a:avLst/>
              <a:gdLst/>
              <a:ahLst/>
              <a:cxnLst/>
              <a:rect l="l" t="t" r="r" b="b"/>
              <a:pathLst>
                <a:path w="11052175" h="3416935">
                  <a:moveTo>
                    <a:pt x="11052048" y="0"/>
                  </a:moveTo>
                  <a:lnTo>
                    <a:pt x="0" y="0"/>
                  </a:lnTo>
                  <a:lnTo>
                    <a:pt x="0" y="3416807"/>
                  </a:lnTo>
                  <a:lnTo>
                    <a:pt x="11052048" y="3416807"/>
                  </a:lnTo>
                  <a:lnTo>
                    <a:pt x="1105204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415796"/>
              <a:ext cx="11052175" cy="3416935"/>
            </a:xfrm>
            <a:custGeom>
              <a:avLst/>
              <a:gdLst/>
              <a:ahLst/>
              <a:cxnLst/>
              <a:rect l="l" t="t" r="r" b="b"/>
              <a:pathLst>
                <a:path w="11052175" h="3416935">
                  <a:moveTo>
                    <a:pt x="0" y="3416807"/>
                  </a:moveTo>
                  <a:lnTo>
                    <a:pt x="11052048" y="3416807"/>
                  </a:lnTo>
                  <a:lnTo>
                    <a:pt x="11052048" y="0"/>
                  </a:lnTo>
                  <a:lnTo>
                    <a:pt x="0" y="0"/>
                  </a:lnTo>
                  <a:lnTo>
                    <a:pt x="0" y="3416807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771" y="1417880"/>
            <a:ext cx="10599420" cy="3117215"/>
          </a:xfrm>
          <a:prstGeom prst="rect">
            <a:avLst/>
          </a:prstGeom>
        </p:spPr>
        <p:txBody>
          <a:bodyPr vert="horz" wrap="square" lIns="0" tIns="233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sz="2800" b="1" spc="-50" dirty="0">
                <a:latin typeface="Verdana"/>
                <a:cs typeface="Verdana"/>
              </a:rPr>
              <a:t>A</a:t>
            </a:r>
            <a:r>
              <a:rPr sz="2800" b="1" spc="-55" dirty="0">
                <a:latin typeface="Verdana"/>
                <a:cs typeface="Verdana"/>
              </a:rPr>
              <a:t>n</a:t>
            </a:r>
            <a:r>
              <a:rPr sz="2800" b="1" spc="-150" dirty="0">
                <a:latin typeface="Verdana"/>
                <a:cs typeface="Verdana"/>
              </a:rPr>
              <a:t>alysis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85" dirty="0">
                <a:latin typeface="Verdana"/>
                <a:cs typeface="Verdana"/>
              </a:rPr>
              <a:t>o</a:t>
            </a:r>
            <a:r>
              <a:rPr sz="2800" b="1" spc="-100" dirty="0">
                <a:latin typeface="Verdana"/>
                <a:cs typeface="Verdana"/>
              </a:rPr>
              <a:t>f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135" dirty="0">
                <a:latin typeface="Verdana"/>
                <a:cs typeface="Verdana"/>
              </a:rPr>
              <a:t>w</a:t>
            </a:r>
            <a:r>
              <a:rPr sz="2800" b="1" spc="-125" dirty="0">
                <a:latin typeface="Verdana"/>
                <a:cs typeface="Verdana"/>
              </a:rPr>
              <a:t>ater</a:t>
            </a:r>
            <a:r>
              <a:rPr sz="2800" b="1" spc="-155" dirty="0">
                <a:latin typeface="Verdana"/>
                <a:cs typeface="Verdana"/>
              </a:rPr>
              <a:t> </a:t>
            </a:r>
            <a:r>
              <a:rPr sz="2800" b="1" spc="-90" dirty="0">
                <a:latin typeface="Verdana"/>
                <a:cs typeface="Verdana"/>
              </a:rPr>
              <a:t>in</a:t>
            </a:r>
            <a:r>
              <a:rPr sz="2800" b="1" spc="-185" dirty="0">
                <a:latin typeface="Verdana"/>
                <a:cs typeface="Verdana"/>
              </a:rPr>
              <a:t> </a:t>
            </a:r>
            <a:r>
              <a:rPr sz="2800" b="1" spc="-114" dirty="0">
                <a:latin typeface="Verdana"/>
                <a:cs typeface="Verdana"/>
              </a:rPr>
              <a:t>WS</a:t>
            </a:r>
            <a:r>
              <a:rPr sz="2800" b="1" spc="-85" dirty="0">
                <a:latin typeface="Verdana"/>
                <a:cs typeface="Verdana"/>
              </a:rPr>
              <a:t>S</a:t>
            </a:r>
            <a:r>
              <a:rPr sz="2800" b="1" spc="-270" dirty="0">
                <a:latin typeface="Verdana"/>
                <a:cs typeface="Verdana"/>
              </a:rPr>
              <a:t>-</a:t>
            </a:r>
            <a:r>
              <a:rPr sz="2800" b="1" spc="-35" dirty="0">
                <a:latin typeface="Verdana"/>
                <a:cs typeface="Verdana"/>
              </a:rPr>
              <a:t>A</a:t>
            </a:r>
            <a:r>
              <a:rPr sz="2800" b="1" spc="-155" dirty="0">
                <a:latin typeface="Verdana"/>
                <a:cs typeface="Verdana"/>
              </a:rPr>
              <a:t> </a:t>
            </a:r>
            <a:r>
              <a:rPr sz="2800" b="1" spc="-140" dirty="0">
                <a:latin typeface="Verdana"/>
                <a:cs typeface="Verdana"/>
              </a:rPr>
              <a:t>or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90" dirty="0">
                <a:latin typeface="Verdana"/>
                <a:cs typeface="Verdana"/>
              </a:rPr>
              <a:t>in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150" dirty="0">
                <a:latin typeface="Verdana"/>
                <a:cs typeface="Verdana"/>
              </a:rPr>
              <a:t>R</a:t>
            </a:r>
            <a:r>
              <a:rPr sz="2800" b="1" spc="-140" dirty="0">
                <a:latin typeface="Verdana"/>
                <a:cs typeface="Verdana"/>
              </a:rPr>
              <a:t>eser</a:t>
            </a:r>
            <a:r>
              <a:rPr sz="2800" b="1" spc="-165" dirty="0">
                <a:latin typeface="Verdana"/>
                <a:cs typeface="Verdana"/>
              </a:rPr>
              <a:t>v</a:t>
            </a:r>
            <a:r>
              <a:rPr sz="2800" b="1" spc="-130" dirty="0">
                <a:latin typeface="Verdana"/>
                <a:cs typeface="Verdana"/>
              </a:rPr>
              <a:t>oir</a:t>
            </a:r>
            <a:r>
              <a:rPr sz="2800" b="1" spc="-140" dirty="0">
                <a:latin typeface="Verdana"/>
                <a:cs typeface="Verdana"/>
              </a:rPr>
              <a:t> </a:t>
            </a:r>
            <a:r>
              <a:rPr sz="2800" b="1" spc="-210" dirty="0">
                <a:latin typeface="Verdana"/>
                <a:cs typeface="Verdana"/>
              </a:rPr>
              <a:t>X.</a:t>
            </a:r>
            <a:endParaRPr sz="280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spcBef>
                <a:spcPts val="1245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40" dirty="0">
                <a:latin typeface="Verdana"/>
                <a:cs typeface="Verdana"/>
              </a:rPr>
              <a:t>Routine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samples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prior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30" dirty="0">
                <a:latin typeface="Verdana"/>
                <a:cs typeface="Verdana"/>
              </a:rPr>
              <a:t>to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the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25" dirty="0">
                <a:latin typeface="Verdana"/>
                <a:cs typeface="Verdana"/>
              </a:rPr>
              <a:t>outbreak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70" dirty="0">
                <a:latin typeface="Verdana"/>
                <a:cs typeface="Verdana"/>
              </a:rPr>
              <a:t>did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not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detect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any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faecal</a:t>
            </a:r>
            <a:r>
              <a:rPr sz="2000" spc="-195" dirty="0">
                <a:latin typeface="Verdana"/>
                <a:cs typeface="Verdana"/>
              </a:rPr>
              <a:t> </a:t>
            </a:r>
            <a:r>
              <a:rPr sz="2000" spc="30" dirty="0">
                <a:latin typeface="Verdana"/>
                <a:cs typeface="Verdana"/>
              </a:rPr>
              <a:t>indicator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15" dirty="0">
                <a:latin typeface="Verdana"/>
                <a:cs typeface="Verdana"/>
              </a:rPr>
              <a:t>bacteria </a:t>
            </a:r>
            <a:r>
              <a:rPr sz="2000" spc="-69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after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the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outbreak,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extra</a:t>
            </a:r>
            <a:r>
              <a:rPr sz="2000" spc="-195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sampling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in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WSS-A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15" dirty="0">
                <a:latin typeface="Verdana"/>
                <a:cs typeface="Verdana"/>
              </a:rPr>
              <a:t>was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70" dirty="0">
                <a:latin typeface="Verdana"/>
                <a:cs typeface="Verdana"/>
              </a:rPr>
              <a:t>conducted</a:t>
            </a:r>
            <a:endParaRPr sz="20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40" dirty="0">
                <a:latin typeface="Verdana"/>
                <a:cs typeface="Verdana"/>
              </a:rPr>
              <a:t>Routine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samples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for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WSS-A</a:t>
            </a:r>
            <a:r>
              <a:rPr sz="2000" spc="-220" dirty="0">
                <a:latin typeface="Verdana"/>
                <a:cs typeface="Verdana"/>
              </a:rPr>
              <a:t> </a:t>
            </a:r>
            <a:r>
              <a:rPr sz="2000" spc="65" dirty="0">
                <a:latin typeface="Verdana"/>
                <a:cs typeface="Verdana"/>
              </a:rPr>
              <a:t>on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-145" dirty="0">
                <a:latin typeface="Verdana"/>
                <a:cs typeface="Verdana"/>
              </a:rPr>
              <a:t>3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70" dirty="0">
                <a:latin typeface="Verdana"/>
                <a:cs typeface="Verdana"/>
              </a:rPr>
              <a:t>June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25" dirty="0">
                <a:latin typeface="Verdana"/>
                <a:cs typeface="Verdana"/>
              </a:rPr>
              <a:t>were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also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negative</a:t>
            </a:r>
            <a:endParaRPr sz="2000">
              <a:latin typeface="Verdana"/>
              <a:cs typeface="Verdana"/>
            </a:endParaRPr>
          </a:p>
          <a:p>
            <a:pPr marL="195580" marR="193675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95" dirty="0">
                <a:latin typeface="Verdana"/>
                <a:cs typeface="Verdana"/>
              </a:rPr>
              <a:t>On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-55" dirty="0">
                <a:latin typeface="Verdana"/>
                <a:cs typeface="Verdana"/>
              </a:rPr>
              <a:t>6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June,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samples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collected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35" dirty="0">
                <a:latin typeface="Verdana"/>
                <a:cs typeface="Verdana"/>
              </a:rPr>
              <a:t>from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Reservoir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60" dirty="0">
                <a:latin typeface="Verdana"/>
                <a:cs typeface="Verdana"/>
              </a:rPr>
              <a:t>X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and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areas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supplied</a:t>
            </a:r>
            <a:r>
              <a:rPr sz="2000" spc="-195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by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Reservoir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-60" dirty="0">
                <a:latin typeface="Verdana"/>
                <a:cs typeface="Verdana"/>
              </a:rPr>
              <a:t>X </a:t>
            </a:r>
            <a:r>
              <a:rPr sz="2000" spc="-690" dirty="0">
                <a:latin typeface="Verdana"/>
                <a:cs typeface="Verdana"/>
              </a:rPr>
              <a:t> </a:t>
            </a:r>
            <a:r>
              <a:rPr sz="2000" spc="25" dirty="0">
                <a:latin typeface="Verdana"/>
                <a:cs typeface="Verdana"/>
              </a:rPr>
              <a:t>were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contaminated.</a:t>
            </a:r>
            <a:endParaRPr sz="20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000" spc="-40" dirty="0">
                <a:latin typeface="Verdana"/>
                <a:cs typeface="Verdana"/>
              </a:rPr>
              <a:t>Several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samples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positive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for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i="1" spc="55" dirty="0">
                <a:latin typeface="Verdana"/>
                <a:cs typeface="Verdana"/>
              </a:rPr>
              <a:t>Campylobacter</a:t>
            </a:r>
            <a:r>
              <a:rPr sz="2000" i="1" spc="-235" dirty="0">
                <a:latin typeface="Verdana"/>
                <a:cs typeface="Verdana"/>
              </a:rPr>
              <a:t> </a:t>
            </a:r>
            <a:r>
              <a:rPr sz="2000" spc="-170" dirty="0">
                <a:latin typeface="Verdana"/>
                <a:cs typeface="Verdana"/>
              </a:rPr>
              <a:t>(7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45" dirty="0">
                <a:latin typeface="Verdana"/>
                <a:cs typeface="Verdana"/>
              </a:rPr>
              <a:t>June).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4084" y="257936"/>
            <a:ext cx="44189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6845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260" dirty="0"/>
              <a:t>6:</a:t>
            </a:r>
            <a:r>
              <a:rPr sz="2400" spc="-155" dirty="0"/>
              <a:t> </a:t>
            </a:r>
            <a:r>
              <a:rPr sz="2400" spc="-25" dirty="0"/>
              <a:t>A</a:t>
            </a:r>
            <a:r>
              <a:rPr sz="2400" spc="-20" dirty="0"/>
              <a:t>d</a:t>
            </a:r>
            <a:r>
              <a:rPr sz="2400" spc="-30" dirty="0"/>
              <a:t>d</a:t>
            </a:r>
            <a:r>
              <a:rPr sz="2400" spc="-80" dirty="0"/>
              <a:t>ition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05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240" dirty="0"/>
              <a:t>(</a:t>
            </a:r>
            <a:r>
              <a:rPr sz="2400" spc="-300" dirty="0"/>
              <a:t>e</a:t>
            </a:r>
            <a:r>
              <a:rPr sz="2400" spc="-114" dirty="0"/>
              <a:t>nvi</a:t>
            </a:r>
            <a:r>
              <a:rPr sz="2400" spc="-110" dirty="0"/>
              <a:t>r</a:t>
            </a:r>
            <a:r>
              <a:rPr sz="2400" spc="-60" dirty="0"/>
              <a:t>onme</a:t>
            </a:r>
            <a:r>
              <a:rPr sz="2400" spc="-70" dirty="0"/>
              <a:t>nt</a:t>
            </a:r>
            <a:r>
              <a:rPr sz="2400" spc="-95" dirty="0"/>
              <a:t>a</a:t>
            </a:r>
            <a:r>
              <a:rPr sz="2400" spc="-170" dirty="0"/>
              <a:t>l,</a:t>
            </a:r>
            <a:r>
              <a:rPr sz="2400" spc="-114" dirty="0"/>
              <a:t> </a:t>
            </a:r>
            <a:r>
              <a:rPr sz="2400" spc="-75" dirty="0"/>
              <a:t>l</a:t>
            </a:r>
            <a:r>
              <a:rPr sz="2400" spc="-155" dirty="0"/>
              <a:t>a</a:t>
            </a:r>
            <a:r>
              <a:rPr sz="2400" spc="-95" dirty="0"/>
              <a:t>bor</a:t>
            </a:r>
            <a:r>
              <a:rPr sz="2400" spc="-114" dirty="0"/>
              <a:t>a</a:t>
            </a:r>
            <a:r>
              <a:rPr sz="2400" spc="-170" dirty="0"/>
              <a:t>tory)</a:t>
            </a:r>
            <a:endParaRPr sz="2400"/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7333" y="234822"/>
            <a:ext cx="458470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5575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300" dirty="0"/>
              <a:t>7:  </a:t>
            </a:r>
            <a:r>
              <a:rPr spc="-100" dirty="0"/>
              <a:t>Gen</a:t>
            </a:r>
            <a:r>
              <a:rPr spc="-105" dirty="0"/>
              <a:t>e</a:t>
            </a:r>
            <a:r>
              <a:rPr spc="-135" dirty="0"/>
              <a:t>rate</a:t>
            </a:r>
            <a:r>
              <a:rPr spc="-200" dirty="0"/>
              <a:t> </a:t>
            </a:r>
            <a:r>
              <a:rPr spc="-85" dirty="0"/>
              <a:t>hypoth</a:t>
            </a:r>
            <a:r>
              <a:rPr spc="-95" dirty="0"/>
              <a:t>e</a:t>
            </a:r>
            <a:r>
              <a:rPr spc="-165" dirty="0"/>
              <a:t>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1488" y="1560575"/>
            <a:ext cx="2120645" cy="44615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80105" y="2404059"/>
            <a:ext cx="1859280" cy="1984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105"/>
              </a:spcBef>
            </a:pPr>
            <a:r>
              <a:rPr sz="2000" b="1" spc="-65" dirty="0">
                <a:solidFill>
                  <a:srgbClr val="FFFFFF"/>
                </a:solidFill>
                <a:latin typeface="Verdana"/>
                <a:cs typeface="Verdana"/>
              </a:rPr>
              <a:t>Descriptive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ts val="2300"/>
              </a:lnSpc>
            </a:pPr>
            <a:r>
              <a:rPr sz="2000" b="1" spc="-55" dirty="0">
                <a:solidFill>
                  <a:srgbClr val="FFFFFF"/>
                </a:solidFill>
                <a:latin typeface="Verdana"/>
                <a:cs typeface="Verdana"/>
              </a:rPr>
              <a:t>epidemiology</a:t>
            </a:r>
            <a:endParaRPr sz="20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710"/>
              </a:spcBef>
              <a:buChar char="•"/>
              <a:tabLst>
                <a:tab pos="185420" algn="l"/>
              </a:tabLst>
            </a:pPr>
            <a:r>
              <a:rPr sz="1600" spc="45" dirty="0">
                <a:solidFill>
                  <a:srgbClr val="FFFFFF"/>
                </a:solidFill>
                <a:latin typeface="Verdana"/>
                <a:cs typeface="Verdana"/>
              </a:rPr>
              <a:t>Age</a:t>
            </a:r>
            <a:endParaRPr sz="16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Char char="•"/>
              <a:tabLst>
                <a:tab pos="185420" algn="l"/>
              </a:tabLst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Sex</a:t>
            </a:r>
            <a:endParaRPr sz="16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20" dirty="0">
                <a:solidFill>
                  <a:srgbClr val="FFFFFF"/>
                </a:solidFill>
                <a:latin typeface="Verdana"/>
                <a:cs typeface="Verdana"/>
              </a:rPr>
              <a:t>Residence</a:t>
            </a:r>
            <a:endParaRPr sz="16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13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5" dirty="0">
                <a:solidFill>
                  <a:srgbClr val="FFFFFF"/>
                </a:solidFill>
                <a:latin typeface="Verdana"/>
                <a:cs typeface="Verdana"/>
              </a:rPr>
              <a:t>pl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ce</a:t>
            </a:r>
            <a:endParaRPr sz="16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125"/>
              </a:spcBef>
              <a:buChar char="•"/>
              <a:tabLst>
                <a:tab pos="185420" algn="l"/>
              </a:tabLst>
            </a:pPr>
            <a:r>
              <a:rPr sz="1600" spc="15" dirty="0">
                <a:solidFill>
                  <a:srgbClr val="FFFFFF"/>
                </a:solidFill>
                <a:latin typeface="Verdana"/>
                <a:cs typeface="Verdana"/>
              </a:rPr>
              <a:t>Routines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5296" y="1560575"/>
            <a:ext cx="2120646" cy="44615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153914" y="2289629"/>
            <a:ext cx="1761489" cy="196913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000" b="1" spc="-60" dirty="0">
                <a:solidFill>
                  <a:srgbClr val="FFFFFF"/>
                </a:solidFill>
                <a:latin typeface="Verdana"/>
                <a:cs typeface="Verdana"/>
              </a:rPr>
              <a:t>Microbiology</a:t>
            </a:r>
            <a:endParaRPr sz="2000">
              <a:latin typeface="Verdana"/>
              <a:cs typeface="Verdana"/>
            </a:endParaRPr>
          </a:p>
          <a:p>
            <a:pPr marL="184785" marR="462280" indent="-172720">
              <a:lnSpc>
                <a:spcPts val="1750"/>
              </a:lnSpc>
              <a:spcBef>
                <a:spcPts val="915"/>
              </a:spcBef>
              <a:buChar char="•"/>
              <a:tabLst>
                <a:tab pos="185420" algn="l"/>
              </a:tabLst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Incu</a:t>
            </a:r>
            <a:r>
              <a:rPr sz="1600" spc="3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600" spc="20" dirty="0">
                <a:solidFill>
                  <a:srgbClr val="FFFFFF"/>
                </a:solidFill>
                <a:latin typeface="Verdana"/>
                <a:cs typeface="Verdana"/>
              </a:rPr>
              <a:t>ation  period</a:t>
            </a:r>
            <a:endParaRPr sz="1600">
              <a:latin typeface="Verdana"/>
              <a:cs typeface="Verdana"/>
            </a:endParaRPr>
          </a:p>
          <a:p>
            <a:pPr marL="184785" marR="263525" indent="-172720">
              <a:lnSpc>
                <a:spcPts val="1750"/>
              </a:lnSpc>
              <a:spcBef>
                <a:spcPts val="305"/>
              </a:spcBef>
              <a:buChar char="•"/>
              <a:tabLst>
                <a:tab pos="185420" algn="l"/>
              </a:tabLst>
            </a:pPr>
            <a:r>
              <a:rPr sz="1600" spc="70" dirty="0">
                <a:solidFill>
                  <a:srgbClr val="FFFFFF"/>
                </a:solidFill>
                <a:latin typeface="Verdana"/>
                <a:cs typeface="Verdana"/>
              </a:rPr>
              <a:t>Mode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6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tr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nsmission</a:t>
            </a:r>
            <a:endParaRPr sz="1600">
              <a:latin typeface="Verdana"/>
              <a:cs typeface="Verdana"/>
            </a:endParaRPr>
          </a:p>
          <a:p>
            <a:pPr marL="184785" indent="-172720">
              <a:lnSpc>
                <a:spcPts val="1839"/>
              </a:lnSpc>
              <a:spcBef>
                <a:spcPts val="105"/>
              </a:spcBef>
              <a:buChar char="•"/>
              <a:tabLst>
                <a:tab pos="185420" algn="l"/>
              </a:tabLst>
            </a:pP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Previous</a:t>
            </a:r>
            <a:endParaRPr sz="1600">
              <a:latin typeface="Verdana"/>
              <a:cs typeface="Verdana"/>
            </a:endParaRPr>
          </a:p>
          <a:p>
            <a:pPr marL="184785">
              <a:lnSpc>
                <a:spcPts val="1839"/>
              </a:lnSpc>
            </a:pPr>
            <a:r>
              <a:rPr sz="1600" spc="5" dirty="0">
                <a:solidFill>
                  <a:srgbClr val="FFFFFF"/>
                </a:solidFill>
                <a:latin typeface="Verdana"/>
                <a:cs typeface="Verdana"/>
              </a:rPr>
              <a:t>outbreaks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09104" y="1560575"/>
            <a:ext cx="2119122" cy="446151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427468" y="2289629"/>
            <a:ext cx="1764664" cy="126301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000" b="1" spc="-65" dirty="0">
                <a:solidFill>
                  <a:srgbClr val="FFFFFF"/>
                </a:solidFill>
                <a:latin typeface="Verdana"/>
                <a:cs typeface="Verdana"/>
              </a:rPr>
              <a:t>Environment</a:t>
            </a:r>
            <a:endParaRPr sz="2000">
              <a:latin typeface="Verdana"/>
              <a:cs typeface="Verdana"/>
            </a:endParaRPr>
          </a:p>
          <a:p>
            <a:pPr marL="184785" marR="276225" indent="-172720">
              <a:lnSpc>
                <a:spcPts val="1750"/>
              </a:lnSpc>
              <a:spcBef>
                <a:spcPts val="915"/>
              </a:spcBef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Risk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 assessment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Char char="•"/>
              <a:tabLst>
                <a:tab pos="185420" algn="l"/>
              </a:tabLst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Inspections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1792" y="1988819"/>
            <a:ext cx="10968355" cy="2952115"/>
          </a:xfrm>
          <a:custGeom>
            <a:avLst/>
            <a:gdLst/>
            <a:ahLst/>
            <a:cxnLst/>
            <a:rect l="l" t="t" r="r" b="b"/>
            <a:pathLst>
              <a:path w="10968355" h="2952115">
                <a:moveTo>
                  <a:pt x="10968228" y="0"/>
                </a:moveTo>
                <a:lnTo>
                  <a:pt x="0" y="0"/>
                </a:lnTo>
                <a:lnTo>
                  <a:pt x="0" y="2019300"/>
                </a:lnTo>
                <a:lnTo>
                  <a:pt x="0" y="2951988"/>
                </a:lnTo>
                <a:lnTo>
                  <a:pt x="10968228" y="2951988"/>
                </a:lnTo>
                <a:lnTo>
                  <a:pt x="10968228" y="2019300"/>
                </a:lnTo>
                <a:lnTo>
                  <a:pt x="109682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1771" y="281178"/>
            <a:ext cx="10393680" cy="357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2629" marR="3171190" indent="142748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90" dirty="0">
                <a:solidFill>
                  <a:srgbClr val="A4B33B"/>
                </a:solidFill>
                <a:latin typeface="Verdana"/>
                <a:cs typeface="Verdana"/>
              </a:rPr>
              <a:t>8: 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Eval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ate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the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hypotheses</a:t>
            </a:r>
            <a:endParaRPr sz="2400">
              <a:latin typeface="Verdana"/>
              <a:cs typeface="Verdana"/>
            </a:endParaRPr>
          </a:p>
          <a:p>
            <a:pPr marL="83185" algn="ctr">
              <a:lnSpc>
                <a:spcPct val="100000"/>
              </a:lnSpc>
            </a:pPr>
            <a:r>
              <a:rPr sz="2400" b="1" spc="-4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45" dirty="0">
                <a:solidFill>
                  <a:srgbClr val="A4B33B"/>
                </a:solidFill>
                <a:latin typeface="Verdana"/>
                <a:cs typeface="Verdana"/>
              </a:rPr>
              <a:t>n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ytic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i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  <a:p>
            <a:pPr marL="79375" algn="ctr">
              <a:lnSpc>
                <a:spcPct val="100000"/>
              </a:lnSpc>
            </a:pP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Assessin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g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th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strengt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h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v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idence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05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buFont typeface="Calibri"/>
              <a:buChar char="•"/>
              <a:tabLst>
                <a:tab pos="195580" algn="l"/>
              </a:tabLst>
            </a:pPr>
            <a:r>
              <a:rPr sz="2400" b="1" spc="-85" dirty="0">
                <a:latin typeface="Verdana"/>
                <a:cs typeface="Verdana"/>
              </a:rPr>
              <a:t>Analytical</a:t>
            </a:r>
            <a:r>
              <a:rPr sz="2400" b="1" spc="-125" dirty="0">
                <a:latin typeface="Verdana"/>
                <a:cs typeface="Verdana"/>
              </a:rPr>
              <a:t> </a:t>
            </a:r>
            <a:r>
              <a:rPr sz="2400" b="1" spc="-90" dirty="0">
                <a:latin typeface="Verdana"/>
                <a:cs typeface="Verdana"/>
              </a:rPr>
              <a:t>studies</a:t>
            </a:r>
            <a:r>
              <a:rPr sz="2400" b="1" spc="-10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may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generate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stronger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evidence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support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hypothesis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quantify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strength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association</a:t>
            </a:r>
            <a:endParaRPr sz="2400">
              <a:latin typeface="Verdana"/>
              <a:cs typeface="Verdana"/>
            </a:endParaRPr>
          </a:p>
          <a:p>
            <a:pPr marL="195580" marR="10541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0" dirty="0">
                <a:latin typeface="Verdana"/>
                <a:cs typeface="Verdana"/>
              </a:rPr>
              <a:t>Compare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exposure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between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cases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non-cases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identify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35" dirty="0">
                <a:latin typeface="Verdana"/>
                <a:cs typeface="Verdana"/>
              </a:rPr>
              <a:t>risk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factors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34740" y="4008120"/>
            <a:ext cx="4919980" cy="1077595"/>
          </a:xfrm>
          <a:prstGeom prst="rect">
            <a:avLst/>
          </a:prstGeom>
          <a:solidFill>
            <a:srgbClr val="A4B33B"/>
          </a:solidFill>
        </p:spPr>
        <p:txBody>
          <a:bodyPr vert="horz" wrap="square" lIns="0" tIns="160020" rIns="0" bIns="0" rtlCol="0">
            <a:spAutoFit/>
          </a:bodyPr>
          <a:lstStyle/>
          <a:p>
            <a:pPr marL="822325" marR="813435" indent="464820">
              <a:lnSpc>
                <a:spcPct val="100000"/>
              </a:lnSpc>
              <a:spcBef>
                <a:spcPts val="1260"/>
              </a:spcBef>
            </a:pPr>
            <a:r>
              <a:rPr sz="2400" b="1" spc="-65" dirty="0">
                <a:solidFill>
                  <a:srgbClr val="FFFFFF"/>
                </a:solidFill>
                <a:latin typeface="Verdana"/>
                <a:cs typeface="Verdana"/>
              </a:rPr>
              <a:t>Cohort</a:t>
            </a:r>
            <a:r>
              <a:rPr sz="2400" b="1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FFFFFF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400" b="1" spc="-110" dirty="0">
                <a:solidFill>
                  <a:srgbClr val="FFFFFF"/>
                </a:solidFill>
                <a:latin typeface="Verdana"/>
                <a:cs typeface="Verdana"/>
              </a:rPr>
              <a:t>s  </a:t>
            </a:r>
            <a:r>
              <a:rPr sz="2400" b="1" spc="-85" dirty="0">
                <a:solidFill>
                  <a:srgbClr val="FFFFFF"/>
                </a:solidFill>
                <a:latin typeface="Verdana"/>
                <a:cs typeface="Verdana"/>
              </a:rPr>
              <a:t>Cas</a:t>
            </a:r>
            <a:r>
              <a:rPr sz="2400" b="1" spc="-9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400" b="1" spc="-23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400" b="1" spc="-75" dirty="0">
                <a:solidFill>
                  <a:srgbClr val="FFFFFF"/>
                </a:solidFill>
                <a:latin typeface="Verdana"/>
                <a:cs typeface="Verdana"/>
              </a:rPr>
              <a:t>control</a:t>
            </a:r>
            <a:r>
              <a:rPr sz="2400" b="1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FFFFFF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400" b="1" spc="-15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771" y="1415305"/>
            <a:ext cx="10614025" cy="3362325"/>
          </a:xfrm>
          <a:prstGeom prst="rect">
            <a:avLst/>
          </a:prstGeom>
        </p:spPr>
        <p:txBody>
          <a:bodyPr vert="horz" wrap="square" lIns="0" tIns="260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z="3000" b="1" spc="-90" dirty="0">
                <a:latin typeface="Verdana"/>
                <a:cs typeface="Verdana"/>
              </a:rPr>
              <a:t>Challenges</a:t>
            </a:r>
            <a:r>
              <a:rPr sz="3000" b="1" spc="-195" dirty="0">
                <a:latin typeface="Verdana"/>
                <a:cs typeface="Verdana"/>
              </a:rPr>
              <a:t> </a:t>
            </a:r>
            <a:r>
              <a:rPr sz="3000" b="1" spc="-90" dirty="0">
                <a:latin typeface="Verdana"/>
                <a:cs typeface="Verdana"/>
              </a:rPr>
              <a:t>when</a:t>
            </a:r>
            <a:r>
              <a:rPr sz="3000" b="1" spc="-185" dirty="0">
                <a:latin typeface="Verdana"/>
                <a:cs typeface="Verdana"/>
              </a:rPr>
              <a:t> </a:t>
            </a:r>
            <a:r>
              <a:rPr sz="3000" b="1" spc="-70" dirty="0">
                <a:latin typeface="Verdana"/>
                <a:cs typeface="Verdana"/>
              </a:rPr>
              <a:t>collecting</a:t>
            </a:r>
            <a:r>
              <a:rPr sz="3000" b="1" spc="-195" dirty="0">
                <a:latin typeface="Verdana"/>
                <a:cs typeface="Verdana"/>
              </a:rPr>
              <a:t> </a:t>
            </a:r>
            <a:r>
              <a:rPr sz="3000" b="1" spc="-130" dirty="0">
                <a:latin typeface="Verdana"/>
                <a:cs typeface="Verdana"/>
              </a:rPr>
              <a:t>water</a:t>
            </a:r>
            <a:r>
              <a:rPr sz="3000" b="1" spc="-190" dirty="0">
                <a:latin typeface="Verdana"/>
                <a:cs typeface="Verdana"/>
              </a:rPr>
              <a:t> </a:t>
            </a:r>
            <a:r>
              <a:rPr sz="3000" b="1" spc="-105" dirty="0">
                <a:latin typeface="Verdana"/>
                <a:cs typeface="Verdana"/>
              </a:rPr>
              <a:t>usage</a:t>
            </a:r>
            <a:r>
              <a:rPr sz="3000" b="1" spc="-185" dirty="0">
                <a:latin typeface="Verdana"/>
                <a:cs typeface="Verdana"/>
              </a:rPr>
              <a:t> </a:t>
            </a:r>
            <a:r>
              <a:rPr sz="3000" b="1" spc="-160" dirty="0">
                <a:latin typeface="Verdana"/>
                <a:cs typeface="Verdana"/>
              </a:rPr>
              <a:t>exposure:</a:t>
            </a:r>
            <a:endParaRPr sz="30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56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5" dirty="0">
                <a:latin typeface="Verdana"/>
                <a:cs typeface="Verdana"/>
              </a:rPr>
              <a:t>Time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elapsed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between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exposure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investigation</a:t>
            </a:r>
            <a:endParaRPr sz="2400">
              <a:latin typeface="Verdana"/>
              <a:cs typeface="Verdana"/>
            </a:endParaRPr>
          </a:p>
          <a:p>
            <a:pPr marL="195580" marR="986790" indent="-182880">
              <a:lnSpc>
                <a:spcPct val="1101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40" dirty="0">
                <a:latin typeface="Verdana"/>
                <a:cs typeface="Verdana"/>
              </a:rPr>
              <a:t>Respondents</a:t>
            </a:r>
            <a:r>
              <a:rPr sz="2400" spc="40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may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have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80" dirty="0">
                <a:latin typeface="Verdana"/>
                <a:cs typeface="Verdana"/>
              </a:rPr>
              <a:t>changed</a:t>
            </a:r>
            <a:r>
              <a:rPr sz="2400" spc="409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use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55" dirty="0">
                <a:latin typeface="Verdana"/>
                <a:cs typeface="Verdana"/>
              </a:rPr>
              <a:t>as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part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of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control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measures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48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10" dirty="0">
                <a:latin typeface="Verdana"/>
                <a:cs typeface="Verdana"/>
              </a:rPr>
              <a:t>Exposure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different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70" dirty="0">
                <a:latin typeface="Verdana"/>
                <a:cs typeface="Verdana"/>
              </a:rPr>
              <a:t>sources: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home,</a:t>
            </a:r>
            <a:r>
              <a:rPr sz="2400" spc="-19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workplace,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sport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30" dirty="0">
                <a:latin typeface="Verdana"/>
                <a:cs typeface="Verdana"/>
              </a:rPr>
              <a:t>center…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49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5" dirty="0">
                <a:latin typeface="Verdana"/>
                <a:cs typeface="Verdana"/>
              </a:rPr>
              <a:t>Househ</a:t>
            </a:r>
            <a:r>
              <a:rPr sz="2400" spc="40" dirty="0">
                <a:latin typeface="Verdana"/>
                <a:cs typeface="Verdana"/>
              </a:rPr>
              <a:t>o</a:t>
            </a:r>
            <a:r>
              <a:rPr sz="2400" spc="60" dirty="0">
                <a:latin typeface="Verdana"/>
                <a:cs typeface="Verdana"/>
              </a:rPr>
              <a:t>ld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135" dirty="0">
                <a:latin typeface="Verdana"/>
                <a:cs typeface="Verdana"/>
              </a:rPr>
              <a:t>me</a:t>
            </a:r>
            <a:r>
              <a:rPr sz="2400" spc="160" dirty="0">
                <a:latin typeface="Verdana"/>
                <a:cs typeface="Verdana"/>
              </a:rPr>
              <a:t>m</a:t>
            </a:r>
            <a:r>
              <a:rPr sz="2400" dirty="0">
                <a:latin typeface="Verdana"/>
                <a:cs typeface="Verdana"/>
              </a:rPr>
              <a:t>bers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00" dirty="0">
                <a:latin typeface="Verdana"/>
                <a:cs typeface="Verdana"/>
              </a:rPr>
              <a:t>m</a:t>
            </a:r>
            <a:r>
              <a:rPr sz="2400" spc="-75" dirty="0">
                <a:latin typeface="Verdana"/>
                <a:cs typeface="Verdana"/>
              </a:rPr>
              <a:t>ay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135" dirty="0">
                <a:latin typeface="Verdana"/>
                <a:cs typeface="Verdana"/>
              </a:rPr>
              <a:t>b</a:t>
            </a:r>
            <a:r>
              <a:rPr sz="2400" spc="20" dirty="0">
                <a:latin typeface="Verdana"/>
                <a:cs typeface="Verdana"/>
              </a:rPr>
              <a:t>e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exposed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different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wa</a:t>
            </a:r>
            <a:r>
              <a:rPr sz="2400" spc="20" dirty="0">
                <a:latin typeface="Verdana"/>
                <a:cs typeface="Verdana"/>
              </a:rPr>
              <a:t>t</a:t>
            </a:r>
            <a:r>
              <a:rPr sz="2400" spc="-20" dirty="0">
                <a:latin typeface="Verdana"/>
                <a:cs typeface="Verdana"/>
              </a:rPr>
              <a:t>er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40" dirty="0">
                <a:latin typeface="Verdana"/>
                <a:cs typeface="Verdana"/>
              </a:rPr>
              <a:t>sources.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3954" y="478358"/>
            <a:ext cx="88690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St</a:t>
            </a:r>
            <a:r>
              <a:rPr spc="-165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305" dirty="0"/>
              <a:t>8:</a:t>
            </a:r>
            <a:r>
              <a:rPr spc="-210" dirty="0"/>
              <a:t> </a:t>
            </a:r>
            <a:r>
              <a:rPr spc="-50" dirty="0"/>
              <a:t>A</a:t>
            </a:r>
            <a:r>
              <a:rPr spc="-40" dirty="0"/>
              <a:t>n</a:t>
            </a:r>
            <a:r>
              <a:rPr spc="-110" dirty="0"/>
              <a:t>alytic</a:t>
            </a:r>
            <a:r>
              <a:rPr spc="-140" dirty="0"/>
              <a:t>a</a:t>
            </a:r>
            <a:r>
              <a:rPr spc="-130" dirty="0"/>
              <a:t>l</a:t>
            </a:r>
            <a:r>
              <a:rPr spc="-235" dirty="0"/>
              <a:t> </a:t>
            </a:r>
            <a:r>
              <a:rPr spc="-114" dirty="0"/>
              <a:t>studie</a:t>
            </a:r>
            <a:r>
              <a:rPr spc="-150" dirty="0"/>
              <a:t>s</a:t>
            </a:r>
            <a:r>
              <a:rPr spc="-300" dirty="0"/>
              <a:t>-</a:t>
            </a:r>
            <a:r>
              <a:rPr spc="-200" dirty="0"/>
              <a:t> </a:t>
            </a:r>
            <a:r>
              <a:rPr spc="-110" dirty="0"/>
              <a:t>Considerat</a:t>
            </a:r>
            <a:r>
              <a:rPr spc="-80" dirty="0"/>
              <a:t>i</a:t>
            </a:r>
            <a:r>
              <a:rPr spc="-120" dirty="0"/>
              <a:t>ons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3385" y="234822"/>
            <a:ext cx="729170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Step</a:t>
            </a:r>
            <a:r>
              <a:rPr spc="-190" dirty="0"/>
              <a:t> </a:t>
            </a:r>
            <a:r>
              <a:rPr spc="-305" dirty="0"/>
              <a:t>8: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0" dirty="0"/>
              <a:t>A</a:t>
            </a:r>
            <a:r>
              <a:rPr spc="-45" dirty="0"/>
              <a:t>n</a:t>
            </a:r>
            <a:r>
              <a:rPr spc="-110" dirty="0"/>
              <a:t>alytic</a:t>
            </a:r>
            <a:r>
              <a:rPr spc="-155" dirty="0"/>
              <a:t>a</a:t>
            </a:r>
            <a:r>
              <a:rPr spc="-130" dirty="0"/>
              <a:t>l</a:t>
            </a:r>
            <a:r>
              <a:rPr spc="-225" dirty="0"/>
              <a:t> </a:t>
            </a:r>
            <a:r>
              <a:rPr spc="-100" dirty="0"/>
              <a:t>studi</a:t>
            </a:r>
            <a:r>
              <a:rPr spc="-130" dirty="0"/>
              <a:t>e</a:t>
            </a:r>
            <a:r>
              <a:rPr spc="-190" dirty="0"/>
              <a:t>s</a:t>
            </a:r>
            <a:r>
              <a:rPr spc="-300" dirty="0"/>
              <a:t>-</a:t>
            </a:r>
            <a:r>
              <a:rPr spc="-210" dirty="0"/>
              <a:t> </a:t>
            </a:r>
            <a:r>
              <a:rPr spc="-45" dirty="0"/>
              <a:t>Co</a:t>
            </a:r>
            <a:r>
              <a:rPr spc="-40" dirty="0"/>
              <a:t>n</a:t>
            </a:r>
            <a:r>
              <a:rPr spc="-125" dirty="0"/>
              <a:t>siderations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2476500" y="2456688"/>
            <a:ext cx="7234555" cy="1945005"/>
          </a:xfrm>
          <a:custGeom>
            <a:avLst/>
            <a:gdLst/>
            <a:ahLst/>
            <a:cxnLst/>
            <a:rect l="l" t="t" r="r" b="b"/>
            <a:pathLst>
              <a:path w="7234555" h="1945004">
                <a:moveTo>
                  <a:pt x="3617214" y="0"/>
                </a:moveTo>
                <a:lnTo>
                  <a:pt x="3545174" y="189"/>
                </a:lnTo>
                <a:lnTo>
                  <a:pt x="3473477" y="753"/>
                </a:lnTo>
                <a:lnTo>
                  <a:pt x="3402135" y="1690"/>
                </a:lnTo>
                <a:lnTo>
                  <a:pt x="3331162" y="2996"/>
                </a:lnTo>
                <a:lnTo>
                  <a:pt x="3260570" y="4666"/>
                </a:lnTo>
                <a:lnTo>
                  <a:pt x="3190373" y="6699"/>
                </a:lnTo>
                <a:lnTo>
                  <a:pt x="3120584" y="9089"/>
                </a:lnTo>
                <a:lnTo>
                  <a:pt x="3051215" y="11834"/>
                </a:lnTo>
                <a:lnTo>
                  <a:pt x="2982279" y="14931"/>
                </a:lnTo>
                <a:lnTo>
                  <a:pt x="2913791" y="18375"/>
                </a:lnTo>
                <a:lnTo>
                  <a:pt x="2845761" y="22163"/>
                </a:lnTo>
                <a:lnTo>
                  <a:pt x="2778205" y="26291"/>
                </a:lnTo>
                <a:lnTo>
                  <a:pt x="2711134" y="30757"/>
                </a:lnTo>
                <a:lnTo>
                  <a:pt x="2644562" y="35557"/>
                </a:lnTo>
                <a:lnTo>
                  <a:pt x="2578502" y="40687"/>
                </a:lnTo>
                <a:lnTo>
                  <a:pt x="2512967" y="46143"/>
                </a:lnTo>
                <a:lnTo>
                  <a:pt x="2447969" y="51923"/>
                </a:lnTo>
                <a:lnTo>
                  <a:pt x="2383522" y="58022"/>
                </a:lnTo>
                <a:lnTo>
                  <a:pt x="2319639" y="64437"/>
                </a:lnTo>
                <a:lnTo>
                  <a:pt x="2256333" y="71165"/>
                </a:lnTo>
                <a:lnTo>
                  <a:pt x="2193617" y="78202"/>
                </a:lnTo>
                <a:lnTo>
                  <a:pt x="2131504" y="85545"/>
                </a:lnTo>
                <a:lnTo>
                  <a:pt x="2070006" y="93189"/>
                </a:lnTo>
                <a:lnTo>
                  <a:pt x="2009138" y="101133"/>
                </a:lnTo>
                <a:lnTo>
                  <a:pt x="1948912" y="109371"/>
                </a:lnTo>
                <a:lnTo>
                  <a:pt x="1889341" y="117901"/>
                </a:lnTo>
                <a:lnTo>
                  <a:pt x="1830437" y="126720"/>
                </a:lnTo>
                <a:lnTo>
                  <a:pt x="1772215" y="135823"/>
                </a:lnTo>
                <a:lnTo>
                  <a:pt x="1714687" y="145207"/>
                </a:lnTo>
                <a:lnTo>
                  <a:pt x="1657866" y="154868"/>
                </a:lnTo>
                <a:lnTo>
                  <a:pt x="1601766" y="164804"/>
                </a:lnTo>
                <a:lnTo>
                  <a:pt x="1546398" y="175010"/>
                </a:lnTo>
                <a:lnTo>
                  <a:pt x="1491777" y="185484"/>
                </a:lnTo>
                <a:lnTo>
                  <a:pt x="1437915" y="196221"/>
                </a:lnTo>
                <a:lnTo>
                  <a:pt x="1384825" y="207218"/>
                </a:lnTo>
                <a:lnTo>
                  <a:pt x="1332521" y="218471"/>
                </a:lnTo>
                <a:lnTo>
                  <a:pt x="1281015" y="229978"/>
                </a:lnTo>
                <a:lnTo>
                  <a:pt x="1230320" y="241735"/>
                </a:lnTo>
                <a:lnTo>
                  <a:pt x="1180449" y="253737"/>
                </a:lnTo>
                <a:lnTo>
                  <a:pt x="1131416" y="265982"/>
                </a:lnTo>
                <a:lnTo>
                  <a:pt x="1083234" y="278466"/>
                </a:lnTo>
                <a:lnTo>
                  <a:pt x="1035914" y="291186"/>
                </a:lnTo>
                <a:lnTo>
                  <a:pt x="989472" y="304138"/>
                </a:lnTo>
                <a:lnTo>
                  <a:pt x="943918" y="317318"/>
                </a:lnTo>
                <a:lnTo>
                  <a:pt x="899268" y="330724"/>
                </a:lnTo>
                <a:lnTo>
                  <a:pt x="855533" y="344351"/>
                </a:lnTo>
                <a:lnTo>
                  <a:pt x="812726" y="358196"/>
                </a:lnTo>
                <a:lnTo>
                  <a:pt x="770861" y="372256"/>
                </a:lnTo>
                <a:lnTo>
                  <a:pt x="729951" y="386526"/>
                </a:lnTo>
                <a:lnTo>
                  <a:pt x="690008" y="401005"/>
                </a:lnTo>
                <a:lnTo>
                  <a:pt x="651046" y="415687"/>
                </a:lnTo>
                <a:lnTo>
                  <a:pt x="613077" y="430570"/>
                </a:lnTo>
                <a:lnTo>
                  <a:pt x="576116" y="445650"/>
                </a:lnTo>
                <a:lnTo>
                  <a:pt x="540174" y="460924"/>
                </a:lnTo>
                <a:lnTo>
                  <a:pt x="505265" y="476387"/>
                </a:lnTo>
                <a:lnTo>
                  <a:pt x="438597" y="507871"/>
                </a:lnTo>
                <a:lnTo>
                  <a:pt x="376217" y="540072"/>
                </a:lnTo>
                <a:lnTo>
                  <a:pt x="318228" y="572964"/>
                </a:lnTo>
                <a:lnTo>
                  <a:pt x="264735" y="606518"/>
                </a:lnTo>
                <a:lnTo>
                  <a:pt x="215842" y="640706"/>
                </a:lnTo>
                <a:lnTo>
                  <a:pt x="171653" y="675500"/>
                </a:lnTo>
                <a:lnTo>
                  <a:pt x="132273" y="710872"/>
                </a:lnTo>
                <a:lnTo>
                  <a:pt x="97805" y="746795"/>
                </a:lnTo>
                <a:lnTo>
                  <a:pt x="68354" y="783239"/>
                </a:lnTo>
                <a:lnTo>
                  <a:pt x="44024" y="820178"/>
                </a:lnTo>
                <a:lnTo>
                  <a:pt x="24920" y="857582"/>
                </a:lnTo>
                <a:lnTo>
                  <a:pt x="11145" y="895425"/>
                </a:lnTo>
                <a:lnTo>
                  <a:pt x="2803" y="933677"/>
                </a:lnTo>
                <a:lnTo>
                  <a:pt x="0" y="972312"/>
                </a:lnTo>
                <a:lnTo>
                  <a:pt x="703" y="991675"/>
                </a:lnTo>
                <a:lnTo>
                  <a:pt x="6288" y="1030122"/>
                </a:lnTo>
                <a:lnTo>
                  <a:pt x="17360" y="1068173"/>
                </a:lnTo>
                <a:lnTo>
                  <a:pt x="33812" y="1105800"/>
                </a:lnTo>
                <a:lnTo>
                  <a:pt x="55543" y="1142975"/>
                </a:lnTo>
                <a:lnTo>
                  <a:pt x="82446" y="1179670"/>
                </a:lnTo>
                <a:lnTo>
                  <a:pt x="114418" y="1215856"/>
                </a:lnTo>
                <a:lnTo>
                  <a:pt x="151355" y="1251507"/>
                </a:lnTo>
                <a:lnTo>
                  <a:pt x="193153" y="1286594"/>
                </a:lnTo>
                <a:lnTo>
                  <a:pt x="239707" y="1321089"/>
                </a:lnTo>
                <a:lnTo>
                  <a:pt x="290913" y="1354963"/>
                </a:lnTo>
                <a:lnTo>
                  <a:pt x="346667" y="1388189"/>
                </a:lnTo>
                <a:lnTo>
                  <a:pt x="406864" y="1420740"/>
                </a:lnTo>
                <a:lnTo>
                  <a:pt x="471401" y="1452585"/>
                </a:lnTo>
                <a:lnTo>
                  <a:pt x="540174" y="1483699"/>
                </a:lnTo>
                <a:lnTo>
                  <a:pt x="576116" y="1498973"/>
                </a:lnTo>
                <a:lnTo>
                  <a:pt x="613077" y="1514053"/>
                </a:lnTo>
                <a:lnTo>
                  <a:pt x="651046" y="1528936"/>
                </a:lnTo>
                <a:lnTo>
                  <a:pt x="690008" y="1543618"/>
                </a:lnTo>
                <a:lnTo>
                  <a:pt x="729951" y="1558097"/>
                </a:lnTo>
                <a:lnTo>
                  <a:pt x="770861" y="1572367"/>
                </a:lnTo>
                <a:lnTo>
                  <a:pt x="812726" y="1586427"/>
                </a:lnTo>
                <a:lnTo>
                  <a:pt x="855533" y="1600272"/>
                </a:lnTo>
                <a:lnTo>
                  <a:pt x="899268" y="1613899"/>
                </a:lnTo>
                <a:lnTo>
                  <a:pt x="943918" y="1627305"/>
                </a:lnTo>
                <a:lnTo>
                  <a:pt x="989472" y="1640485"/>
                </a:lnTo>
                <a:lnTo>
                  <a:pt x="1035914" y="1653437"/>
                </a:lnTo>
                <a:lnTo>
                  <a:pt x="1083234" y="1666157"/>
                </a:lnTo>
                <a:lnTo>
                  <a:pt x="1131416" y="1678641"/>
                </a:lnTo>
                <a:lnTo>
                  <a:pt x="1180449" y="1690886"/>
                </a:lnTo>
                <a:lnTo>
                  <a:pt x="1230320" y="1702888"/>
                </a:lnTo>
                <a:lnTo>
                  <a:pt x="1281015" y="1714645"/>
                </a:lnTo>
                <a:lnTo>
                  <a:pt x="1332521" y="1726152"/>
                </a:lnTo>
                <a:lnTo>
                  <a:pt x="1384825" y="1737405"/>
                </a:lnTo>
                <a:lnTo>
                  <a:pt x="1437915" y="1748402"/>
                </a:lnTo>
                <a:lnTo>
                  <a:pt x="1491777" y="1759139"/>
                </a:lnTo>
                <a:lnTo>
                  <a:pt x="1546398" y="1769613"/>
                </a:lnTo>
                <a:lnTo>
                  <a:pt x="1601766" y="1779819"/>
                </a:lnTo>
                <a:lnTo>
                  <a:pt x="1657866" y="1789755"/>
                </a:lnTo>
                <a:lnTo>
                  <a:pt x="1714687" y="1799416"/>
                </a:lnTo>
                <a:lnTo>
                  <a:pt x="1772215" y="1808800"/>
                </a:lnTo>
                <a:lnTo>
                  <a:pt x="1830437" y="1817903"/>
                </a:lnTo>
                <a:lnTo>
                  <a:pt x="1889341" y="1826722"/>
                </a:lnTo>
                <a:lnTo>
                  <a:pt x="1948912" y="1835252"/>
                </a:lnTo>
                <a:lnTo>
                  <a:pt x="2009138" y="1843490"/>
                </a:lnTo>
                <a:lnTo>
                  <a:pt x="2070006" y="1851434"/>
                </a:lnTo>
                <a:lnTo>
                  <a:pt x="2131504" y="1859078"/>
                </a:lnTo>
                <a:lnTo>
                  <a:pt x="2193617" y="1866421"/>
                </a:lnTo>
                <a:lnTo>
                  <a:pt x="2256333" y="1873458"/>
                </a:lnTo>
                <a:lnTo>
                  <a:pt x="2319639" y="1880186"/>
                </a:lnTo>
                <a:lnTo>
                  <a:pt x="2383522" y="1886601"/>
                </a:lnTo>
                <a:lnTo>
                  <a:pt x="2447969" y="1892700"/>
                </a:lnTo>
                <a:lnTo>
                  <a:pt x="2512967" y="1898480"/>
                </a:lnTo>
                <a:lnTo>
                  <a:pt x="2578502" y="1903936"/>
                </a:lnTo>
                <a:lnTo>
                  <a:pt x="2644562" y="1909066"/>
                </a:lnTo>
                <a:lnTo>
                  <a:pt x="2711134" y="1913866"/>
                </a:lnTo>
                <a:lnTo>
                  <a:pt x="2778205" y="1918332"/>
                </a:lnTo>
                <a:lnTo>
                  <a:pt x="2845761" y="1922460"/>
                </a:lnTo>
                <a:lnTo>
                  <a:pt x="2913791" y="1926248"/>
                </a:lnTo>
                <a:lnTo>
                  <a:pt x="2982279" y="1929692"/>
                </a:lnTo>
                <a:lnTo>
                  <a:pt x="3051215" y="1932789"/>
                </a:lnTo>
                <a:lnTo>
                  <a:pt x="3120584" y="1935534"/>
                </a:lnTo>
                <a:lnTo>
                  <a:pt x="3190373" y="1937924"/>
                </a:lnTo>
                <a:lnTo>
                  <a:pt x="3260570" y="1939957"/>
                </a:lnTo>
                <a:lnTo>
                  <a:pt x="3331162" y="1941627"/>
                </a:lnTo>
                <a:lnTo>
                  <a:pt x="3402135" y="1942933"/>
                </a:lnTo>
                <a:lnTo>
                  <a:pt x="3473477" y="1943870"/>
                </a:lnTo>
                <a:lnTo>
                  <a:pt x="3545174" y="1944434"/>
                </a:lnTo>
                <a:lnTo>
                  <a:pt x="3617214" y="1944624"/>
                </a:lnTo>
                <a:lnTo>
                  <a:pt x="3689253" y="1944434"/>
                </a:lnTo>
                <a:lnTo>
                  <a:pt x="3760950" y="1943870"/>
                </a:lnTo>
                <a:lnTo>
                  <a:pt x="3832292" y="1942933"/>
                </a:lnTo>
                <a:lnTo>
                  <a:pt x="3903265" y="1941627"/>
                </a:lnTo>
                <a:lnTo>
                  <a:pt x="3973857" y="1939957"/>
                </a:lnTo>
                <a:lnTo>
                  <a:pt x="4044054" y="1937924"/>
                </a:lnTo>
                <a:lnTo>
                  <a:pt x="4113843" y="1935534"/>
                </a:lnTo>
                <a:lnTo>
                  <a:pt x="4183212" y="1932789"/>
                </a:lnTo>
                <a:lnTo>
                  <a:pt x="4252148" y="1929692"/>
                </a:lnTo>
                <a:lnTo>
                  <a:pt x="4320636" y="1926248"/>
                </a:lnTo>
                <a:lnTo>
                  <a:pt x="4388666" y="1922460"/>
                </a:lnTo>
                <a:lnTo>
                  <a:pt x="4456222" y="1918332"/>
                </a:lnTo>
                <a:lnTo>
                  <a:pt x="4523293" y="1913866"/>
                </a:lnTo>
                <a:lnTo>
                  <a:pt x="4589865" y="1909066"/>
                </a:lnTo>
                <a:lnTo>
                  <a:pt x="4655925" y="1903936"/>
                </a:lnTo>
                <a:lnTo>
                  <a:pt x="4721460" y="1898480"/>
                </a:lnTo>
                <a:lnTo>
                  <a:pt x="4786458" y="1892700"/>
                </a:lnTo>
                <a:lnTo>
                  <a:pt x="4850905" y="1886601"/>
                </a:lnTo>
                <a:lnTo>
                  <a:pt x="4914788" y="1880186"/>
                </a:lnTo>
                <a:lnTo>
                  <a:pt x="4978094" y="1873458"/>
                </a:lnTo>
                <a:lnTo>
                  <a:pt x="5040810" y="1866421"/>
                </a:lnTo>
                <a:lnTo>
                  <a:pt x="5102923" y="1859078"/>
                </a:lnTo>
                <a:lnTo>
                  <a:pt x="5164421" y="1851434"/>
                </a:lnTo>
                <a:lnTo>
                  <a:pt x="5225289" y="1843490"/>
                </a:lnTo>
                <a:lnTo>
                  <a:pt x="5285515" y="1835252"/>
                </a:lnTo>
                <a:lnTo>
                  <a:pt x="5345086" y="1826722"/>
                </a:lnTo>
                <a:lnTo>
                  <a:pt x="5403990" y="1817903"/>
                </a:lnTo>
                <a:lnTo>
                  <a:pt x="5462212" y="1808800"/>
                </a:lnTo>
                <a:lnTo>
                  <a:pt x="5519740" y="1799416"/>
                </a:lnTo>
                <a:lnTo>
                  <a:pt x="5576561" y="1789755"/>
                </a:lnTo>
                <a:lnTo>
                  <a:pt x="5632661" y="1779819"/>
                </a:lnTo>
                <a:lnTo>
                  <a:pt x="5688029" y="1769613"/>
                </a:lnTo>
                <a:lnTo>
                  <a:pt x="5742650" y="1759139"/>
                </a:lnTo>
                <a:lnTo>
                  <a:pt x="5796512" y="1748402"/>
                </a:lnTo>
                <a:lnTo>
                  <a:pt x="5849602" y="1737405"/>
                </a:lnTo>
                <a:lnTo>
                  <a:pt x="5901906" y="1726152"/>
                </a:lnTo>
                <a:lnTo>
                  <a:pt x="5953412" y="1714645"/>
                </a:lnTo>
                <a:lnTo>
                  <a:pt x="6004107" y="1702888"/>
                </a:lnTo>
                <a:lnTo>
                  <a:pt x="6053978" y="1690886"/>
                </a:lnTo>
                <a:lnTo>
                  <a:pt x="6103011" y="1678641"/>
                </a:lnTo>
                <a:lnTo>
                  <a:pt x="6151193" y="1666157"/>
                </a:lnTo>
                <a:lnTo>
                  <a:pt x="6198513" y="1653437"/>
                </a:lnTo>
                <a:lnTo>
                  <a:pt x="6244955" y="1640485"/>
                </a:lnTo>
                <a:lnTo>
                  <a:pt x="6290509" y="1627305"/>
                </a:lnTo>
                <a:lnTo>
                  <a:pt x="6335159" y="1613899"/>
                </a:lnTo>
                <a:lnTo>
                  <a:pt x="6378894" y="1600272"/>
                </a:lnTo>
                <a:lnTo>
                  <a:pt x="6421701" y="1586427"/>
                </a:lnTo>
                <a:lnTo>
                  <a:pt x="6463566" y="1572367"/>
                </a:lnTo>
                <a:lnTo>
                  <a:pt x="6504476" y="1558097"/>
                </a:lnTo>
                <a:lnTo>
                  <a:pt x="6544419" y="1543618"/>
                </a:lnTo>
                <a:lnTo>
                  <a:pt x="6583381" y="1528936"/>
                </a:lnTo>
                <a:lnTo>
                  <a:pt x="6621350" y="1514053"/>
                </a:lnTo>
                <a:lnTo>
                  <a:pt x="6658311" y="1498973"/>
                </a:lnTo>
                <a:lnTo>
                  <a:pt x="6694253" y="1483699"/>
                </a:lnTo>
                <a:lnTo>
                  <a:pt x="6729162" y="1468236"/>
                </a:lnTo>
                <a:lnTo>
                  <a:pt x="6795830" y="1436752"/>
                </a:lnTo>
                <a:lnTo>
                  <a:pt x="6858210" y="1404551"/>
                </a:lnTo>
                <a:lnTo>
                  <a:pt x="6916199" y="1371659"/>
                </a:lnTo>
                <a:lnTo>
                  <a:pt x="6969692" y="1338105"/>
                </a:lnTo>
                <a:lnTo>
                  <a:pt x="7018585" y="1303917"/>
                </a:lnTo>
                <a:lnTo>
                  <a:pt x="7062774" y="1269123"/>
                </a:lnTo>
                <a:lnTo>
                  <a:pt x="7102154" y="1233751"/>
                </a:lnTo>
                <a:lnTo>
                  <a:pt x="7136622" y="1197828"/>
                </a:lnTo>
                <a:lnTo>
                  <a:pt x="7166073" y="1161384"/>
                </a:lnTo>
                <a:lnTo>
                  <a:pt x="7190403" y="1124445"/>
                </a:lnTo>
                <a:lnTo>
                  <a:pt x="7209507" y="1087041"/>
                </a:lnTo>
                <a:lnTo>
                  <a:pt x="7223282" y="1049198"/>
                </a:lnTo>
                <a:lnTo>
                  <a:pt x="7231624" y="1010946"/>
                </a:lnTo>
                <a:lnTo>
                  <a:pt x="7234428" y="972312"/>
                </a:lnTo>
                <a:lnTo>
                  <a:pt x="7233724" y="952948"/>
                </a:lnTo>
                <a:lnTo>
                  <a:pt x="7228139" y="914501"/>
                </a:lnTo>
                <a:lnTo>
                  <a:pt x="7217067" y="876450"/>
                </a:lnTo>
                <a:lnTo>
                  <a:pt x="7200615" y="838823"/>
                </a:lnTo>
                <a:lnTo>
                  <a:pt x="7178884" y="801648"/>
                </a:lnTo>
                <a:lnTo>
                  <a:pt x="7151981" y="764953"/>
                </a:lnTo>
                <a:lnTo>
                  <a:pt x="7120009" y="728767"/>
                </a:lnTo>
                <a:lnTo>
                  <a:pt x="7083072" y="693116"/>
                </a:lnTo>
                <a:lnTo>
                  <a:pt x="7041274" y="658029"/>
                </a:lnTo>
                <a:lnTo>
                  <a:pt x="6994720" y="623534"/>
                </a:lnTo>
                <a:lnTo>
                  <a:pt x="6943514" y="589660"/>
                </a:lnTo>
                <a:lnTo>
                  <a:pt x="6887760" y="556434"/>
                </a:lnTo>
                <a:lnTo>
                  <a:pt x="6827563" y="523883"/>
                </a:lnTo>
                <a:lnTo>
                  <a:pt x="6763026" y="492038"/>
                </a:lnTo>
                <a:lnTo>
                  <a:pt x="6694253" y="460924"/>
                </a:lnTo>
                <a:lnTo>
                  <a:pt x="6658311" y="445650"/>
                </a:lnTo>
                <a:lnTo>
                  <a:pt x="6621350" y="430570"/>
                </a:lnTo>
                <a:lnTo>
                  <a:pt x="6583381" y="415687"/>
                </a:lnTo>
                <a:lnTo>
                  <a:pt x="6544419" y="401005"/>
                </a:lnTo>
                <a:lnTo>
                  <a:pt x="6504476" y="386526"/>
                </a:lnTo>
                <a:lnTo>
                  <a:pt x="6463566" y="372256"/>
                </a:lnTo>
                <a:lnTo>
                  <a:pt x="6421701" y="358196"/>
                </a:lnTo>
                <a:lnTo>
                  <a:pt x="6378894" y="344351"/>
                </a:lnTo>
                <a:lnTo>
                  <a:pt x="6335159" y="330724"/>
                </a:lnTo>
                <a:lnTo>
                  <a:pt x="6290509" y="317318"/>
                </a:lnTo>
                <a:lnTo>
                  <a:pt x="6244955" y="304138"/>
                </a:lnTo>
                <a:lnTo>
                  <a:pt x="6198513" y="291186"/>
                </a:lnTo>
                <a:lnTo>
                  <a:pt x="6151193" y="278466"/>
                </a:lnTo>
                <a:lnTo>
                  <a:pt x="6103011" y="265982"/>
                </a:lnTo>
                <a:lnTo>
                  <a:pt x="6053978" y="253737"/>
                </a:lnTo>
                <a:lnTo>
                  <a:pt x="6004107" y="241735"/>
                </a:lnTo>
                <a:lnTo>
                  <a:pt x="5953412" y="229978"/>
                </a:lnTo>
                <a:lnTo>
                  <a:pt x="5901906" y="218471"/>
                </a:lnTo>
                <a:lnTo>
                  <a:pt x="5849602" y="207218"/>
                </a:lnTo>
                <a:lnTo>
                  <a:pt x="5796512" y="196221"/>
                </a:lnTo>
                <a:lnTo>
                  <a:pt x="5742650" y="185484"/>
                </a:lnTo>
                <a:lnTo>
                  <a:pt x="5688029" y="175010"/>
                </a:lnTo>
                <a:lnTo>
                  <a:pt x="5632661" y="164804"/>
                </a:lnTo>
                <a:lnTo>
                  <a:pt x="5576561" y="154868"/>
                </a:lnTo>
                <a:lnTo>
                  <a:pt x="5519740" y="145207"/>
                </a:lnTo>
                <a:lnTo>
                  <a:pt x="5462212" y="135823"/>
                </a:lnTo>
                <a:lnTo>
                  <a:pt x="5403990" y="126720"/>
                </a:lnTo>
                <a:lnTo>
                  <a:pt x="5345086" y="117901"/>
                </a:lnTo>
                <a:lnTo>
                  <a:pt x="5285515" y="109371"/>
                </a:lnTo>
                <a:lnTo>
                  <a:pt x="5225289" y="101133"/>
                </a:lnTo>
                <a:lnTo>
                  <a:pt x="5164421" y="93189"/>
                </a:lnTo>
                <a:lnTo>
                  <a:pt x="5102923" y="85545"/>
                </a:lnTo>
                <a:lnTo>
                  <a:pt x="5040810" y="78202"/>
                </a:lnTo>
                <a:lnTo>
                  <a:pt x="4978094" y="71165"/>
                </a:lnTo>
                <a:lnTo>
                  <a:pt x="4914788" y="64437"/>
                </a:lnTo>
                <a:lnTo>
                  <a:pt x="4850905" y="58022"/>
                </a:lnTo>
                <a:lnTo>
                  <a:pt x="4786458" y="51923"/>
                </a:lnTo>
                <a:lnTo>
                  <a:pt x="4721460" y="46143"/>
                </a:lnTo>
                <a:lnTo>
                  <a:pt x="4655925" y="40687"/>
                </a:lnTo>
                <a:lnTo>
                  <a:pt x="4589865" y="35557"/>
                </a:lnTo>
                <a:lnTo>
                  <a:pt x="4523293" y="30757"/>
                </a:lnTo>
                <a:lnTo>
                  <a:pt x="4456222" y="26291"/>
                </a:lnTo>
                <a:lnTo>
                  <a:pt x="4388666" y="22163"/>
                </a:lnTo>
                <a:lnTo>
                  <a:pt x="4320636" y="18375"/>
                </a:lnTo>
                <a:lnTo>
                  <a:pt x="4252148" y="14931"/>
                </a:lnTo>
                <a:lnTo>
                  <a:pt x="4183212" y="11834"/>
                </a:lnTo>
                <a:lnTo>
                  <a:pt x="4113843" y="9089"/>
                </a:lnTo>
                <a:lnTo>
                  <a:pt x="4044054" y="6699"/>
                </a:lnTo>
                <a:lnTo>
                  <a:pt x="3973857" y="4666"/>
                </a:lnTo>
                <a:lnTo>
                  <a:pt x="3903265" y="2996"/>
                </a:lnTo>
                <a:lnTo>
                  <a:pt x="3832292" y="1690"/>
                </a:lnTo>
                <a:lnTo>
                  <a:pt x="3760950" y="753"/>
                </a:lnTo>
                <a:lnTo>
                  <a:pt x="3689253" y="189"/>
                </a:lnTo>
                <a:lnTo>
                  <a:pt x="361721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93997" y="2854833"/>
            <a:ext cx="46005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609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FFFFFF"/>
                </a:solidFill>
                <a:latin typeface="Verdana"/>
                <a:cs typeface="Verdana"/>
              </a:rPr>
              <a:t>Meas</a:t>
            </a:r>
            <a:r>
              <a:rPr sz="2400" spc="6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24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Dose</a:t>
            </a:r>
            <a:r>
              <a:rPr sz="24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resp</a:t>
            </a:r>
            <a:r>
              <a:rPr sz="2400" spc="7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400" spc="6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se 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Risk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increases</a:t>
            </a:r>
            <a:r>
              <a:rPr sz="24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increasing</a:t>
            </a:r>
            <a:endParaRPr sz="2400">
              <a:latin typeface="Verdana"/>
              <a:cs typeface="Verdana"/>
            </a:endParaRPr>
          </a:p>
          <a:p>
            <a:pPr marL="944880">
              <a:lnSpc>
                <a:spcPct val="100000"/>
              </a:lnSpc>
            </a:pPr>
            <a:r>
              <a:rPr sz="2400" spc="80" dirty="0">
                <a:solidFill>
                  <a:srgbClr val="FFFFFF"/>
                </a:solidFill>
                <a:latin typeface="Verdana"/>
                <a:cs typeface="Verdana"/>
              </a:rPr>
              <a:t>amoun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400" spc="-8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400" spc="-3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water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73682" y="1642059"/>
            <a:ext cx="89014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95" dirty="0">
                <a:latin typeface="Verdana"/>
                <a:cs typeface="Verdana"/>
              </a:rPr>
              <a:t>E</a:t>
            </a:r>
            <a:r>
              <a:rPr sz="2800" b="1" spc="-105" dirty="0">
                <a:latin typeface="Verdana"/>
                <a:cs typeface="Verdana"/>
              </a:rPr>
              <a:t>v</a:t>
            </a:r>
            <a:r>
              <a:rPr sz="2800" b="1" spc="-140" dirty="0">
                <a:latin typeface="Verdana"/>
                <a:cs typeface="Verdana"/>
              </a:rPr>
              <a:t>er</a:t>
            </a:r>
            <a:r>
              <a:rPr sz="2800" b="1" spc="-170" dirty="0">
                <a:latin typeface="Verdana"/>
                <a:cs typeface="Verdana"/>
              </a:rPr>
              <a:t>y</a:t>
            </a:r>
            <a:r>
              <a:rPr sz="2800" b="1" spc="-85" dirty="0">
                <a:latin typeface="Verdana"/>
                <a:cs typeface="Verdana"/>
              </a:rPr>
              <a:t>one</a:t>
            </a:r>
            <a:r>
              <a:rPr sz="2800" b="1" spc="-150" dirty="0">
                <a:latin typeface="Verdana"/>
                <a:cs typeface="Verdana"/>
              </a:rPr>
              <a:t> </a:t>
            </a:r>
            <a:r>
              <a:rPr sz="2800" b="1" spc="-145" dirty="0">
                <a:latin typeface="Verdana"/>
                <a:cs typeface="Verdana"/>
              </a:rPr>
              <a:t>is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105" dirty="0">
                <a:latin typeface="Verdana"/>
                <a:cs typeface="Verdana"/>
              </a:rPr>
              <a:t>exposed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75" dirty="0">
                <a:latin typeface="Verdana"/>
                <a:cs typeface="Verdana"/>
              </a:rPr>
              <a:t>to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75" dirty="0">
                <a:latin typeface="Verdana"/>
                <a:cs typeface="Verdana"/>
              </a:rPr>
              <a:t>the</a:t>
            </a:r>
            <a:r>
              <a:rPr sz="2800" b="1" spc="-180" dirty="0">
                <a:latin typeface="Verdana"/>
                <a:cs typeface="Verdana"/>
              </a:rPr>
              <a:t> </a:t>
            </a:r>
            <a:r>
              <a:rPr sz="2800" b="1" spc="-110" dirty="0">
                <a:latin typeface="Verdana"/>
                <a:cs typeface="Verdana"/>
              </a:rPr>
              <a:t>same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140" dirty="0">
                <a:latin typeface="Verdana"/>
                <a:cs typeface="Verdana"/>
              </a:rPr>
              <a:t>w</a:t>
            </a:r>
            <a:r>
              <a:rPr sz="2800" b="1" spc="-125" dirty="0">
                <a:latin typeface="Verdana"/>
                <a:cs typeface="Verdana"/>
              </a:rPr>
              <a:t>ater</a:t>
            </a:r>
            <a:r>
              <a:rPr sz="2800" b="1" spc="-170" dirty="0">
                <a:latin typeface="Verdana"/>
                <a:cs typeface="Verdana"/>
              </a:rPr>
              <a:t> </a:t>
            </a:r>
            <a:r>
              <a:rPr sz="2800" b="1" spc="-100" dirty="0">
                <a:latin typeface="Verdana"/>
                <a:cs typeface="Verdana"/>
              </a:rPr>
              <a:t>source?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419" y="205486"/>
            <a:ext cx="752475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6490" marR="1113155" indent="19050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250" dirty="0"/>
              <a:t>8:  </a:t>
            </a:r>
            <a:r>
              <a:rPr spc="-114" dirty="0"/>
              <a:t>Evaluate</a:t>
            </a:r>
            <a:r>
              <a:rPr spc="-200" dirty="0"/>
              <a:t> </a:t>
            </a:r>
            <a:r>
              <a:rPr spc="-80" dirty="0"/>
              <a:t>the</a:t>
            </a:r>
            <a:r>
              <a:rPr spc="-210" dirty="0"/>
              <a:t> </a:t>
            </a:r>
            <a:r>
              <a:rPr spc="-120" dirty="0"/>
              <a:t>h</a:t>
            </a:r>
            <a:r>
              <a:rPr spc="-105" dirty="0"/>
              <a:t>y</a:t>
            </a:r>
            <a:r>
              <a:rPr spc="-110" dirty="0"/>
              <a:t>potheses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0" dirty="0"/>
              <a:t>As</a:t>
            </a:r>
            <a:r>
              <a:rPr spc="-125" dirty="0"/>
              <a:t>s</a:t>
            </a:r>
            <a:r>
              <a:rPr spc="-114" dirty="0"/>
              <a:t>essing</a:t>
            </a:r>
            <a:r>
              <a:rPr spc="-220" dirty="0"/>
              <a:t> </a:t>
            </a:r>
            <a:r>
              <a:rPr spc="-80" dirty="0"/>
              <a:t>the</a:t>
            </a:r>
            <a:r>
              <a:rPr spc="-210" dirty="0"/>
              <a:t> </a:t>
            </a:r>
            <a:r>
              <a:rPr spc="-100" dirty="0"/>
              <a:t>strength</a:t>
            </a:r>
            <a:r>
              <a:rPr spc="-215" dirty="0"/>
              <a:t> </a:t>
            </a:r>
            <a:r>
              <a:rPr spc="-105" dirty="0"/>
              <a:t>of</a:t>
            </a:r>
            <a:r>
              <a:rPr spc="-190" dirty="0"/>
              <a:t> </a:t>
            </a:r>
            <a:r>
              <a:rPr spc="-125" dirty="0"/>
              <a:t>e</a:t>
            </a:r>
            <a:r>
              <a:rPr spc="-85" dirty="0"/>
              <a:t>vidence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829" y="1917192"/>
            <a:ext cx="8964006" cy="33881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05380" y="5867196"/>
            <a:ext cx="11455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Verdana"/>
                <a:cs typeface="Verdana"/>
              </a:rPr>
              <a:t>Source</a:t>
            </a:r>
            <a:r>
              <a:rPr sz="1000" i="1" spc="-245" dirty="0">
                <a:latin typeface="Verdana"/>
                <a:cs typeface="Verdana"/>
              </a:rPr>
              <a:t>:</a:t>
            </a:r>
            <a:r>
              <a:rPr sz="1000" i="1" spc="-85" dirty="0">
                <a:latin typeface="Verdana"/>
                <a:cs typeface="Verdana"/>
              </a:rPr>
              <a:t> </a:t>
            </a:r>
            <a:r>
              <a:rPr sz="1000" i="1" spc="-45" dirty="0">
                <a:latin typeface="Verdana"/>
                <a:cs typeface="Verdana"/>
              </a:rPr>
              <a:t>T</a:t>
            </a:r>
            <a:r>
              <a:rPr sz="1000" i="1" spc="-15" dirty="0">
                <a:latin typeface="Verdana"/>
                <a:cs typeface="Verdana"/>
              </a:rPr>
              <a:t>ill</a:t>
            </a:r>
            <a:r>
              <a:rPr sz="1000" i="1" spc="5" dirty="0">
                <a:latin typeface="Verdana"/>
                <a:cs typeface="Verdana"/>
              </a:rPr>
              <a:t>et</a:t>
            </a:r>
            <a:r>
              <a:rPr sz="1000" i="1" spc="-60" dirty="0">
                <a:latin typeface="Verdana"/>
                <a:cs typeface="Verdana"/>
              </a:rPr>
              <a:t> </a:t>
            </a:r>
            <a:r>
              <a:rPr sz="1000" i="1" spc="5" dirty="0">
                <a:latin typeface="Verdana"/>
                <a:cs typeface="Verdana"/>
              </a:rPr>
              <a:t>et</a:t>
            </a:r>
            <a:r>
              <a:rPr sz="1000" i="1" spc="-100" dirty="0">
                <a:latin typeface="Verdana"/>
                <a:cs typeface="Verdana"/>
              </a:rPr>
              <a:t> </a:t>
            </a:r>
            <a:r>
              <a:rPr sz="1000" i="1" spc="65" dirty="0">
                <a:latin typeface="Verdana"/>
                <a:cs typeface="Verdana"/>
              </a:rPr>
              <a:t>a</a:t>
            </a:r>
            <a:r>
              <a:rPr sz="1000" i="1" spc="-10" dirty="0">
                <a:latin typeface="Verdana"/>
                <a:cs typeface="Verdana"/>
              </a:rPr>
              <a:t>l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755394"/>
            <a:ext cx="10981055" cy="2832100"/>
            <a:chOff x="615441" y="1755394"/>
            <a:chExt cx="10981055" cy="2832100"/>
          </a:xfrm>
        </p:grpSpPr>
        <p:sp>
          <p:nvSpPr>
            <p:cNvPr id="3" name="object 3"/>
            <p:cNvSpPr/>
            <p:nvPr/>
          </p:nvSpPr>
          <p:spPr>
            <a:xfrm>
              <a:off x="621791" y="1761744"/>
              <a:ext cx="10968355" cy="2819400"/>
            </a:xfrm>
            <a:custGeom>
              <a:avLst/>
              <a:gdLst/>
              <a:ahLst/>
              <a:cxnLst/>
              <a:rect l="l" t="t" r="r" b="b"/>
              <a:pathLst>
                <a:path w="10968355" h="2819400">
                  <a:moveTo>
                    <a:pt x="10968228" y="0"/>
                  </a:moveTo>
                  <a:lnTo>
                    <a:pt x="0" y="0"/>
                  </a:lnTo>
                  <a:lnTo>
                    <a:pt x="0" y="2819399"/>
                  </a:lnTo>
                  <a:lnTo>
                    <a:pt x="10968228" y="2819399"/>
                  </a:lnTo>
                  <a:lnTo>
                    <a:pt x="109682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761744"/>
              <a:ext cx="10968355" cy="2819400"/>
            </a:xfrm>
            <a:custGeom>
              <a:avLst/>
              <a:gdLst/>
              <a:ahLst/>
              <a:cxnLst/>
              <a:rect l="l" t="t" r="r" b="b"/>
              <a:pathLst>
                <a:path w="10968355" h="2819400">
                  <a:moveTo>
                    <a:pt x="0" y="2819399"/>
                  </a:moveTo>
                  <a:lnTo>
                    <a:pt x="10968228" y="2819399"/>
                  </a:lnTo>
                  <a:lnTo>
                    <a:pt x="10968228" y="0"/>
                  </a:lnTo>
                  <a:lnTo>
                    <a:pt x="0" y="0"/>
                  </a:lnTo>
                  <a:lnTo>
                    <a:pt x="0" y="2819399"/>
                  </a:lnTo>
                  <a:close/>
                </a:path>
              </a:pathLst>
            </a:custGeom>
            <a:ln w="12699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771" y="171958"/>
            <a:ext cx="9944735" cy="427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2629" marR="2722245" indent="142748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90" dirty="0">
                <a:solidFill>
                  <a:srgbClr val="A4B33B"/>
                </a:solidFill>
                <a:latin typeface="Verdana"/>
                <a:cs typeface="Verdana"/>
              </a:rPr>
              <a:t>8: 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Eval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ate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the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hypotheses</a:t>
            </a:r>
            <a:endParaRPr sz="2400">
              <a:latin typeface="Verdana"/>
              <a:cs typeface="Verdana"/>
            </a:endParaRPr>
          </a:p>
          <a:p>
            <a:pPr marL="2424430" marR="1887855" indent="1395730">
              <a:lnSpc>
                <a:spcPct val="100000"/>
              </a:lnSpc>
            </a:pP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An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lytic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s  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Assessin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g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th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strengt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h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v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idence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80"/>
              </a:spcBef>
            </a:pP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Cohort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dy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ho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se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h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ol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31700"/>
              </a:lnSpc>
              <a:spcBef>
                <a:spcPts val="5"/>
              </a:spcBef>
            </a:pPr>
            <a:r>
              <a:rPr sz="2400" spc="15" dirty="0">
                <a:latin typeface="Verdana"/>
                <a:cs typeface="Verdana"/>
              </a:rPr>
              <a:t>All </a:t>
            </a:r>
            <a:r>
              <a:rPr sz="2400" spc="5" dirty="0">
                <a:latin typeface="Verdana"/>
                <a:cs typeface="Verdana"/>
              </a:rPr>
              <a:t>residents </a:t>
            </a:r>
            <a:r>
              <a:rPr sz="2400" spc="95" dirty="0">
                <a:latin typeface="Verdana"/>
                <a:cs typeface="Verdana"/>
              </a:rPr>
              <a:t>who </a:t>
            </a:r>
            <a:r>
              <a:rPr sz="2400" spc="10" dirty="0">
                <a:latin typeface="Verdana"/>
                <a:cs typeface="Verdana"/>
              </a:rPr>
              <a:t>received </a:t>
            </a:r>
            <a:r>
              <a:rPr sz="2400" spc="20" dirty="0">
                <a:latin typeface="Verdana"/>
                <a:cs typeface="Verdana"/>
              </a:rPr>
              <a:t>water </a:t>
            </a:r>
            <a:r>
              <a:rPr sz="2400" spc="35" dirty="0">
                <a:latin typeface="Verdana"/>
                <a:cs typeface="Verdana"/>
              </a:rPr>
              <a:t>from </a:t>
            </a:r>
            <a:r>
              <a:rPr sz="2400" spc="-25" dirty="0">
                <a:latin typeface="Verdana"/>
                <a:cs typeface="Verdana"/>
              </a:rPr>
              <a:t>WSS-A </a:t>
            </a:r>
            <a:r>
              <a:rPr sz="2400" spc="30" dirty="0">
                <a:latin typeface="Verdana"/>
                <a:cs typeface="Verdana"/>
              </a:rPr>
              <a:t>were </a:t>
            </a:r>
            <a:r>
              <a:rPr sz="2400" spc="70" dirty="0">
                <a:latin typeface="Verdana"/>
                <a:cs typeface="Verdana"/>
              </a:rPr>
              <a:t>included </a:t>
            </a:r>
            <a:r>
              <a:rPr sz="2400" spc="75" dirty="0">
                <a:latin typeface="Verdana"/>
                <a:cs typeface="Verdana"/>
              </a:rPr>
              <a:t> </a:t>
            </a:r>
            <a:r>
              <a:rPr sz="2400" i="1" spc="-50" dirty="0">
                <a:latin typeface="Verdana"/>
                <a:cs typeface="Verdana"/>
              </a:rPr>
              <a:t>Exposed:</a:t>
            </a:r>
            <a:r>
              <a:rPr sz="2400" i="1" spc="-229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people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households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receiving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from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Reservoir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70" dirty="0">
                <a:latin typeface="Verdana"/>
                <a:cs typeface="Verdana"/>
              </a:rPr>
              <a:t>X 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i="1" spc="45" dirty="0">
                <a:latin typeface="Verdana"/>
                <a:cs typeface="Verdana"/>
              </a:rPr>
              <a:t>Case</a:t>
            </a:r>
            <a:r>
              <a:rPr sz="2400" i="1" spc="-225" dirty="0">
                <a:latin typeface="Verdana"/>
                <a:cs typeface="Verdana"/>
              </a:rPr>
              <a:t> </a:t>
            </a:r>
            <a:r>
              <a:rPr sz="2400" i="1" spc="-25" dirty="0">
                <a:latin typeface="Verdana"/>
                <a:cs typeface="Verdana"/>
              </a:rPr>
              <a:t>definition:</a:t>
            </a:r>
            <a:r>
              <a:rPr sz="2400" i="1" spc="430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person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with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gastroenteritis</a:t>
            </a:r>
            <a:r>
              <a:rPr sz="2400" spc="-190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with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symptom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onset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450"/>
              </a:lnSpc>
            </a:pPr>
            <a:r>
              <a:rPr sz="2400" spc="65" dirty="0">
                <a:latin typeface="Verdana"/>
                <a:cs typeface="Verdana"/>
              </a:rPr>
              <a:t>between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735"/>
              </a:lnSpc>
            </a:pPr>
            <a:r>
              <a:rPr sz="2400" spc="-300" dirty="0">
                <a:latin typeface="Verdana"/>
                <a:cs typeface="Verdana"/>
              </a:rPr>
              <a:t>01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a</a:t>
            </a:r>
            <a:r>
              <a:rPr sz="2400" spc="30" dirty="0">
                <a:latin typeface="Verdana"/>
                <a:cs typeface="Verdana"/>
              </a:rPr>
              <a:t>n</a:t>
            </a:r>
            <a:r>
              <a:rPr sz="2400" spc="130" dirty="0">
                <a:latin typeface="Verdana"/>
                <a:cs typeface="Verdana"/>
              </a:rPr>
              <a:t>d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365" dirty="0">
                <a:latin typeface="Verdana"/>
                <a:cs typeface="Verdana"/>
              </a:rPr>
              <a:t>19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80" dirty="0">
                <a:latin typeface="Verdana"/>
                <a:cs typeface="Verdana"/>
              </a:rPr>
              <a:t>June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-210" dirty="0">
                <a:latin typeface="Verdana"/>
                <a:cs typeface="Verdana"/>
              </a:rPr>
              <a:t>2019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3678" y="171958"/>
            <a:ext cx="56495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0" marR="838835" indent="1427480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0" dirty="0"/>
              <a:t>8:  </a:t>
            </a:r>
            <a:r>
              <a:rPr sz="2400" spc="-85" dirty="0"/>
              <a:t>Eval</a:t>
            </a:r>
            <a:r>
              <a:rPr sz="2400" spc="-114" dirty="0"/>
              <a:t>u</a:t>
            </a:r>
            <a:r>
              <a:rPr sz="2400" spc="-85" dirty="0"/>
              <a:t>ate</a:t>
            </a:r>
            <a:r>
              <a:rPr sz="2400" spc="-135" dirty="0"/>
              <a:t> </a:t>
            </a:r>
            <a:r>
              <a:rPr sz="2400" spc="-60" dirty="0"/>
              <a:t>the</a:t>
            </a:r>
            <a:r>
              <a:rPr sz="2400" spc="-145" dirty="0"/>
              <a:t> </a:t>
            </a:r>
            <a:r>
              <a:rPr sz="2400" spc="-85" dirty="0"/>
              <a:t>hypotheses</a:t>
            </a:r>
            <a:endParaRPr sz="2400"/>
          </a:p>
          <a:p>
            <a:pPr marL="12700" marR="5080" indent="1395730">
              <a:lnSpc>
                <a:spcPct val="100000"/>
              </a:lnSpc>
            </a:pPr>
            <a:r>
              <a:rPr sz="2400" spc="-70" dirty="0"/>
              <a:t>An</a:t>
            </a:r>
            <a:r>
              <a:rPr sz="2400" spc="-75" dirty="0"/>
              <a:t>a</a:t>
            </a:r>
            <a:r>
              <a:rPr sz="2400" spc="-80" dirty="0"/>
              <a:t>lytic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30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100" dirty="0"/>
              <a:t>Assessin</a:t>
            </a:r>
            <a:r>
              <a:rPr sz="2400" spc="-110" dirty="0"/>
              <a:t>g</a:t>
            </a:r>
            <a:r>
              <a:rPr sz="2400" spc="-130" dirty="0"/>
              <a:t> </a:t>
            </a:r>
            <a:r>
              <a:rPr sz="2400" spc="-65" dirty="0"/>
              <a:t>th</a:t>
            </a:r>
            <a:r>
              <a:rPr sz="2400" spc="-70" dirty="0"/>
              <a:t>e</a:t>
            </a:r>
            <a:r>
              <a:rPr sz="2400" spc="-140" dirty="0"/>
              <a:t> </a:t>
            </a:r>
            <a:r>
              <a:rPr sz="2400" spc="-80" dirty="0"/>
              <a:t>strengt</a:t>
            </a:r>
            <a:r>
              <a:rPr sz="2400" spc="-90" dirty="0"/>
              <a:t>h</a:t>
            </a:r>
            <a:r>
              <a:rPr sz="2400" spc="-110" dirty="0"/>
              <a:t> </a:t>
            </a:r>
            <a:r>
              <a:rPr sz="2400" spc="-105" dirty="0"/>
              <a:t>o</a:t>
            </a:r>
            <a:r>
              <a:rPr sz="2400" spc="-65" dirty="0"/>
              <a:t>f</a:t>
            </a:r>
            <a:r>
              <a:rPr sz="2400" spc="-145" dirty="0"/>
              <a:t> </a:t>
            </a:r>
            <a:r>
              <a:rPr sz="2400" spc="-110" dirty="0"/>
              <a:t>e</a:t>
            </a:r>
            <a:r>
              <a:rPr sz="2400" spc="-105" dirty="0"/>
              <a:t>v</a:t>
            </a:r>
            <a:r>
              <a:rPr sz="2400" spc="-60" dirty="0"/>
              <a:t>idence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15441" y="1755394"/>
            <a:ext cx="10981055" cy="2544445"/>
            <a:chOff x="615441" y="1755394"/>
            <a:chExt cx="10981055" cy="2544445"/>
          </a:xfrm>
        </p:grpSpPr>
        <p:sp>
          <p:nvSpPr>
            <p:cNvPr id="4" name="object 4"/>
            <p:cNvSpPr/>
            <p:nvPr/>
          </p:nvSpPr>
          <p:spPr>
            <a:xfrm>
              <a:off x="621791" y="1761744"/>
              <a:ext cx="10968355" cy="2531745"/>
            </a:xfrm>
            <a:custGeom>
              <a:avLst/>
              <a:gdLst/>
              <a:ahLst/>
              <a:cxnLst/>
              <a:rect l="l" t="t" r="r" b="b"/>
              <a:pathLst>
                <a:path w="10968355" h="2531745">
                  <a:moveTo>
                    <a:pt x="10968228" y="0"/>
                  </a:moveTo>
                  <a:lnTo>
                    <a:pt x="0" y="0"/>
                  </a:lnTo>
                  <a:lnTo>
                    <a:pt x="0" y="2531363"/>
                  </a:lnTo>
                  <a:lnTo>
                    <a:pt x="10968228" y="2531363"/>
                  </a:lnTo>
                  <a:lnTo>
                    <a:pt x="109682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1791" y="1761744"/>
              <a:ext cx="10968355" cy="2531745"/>
            </a:xfrm>
            <a:custGeom>
              <a:avLst/>
              <a:gdLst/>
              <a:ahLst/>
              <a:cxnLst/>
              <a:rect l="l" t="t" r="r" b="b"/>
              <a:pathLst>
                <a:path w="10968355" h="2531745">
                  <a:moveTo>
                    <a:pt x="0" y="2531363"/>
                  </a:moveTo>
                  <a:lnTo>
                    <a:pt x="10968228" y="2531363"/>
                  </a:lnTo>
                  <a:lnTo>
                    <a:pt x="10968228" y="0"/>
                  </a:lnTo>
                  <a:lnTo>
                    <a:pt x="0" y="0"/>
                  </a:lnTo>
                  <a:lnTo>
                    <a:pt x="0" y="2531363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61771" y="1835175"/>
            <a:ext cx="10071735" cy="1977389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200" b="1" spc="-65" dirty="0">
                <a:solidFill>
                  <a:srgbClr val="A4B33B"/>
                </a:solidFill>
                <a:latin typeface="Verdana"/>
                <a:cs typeface="Verdana"/>
              </a:rPr>
              <a:t>Cohort</a:t>
            </a:r>
            <a:r>
              <a:rPr sz="2200" b="1" spc="-12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65" dirty="0">
                <a:solidFill>
                  <a:srgbClr val="A4B33B"/>
                </a:solidFill>
                <a:latin typeface="Verdana"/>
                <a:cs typeface="Verdana"/>
              </a:rPr>
              <a:t>stu</a:t>
            </a:r>
            <a:r>
              <a:rPr sz="2200" b="1" spc="-7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200" b="1" spc="-120" dirty="0">
                <a:solidFill>
                  <a:srgbClr val="A4B33B"/>
                </a:solidFill>
                <a:latin typeface="Verdana"/>
                <a:cs typeface="Verdana"/>
              </a:rPr>
              <a:t>y</a:t>
            </a:r>
            <a:r>
              <a:rPr sz="22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80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22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200" b="1" spc="-75" dirty="0">
                <a:solidFill>
                  <a:srgbClr val="A4B33B"/>
                </a:solidFill>
                <a:latin typeface="Verdana"/>
                <a:cs typeface="Verdana"/>
              </a:rPr>
              <a:t>house</a:t>
            </a:r>
            <a:r>
              <a:rPr sz="2200" b="1" spc="-90" dirty="0">
                <a:solidFill>
                  <a:srgbClr val="A4B33B"/>
                </a:solidFill>
                <a:latin typeface="Verdana"/>
                <a:cs typeface="Verdana"/>
              </a:rPr>
              <a:t>h</a:t>
            </a:r>
            <a:r>
              <a:rPr sz="2200" b="1" spc="-85" dirty="0">
                <a:solidFill>
                  <a:srgbClr val="A4B33B"/>
                </a:solidFill>
                <a:latin typeface="Verdana"/>
                <a:cs typeface="Verdana"/>
              </a:rPr>
              <a:t>olds</a:t>
            </a:r>
            <a:endParaRPr sz="2200">
              <a:latin typeface="Verdana"/>
              <a:cs typeface="Verdana"/>
            </a:endParaRPr>
          </a:p>
          <a:p>
            <a:pPr marL="12700" marR="97155">
              <a:lnSpc>
                <a:spcPct val="145500"/>
              </a:lnSpc>
              <a:spcBef>
                <a:spcPts val="5"/>
              </a:spcBef>
            </a:pPr>
            <a:r>
              <a:rPr sz="2200" spc="-20" dirty="0">
                <a:latin typeface="Verdana"/>
                <a:cs typeface="Verdana"/>
              </a:rPr>
              <a:t>SMS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55" dirty="0">
                <a:latin typeface="Verdana"/>
                <a:cs typeface="Verdana"/>
              </a:rPr>
              <a:t>with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link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to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30" dirty="0">
                <a:latin typeface="Verdana"/>
                <a:cs typeface="Verdana"/>
              </a:rPr>
              <a:t>a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questionnaire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sent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to</a:t>
            </a:r>
            <a:r>
              <a:rPr sz="2200" spc="-21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all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30" dirty="0">
                <a:latin typeface="Verdana"/>
                <a:cs typeface="Verdana"/>
              </a:rPr>
              <a:t>households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served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by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WSSA </a:t>
            </a:r>
            <a:r>
              <a:rPr sz="2200" spc="-760" dirty="0">
                <a:latin typeface="Verdana"/>
                <a:cs typeface="Verdana"/>
              </a:rPr>
              <a:t> </a:t>
            </a:r>
            <a:r>
              <a:rPr sz="2200" spc="70" dirty="0">
                <a:latin typeface="Verdana"/>
                <a:cs typeface="Verdana"/>
              </a:rPr>
              <a:t>One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person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40" dirty="0">
                <a:latin typeface="Verdana"/>
                <a:cs typeface="Verdana"/>
              </a:rPr>
              <a:t>should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35" dirty="0">
                <a:latin typeface="Verdana"/>
                <a:cs typeface="Verdana"/>
              </a:rPr>
              <a:t>respond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65" dirty="0">
                <a:latin typeface="Verdana"/>
                <a:cs typeface="Verdana"/>
              </a:rPr>
              <a:t>on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25" dirty="0">
                <a:latin typeface="Verdana"/>
                <a:cs typeface="Verdana"/>
              </a:rPr>
              <a:t>behalf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of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all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45" dirty="0">
                <a:latin typeface="Verdana"/>
                <a:cs typeface="Verdana"/>
              </a:rPr>
              <a:t>household</a:t>
            </a:r>
            <a:r>
              <a:rPr sz="2200" spc="-210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members.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200" spc="5" dirty="0">
                <a:latin typeface="Verdana"/>
                <a:cs typeface="Verdana"/>
              </a:rPr>
              <a:t>The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questionnaire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included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25" dirty="0">
                <a:latin typeface="Verdana"/>
                <a:cs typeface="Verdana"/>
              </a:rPr>
              <a:t>items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65" dirty="0">
                <a:latin typeface="Verdana"/>
                <a:cs typeface="Verdana"/>
              </a:rPr>
              <a:t>on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15" dirty="0">
                <a:latin typeface="Verdana"/>
                <a:cs typeface="Verdana"/>
              </a:rPr>
              <a:t>illness</a:t>
            </a:r>
            <a:r>
              <a:rPr sz="2200" spc="-204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35" dirty="0">
                <a:latin typeface="Verdana"/>
                <a:cs typeface="Verdana"/>
              </a:rPr>
              <a:t>tap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water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60" dirty="0">
                <a:latin typeface="Verdana"/>
                <a:cs typeface="Verdana"/>
              </a:rPr>
              <a:t>consumption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441" y="1755394"/>
            <a:ext cx="10981055" cy="2760980"/>
            <a:chOff x="615441" y="1755394"/>
            <a:chExt cx="10981055" cy="2760980"/>
          </a:xfrm>
        </p:grpSpPr>
        <p:sp>
          <p:nvSpPr>
            <p:cNvPr id="3" name="object 3"/>
            <p:cNvSpPr/>
            <p:nvPr/>
          </p:nvSpPr>
          <p:spPr>
            <a:xfrm>
              <a:off x="621791" y="1761744"/>
              <a:ext cx="10968355" cy="2748280"/>
            </a:xfrm>
            <a:custGeom>
              <a:avLst/>
              <a:gdLst/>
              <a:ahLst/>
              <a:cxnLst/>
              <a:rect l="l" t="t" r="r" b="b"/>
              <a:pathLst>
                <a:path w="10968355" h="2748279">
                  <a:moveTo>
                    <a:pt x="10968228" y="0"/>
                  </a:moveTo>
                  <a:lnTo>
                    <a:pt x="0" y="0"/>
                  </a:lnTo>
                  <a:lnTo>
                    <a:pt x="0" y="2747772"/>
                  </a:lnTo>
                  <a:lnTo>
                    <a:pt x="10968228" y="2747772"/>
                  </a:lnTo>
                  <a:lnTo>
                    <a:pt x="109682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791" y="1761744"/>
              <a:ext cx="10968355" cy="2748280"/>
            </a:xfrm>
            <a:custGeom>
              <a:avLst/>
              <a:gdLst/>
              <a:ahLst/>
              <a:cxnLst/>
              <a:rect l="l" t="t" r="r" b="b"/>
              <a:pathLst>
                <a:path w="10968355" h="2748279">
                  <a:moveTo>
                    <a:pt x="0" y="2747772"/>
                  </a:moveTo>
                  <a:lnTo>
                    <a:pt x="10968228" y="2747772"/>
                  </a:lnTo>
                  <a:lnTo>
                    <a:pt x="10968228" y="0"/>
                  </a:lnTo>
                  <a:lnTo>
                    <a:pt x="0" y="0"/>
                  </a:lnTo>
                  <a:lnTo>
                    <a:pt x="0" y="2747772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1771" y="171958"/>
            <a:ext cx="10401935" cy="360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2629" marR="3179445" indent="142748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Step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90" dirty="0">
                <a:solidFill>
                  <a:srgbClr val="A4B33B"/>
                </a:solidFill>
                <a:latin typeface="Verdana"/>
                <a:cs typeface="Verdana"/>
              </a:rPr>
              <a:t>8: 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Eval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ate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the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hypotheses</a:t>
            </a:r>
            <a:endParaRPr sz="2400">
              <a:latin typeface="Verdana"/>
              <a:cs typeface="Verdana"/>
            </a:endParaRPr>
          </a:p>
          <a:p>
            <a:pPr marL="2424430" marR="2345055" indent="1395730">
              <a:lnSpc>
                <a:spcPct val="100000"/>
              </a:lnSpc>
            </a:pP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An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lytic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di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s  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Assessin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g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th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4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strengt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h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v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idence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Cohort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dy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ho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se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h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ol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spcBef>
                <a:spcPts val="120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10" dirty="0">
                <a:latin typeface="Verdana"/>
                <a:cs typeface="Verdana"/>
              </a:rPr>
              <a:t>Information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available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from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190" dirty="0">
                <a:latin typeface="Verdana"/>
                <a:cs typeface="Verdana"/>
              </a:rPr>
              <a:t>2,526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persons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95" dirty="0">
                <a:latin typeface="Verdana"/>
                <a:cs typeface="Verdana"/>
              </a:rPr>
              <a:t>who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responded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on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behalf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275" dirty="0">
                <a:latin typeface="Verdana"/>
                <a:cs typeface="Verdana"/>
              </a:rPr>
              <a:t>6</a:t>
            </a:r>
            <a:r>
              <a:rPr sz="2400" spc="-170" dirty="0">
                <a:latin typeface="Verdana"/>
                <a:cs typeface="Verdana"/>
              </a:rPr>
              <a:t>,</a:t>
            </a:r>
            <a:r>
              <a:rPr sz="2400" spc="-300" dirty="0">
                <a:latin typeface="Verdana"/>
                <a:cs typeface="Verdana"/>
              </a:rPr>
              <a:t>1</a:t>
            </a:r>
            <a:r>
              <a:rPr sz="2400" spc="-310" dirty="0">
                <a:latin typeface="Verdana"/>
                <a:cs typeface="Verdana"/>
              </a:rPr>
              <a:t>0</a:t>
            </a:r>
            <a:r>
              <a:rPr sz="2400" spc="5" dirty="0">
                <a:latin typeface="Verdana"/>
                <a:cs typeface="Verdana"/>
              </a:rPr>
              <a:t>8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h</a:t>
            </a:r>
            <a:r>
              <a:rPr sz="2400" spc="65" dirty="0">
                <a:latin typeface="Verdana"/>
                <a:cs typeface="Verdana"/>
              </a:rPr>
              <a:t>o</a:t>
            </a:r>
            <a:r>
              <a:rPr sz="2400" spc="5" dirty="0">
                <a:latin typeface="Verdana"/>
                <a:cs typeface="Verdana"/>
              </a:rPr>
              <a:t>us</a:t>
            </a:r>
            <a:r>
              <a:rPr sz="2400" spc="55" dirty="0">
                <a:latin typeface="Verdana"/>
                <a:cs typeface="Verdana"/>
              </a:rPr>
              <a:t>ehold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members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" dirty="0">
                <a:latin typeface="Verdana"/>
                <a:cs typeface="Verdana"/>
              </a:rPr>
              <a:t>Coverage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480" dirty="0">
                <a:latin typeface="Verdana"/>
                <a:cs typeface="Verdana"/>
              </a:rPr>
              <a:t>51%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280" dirty="0">
                <a:latin typeface="Verdana"/>
                <a:cs typeface="Verdana"/>
              </a:rPr>
              <a:t>(6,108/11,995)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of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residents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supplied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by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WSSA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3678" y="171958"/>
            <a:ext cx="56495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0" marR="838835" indent="1427480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0" dirty="0"/>
              <a:t>8:  </a:t>
            </a:r>
            <a:r>
              <a:rPr sz="2400" spc="-85" dirty="0"/>
              <a:t>Eval</a:t>
            </a:r>
            <a:r>
              <a:rPr sz="2400" spc="-114" dirty="0"/>
              <a:t>u</a:t>
            </a:r>
            <a:r>
              <a:rPr sz="2400" spc="-85" dirty="0"/>
              <a:t>ate</a:t>
            </a:r>
            <a:r>
              <a:rPr sz="2400" spc="-135" dirty="0"/>
              <a:t> </a:t>
            </a:r>
            <a:r>
              <a:rPr sz="2400" spc="-60" dirty="0"/>
              <a:t>the</a:t>
            </a:r>
            <a:r>
              <a:rPr sz="2400" spc="-145" dirty="0"/>
              <a:t> </a:t>
            </a:r>
            <a:r>
              <a:rPr sz="2400" spc="-85" dirty="0"/>
              <a:t>hypotheses</a:t>
            </a:r>
            <a:endParaRPr sz="2400"/>
          </a:p>
          <a:p>
            <a:pPr marL="12700" marR="5080" indent="1395730">
              <a:lnSpc>
                <a:spcPct val="100000"/>
              </a:lnSpc>
            </a:pPr>
            <a:r>
              <a:rPr sz="2400" spc="-70" dirty="0"/>
              <a:t>An</a:t>
            </a:r>
            <a:r>
              <a:rPr sz="2400" spc="-75" dirty="0"/>
              <a:t>a</a:t>
            </a:r>
            <a:r>
              <a:rPr sz="2400" spc="-80" dirty="0"/>
              <a:t>lytic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30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100" dirty="0"/>
              <a:t>Assessin</a:t>
            </a:r>
            <a:r>
              <a:rPr sz="2400" spc="-110" dirty="0"/>
              <a:t>g</a:t>
            </a:r>
            <a:r>
              <a:rPr sz="2400" spc="-130" dirty="0"/>
              <a:t> </a:t>
            </a:r>
            <a:r>
              <a:rPr sz="2400" spc="-65" dirty="0"/>
              <a:t>th</a:t>
            </a:r>
            <a:r>
              <a:rPr sz="2400" spc="-70" dirty="0"/>
              <a:t>e</a:t>
            </a:r>
            <a:r>
              <a:rPr sz="2400" spc="-140" dirty="0"/>
              <a:t> </a:t>
            </a:r>
            <a:r>
              <a:rPr sz="2400" spc="-80" dirty="0"/>
              <a:t>strengt</a:t>
            </a:r>
            <a:r>
              <a:rPr sz="2400" spc="-90" dirty="0"/>
              <a:t>h</a:t>
            </a:r>
            <a:r>
              <a:rPr sz="2400" spc="-110" dirty="0"/>
              <a:t> </a:t>
            </a:r>
            <a:r>
              <a:rPr sz="2400" spc="-105" dirty="0"/>
              <a:t>o</a:t>
            </a:r>
            <a:r>
              <a:rPr sz="2400" spc="-65" dirty="0"/>
              <a:t>f</a:t>
            </a:r>
            <a:r>
              <a:rPr sz="2400" spc="-145" dirty="0"/>
              <a:t> </a:t>
            </a:r>
            <a:r>
              <a:rPr sz="2400" spc="-110" dirty="0"/>
              <a:t>e</a:t>
            </a:r>
            <a:r>
              <a:rPr sz="2400" spc="-105" dirty="0"/>
              <a:t>v</a:t>
            </a:r>
            <a:r>
              <a:rPr sz="2400" spc="-60" dirty="0"/>
              <a:t>idence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21791" y="1761744"/>
            <a:ext cx="5904230" cy="3538854"/>
          </a:xfrm>
          <a:prstGeom prst="rect">
            <a:avLst/>
          </a:prstGeom>
          <a:solidFill>
            <a:srgbClr val="F1F1F1"/>
          </a:solidFill>
          <a:ln w="12700">
            <a:solidFill>
              <a:srgbClr val="A4B33B"/>
            </a:solidFill>
          </a:ln>
        </p:spPr>
        <p:txBody>
          <a:bodyPr vert="horz" wrap="square" lIns="0" tIns="201295" rIns="0" bIns="0" rtlCol="0">
            <a:spAutoFit/>
          </a:bodyPr>
          <a:lstStyle/>
          <a:p>
            <a:pPr marL="252095">
              <a:lnSpc>
                <a:spcPct val="100000"/>
              </a:lnSpc>
              <a:spcBef>
                <a:spcPts val="1585"/>
              </a:spcBef>
            </a:pP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Cohort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dy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ho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se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h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ol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  <a:p>
            <a:pPr marL="434975" indent="-183515">
              <a:lnSpc>
                <a:spcPct val="100000"/>
              </a:lnSpc>
              <a:spcBef>
                <a:spcPts val="944"/>
              </a:spcBef>
              <a:buFont typeface="Calibri"/>
              <a:buChar char="•"/>
              <a:tabLst>
                <a:tab pos="435609" algn="l"/>
              </a:tabLst>
            </a:pPr>
            <a:r>
              <a:rPr sz="2200" spc="150" dirty="0">
                <a:latin typeface="Verdana"/>
                <a:cs typeface="Verdana"/>
              </a:rPr>
              <a:t>M</a:t>
            </a:r>
            <a:r>
              <a:rPr sz="2200" spc="110" dirty="0">
                <a:latin typeface="Verdana"/>
                <a:cs typeface="Verdana"/>
              </a:rPr>
              <a:t>e</a:t>
            </a:r>
            <a:r>
              <a:rPr sz="2200" spc="30" dirty="0">
                <a:latin typeface="Verdana"/>
                <a:cs typeface="Verdana"/>
              </a:rPr>
              <a:t>an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50" dirty="0">
                <a:latin typeface="Verdana"/>
                <a:cs typeface="Verdana"/>
              </a:rPr>
              <a:t>a</a:t>
            </a:r>
            <a:r>
              <a:rPr sz="2200" spc="60" dirty="0">
                <a:latin typeface="Verdana"/>
                <a:cs typeface="Verdana"/>
              </a:rPr>
              <a:t>g</a:t>
            </a:r>
            <a:r>
              <a:rPr sz="2200" spc="15" dirty="0">
                <a:latin typeface="Verdana"/>
                <a:cs typeface="Verdana"/>
              </a:rPr>
              <a:t>e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535" dirty="0">
                <a:latin typeface="Verdana"/>
                <a:cs typeface="Verdana"/>
              </a:rPr>
              <a:t>: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55" dirty="0">
                <a:latin typeface="Verdana"/>
                <a:cs typeface="Verdana"/>
              </a:rPr>
              <a:t>34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55" dirty="0">
                <a:latin typeface="Verdana"/>
                <a:cs typeface="Verdana"/>
              </a:rPr>
              <a:t>years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114" dirty="0">
                <a:latin typeface="Verdana"/>
                <a:cs typeface="Verdana"/>
              </a:rPr>
              <a:t>(0</a:t>
            </a:r>
            <a:r>
              <a:rPr sz="2200" spc="-165" dirty="0">
                <a:latin typeface="Verdana"/>
                <a:cs typeface="Verdana"/>
              </a:rPr>
              <a:t>-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-114" dirty="0">
                <a:latin typeface="Verdana"/>
                <a:cs typeface="Verdana"/>
              </a:rPr>
              <a:t>9</a:t>
            </a:r>
            <a:r>
              <a:rPr sz="2200" spc="-125" dirty="0">
                <a:latin typeface="Verdana"/>
                <a:cs typeface="Verdana"/>
              </a:rPr>
              <a:t>3</a:t>
            </a:r>
            <a:r>
              <a:rPr sz="2200" spc="-280" dirty="0">
                <a:latin typeface="Verdana"/>
                <a:cs typeface="Verdana"/>
              </a:rPr>
              <a:t>)</a:t>
            </a:r>
            <a:endParaRPr sz="2200">
              <a:latin typeface="Verdana"/>
              <a:cs typeface="Verdana"/>
            </a:endParaRPr>
          </a:p>
          <a:p>
            <a:pPr marL="434975" indent="-183515">
              <a:lnSpc>
                <a:spcPct val="100000"/>
              </a:lnSpc>
              <a:spcBef>
                <a:spcPts val="935"/>
              </a:spcBef>
              <a:buFont typeface="Calibri"/>
              <a:buChar char="•"/>
              <a:tabLst>
                <a:tab pos="435609" algn="l"/>
              </a:tabLst>
            </a:pPr>
            <a:r>
              <a:rPr sz="2200" spc="-220" dirty="0">
                <a:latin typeface="Verdana"/>
                <a:cs typeface="Verdana"/>
              </a:rPr>
              <a:t>50%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70" dirty="0">
                <a:latin typeface="Verdana"/>
                <a:cs typeface="Verdana"/>
              </a:rPr>
              <a:t>we</a:t>
            </a:r>
            <a:r>
              <a:rPr sz="2200" spc="-25" dirty="0">
                <a:latin typeface="Verdana"/>
                <a:cs typeface="Verdana"/>
              </a:rPr>
              <a:t>re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fe</a:t>
            </a:r>
            <a:r>
              <a:rPr sz="2200" spc="40" dirty="0">
                <a:latin typeface="Verdana"/>
                <a:cs typeface="Verdana"/>
              </a:rPr>
              <a:t>male</a:t>
            </a:r>
            <a:endParaRPr sz="2200">
              <a:latin typeface="Verdana"/>
              <a:cs typeface="Verdana"/>
            </a:endParaRPr>
          </a:p>
          <a:p>
            <a:pPr marL="434975" indent="-183515">
              <a:lnSpc>
                <a:spcPts val="2510"/>
              </a:lnSpc>
              <a:spcBef>
                <a:spcPts val="940"/>
              </a:spcBef>
              <a:buFont typeface="Calibri"/>
              <a:buChar char="•"/>
              <a:tabLst>
                <a:tab pos="435609" algn="l"/>
              </a:tabLst>
            </a:pPr>
            <a:r>
              <a:rPr sz="2200" spc="-275" dirty="0">
                <a:latin typeface="Verdana"/>
                <a:cs typeface="Verdana"/>
              </a:rPr>
              <a:t>1,573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-40" dirty="0">
                <a:latin typeface="Verdana"/>
                <a:cs typeface="Verdana"/>
              </a:rPr>
              <a:t>re</a:t>
            </a:r>
            <a:r>
              <a:rPr sz="2200" spc="-50" dirty="0">
                <a:latin typeface="Verdana"/>
                <a:cs typeface="Verdana"/>
              </a:rPr>
              <a:t>s</a:t>
            </a:r>
            <a:r>
              <a:rPr sz="2200" spc="55" dirty="0">
                <a:latin typeface="Verdana"/>
                <a:cs typeface="Verdana"/>
              </a:rPr>
              <a:t>pondents</a:t>
            </a:r>
            <a:r>
              <a:rPr sz="2200" spc="-210" dirty="0">
                <a:latin typeface="Verdana"/>
                <a:cs typeface="Verdana"/>
              </a:rPr>
              <a:t> </a:t>
            </a:r>
            <a:r>
              <a:rPr sz="2200" spc="75" dirty="0">
                <a:latin typeface="Verdana"/>
                <a:cs typeface="Verdana"/>
              </a:rPr>
              <a:t>met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15" dirty="0">
                <a:latin typeface="Verdana"/>
                <a:cs typeface="Verdana"/>
              </a:rPr>
              <a:t>t</a:t>
            </a:r>
            <a:r>
              <a:rPr sz="2200" spc="55" dirty="0">
                <a:latin typeface="Verdana"/>
                <a:cs typeface="Verdana"/>
              </a:rPr>
              <a:t>he</a:t>
            </a:r>
            <a:r>
              <a:rPr sz="2200" spc="-210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ca</a:t>
            </a:r>
            <a:r>
              <a:rPr sz="2200" spc="-15" dirty="0">
                <a:latin typeface="Verdana"/>
                <a:cs typeface="Verdana"/>
              </a:rPr>
              <a:t>s</a:t>
            </a:r>
            <a:r>
              <a:rPr sz="2200" spc="15" dirty="0">
                <a:latin typeface="Verdana"/>
                <a:cs typeface="Verdana"/>
              </a:rPr>
              <a:t>e</a:t>
            </a:r>
            <a:endParaRPr sz="2200">
              <a:latin typeface="Verdana"/>
              <a:cs typeface="Verdana"/>
            </a:endParaRPr>
          </a:p>
          <a:p>
            <a:pPr marL="434975">
              <a:lnSpc>
                <a:spcPts val="2510"/>
              </a:lnSpc>
            </a:pPr>
            <a:r>
              <a:rPr sz="2200" spc="30" dirty="0">
                <a:latin typeface="Verdana"/>
                <a:cs typeface="Verdana"/>
              </a:rPr>
              <a:t>definition</a:t>
            </a:r>
            <a:endParaRPr sz="2200">
              <a:latin typeface="Verdana"/>
              <a:cs typeface="Verdana"/>
            </a:endParaRPr>
          </a:p>
          <a:p>
            <a:pPr marL="434975" indent="-183515">
              <a:lnSpc>
                <a:spcPct val="100000"/>
              </a:lnSpc>
              <a:spcBef>
                <a:spcPts val="935"/>
              </a:spcBef>
              <a:buFont typeface="Calibri"/>
              <a:buChar char="•"/>
              <a:tabLst>
                <a:tab pos="435609" algn="l"/>
              </a:tabLst>
            </a:pPr>
            <a:r>
              <a:rPr sz="2200" spc="40" dirty="0">
                <a:latin typeface="Verdana"/>
                <a:cs typeface="Verdana"/>
              </a:rPr>
              <a:t>At</a:t>
            </a:r>
            <a:r>
              <a:rPr sz="2200" spc="20" dirty="0">
                <a:latin typeface="Verdana"/>
                <a:cs typeface="Verdana"/>
              </a:rPr>
              <a:t>t</a:t>
            </a:r>
            <a:r>
              <a:rPr sz="2200" spc="25" dirty="0">
                <a:latin typeface="Verdana"/>
                <a:cs typeface="Verdana"/>
              </a:rPr>
              <a:t>ack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ra</a:t>
            </a:r>
            <a:r>
              <a:rPr sz="2200" spc="-30" dirty="0">
                <a:latin typeface="Verdana"/>
                <a:cs typeface="Verdana"/>
              </a:rPr>
              <a:t>t</a:t>
            </a:r>
            <a:r>
              <a:rPr sz="2200" spc="-260" dirty="0">
                <a:latin typeface="Verdana"/>
                <a:cs typeface="Verdana"/>
              </a:rPr>
              <a:t>e: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-275" dirty="0">
                <a:latin typeface="Verdana"/>
                <a:cs typeface="Verdana"/>
              </a:rPr>
              <a:t>26%.</a:t>
            </a:r>
            <a:endParaRPr sz="2200">
              <a:latin typeface="Verdana"/>
              <a:cs typeface="Verdana"/>
            </a:endParaRPr>
          </a:p>
          <a:p>
            <a:pPr marL="434975" indent="-183515">
              <a:lnSpc>
                <a:spcPts val="2510"/>
              </a:lnSpc>
              <a:spcBef>
                <a:spcPts val="935"/>
              </a:spcBef>
              <a:buFont typeface="Calibri"/>
              <a:buChar char="•"/>
              <a:tabLst>
                <a:tab pos="435609" algn="l"/>
              </a:tabLst>
            </a:pPr>
            <a:r>
              <a:rPr sz="2200" spc="120" dirty="0">
                <a:latin typeface="Verdana"/>
                <a:cs typeface="Verdana"/>
              </a:rPr>
              <a:t>Nu</a:t>
            </a:r>
            <a:r>
              <a:rPr sz="2200" spc="160" dirty="0">
                <a:latin typeface="Verdana"/>
                <a:cs typeface="Verdana"/>
              </a:rPr>
              <a:t>m</a:t>
            </a:r>
            <a:r>
              <a:rPr sz="2200" spc="25" dirty="0">
                <a:latin typeface="Verdana"/>
                <a:cs typeface="Verdana"/>
              </a:rPr>
              <a:t>ber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of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5" dirty="0">
                <a:latin typeface="Verdana"/>
                <a:cs typeface="Verdana"/>
              </a:rPr>
              <a:t>ca</a:t>
            </a:r>
            <a:r>
              <a:rPr sz="2200" spc="-15" dirty="0">
                <a:latin typeface="Verdana"/>
                <a:cs typeface="Verdana"/>
              </a:rPr>
              <a:t>s</a:t>
            </a:r>
            <a:r>
              <a:rPr sz="2200" spc="-30" dirty="0">
                <a:latin typeface="Verdana"/>
                <a:cs typeface="Verdana"/>
              </a:rPr>
              <a:t>es</a:t>
            </a:r>
            <a:r>
              <a:rPr sz="2200" spc="-195" dirty="0">
                <a:latin typeface="Verdana"/>
                <a:cs typeface="Verdana"/>
              </a:rPr>
              <a:t> </a:t>
            </a:r>
            <a:r>
              <a:rPr sz="2200" spc="40" dirty="0">
                <a:latin typeface="Verdana"/>
                <a:cs typeface="Verdana"/>
              </a:rPr>
              <a:t>peaked</a:t>
            </a:r>
            <a:r>
              <a:rPr sz="2200" spc="-210" dirty="0">
                <a:latin typeface="Verdana"/>
                <a:cs typeface="Verdana"/>
              </a:rPr>
              <a:t> </a:t>
            </a:r>
            <a:r>
              <a:rPr sz="2200" spc="65" dirty="0">
                <a:latin typeface="Verdana"/>
                <a:cs typeface="Verdana"/>
              </a:rPr>
              <a:t>on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-60" dirty="0">
                <a:latin typeface="Verdana"/>
                <a:cs typeface="Verdana"/>
              </a:rPr>
              <a:t>6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90" dirty="0">
                <a:latin typeface="Verdana"/>
                <a:cs typeface="Verdana"/>
              </a:rPr>
              <a:t>Jun</a:t>
            </a:r>
            <a:r>
              <a:rPr sz="2200" spc="15" dirty="0">
                <a:latin typeface="Verdana"/>
                <a:cs typeface="Verdana"/>
              </a:rPr>
              <a:t>e</a:t>
            </a:r>
            <a:endParaRPr sz="2200">
              <a:latin typeface="Verdana"/>
              <a:cs typeface="Verdana"/>
            </a:endParaRPr>
          </a:p>
          <a:p>
            <a:pPr marL="434975">
              <a:lnSpc>
                <a:spcPts val="2510"/>
              </a:lnSpc>
            </a:pPr>
            <a:r>
              <a:rPr sz="2200" spc="60" dirty="0">
                <a:latin typeface="Verdana"/>
                <a:cs typeface="Verdana"/>
              </a:rPr>
              <a:t>and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20" dirty="0">
                <a:latin typeface="Verdana"/>
                <a:cs typeface="Verdana"/>
              </a:rPr>
              <a:t>decreased</a:t>
            </a:r>
            <a:r>
              <a:rPr sz="2200" spc="-200" dirty="0">
                <a:latin typeface="Verdana"/>
                <a:cs typeface="Verdana"/>
              </a:rPr>
              <a:t> </a:t>
            </a:r>
            <a:r>
              <a:rPr sz="2200" spc="5" dirty="0">
                <a:latin typeface="Verdana"/>
                <a:cs typeface="Verdana"/>
              </a:rPr>
              <a:t>gradually</a:t>
            </a:r>
            <a:r>
              <a:rPr sz="2200" spc="-1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thereafter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2259" y="1891283"/>
            <a:ext cx="4931663" cy="304647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1791" y="1755648"/>
            <a:ext cx="10968355" cy="2327275"/>
          </a:xfrm>
          <a:custGeom>
            <a:avLst/>
            <a:gdLst/>
            <a:ahLst/>
            <a:cxnLst/>
            <a:rect l="l" t="t" r="r" b="b"/>
            <a:pathLst>
              <a:path w="10968355" h="2327275">
                <a:moveTo>
                  <a:pt x="10968228" y="0"/>
                </a:moveTo>
                <a:lnTo>
                  <a:pt x="0" y="0"/>
                </a:lnTo>
                <a:lnTo>
                  <a:pt x="0" y="2327147"/>
                </a:lnTo>
                <a:lnTo>
                  <a:pt x="10968228" y="2327147"/>
                </a:lnTo>
                <a:lnTo>
                  <a:pt x="1096822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1791" y="1755648"/>
            <a:ext cx="10968355" cy="2327275"/>
          </a:xfrm>
          <a:prstGeom prst="rect">
            <a:avLst/>
          </a:prstGeom>
          <a:ln w="12700">
            <a:solidFill>
              <a:srgbClr val="A4B33B"/>
            </a:solidFill>
          </a:ln>
        </p:spPr>
        <p:txBody>
          <a:bodyPr vert="horz" wrap="square" lIns="0" tIns="238125" rIns="0" bIns="0" rtlCol="0">
            <a:spAutoFit/>
          </a:bodyPr>
          <a:lstStyle/>
          <a:p>
            <a:pPr marL="252095">
              <a:lnSpc>
                <a:spcPct val="100000"/>
              </a:lnSpc>
              <a:spcBef>
                <a:spcPts val="1875"/>
              </a:spcBef>
            </a:pP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Coho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t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dy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ho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ho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ds</a:t>
            </a:r>
            <a:endParaRPr sz="2400">
              <a:latin typeface="Verdana"/>
              <a:cs typeface="Verdana"/>
            </a:endParaRPr>
          </a:p>
          <a:p>
            <a:pPr marL="252095">
              <a:lnSpc>
                <a:spcPct val="100000"/>
              </a:lnSpc>
              <a:spcBef>
                <a:spcPts val="1230"/>
              </a:spcBef>
            </a:pPr>
            <a:r>
              <a:rPr sz="1800" spc="25" dirty="0">
                <a:latin typeface="Verdana"/>
                <a:cs typeface="Verdana"/>
              </a:rPr>
              <a:t>Attack</a:t>
            </a:r>
            <a:r>
              <a:rPr sz="1800" spc="-17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rates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and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-30" dirty="0">
                <a:latin typeface="Verdana"/>
                <a:cs typeface="Verdana"/>
              </a:rPr>
              <a:t>risk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ratio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15" dirty="0">
                <a:latin typeface="Verdana"/>
                <a:cs typeface="Verdana"/>
              </a:rPr>
              <a:t>for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areas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35" dirty="0">
                <a:latin typeface="Verdana"/>
                <a:cs typeface="Verdana"/>
              </a:rPr>
              <a:t>supplied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by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Reservoir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X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and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20" dirty="0">
                <a:latin typeface="Verdana"/>
                <a:cs typeface="Verdana"/>
              </a:rPr>
              <a:t>other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areas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73678" y="171958"/>
            <a:ext cx="56495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0" marR="838835" indent="1427480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0" dirty="0"/>
              <a:t>8:  </a:t>
            </a:r>
            <a:r>
              <a:rPr sz="2400" spc="-85" dirty="0"/>
              <a:t>Eval</a:t>
            </a:r>
            <a:r>
              <a:rPr sz="2400" spc="-114" dirty="0"/>
              <a:t>u</a:t>
            </a:r>
            <a:r>
              <a:rPr sz="2400" spc="-85" dirty="0"/>
              <a:t>ate</a:t>
            </a:r>
            <a:r>
              <a:rPr sz="2400" spc="-135" dirty="0"/>
              <a:t> </a:t>
            </a:r>
            <a:r>
              <a:rPr sz="2400" spc="-60" dirty="0"/>
              <a:t>the</a:t>
            </a:r>
            <a:r>
              <a:rPr sz="2400" spc="-145" dirty="0"/>
              <a:t> </a:t>
            </a:r>
            <a:r>
              <a:rPr sz="2400" spc="-85" dirty="0"/>
              <a:t>hypotheses</a:t>
            </a:r>
            <a:endParaRPr sz="2400"/>
          </a:p>
          <a:p>
            <a:pPr marL="12700" marR="5080" indent="1395730">
              <a:lnSpc>
                <a:spcPct val="100000"/>
              </a:lnSpc>
            </a:pPr>
            <a:r>
              <a:rPr sz="2400" spc="-70" dirty="0"/>
              <a:t>An</a:t>
            </a:r>
            <a:r>
              <a:rPr sz="2400" spc="-75" dirty="0"/>
              <a:t>a</a:t>
            </a:r>
            <a:r>
              <a:rPr sz="2400" spc="-80" dirty="0"/>
              <a:t>lytic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30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100" dirty="0"/>
              <a:t>Assessin</a:t>
            </a:r>
            <a:r>
              <a:rPr sz="2400" spc="-110" dirty="0"/>
              <a:t>g</a:t>
            </a:r>
            <a:r>
              <a:rPr sz="2400" spc="-130" dirty="0"/>
              <a:t> </a:t>
            </a:r>
            <a:r>
              <a:rPr sz="2400" spc="-65" dirty="0"/>
              <a:t>th</a:t>
            </a:r>
            <a:r>
              <a:rPr sz="2400" spc="-70" dirty="0"/>
              <a:t>e</a:t>
            </a:r>
            <a:r>
              <a:rPr sz="2400" spc="-140" dirty="0"/>
              <a:t> </a:t>
            </a:r>
            <a:r>
              <a:rPr sz="2400" spc="-80" dirty="0"/>
              <a:t>strengt</a:t>
            </a:r>
            <a:r>
              <a:rPr sz="2400" spc="-90" dirty="0"/>
              <a:t>h</a:t>
            </a:r>
            <a:r>
              <a:rPr sz="2400" spc="-110" dirty="0"/>
              <a:t> </a:t>
            </a:r>
            <a:r>
              <a:rPr sz="2400" spc="-105" dirty="0"/>
              <a:t>o</a:t>
            </a:r>
            <a:r>
              <a:rPr sz="2400" spc="-65" dirty="0"/>
              <a:t>f</a:t>
            </a:r>
            <a:r>
              <a:rPr sz="2400" spc="-145" dirty="0"/>
              <a:t> </a:t>
            </a:r>
            <a:r>
              <a:rPr sz="2400" spc="-110" dirty="0"/>
              <a:t>e</a:t>
            </a:r>
            <a:r>
              <a:rPr sz="2400" spc="-105" dirty="0"/>
              <a:t>v</a:t>
            </a:r>
            <a:r>
              <a:rPr sz="2400" spc="-60" dirty="0"/>
              <a:t>idence</a:t>
            </a:r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859" y="2924555"/>
            <a:ext cx="10619232" cy="89306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8744" y="1755648"/>
            <a:ext cx="10967085" cy="2664460"/>
          </a:xfrm>
          <a:custGeom>
            <a:avLst/>
            <a:gdLst/>
            <a:ahLst/>
            <a:cxnLst/>
            <a:rect l="l" t="t" r="r" b="b"/>
            <a:pathLst>
              <a:path w="10967085" h="2664460">
                <a:moveTo>
                  <a:pt x="10966704" y="0"/>
                </a:moveTo>
                <a:lnTo>
                  <a:pt x="0" y="0"/>
                </a:lnTo>
                <a:lnTo>
                  <a:pt x="0" y="2663952"/>
                </a:lnTo>
                <a:lnTo>
                  <a:pt x="10966704" y="2663952"/>
                </a:lnTo>
                <a:lnTo>
                  <a:pt x="1096670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8744" y="1755648"/>
            <a:ext cx="10967085" cy="2664460"/>
          </a:xfrm>
          <a:prstGeom prst="rect">
            <a:avLst/>
          </a:prstGeom>
          <a:ln w="12700">
            <a:solidFill>
              <a:srgbClr val="A4B33B"/>
            </a:solidFill>
          </a:ln>
        </p:spPr>
        <p:txBody>
          <a:bodyPr vert="horz" wrap="square" lIns="0" tIns="238125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1875"/>
              </a:spcBef>
            </a:pP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Coho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t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st</a:t>
            </a:r>
            <a:r>
              <a:rPr sz="2400" b="1" spc="-12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dy</a:t>
            </a:r>
            <a:r>
              <a:rPr sz="2400" b="1" spc="-13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of</a:t>
            </a:r>
            <a:r>
              <a:rPr sz="2400" b="1" spc="-150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ho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ho</a:t>
            </a:r>
            <a:r>
              <a:rPr sz="2400" b="1" spc="-55" dirty="0">
                <a:solidFill>
                  <a:srgbClr val="A4B33B"/>
                </a:solidFill>
                <a:latin typeface="Verdana"/>
                <a:cs typeface="Verdana"/>
              </a:rPr>
              <a:t>l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ds</a:t>
            </a:r>
            <a:endParaRPr sz="2400">
              <a:latin typeface="Verdana"/>
              <a:cs typeface="Verdana"/>
            </a:endParaRPr>
          </a:p>
          <a:p>
            <a:pPr marL="250825">
              <a:lnSpc>
                <a:spcPct val="100000"/>
              </a:lnSpc>
              <a:spcBef>
                <a:spcPts val="1230"/>
              </a:spcBef>
            </a:pPr>
            <a:r>
              <a:rPr sz="1800" spc="-5" dirty="0">
                <a:latin typeface="Verdana"/>
                <a:cs typeface="Verdana"/>
              </a:rPr>
              <a:t>Risk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of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gastrointestinal</a:t>
            </a:r>
            <a:r>
              <a:rPr sz="1800" spc="-19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illness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by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consumption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of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30" dirty="0">
                <a:latin typeface="Verdana"/>
                <a:cs typeface="Verdana"/>
              </a:rPr>
              <a:t>tap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spc="15" dirty="0">
                <a:latin typeface="Verdana"/>
                <a:cs typeface="Verdana"/>
              </a:rPr>
              <a:t>water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73678" y="171958"/>
            <a:ext cx="56495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0" marR="838835" indent="1427480">
              <a:lnSpc>
                <a:spcPct val="100000"/>
              </a:lnSpc>
              <a:spcBef>
                <a:spcPts val="100"/>
              </a:spcBef>
            </a:pPr>
            <a:r>
              <a:rPr sz="2400" spc="-85" dirty="0"/>
              <a:t>Step</a:t>
            </a:r>
            <a:r>
              <a:rPr sz="2400" spc="-160" dirty="0"/>
              <a:t> </a:t>
            </a:r>
            <a:r>
              <a:rPr sz="2400" spc="-190" dirty="0"/>
              <a:t>8:  </a:t>
            </a:r>
            <a:r>
              <a:rPr sz="2400" spc="-85" dirty="0"/>
              <a:t>Eval</a:t>
            </a:r>
            <a:r>
              <a:rPr sz="2400" spc="-114" dirty="0"/>
              <a:t>u</a:t>
            </a:r>
            <a:r>
              <a:rPr sz="2400" spc="-85" dirty="0"/>
              <a:t>ate</a:t>
            </a:r>
            <a:r>
              <a:rPr sz="2400" spc="-135" dirty="0"/>
              <a:t> </a:t>
            </a:r>
            <a:r>
              <a:rPr sz="2400" spc="-60" dirty="0"/>
              <a:t>the</a:t>
            </a:r>
            <a:r>
              <a:rPr sz="2400" spc="-145" dirty="0"/>
              <a:t> </a:t>
            </a:r>
            <a:r>
              <a:rPr sz="2400" spc="-85" dirty="0"/>
              <a:t>hypotheses</a:t>
            </a:r>
            <a:endParaRPr sz="2400"/>
          </a:p>
          <a:p>
            <a:pPr marL="12700" marR="5080" indent="1395730">
              <a:lnSpc>
                <a:spcPct val="100000"/>
              </a:lnSpc>
            </a:pPr>
            <a:r>
              <a:rPr sz="2400" spc="-70" dirty="0"/>
              <a:t>An</a:t>
            </a:r>
            <a:r>
              <a:rPr sz="2400" spc="-75" dirty="0"/>
              <a:t>a</a:t>
            </a:r>
            <a:r>
              <a:rPr sz="2400" spc="-80" dirty="0"/>
              <a:t>lytic</a:t>
            </a:r>
            <a:r>
              <a:rPr sz="2400" spc="-120" dirty="0"/>
              <a:t>a</a:t>
            </a:r>
            <a:r>
              <a:rPr sz="2400" spc="-100" dirty="0"/>
              <a:t>l</a:t>
            </a:r>
            <a:r>
              <a:rPr sz="2400" spc="-130" dirty="0"/>
              <a:t> </a:t>
            </a:r>
            <a:r>
              <a:rPr sz="2400" spc="-80" dirty="0"/>
              <a:t>st</a:t>
            </a:r>
            <a:r>
              <a:rPr sz="2400" spc="-120" dirty="0"/>
              <a:t>u</a:t>
            </a:r>
            <a:r>
              <a:rPr sz="2400" spc="-60" dirty="0"/>
              <a:t>di</a:t>
            </a:r>
            <a:r>
              <a:rPr sz="2400" spc="-90" dirty="0"/>
              <a:t>e</a:t>
            </a:r>
            <a:r>
              <a:rPr sz="2400" spc="-110" dirty="0"/>
              <a:t>s  </a:t>
            </a:r>
            <a:r>
              <a:rPr sz="2400" spc="-100" dirty="0"/>
              <a:t>Assessin</a:t>
            </a:r>
            <a:r>
              <a:rPr sz="2400" spc="-110" dirty="0"/>
              <a:t>g</a:t>
            </a:r>
            <a:r>
              <a:rPr sz="2400" spc="-130" dirty="0"/>
              <a:t> </a:t>
            </a:r>
            <a:r>
              <a:rPr sz="2400" spc="-65" dirty="0"/>
              <a:t>th</a:t>
            </a:r>
            <a:r>
              <a:rPr sz="2400" spc="-70" dirty="0"/>
              <a:t>e</a:t>
            </a:r>
            <a:r>
              <a:rPr sz="2400" spc="-140" dirty="0"/>
              <a:t> </a:t>
            </a:r>
            <a:r>
              <a:rPr sz="2400" spc="-80" dirty="0"/>
              <a:t>strengt</a:t>
            </a:r>
            <a:r>
              <a:rPr sz="2400" spc="-90" dirty="0"/>
              <a:t>h</a:t>
            </a:r>
            <a:r>
              <a:rPr sz="2400" spc="-110" dirty="0"/>
              <a:t> </a:t>
            </a:r>
            <a:r>
              <a:rPr sz="2400" spc="-105" dirty="0"/>
              <a:t>o</a:t>
            </a:r>
            <a:r>
              <a:rPr sz="2400" spc="-65" dirty="0"/>
              <a:t>f</a:t>
            </a:r>
            <a:r>
              <a:rPr sz="2400" spc="-145" dirty="0"/>
              <a:t> </a:t>
            </a:r>
            <a:r>
              <a:rPr sz="2400" spc="-110" dirty="0"/>
              <a:t>e</a:t>
            </a:r>
            <a:r>
              <a:rPr sz="2400" spc="-105" dirty="0"/>
              <a:t>v</a:t>
            </a:r>
            <a:r>
              <a:rPr sz="2400" spc="-60" dirty="0"/>
              <a:t>idence</a:t>
            </a:r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755" y="2924555"/>
            <a:ext cx="9997440" cy="136855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8691" y="234822"/>
            <a:ext cx="622046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7109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280" dirty="0"/>
              <a:t>9:  </a:t>
            </a:r>
            <a:r>
              <a:rPr spc="-195" dirty="0"/>
              <a:t>Impl</a:t>
            </a:r>
            <a:r>
              <a:rPr spc="-220" dirty="0"/>
              <a:t>e</a:t>
            </a:r>
            <a:r>
              <a:rPr spc="-80" dirty="0"/>
              <a:t>m</a:t>
            </a:r>
            <a:r>
              <a:rPr spc="-60" dirty="0"/>
              <a:t>e</a:t>
            </a:r>
            <a:r>
              <a:rPr spc="-65" dirty="0"/>
              <a:t>nt</a:t>
            </a:r>
            <a:r>
              <a:rPr spc="-190" dirty="0"/>
              <a:t> </a:t>
            </a:r>
            <a:r>
              <a:rPr spc="-50" dirty="0"/>
              <a:t>con</a:t>
            </a:r>
            <a:r>
              <a:rPr spc="-125" dirty="0"/>
              <a:t>trol</a:t>
            </a:r>
            <a:r>
              <a:rPr spc="-229" dirty="0"/>
              <a:t> </a:t>
            </a:r>
            <a:r>
              <a:rPr spc="-80" dirty="0"/>
              <a:t>m</a:t>
            </a:r>
            <a:r>
              <a:rPr spc="-60" dirty="0"/>
              <a:t>e</a:t>
            </a:r>
            <a:r>
              <a:rPr spc="-150" dirty="0"/>
              <a:t>asur</a:t>
            </a:r>
            <a:r>
              <a:rPr spc="-175" dirty="0"/>
              <a:t>e</a:t>
            </a:r>
            <a:r>
              <a:rPr spc="-200"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0305" y="1557536"/>
            <a:ext cx="10167620" cy="3929379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83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-25" dirty="0">
                <a:latin typeface="Verdana"/>
                <a:cs typeface="Verdana"/>
              </a:rPr>
              <a:t>I</a:t>
            </a:r>
            <a:r>
              <a:rPr sz="2400" spc="-65" dirty="0">
                <a:latin typeface="Verdana"/>
                <a:cs typeface="Verdana"/>
              </a:rPr>
              <a:t>m</a:t>
            </a:r>
            <a:r>
              <a:rPr sz="2400" spc="55" dirty="0">
                <a:latin typeface="Verdana"/>
                <a:cs typeface="Verdana"/>
              </a:rPr>
              <a:t>pl</a:t>
            </a:r>
            <a:r>
              <a:rPr sz="2400" spc="75" dirty="0">
                <a:latin typeface="Verdana"/>
                <a:cs typeface="Verdana"/>
              </a:rPr>
              <a:t>emented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90" dirty="0">
                <a:latin typeface="Verdana"/>
                <a:cs typeface="Verdana"/>
              </a:rPr>
              <a:t>immedi</a:t>
            </a:r>
            <a:r>
              <a:rPr sz="2400" spc="-25" dirty="0">
                <a:latin typeface="Verdana"/>
                <a:cs typeface="Verdana"/>
              </a:rPr>
              <a:t>ately</a:t>
            </a:r>
            <a:endParaRPr sz="24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5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40" dirty="0">
                <a:latin typeface="Verdana"/>
                <a:cs typeface="Verdana"/>
              </a:rPr>
              <a:t>Boil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w</a:t>
            </a:r>
            <a:r>
              <a:rPr sz="2000" spc="45" dirty="0">
                <a:latin typeface="Verdana"/>
                <a:cs typeface="Verdana"/>
              </a:rPr>
              <a:t>a</a:t>
            </a:r>
            <a:r>
              <a:rPr sz="2000" spc="-5" dirty="0">
                <a:latin typeface="Verdana"/>
                <a:cs typeface="Verdana"/>
              </a:rPr>
              <a:t>ter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ad</a:t>
            </a:r>
            <a:r>
              <a:rPr sz="2000" dirty="0">
                <a:latin typeface="Verdana"/>
                <a:cs typeface="Verdana"/>
              </a:rPr>
              <a:t>v</a:t>
            </a:r>
            <a:r>
              <a:rPr sz="2000" spc="-10" dirty="0">
                <a:latin typeface="Verdana"/>
                <a:cs typeface="Verdana"/>
              </a:rPr>
              <a:t>iso</a:t>
            </a:r>
            <a:r>
              <a:rPr sz="2000" spc="-65" dirty="0">
                <a:latin typeface="Verdana"/>
                <a:cs typeface="Verdana"/>
              </a:rPr>
              <a:t>r</a:t>
            </a:r>
            <a:r>
              <a:rPr sz="2000" spc="-100" dirty="0">
                <a:latin typeface="Verdana"/>
                <a:cs typeface="Verdana"/>
              </a:rPr>
              <a:t>y</a:t>
            </a:r>
            <a:endParaRPr sz="20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18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0" dirty="0">
                <a:latin typeface="Verdana"/>
                <a:cs typeface="Verdana"/>
              </a:rPr>
              <a:t>Evaluated</a:t>
            </a:r>
            <a:r>
              <a:rPr sz="2400" spc="-24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and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adjusted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continuously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throughout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outbreak</a:t>
            </a:r>
            <a:endParaRPr sz="2400">
              <a:latin typeface="Verdana"/>
              <a:cs typeface="Verdana"/>
            </a:endParaRPr>
          </a:p>
          <a:p>
            <a:pPr marL="194945" marR="5080" indent="-182880">
              <a:lnSpc>
                <a:spcPct val="100000"/>
              </a:lnSpc>
              <a:spcBef>
                <a:spcPts val="120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5" dirty="0">
                <a:latin typeface="Verdana"/>
                <a:cs typeface="Verdana"/>
              </a:rPr>
              <a:t>Control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measures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should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also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target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underlying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causes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 </a:t>
            </a:r>
            <a:r>
              <a:rPr sz="2400" spc="-82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outbreak</a:t>
            </a:r>
            <a:endParaRPr sz="24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5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-60" dirty="0">
                <a:latin typeface="Verdana"/>
                <a:cs typeface="Verdana"/>
              </a:rPr>
              <a:t>I</a:t>
            </a:r>
            <a:r>
              <a:rPr sz="2000" spc="-100" dirty="0">
                <a:latin typeface="Verdana"/>
                <a:cs typeface="Verdana"/>
              </a:rPr>
              <a:t>n</a:t>
            </a:r>
            <a:r>
              <a:rPr sz="2000" spc="15" dirty="0">
                <a:latin typeface="Verdana"/>
                <a:cs typeface="Verdana"/>
              </a:rPr>
              <a:t>sufficient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policy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or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tool</a:t>
            </a:r>
            <a:r>
              <a:rPr sz="2000" spc="10" dirty="0">
                <a:latin typeface="Verdana"/>
                <a:cs typeface="Verdana"/>
              </a:rPr>
              <a:t>s</a:t>
            </a:r>
            <a:r>
              <a:rPr sz="2000" spc="45" dirty="0">
                <a:latin typeface="Verdana"/>
                <a:cs typeface="Verdana"/>
              </a:rPr>
              <a:t>?</a:t>
            </a:r>
            <a:endParaRPr sz="20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15" dirty="0">
                <a:latin typeface="Verdana"/>
                <a:cs typeface="Verdana"/>
              </a:rPr>
              <a:t>Inadequate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30" dirty="0">
                <a:latin typeface="Verdana"/>
                <a:cs typeface="Verdana"/>
              </a:rPr>
              <a:t>training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of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15" dirty="0">
                <a:latin typeface="Verdana"/>
                <a:cs typeface="Verdana"/>
              </a:rPr>
              <a:t>waterworks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25" dirty="0">
                <a:latin typeface="Verdana"/>
                <a:cs typeface="Verdana"/>
              </a:rPr>
              <a:t>personnel?</a:t>
            </a:r>
            <a:endParaRPr sz="20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15" dirty="0">
                <a:latin typeface="Verdana"/>
                <a:cs typeface="Verdana"/>
              </a:rPr>
              <a:t>Inadequate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maintenance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of</a:t>
            </a:r>
            <a:r>
              <a:rPr sz="2000" spc="-195" dirty="0">
                <a:latin typeface="Verdana"/>
                <a:cs typeface="Verdana"/>
              </a:rPr>
              <a:t> </a:t>
            </a:r>
            <a:r>
              <a:rPr sz="2000" spc="45" dirty="0">
                <a:latin typeface="Verdana"/>
                <a:cs typeface="Verdana"/>
              </a:rPr>
              <a:t>the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water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25" dirty="0">
                <a:latin typeface="Verdana"/>
                <a:cs typeface="Verdana"/>
              </a:rPr>
              <a:t>distribution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system?</a:t>
            </a:r>
            <a:endParaRPr sz="20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18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" dirty="0">
                <a:latin typeface="Verdana"/>
                <a:cs typeface="Verdana"/>
              </a:rPr>
              <a:t>The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outbreak</a:t>
            </a:r>
            <a:r>
              <a:rPr sz="2400" spc="-24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may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80" dirty="0">
                <a:latin typeface="Verdana"/>
                <a:cs typeface="Verdana"/>
              </a:rPr>
              <a:t>prompt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policy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changes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8691" y="234822"/>
            <a:ext cx="622046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7109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280" dirty="0"/>
              <a:t>9:  </a:t>
            </a:r>
            <a:r>
              <a:rPr spc="-195" dirty="0"/>
              <a:t>Impl</a:t>
            </a:r>
            <a:r>
              <a:rPr spc="-220" dirty="0"/>
              <a:t>e</a:t>
            </a:r>
            <a:r>
              <a:rPr spc="-80" dirty="0"/>
              <a:t>m</a:t>
            </a:r>
            <a:r>
              <a:rPr spc="-60" dirty="0"/>
              <a:t>e</a:t>
            </a:r>
            <a:r>
              <a:rPr spc="-65" dirty="0"/>
              <a:t>nt</a:t>
            </a:r>
            <a:r>
              <a:rPr spc="-190" dirty="0"/>
              <a:t> </a:t>
            </a:r>
            <a:r>
              <a:rPr spc="-50" dirty="0"/>
              <a:t>con</a:t>
            </a:r>
            <a:r>
              <a:rPr spc="-125" dirty="0"/>
              <a:t>trol</a:t>
            </a:r>
            <a:r>
              <a:rPr spc="-229" dirty="0"/>
              <a:t> </a:t>
            </a:r>
            <a:r>
              <a:rPr spc="-80" dirty="0"/>
              <a:t>m</a:t>
            </a:r>
            <a:r>
              <a:rPr spc="-60" dirty="0"/>
              <a:t>e</a:t>
            </a:r>
            <a:r>
              <a:rPr spc="-150" dirty="0"/>
              <a:t>asur</a:t>
            </a:r>
            <a:r>
              <a:rPr spc="-175" dirty="0"/>
              <a:t>e</a:t>
            </a:r>
            <a:r>
              <a:rPr spc="-200" dirty="0"/>
              <a:t>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2394" y="1412494"/>
            <a:ext cx="10984230" cy="3036570"/>
            <a:chOff x="612394" y="1412494"/>
            <a:chExt cx="10984230" cy="3036570"/>
          </a:xfrm>
        </p:grpSpPr>
        <p:sp>
          <p:nvSpPr>
            <p:cNvPr id="4" name="object 4"/>
            <p:cNvSpPr/>
            <p:nvPr/>
          </p:nvSpPr>
          <p:spPr>
            <a:xfrm>
              <a:off x="618744" y="1418844"/>
              <a:ext cx="10971530" cy="3023870"/>
            </a:xfrm>
            <a:custGeom>
              <a:avLst/>
              <a:gdLst/>
              <a:ahLst/>
              <a:cxnLst/>
              <a:rect l="l" t="t" r="r" b="b"/>
              <a:pathLst>
                <a:path w="10971530" h="3023870">
                  <a:moveTo>
                    <a:pt x="10971276" y="0"/>
                  </a:moveTo>
                  <a:lnTo>
                    <a:pt x="0" y="0"/>
                  </a:lnTo>
                  <a:lnTo>
                    <a:pt x="0" y="3023616"/>
                  </a:lnTo>
                  <a:lnTo>
                    <a:pt x="10971276" y="3023616"/>
                  </a:lnTo>
                  <a:lnTo>
                    <a:pt x="109712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8744" y="1418844"/>
              <a:ext cx="10971530" cy="3023870"/>
            </a:xfrm>
            <a:custGeom>
              <a:avLst/>
              <a:gdLst/>
              <a:ahLst/>
              <a:cxnLst/>
              <a:rect l="l" t="t" r="r" b="b"/>
              <a:pathLst>
                <a:path w="10971530" h="3023870">
                  <a:moveTo>
                    <a:pt x="0" y="3023616"/>
                  </a:moveTo>
                  <a:lnTo>
                    <a:pt x="10971276" y="3023616"/>
                  </a:lnTo>
                  <a:lnTo>
                    <a:pt x="10971276" y="0"/>
                  </a:lnTo>
                  <a:lnTo>
                    <a:pt x="0" y="0"/>
                  </a:lnTo>
                  <a:lnTo>
                    <a:pt x="0" y="3023616"/>
                  </a:lnTo>
                  <a:close/>
                </a:path>
              </a:pathLst>
            </a:custGeom>
            <a:ln w="12699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7503" y="1491996"/>
            <a:ext cx="10173335" cy="276352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400" b="1" spc="-175" dirty="0">
                <a:solidFill>
                  <a:srgbClr val="A4B33B"/>
                </a:solidFill>
                <a:latin typeface="Verdana"/>
                <a:cs typeface="Verdana"/>
              </a:rPr>
              <a:t>Im</a:t>
            </a:r>
            <a:r>
              <a:rPr sz="2400" b="1" spc="-225" dirty="0">
                <a:solidFill>
                  <a:srgbClr val="A4B33B"/>
                </a:solidFill>
                <a:latin typeface="Verdana"/>
                <a:cs typeface="Verdana"/>
              </a:rPr>
              <a:t>m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60" dirty="0">
                <a:solidFill>
                  <a:srgbClr val="A4B33B"/>
                </a:solidFill>
                <a:latin typeface="Verdana"/>
                <a:cs typeface="Verdana"/>
              </a:rPr>
              <a:t>d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iate</a:t>
            </a:r>
            <a:r>
              <a:rPr sz="2400" b="1" spc="-15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10" dirty="0">
                <a:solidFill>
                  <a:srgbClr val="A4B33B"/>
                </a:solidFill>
                <a:latin typeface="Verdana"/>
                <a:cs typeface="Verdana"/>
              </a:rPr>
              <a:t>p</a:t>
            </a:r>
            <a:r>
              <a:rPr sz="2400" b="1" spc="-90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ec</a:t>
            </a:r>
            <a:r>
              <a:rPr sz="2400" b="1" spc="-8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uti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o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na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y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75" dirty="0">
                <a:solidFill>
                  <a:srgbClr val="A4B33B"/>
                </a:solidFill>
                <a:latin typeface="Verdana"/>
                <a:cs typeface="Verdana"/>
              </a:rPr>
              <a:t>control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mea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s</a:t>
            </a:r>
            <a:r>
              <a:rPr sz="2400" b="1" spc="-130" dirty="0">
                <a:solidFill>
                  <a:srgbClr val="A4B33B"/>
                </a:solidFill>
                <a:latin typeface="Verdana"/>
                <a:cs typeface="Verdana"/>
              </a:rPr>
              <a:t>u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400" b="1" spc="-114" dirty="0">
                <a:solidFill>
                  <a:srgbClr val="A4B33B"/>
                </a:solidFill>
                <a:latin typeface="Verdana"/>
                <a:cs typeface="Verdana"/>
              </a:rPr>
              <a:t>es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91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45" dirty="0">
                <a:latin typeface="Verdana"/>
                <a:cs typeface="Verdana"/>
              </a:rPr>
              <a:t>Boil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a</a:t>
            </a:r>
            <a:r>
              <a:rPr sz="2400" spc="55" dirty="0">
                <a:latin typeface="Verdana"/>
                <a:cs typeface="Verdana"/>
              </a:rPr>
              <a:t>d</a:t>
            </a:r>
            <a:r>
              <a:rPr sz="2400" spc="-5" dirty="0">
                <a:latin typeface="Verdana"/>
                <a:cs typeface="Verdana"/>
              </a:rPr>
              <a:t>vice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60" dirty="0">
                <a:latin typeface="Verdana"/>
                <a:cs typeface="Verdana"/>
              </a:rPr>
              <a:t>iss</a:t>
            </a:r>
            <a:r>
              <a:rPr sz="2400" spc="55" dirty="0">
                <a:latin typeface="Verdana"/>
                <a:cs typeface="Verdana"/>
              </a:rPr>
              <a:t>ue</a:t>
            </a:r>
            <a:r>
              <a:rPr sz="2400" spc="130" dirty="0">
                <a:latin typeface="Verdana"/>
                <a:cs typeface="Verdana"/>
              </a:rPr>
              <a:t>d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91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40" dirty="0">
                <a:latin typeface="Verdana"/>
                <a:cs typeface="Verdana"/>
              </a:rPr>
              <a:t>Re</a:t>
            </a:r>
            <a:r>
              <a:rPr sz="2400" spc="-40" dirty="0">
                <a:latin typeface="Verdana"/>
                <a:cs typeface="Verdana"/>
              </a:rPr>
              <a:t>serv</a:t>
            </a:r>
            <a:r>
              <a:rPr sz="2400" spc="-55" dirty="0">
                <a:latin typeface="Verdana"/>
                <a:cs typeface="Verdana"/>
              </a:rPr>
              <a:t>o</a:t>
            </a:r>
            <a:r>
              <a:rPr sz="2400" spc="-40" dirty="0">
                <a:latin typeface="Verdana"/>
                <a:cs typeface="Verdana"/>
              </a:rPr>
              <a:t>ir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70" dirty="0">
                <a:latin typeface="Verdana"/>
                <a:cs typeface="Verdana"/>
              </a:rPr>
              <a:t>X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taken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out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service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ts val="2735"/>
              </a:lnSpc>
              <a:spcBef>
                <a:spcPts val="91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5" dirty="0">
                <a:latin typeface="Verdana"/>
                <a:cs typeface="Verdana"/>
              </a:rPr>
              <a:t>Emergency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supply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distribution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from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tanks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located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endParaRPr sz="2400">
              <a:latin typeface="Verdana"/>
              <a:cs typeface="Verdana"/>
            </a:endParaRPr>
          </a:p>
          <a:p>
            <a:pPr marL="195580">
              <a:lnSpc>
                <a:spcPts val="2735"/>
              </a:lnSpc>
            </a:pPr>
            <a:r>
              <a:rPr sz="2400" spc="110" dirty="0">
                <a:latin typeface="Verdana"/>
                <a:cs typeface="Verdana"/>
              </a:rPr>
              <a:t>p</a:t>
            </a:r>
            <a:r>
              <a:rPr sz="2400" spc="120" dirty="0">
                <a:latin typeface="Verdana"/>
                <a:cs typeface="Verdana"/>
              </a:rPr>
              <a:t>u</a:t>
            </a:r>
            <a:r>
              <a:rPr sz="2400" spc="55" dirty="0">
                <a:latin typeface="Verdana"/>
                <a:cs typeface="Verdana"/>
              </a:rPr>
              <a:t>bl</a:t>
            </a:r>
            <a:r>
              <a:rPr sz="2400" spc="40" dirty="0">
                <a:latin typeface="Verdana"/>
                <a:cs typeface="Verdana"/>
              </a:rPr>
              <a:t>ic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-35" dirty="0">
                <a:latin typeface="Verdana"/>
                <a:cs typeface="Verdana"/>
              </a:rPr>
              <a:t>areas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91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" dirty="0">
                <a:latin typeface="Verdana"/>
                <a:cs typeface="Verdana"/>
              </a:rPr>
              <a:t>Infection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control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measures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public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30" dirty="0">
                <a:latin typeface="Verdana"/>
                <a:cs typeface="Verdana"/>
              </a:rPr>
              <a:t>services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were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strengthened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81940"/>
            <a:ext cx="405765" cy="1819910"/>
          </a:xfrm>
          <a:custGeom>
            <a:avLst/>
            <a:gdLst/>
            <a:ahLst/>
            <a:cxnLst/>
            <a:rect l="l" t="t" r="r" b="b"/>
            <a:pathLst>
              <a:path w="405765" h="1819910">
                <a:moveTo>
                  <a:pt x="405384" y="0"/>
                </a:moveTo>
                <a:lnTo>
                  <a:pt x="0" y="0"/>
                </a:lnTo>
                <a:lnTo>
                  <a:pt x="0" y="1819655"/>
                </a:lnTo>
                <a:lnTo>
                  <a:pt x="405384" y="1819655"/>
                </a:lnTo>
                <a:lnTo>
                  <a:pt x="405384" y="0"/>
                </a:lnTo>
                <a:close/>
              </a:path>
            </a:pathLst>
          </a:custGeom>
          <a:solidFill>
            <a:srgbClr val="A4B3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52" y="493725"/>
            <a:ext cx="211454" cy="1400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Country</a:t>
            </a:r>
            <a:r>
              <a:rPr sz="1200" b="1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Verdana"/>
                <a:cs typeface="Verdana"/>
              </a:rPr>
              <a:t>example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8166" y="478663"/>
            <a:ext cx="54629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0" dirty="0"/>
              <a:t>Importa</a:t>
            </a:r>
            <a:r>
              <a:rPr spc="-180" dirty="0"/>
              <a:t>n</a:t>
            </a:r>
            <a:r>
              <a:rPr spc="-65" dirty="0"/>
              <a:t>t</a:t>
            </a:r>
            <a:r>
              <a:rPr spc="-220" dirty="0"/>
              <a:t> </a:t>
            </a:r>
            <a:r>
              <a:rPr spc="-50" dirty="0"/>
              <a:t>con</a:t>
            </a:r>
            <a:r>
              <a:rPr spc="-125" dirty="0"/>
              <a:t>siderations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5441" y="1406397"/>
            <a:ext cx="10981055" cy="3128010"/>
            <a:chOff x="615441" y="1406397"/>
            <a:chExt cx="10981055" cy="3128010"/>
          </a:xfrm>
        </p:grpSpPr>
        <p:sp>
          <p:nvSpPr>
            <p:cNvPr id="4" name="object 4"/>
            <p:cNvSpPr/>
            <p:nvPr/>
          </p:nvSpPr>
          <p:spPr>
            <a:xfrm>
              <a:off x="621791" y="1412747"/>
              <a:ext cx="10968355" cy="3115310"/>
            </a:xfrm>
            <a:custGeom>
              <a:avLst/>
              <a:gdLst/>
              <a:ahLst/>
              <a:cxnLst/>
              <a:rect l="l" t="t" r="r" b="b"/>
              <a:pathLst>
                <a:path w="10968355" h="3115310">
                  <a:moveTo>
                    <a:pt x="10968228" y="0"/>
                  </a:moveTo>
                  <a:lnTo>
                    <a:pt x="0" y="0"/>
                  </a:lnTo>
                  <a:lnTo>
                    <a:pt x="0" y="3115056"/>
                  </a:lnTo>
                  <a:lnTo>
                    <a:pt x="10968228" y="3115056"/>
                  </a:lnTo>
                  <a:lnTo>
                    <a:pt x="109682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1791" y="1412747"/>
              <a:ext cx="10968355" cy="3115310"/>
            </a:xfrm>
            <a:custGeom>
              <a:avLst/>
              <a:gdLst/>
              <a:ahLst/>
              <a:cxnLst/>
              <a:rect l="l" t="t" r="r" b="b"/>
              <a:pathLst>
                <a:path w="10968355" h="3115310">
                  <a:moveTo>
                    <a:pt x="0" y="3115056"/>
                  </a:moveTo>
                  <a:lnTo>
                    <a:pt x="10968228" y="3115056"/>
                  </a:lnTo>
                  <a:lnTo>
                    <a:pt x="10968228" y="0"/>
                  </a:lnTo>
                  <a:lnTo>
                    <a:pt x="0" y="0"/>
                  </a:lnTo>
                  <a:lnTo>
                    <a:pt x="0" y="3115056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61771" y="1601800"/>
            <a:ext cx="10672445" cy="26720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95580" marR="5080" indent="-182880">
              <a:lnSpc>
                <a:spcPct val="90100"/>
              </a:lnSpc>
              <a:spcBef>
                <a:spcPts val="38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" dirty="0">
                <a:latin typeface="Verdana"/>
                <a:cs typeface="Verdana"/>
              </a:rPr>
              <a:t>The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tria</a:t>
            </a:r>
            <a:r>
              <a:rPr sz="2400" spc="-5" dirty="0">
                <a:latin typeface="Verdana"/>
                <a:cs typeface="Verdana"/>
              </a:rPr>
              <a:t>n</a:t>
            </a:r>
            <a:r>
              <a:rPr sz="2400" spc="35" dirty="0">
                <a:latin typeface="Verdana"/>
                <a:cs typeface="Verdana"/>
              </a:rPr>
              <a:t>gulati</a:t>
            </a:r>
            <a:r>
              <a:rPr sz="2400" spc="40" dirty="0">
                <a:latin typeface="Verdana"/>
                <a:cs typeface="Verdana"/>
              </a:rPr>
              <a:t>o</a:t>
            </a:r>
            <a:r>
              <a:rPr sz="2400" spc="105" dirty="0">
                <a:latin typeface="Verdana"/>
                <a:cs typeface="Verdana"/>
              </a:rPr>
              <a:t>n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of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epi</a:t>
            </a:r>
            <a:r>
              <a:rPr sz="2400" spc="85" dirty="0">
                <a:latin typeface="Verdana"/>
                <a:cs typeface="Verdana"/>
              </a:rPr>
              <a:t>d</a:t>
            </a:r>
            <a:r>
              <a:rPr sz="2400" spc="65" dirty="0">
                <a:latin typeface="Verdana"/>
                <a:cs typeface="Verdana"/>
              </a:rPr>
              <a:t>emi</a:t>
            </a:r>
            <a:r>
              <a:rPr sz="2400" spc="55" dirty="0">
                <a:latin typeface="Verdana"/>
                <a:cs typeface="Verdana"/>
              </a:rPr>
              <a:t>olo</a:t>
            </a:r>
            <a:r>
              <a:rPr sz="2400" spc="65" dirty="0">
                <a:latin typeface="Verdana"/>
                <a:cs typeface="Verdana"/>
              </a:rPr>
              <a:t>g</a:t>
            </a:r>
            <a:r>
              <a:rPr sz="2400" spc="-65" dirty="0">
                <a:latin typeface="Verdana"/>
                <a:cs typeface="Verdana"/>
              </a:rPr>
              <a:t>ical,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40" dirty="0">
                <a:latin typeface="Verdana"/>
                <a:cs typeface="Verdana"/>
              </a:rPr>
              <a:t>g</a:t>
            </a:r>
            <a:r>
              <a:rPr sz="2400" spc="55" dirty="0">
                <a:latin typeface="Verdana"/>
                <a:cs typeface="Verdana"/>
              </a:rPr>
              <a:t>en</a:t>
            </a:r>
            <a:r>
              <a:rPr sz="2400" spc="40" dirty="0">
                <a:latin typeface="Verdana"/>
                <a:cs typeface="Verdana"/>
              </a:rPr>
              <a:t>o</a:t>
            </a:r>
            <a:r>
              <a:rPr sz="2400" spc="-15" dirty="0">
                <a:latin typeface="Verdana"/>
                <a:cs typeface="Verdana"/>
              </a:rPr>
              <a:t>mic,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ge</a:t>
            </a:r>
            <a:r>
              <a:rPr sz="2400" spc="60" dirty="0">
                <a:latin typeface="Verdana"/>
                <a:cs typeface="Verdana"/>
              </a:rPr>
              <a:t>o</a:t>
            </a:r>
            <a:r>
              <a:rPr sz="2400" spc="50" dirty="0">
                <a:latin typeface="Verdana"/>
                <a:cs typeface="Verdana"/>
              </a:rPr>
              <a:t>g</a:t>
            </a:r>
            <a:r>
              <a:rPr sz="2400" spc="25" dirty="0">
                <a:latin typeface="Verdana"/>
                <a:cs typeface="Verdana"/>
              </a:rPr>
              <a:t>r</a:t>
            </a:r>
            <a:r>
              <a:rPr sz="2400" spc="35" dirty="0">
                <a:latin typeface="Verdana"/>
                <a:cs typeface="Verdana"/>
              </a:rPr>
              <a:t>aphical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a</a:t>
            </a:r>
            <a:r>
              <a:rPr sz="2400" spc="25" dirty="0">
                <a:latin typeface="Verdana"/>
                <a:cs typeface="Verdana"/>
              </a:rPr>
              <a:t>n</a:t>
            </a:r>
            <a:r>
              <a:rPr sz="2400" spc="90" dirty="0">
                <a:latin typeface="Verdana"/>
                <a:cs typeface="Verdana"/>
              </a:rPr>
              <a:t>d 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systems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data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was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essential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for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confirming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role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Reservoir </a:t>
            </a:r>
            <a:r>
              <a:rPr sz="2400" spc="-825" dirty="0">
                <a:latin typeface="Verdana"/>
                <a:cs typeface="Verdana"/>
              </a:rPr>
              <a:t> </a:t>
            </a:r>
            <a:r>
              <a:rPr sz="2400" spc="-70" dirty="0">
                <a:latin typeface="Verdana"/>
                <a:cs typeface="Verdana"/>
              </a:rPr>
              <a:t>X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ts val="2735"/>
              </a:lnSpc>
              <a:spcBef>
                <a:spcPts val="91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0" dirty="0">
                <a:latin typeface="Verdana"/>
                <a:cs typeface="Verdana"/>
              </a:rPr>
              <a:t>Rationale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for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40" dirty="0">
                <a:latin typeface="Verdana"/>
                <a:cs typeface="Verdana"/>
              </a:rPr>
              <a:t>early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decisions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was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based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on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local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knowledge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and</a:t>
            </a:r>
            <a:endParaRPr sz="2400">
              <a:latin typeface="Verdana"/>
              <a:cs typeface="Verdana"/>
            </a:endParaRPr>
          </a:p>
          <a:p>
            <a:pPr marL="195580">
              <a:lnSpc>
                <a:spcPts val="2735"/>
              </a:lnSpc>
            </a:pPr>
            <a:r>
              <a:rPr sz="2400" spc="95" dirty="0">
                <a:latin typeface="Verdana"/>
                <a:cs typeface="Verdana"/>
              </a:rPr>
              <a:t>mapping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cases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rather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than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epidemiological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35" dirty="0">
                <a:latin typeface="Verdana"/>
                <a:cs typeface="Verdana"/>
              </a:rPr>
              <a:t>studies.</a:t>
            </a:r>
            <a:endParaRPr sz="2400">
              <a:latin typeface="Verdana"/>
              <a:cs typeface="Verdana"/>
            </a:endParaRPr>
          </a:p>
          <a:p>
            <a:pPr marL="195580" marR="314960" indent="-182880">
              <a:lnSpc>
                <a:spcPts val="2590"/>
              </a:lnSpc>
              <a:spcBef>
                <a:spcPts val="124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" dirty="0">
                <a:latin typeface="Verdana"/>
                <a:cs typeface="Verdana"/>
              </a:rPr>
              <a:t>The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use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mixed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methods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allowed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identify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contributing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50" dirty="0">
                <a:latin typeface="Verdana"/>
                <a:cs typeface="Verdana"/>
              </a:rPr>
              <a:t>factors,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suc</a:t>
            </a:r>
            <a:r>
              <a:rPr sz="2400" spc="105" dirty="0">
                <a:latin typeface="Verdana"/>
                <a:cs typeface="Verdana"/>
              </a:rPr>
              <a:t>h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-50" dirty="0">
                <a:latin typeface="Verdana"/>
                <a:cs typeface="Verdana"/>
              </a:rPr>
              <a:t>as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25" dirty="0">
                <a:latin typeface="Verdana"/>
                <a:cs typeface="Verdana"/>
              </a:rPr>
              <a:t>i</a:t>
            </a:r>
            <a:r>
              <a:rPr sz="2400" spc="55" dirty="0">
                <a:latin typeface="Verdana"/>
                <a:cs typeface="Verdana"/>
              </a:rPr>
              <a:t>n</a:t>
            </a:r>
            <a:r>
              <a:rPr sz="2400" spc="65" dirty="0">
                <a:latin typeface="Verdana"/>
                <a:cs typeface="Verdana"/>
              </a:rPr>
              <a:t>clement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80" dirty="0">
                <a:latin typeface="Verdana"/>
                <a:cs typeface="Verdana"/>
              </a:rPr>
              <a:t>we</a:t>
            </a:r>
            <a:r>
              <a:rPr sz="2400" spc="30" dirty="0">
                <a:latin typeface="Verdana"/>
                <a:cs typeface="Verdana"/>
              </a:rPr>
              <a:t>at</a:t>
            </a:r>
            <a:r>
              <a:rPr sz="2400" spc="25" dirty="0">
                <a:latin typeface="Verdana"/>
                <a:cs typeface="Verdana"/>
              </a:rPr>
              <a:t>h</a:t>
            </a:r>
            <a:r>
              <a:rPr sz="2400" spc="-20" dirty="0">
                <a:latin typeface="Verdana"/>
                <a:cs typeface="Verdana"/>
              </a:rPr>
              <a:t>er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00" dirty="0">
                <a:latin typeface="Verdana"/>
                <a:cs typeface="Verdana"/>
              </a:rPr>
              <a:t>c</a:t>
            </a:r>
            <a:r>
              <a:rPr sz="2400" spc="75" dirty="0">
                <a:latin typeface="Verdana"/>
                <a:cs typeface="Verdana"/>
              </a:rPr>
              <a:t>o</a:t>
            </a:r>
            <a:r>
              <a:rPr sz="2400" spc="65" dirty="0">
                <a:latin typeface="Verdana"/>
                <a:cs typeface="Verdana"/>
              </a:rPr>
              <a:t>n</a:t>
            </a:r>
            <a:r>
              <a:rPr sz="2400" spc="45" dirty="0">
                <a:latin typeface="Verdana"/>
                <a:cs typeface="Verdana"/>
              </a:rPr>
              <a:t>ditio</a:t>
            </a:r>
            <a:r>
              <a:rPr sz="2400" spc="55" dirty="0">
                <a:latin typeface="Verdana"/>
                <a:cs typeface="Verdana"/>
              </a:rPr>
              <a:t>n</a:t>
            </a:r>
            <a:r>
              <a:rPr sz="2400" spc="-220" dirty="0">
                <a:latin typeface="Verdana"/>
                <a:cs typeface="Verdana"/>
              </a:rPr>
              <a:t>s.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8166" y="478663"/>
            <a:ext cx="54629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0" dirty="0"/>
              <a:t>Importa</a:t>
            </a:r>
            <a:r>
              <a:rPr spc="-180" dirty="0"/>
              <a:t>n</a:t>
            </a:r>
            <a:r>
              <a:rPr spc="-65" dirty="0"/>
              <a:t>t</a:t>
            </a:r>
            <a:r>
              <a:rPr spc="-220" dirty="0"/>
              <a:t> </a:t>
            </a:r>
            <a:r>
              <a:rPr spc="-50" dirty="0"/>
              <a:t>con</a:t>
            </a:r>
            <a:r>
              <a:rPr spc="-125" dirty="0"/>
              <a:t>siderations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5441" y="1406397"/>
            <a:ext cx="10981055" cy="3540760"/>
            <a:chOff x="615441" y="1406397"/>
            <a:chExt cx="10981055" cy="3540760"/>
          </a:xfrm>
        </p:grpSpPr>
        <p:sp>
          <p:nvSpPr>
            <p:cNvPr id="4" name="object 4"/>
            <p:cNvSpPr/>
            <p:nvPr/>
          </p:nvSpPr>
          <p:spPr>
            <a:xfrm>
              <a:off x="621791" y="1412747"/>
              <a:ext cx="10968355" cy="3528060"/>
            </a:xfrm>
            <a:custGeom>
              <a:avLst/>
              <a:gdLst/>
              <a:ahLst/>
              <a:cxnLst/>
              <a:rect l="l" t="t" r="r" b="b"/>
              <a:pathLst>
                <a:path w="10968355" h="3528060">
                  <a:moveTo>
                    <a:pt x="10968228" y="0"/>
                  </a:moveTo>
                  <a:lnTo>
                    <a:pt x="0" y="0"/>
                  </a:lnTo>
                  <a:lnTo>
                    <a:pt x="0" y="3528059"/>
                  </a:lnTo>
                  <a:lnTo>
                    <a:pt x="10968228" y="3528059"/>
                  </a:lnTo>
                  <a:lnTo>
                    <a:pt x="1096822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1791" y="1412747"/>
              <a:ext cx="10968355" cy="3528060"/>
            </a:xfrm>
            <a:custGeom>
              <a:avLst/>
              <a:gdLst/>
              <a:ahLst/>
              <a:cxnLst/>
              <a:rect l="l" t="t" r="r" b="b"/>
              <a:pathLst>
                <a:path w="10968355" h="3528060">
                  <a:moveTo>
                    <a:pt x="0" y="3528059"/>
                  </a:moveTo>
                  <a:lnTo>
                    <a:pt x="10968228" y="3528059"/>
                  </a:lnTo>
                  <a:lnTo>
                    <a:pt x="10968228" y="0"/>
                  </a:lnTo>
                  <a:lnTo>
                    <a:pt x="0" y="0"/>
                  </a:lnTo>
                  <a:lnTo>
                    <a:pt x="0" y="3528059"/>
                  </a:lnTo>
                  <a:close/>
                </a:path>
              </a:pathLst>
            </a:custGeom>
            <a:ln w="12700">
              <a:solidFill>
                <a:srgbClr val="A4B3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61771" y="1638376"/>
            <a:ext cx="10142855" cy="325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0" dirty="0">
                <a:latin typeface="Verdana"/>
                <a:cs typeface="Verdana"/>
              </a:rPr>
              <a:t>Water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contamination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through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cracks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a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mountain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70" dirty="0">
                <a:latin typeface="Verdana"/>
                <a:cs typeface="Verdana"/>
              </a:rPr>
              <a:t>reservoir,</a:t>
            </a:r>
            <a:endParaRPr sz="240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  <a:spcBef>
                <a:spcPts val="5"/>
              </a:spcBef>
            </a:pPr>
            <a:r>
              <a:rPr sz="2400" spc="75" dirty="0">
                <a:latin typeface="Verdana"/>
                <a:cs typeface="Verdana"/>
              </a:rPr>
              <a:t>be</a:t>
            </a:r>
            <a:r>
              <a:rPr sz="2400" spc="50" dirty="0">
                <a:latin typeface="Verdana"/>
                <a:cs typeface="Verdana"/>
              </a:rPr>
              <a:t>ca</a:t>
            </a:r>
            <a:r>
              <a:rPr sz="2400" spc="65" dirty="0">
                <a:latin typeface="Verdana"/>
                <a:cs typeface="Verdana"/>
              </a:rPr>
              <a:t>u</a:t>
            </a:r>
            <a:r>
              <a:rPr sz="2400" spc="-30" dirty="0">
                <a:latin typeface="Verdana"/>
                <a:cs typeface="Verdana"/>
              </a:rPr>
              <a:t>se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30" dirty="0">
                <a:latin typeface="Verdana"/>
                <a:cs typeface="Verdana"/>
              </a:rPr>
              <a:t>heavy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rainfall</a:t>
            </a:r>
            <a:endParaRPr sz="2400">
              <a:latin typeface="Verdana"/>
              <a:cs typeface="Verdana"/>
            </a:endParaRPr>
          </a:p>
          <a:p>
            <a:pPr marL="195580" marR="20955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0" dirty="0">
                <a:latin typeface="Verdana"/>
                <a:cs typeface="Verdana"/>
              </a:rPr>
              <a:t>Water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su</a:t>
            </a:r>
            <a:r>
              <a:rPr sz="2400" spc="130" dirty="0">
                <a:latin typeface="Verdana"/>
                <a:cs typeface="Verdana"/>
              </a:rPr>
              <a:t>p</a:t>
            </a:r>
            <a:r>
              <a:rPr sz="2400" spc="135" dirty="0">
                <a:latin typeface="Verdana"/>
                <a:cs typeface="Verdana"/>
              </a:rPr>
              <a:t>p</a:t>
            </a:r>
            <a:r>
              <a:rPr sz="2400" spc="-70" dirty="0">
                <a:latin typeface="Verdana"/>
                <a:cs typeface="Verdana"/>
              </a:rPr>
              <a:t>ly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60" dirty="0">
                <a:latin typeface="Verdana"/>
                <a:cs typeface="Verdana"/>
              </a:rPr>
              <a:t>systems,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in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35" dirty="0">
                <a:latin typeface="Verdana"/>
                <a:cs typeface="Verdana"/>
              </a:rPr>
              <a:t>p</a:t>
            </a:r>
            <a:r>
              <a:rPr sz="2400" spc="20" dirty="0">
                <a:latin typeface="Verdana"/>
                <a:cs typeface="Verdana"/>
              </a:rPr>
              <a:t>articu</a:t>
            </a:r>
            <a:r>
              <a:rPr sz="2400" spc="-35" dirty="0">
                <a:latin typeface="Verdana"/>
                <a:cs typeface="Verdana"/>
              </a:rPr>
              <a:t>lar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ageing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infrastruc</a:t>
            </a:r>
            <a:r>
              <a:rPr sz="2400" spc="-60" dirty="0">
                <a:latin typeface="Verdana"/>
                <a:cs typeface="Verdana"/>
              </a:rPr>
              <a:t>ture,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are  </a:t>
            </a:r>
            <a:r>
              <a:rPr sz="2400" spc="5" dirty="0">
                <a:latin typeface="Verdana"/>
                <a:cs typeface="Verdana"/>
              </a:rPr>
              <a:t>generally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vulnerable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contamination</a:t>
            </a:r>
            <a:r>
              <a:rPr sz="2400" spc="-1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especially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50" dirty="0">
                <a:latin typeface="Verdana"/>
                <a:cs typeface="Verdana"/>
              </a:rPr>
              <a:t>as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external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45" dirty="0">
                <a:latin typeface="Verdana"/>
                <a:cs typeface="Verdana"/>
              </a:rPr>
              <a:t>risks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such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-55" dirty="0">
                <a:latin typeface="Verdana"/>
                <a:cs typeface="Verdana"/>
              </a:rPr>
              <a:t>as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40" dirty="0">
                <a:latin typeface="Verdana"/>
                <a:cs typeface="Verdana"/>
              </a:rPr>
              <a:t>climate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factors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30" dirty="0">
                <a:latin typeface="Verdana"/>
                <a:cs typeface="Verdana"/>
              </a:rPr>
              <a:t>are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changing.</a:t>
            </a:r>
            <a:endParaRPr sz="240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-25" dirty="0">
                <a:latin typeface="Verdana"/>
                <a:cs typeface="Verdana"/>
              </a:rPr>
              <a:t>I</a:t>
            </a:r>
            <a:r>
              <a:rPr sz="2400" spc="-65" dirty="0">
                <a:latin typeface="Verdana"/>
                <a:cs typeface="Verdana"/>
              </a:rPr>
              <a:t>m</a:t>
            </a:r>
            <a:r>
              <a:rPr sz="2400" spc="35" dirty="0">
                <a:latin typeface="Verdana"/>
                <a:cs typeface="Verdana"/>
              </a:rPr>
              <a:t>porta</a:t>
            </a:r>
            <a:r>
              <a:rPr sz="2400" spc="30" dirty="0">
                <a:latin typeface="Verdana"/>
                <a:cs typeface="Verdana"/>
              </a:rPr>
              <a:t>n</a:t>
            </a:r>
            <a:r>
              <a:rPr sz="2400" spc="60" dirty="0">
                <a:latin typeface="Verdana"/>
                <a:cs typeface="Verdana"/>
              </a:rPr>
              <a:t>ce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o</a:t>
            </a:r>
            <a:r>
              <a:rPr sz="2400" spc="-35" dirty="0">
                <a:latin typeface="Verdana"/>
                <a:cs typeface="Verdana"/>
              </a:rPr>
              <a:t>f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80" dirty="0">
                <a:latin typeface="Verdana"/>
                <a:cs typeface="Verdana"/>
              </a:rPr>
              <a:t>con</a:t>
            </a:r>
            <a:r>
              <a:rPr sz="2400" spc="110" dirty="0">
                <a:latin typeface="Verdana"/>
                <a:cs typeface="Verdana"/>
              </a:rPr>
              <a:t>d</a:t>
            </a:r>
            <a:r>
              <a:rPr sz="2400" spc="120" dirty="0">
                <a:latin typeface="Verdana"/>
                <a:cs typeface="Verdana"/>
              </a:rPr>
              <a:t>u</a:t>
            </a:r>
            <a:r>
              <a:rPr sz="2400" spc="70" dirty="0">
                <a:latin typeface="Verdana"/>
                <a:cs typeface="Verdana"/>
              </a:rPr>
              <a:t>cting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20" dirty="0">
                <a:latin typeface="Verdana"/>
                <a:cs typeface="Verdana"/>
              </a:rPr>
              <a:t>water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35" dirty="0">
                <a:latin typeface="Verdana"/>
                <a:cs typeface="Verdana"/>
              </a:rPr>
              <a:t>safety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pl</a:t>
            </a:r>
            <a:r>
              <a:rPr sz="2400" spc="60" dirty="0">
                <a:latin typeface="Verdana"/>
                <a:cs typeface="Verdana"/>
              </a:rPr>
              <a:t>an</a:t>
            </a:r>
            <a:r>
              <a:rPr sz="2400" spc="50" dirty="0">
                <a:latin typeface="Verdana"/>
                <a:cs typeface="Verdana"/>
              </a:rPr>
              <a:t>n</a:t>
            </a:r>
            <a:r>
              <a:rPr sz="2400" spc="-30" dirty="0">
                <a:latin typeface="Verdana"/>
                <a:cs typeface="Verdana"/>
              </a:rPr>
              <a:t>ing,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14" dirty="0">
                <a:latin typeface="Verdana"/>
                <a:cs typeface="Verdana"/>
              </a:rPr>
              <a:t>up</a:t>
            </a:r>
            <a:r>
              <a:rPr sz="2400" spc="60" dirty="0">
                <a:latin typeface="Verdana"/>
                <a:cs typeface="Verdana"/>
              </a:rPr>
              <a:t>dating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50" dirty="0">
                <a:latin typeface="Verdana"/>
                <a:cs typeface="Verdana"/>
              </a:rPr>
              <a:t>t</a:t>
            </a:r>
            <a:r>
              <a:rPr sz="2400" spc="70" dirty="0">
                <a:latin typeface="Verdana"/>
                <a:cs typeface="Verdana"/>
              </a:rPr>
              <a:t>h</a:t>
            </a:r>
            <a:r>
              <a:rPr sz="2400" spc="10" dirty="0">
                <a:latin typeface="Verdana"/>
                <a:cs typeface="Verdana"/>
              </a:rPr>
              <a:t>e  infrastructure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65" dirty="0">
                <a:latin typeface="Verdana"/>
                <a:cs typeface="Verdana"/>
              </a:rPr>
              <a:t>and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performing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risk-based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surveillance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mitigate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-100" dirty="0">
                <a:latin typeface="Verdana"/>
                <a:cs typeface="Verdana"/>
              </a:rPr>
              <a:t>risks.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148" y="162813"/>
            <a:ext cx="1037526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560" dirty="0"/>
              <a:t>10</a:t>
            </a: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pc="-65" dirty="0"/>
              <a:t>Communicate</a:t>
            </a:r>
            <a:r>
              <a:rPr spc="-210" dirty="0"/>
              <a:t> </a:t>
            </a:r>
            <a:r>
              <a:rPr spc="-114" dirty="0"/>
              <a:t>findings,</a:t>
            </a:r>
            <a:r>
              <a:rPr spc="-215" dirty="0"/>
              <a:t> </a:t>
            </a:r>
            <a:r>
              <a:rPr spc="-85" dirty="0"/>
              <a:t>make</a:t>
            </a:r>
            <a:r>
              <a:rPr spc="-190" dirty="0"/>
              <a:t> </a:t>
            </a:r>
            <a:r>
              <a:rPr spc="-85" dirty="0"/>
              <a:t>recomm</a:t>
            </a:r>
            <a:r>
              <a:rPr spc="-90" dirty="0"/>
              <a:t>e</a:t>
            </a:r>
            <a:r>
              <a:rPr spc="-85" dirty="0"/>
              <a:t>nd</a:t>
            </a:r>
            <a:r>
              <a:rPr spc="-75" dirty="0"/>
              <a:t>a</a:t>
            </a:r>
            <a:r>
              <a:rPr spc="-100" dirty="0"/>
              <a:t>tions  </a:t>
            </a:r>
            <a:r>
              <a:rPr spc="-85" dirty="0"/>
              <a:t>and</a:t>
            </a:r>
            <a:r>
              <a:rPr spc="-210" dirty="0"/>
              <a:t> </a:t>
            </a:r>
            <a:r>
              <a:rPr spc="-125" dirty="0"/>
              <a:t>evaluate</a:t>
            </a:r>
            <a:r>
              <a:rPr spc="-200" dirty="0"/>
              <a:t> </a:t>
            </a:r>
            <a:r>
              <a:rPr spc="-80" dirty="0"/>
              <a:t>the</a:t>
            </a:r>
            <a:r>
              <a:rPr spc="-204" dirty="0"/>
              <a:t> </a:t>
            </a:r>
            <a:r>
              <a:rPr spc="-100" dirty="0"/>
              <a:t>outbr</a:t>
            </a:r>
            <a:r>
              <a:rPr spc="-125" dirty="0"/>
              <a:t>e</a:t>
            </a:r>
            <a:r>
              <a:rPr spc="-100" dirty="0"/>
              <a:t>ak</a:t>
            </a:r>
            <a:r>
              <a:rPr spc="-190" dirty="0"/>
              <a:t> </a:t>
            </a:r>
            <a:r>
              <a:rPr spc="-130" dirty="0"/>
              <a:t>response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771" y="1834014"/>
            <a:ext cx="9486265" cy="316738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83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120" dirty="0">
                <a:latin typeface="Verdana"/>
                <a:cs typeface="Verdana"/>
              </a:rPr>
              <a:t>Com</a:t>
            </a:r>
            <a:r>
              <a:rPr sz="2400" spc="145" dirty="0">
                <a:latin typeface="Verdana"/>
                <a:cs typeface="Verdana"/>
              </a:rPr>
              <a:t>m</a:t>
            </a:r>
            <a:r>
              <a:rPr sz="2400" spc="70" dirty="0">
                <a:latin typeface="Verdana"/>
                <a:cs typeface="Verdana"/>
              </a:rPr>
              <a:t>unic</a:t>
            </a:r>
            <a:r>
              <a:rPr sz="2400" spc="25" dirty="0">
                <a:latin typeface="Verdana"/>
                <a:cs typeface="Verdana"/>
              </a:rPr>
              <a:t>ation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75" dirty="0">
                <a:latin typeface="Verdana"/>
                <a:cs typeface="Verdana"/>
              </a:rPr>
              <a:t>s</a:t>
            </a:r>
            <a:r>
              <a:rPr sz="2400" spc="75" dirty="0">
                <a:latin typeface="Verdana"/>
                <a:cs typeface="Verdana"/>
              </a:rPr>
              <a:t>h</a:t>
            </a:r>
            <a:r>
              <a:rPr sz="2400" spc="65" dirty="0">
                <a:latin typeface="Verdana"/>
                <a:cs typeface="Verdana"/>
              </a:rPr>
              <a:t>o</a:t>
            </a:r>
            <a:r>
              <a:rPr sz="2400" spc="70" dirty="0">
                <a:latin typeface="Verdana"/>
                <a:cs typeface="Verdana"/>
              </a:rPr>
              <a:t>uld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be</a:t>
            </a:r>
            <a:r>
              <a:rPr sz="2400" spc="80" dirty="0">
                <a:latin typeface="Verdana"/>
                <a:cs typeface="Verdana"/>
              </a:rPr>
              <a:t>gin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40" dirty="0">
                <a:latin typeface="Verdana"/>
                <a:cs typeface="Verdana"/>
              </a:rPr>
              <a:t>early</a:t>
            </a:r>
            <a:endParaRPr sz="24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15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114" dirty="0">
                <a:latin typeface="Verdana"/>
                <a:cs typeface="Verdana"/>
              </a:rPr>
              <a:t>Wh</a:t>
            </a:r>
            <a:r>
              <a:rPr sz="2000" spc="90" dirty="0">
                <a:latin typeface="Verdana"/>
                <a:cs typeface="Verdana"/>
              </a:rPr>
              <a:t>a</a:t>
            </a:r>
            <a:r>
              <a:rPr sz="2000" spc="25" dirty="0">
                <a:latin typeface="Verdana"/>
                <a:cs typeface="Verdana"/>
              </a:rPr>
              <a:t>t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40" dirty="0">
                <a:latin typeface="Verdana"/>
                <a:cs typeface="Verdana"/>
              </a:rPr>
              <a:t>is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alrea</a:t>
            </a:r>
            <a:r>
              <a:rPr sz="2000" spc="5" dirty="0">
                <a:latin typeface="Verdana"/>
                <a:cs typeface="Verdana"/>
              </a:rPr>
              <a:t>dy</a:t>
            </a:r>
            <a:r>
              <a:rPr sz="2000" spc="-225" dirty="0">
                <a:latin typeface="Verdana"/>
                <a:cs typeface="Verdana"/>
              </a:rPr>
              <a:t> </a:t>
            </a:r>
            <a:r>
              <a:rPr sz="2000" spc="65" dirty="0">
                <a:latin typeface="Verdana"/>
                <a:cs typeface="Verdana"/>
              </a:rPr>
              <a:t>known?</a:t>
            </a:r>
            <a:endParaRPr sz="2000">
              <a:latin typeface="Verdana"/>
              <a:cs typeface="Verdana"/>
            </a:endParaRPr>
          </a:p>
          <a:p>
            <a:pPr marL="424180" lvl="1" indent="-183515">
              <a:lnSpc>
                <a:spcPct val="100000"/>
              </a:lnSpc>
              <a:spcBef>
                <a:spcPts val="600"/>
              </a:spcBef>
              <a:buSzPct val="80000"/>
              <a:buFont typeface="Arial MT"/>
              <a:buChar char="•"/>
              <a:tabLst>
                <a:tab pos="424815" algn="l"/>
              </a:tabLst>
            </a:pPr>
            <a:r>
              <a:rPr sz="2000" spc="85" dirty="0">
                <a:latin typeface="Verdana"/>
                <a:cs typeface="Verdana"/>
              </a:rPr>
              <a:t>What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35" dirty="0">
                <a:latin typeface="Verdana"/>
                <a:cs typeface="Verdana"/>
              </a:rPr>
              <a:t>is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50" dirty="0">
                <a:latin typeface="Verdana"/>
                <a:cs typeface="Verdana"/>
              </a:rPr>
              <a:t>bei</a:t>
            </a:r>
            <a:r>
              <a:rPr sz="2000" spc="55" dirty="0">
                <a:latin typeface="Verdana"/>
                <a:cs typeface="Verdana"/>
              </a:rPr>
              <a:t>n</a:t>
            </a:r>
            <a:r>
              <a:rPr sz="2000" spc="130" dirty="0">
                <a:latin typeface="Verdana"/>
                <a:cs typeface="Verdana"/>
              </a:rPr>
              <a:t>g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60" dirty="0">
                <a:latin typeface="Verdana"/>
                <a:cs typeface="Verdana"/>
              </a:rPr>
              <a:t>done?</a:t>
            </a:r>
            <a:endParaRPr sz="2000">
              <a:latin typeface="Verdana"/>
              <a:cs typeface="Verdana"/>
            </a:endParaRPr>
          </a:p>
          <a:p>
            <a:pPr marL="195580" marR="5080" indent="-182880">
              <a:lnSpc>
                <a:spcPct val="100000"/>
              </a:lnSpc>
              <a:spcBef>
                <a:spcPts val="119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5" dirty="0">
                <a:latin typeface="Verdana"/>
                <a:cs typeface="Verdana"/>
              </a:rPr>
              <a:t>Control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measures</a:t>
            </a:r>
            <a:r>
              <a:rPr sz="2400" spc="409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should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be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80" dirty="0">
                <a:latin typeface="Verdana"/>
                <a:cs typeface="Verdana"/>
              </a:rPr>
              <a:t>communicated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continuously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to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relevant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stakeh</a:t>
            </a:r>
            <a:r>
              <a:rPr sz="2400" spc="5" dirty="0">
                <a:latin typeface="Verdana"/>
                <a:cs typeface="Verdana"/>
              </a:rPr>
              <a:t>o</a:t>
            </a:r>
            <a:r>
              <a:rPr sz="2400" spc="55" dirty="0">
                <a:latin typeface="Verdana"/>
                <a:cs typeface="Verdana"/>
              </a:rPr>
              <a:t>ld</a:t>
            </a:r>
            <a:r>
              <a:rPr sz="2400" spc="-40" dirty="0">
                <a:latin typeface="Verdana"/>
                <a:cs typeface="Verdana"/>
              </a:rPr>
              <a:t>ers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5" dirty="0">
                <a:latin typeface="Verdana"/>
                <a:cs typeface="Verdana"/>
              </a:rPr>
              <a:t>The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public</a:t>
            </a:r>
            <a:r>
              <a:rPr sz="2400" spc="-240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should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receive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regular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updates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35" dirty="0">
                <a:latin typeface="Verdana"/>
                <a:cs typeface="Verdana"/>
              </a:rPr>
              <a:t>Detailed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o</a:t>
            </a:r>
            <a:r>
              <a:rPr sz="2400" spc="85" dirty="0">
                <a:latin typeface="Verdana"/>
                <a:cs typeface="Verdana"/>
              </a:rPr>
              <a:t>utb</a:t>
            </a:r>
            <a:r>
              <a:rPr sz="2400" spc="-15" dirty="0">
                <a:latin typeface="Verdana"/>
                <a:cs typeface="Verdana"/>
              </a:rPr>
              <a:t>reak</a:t>
            </a:r>
            <a:r>
              <a:rPr sz="2400" spc="-235" dirty="0">
                <a:latin typeface="Verdana"/>
                <a:cs typeface="Verdana"/>
              </a:rPr>
              <a:t> </a:t>
            </a:r>
            <a:r>
              <a:rPr sz="2400" spc="15" dirty="0">
                <a:latin typeface="Verdana"/>
                <a:cs typeface="Verdana"/>
              </a:rPr>
              <a:t>report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771" y="1917684"/>
            <a:ext cx="9478010" cy="3136265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A</a:t>
            </a:r>
            <a:r>
              <a:rPr sz="2400" b="1" spc="-50" dirty="0">
                <a:solidFill>
                  <a:srgbClr val="A4B33B"/>
                </a:solidFill>
                <a:latin typeface="Verdana"/>
                <a:cs typeface="Verdana"/>
              </a:rPr>
              <a:t>f</a:t>
            </a:r>
            <a:r>
              <a:rPr sz="2400" b="1" spc="-100" dirty="0">
                <a:solidFill>
                  <a:srgbClr val="A4B33B"/>
                </a:solidFill>
                <a:latin typeface="Verdana"/>
                <a:cs typeface="Verdana"/>
              </a:rPr>
              <a:t>ter</a:t>
            </a:r>
            <a:r>
              <a:rPr sz="2400" b="1" spc="-229" dirty="0">
                <a:solidFill>
                  <a:srgbClr val="A4B33B"/>
                </a:solidFill>
                <a:latin typeface="Verdana"/>
                <a:cs typeface="Verdana"/>
              </a:rPr>
              <a:t>-</a:t>
            </a:r>
            <a:r>
              <a:rPr sz="2400" b="1" spc="-65" dirty="0">
                <a:solidFill>
                  <a:srgbClr val="A4B33B"/>
                </a:solidFill>
                <a:latin typeface="Verdana"/>
                <a:cs typeface="Verdana"/>
              </a:rPr>
              <a:t>ac</a:t>
            </a:r>
            <a:r>
              <a:rPr sz="2400" b="1" spc="-70" dirty="0">
                <a:solidFill>
                  <a:srgbClr val="A4B33B"/>
                </a:solidFill>
                <a:latin typeface="Verdana"/>
                <a:cs typeface="Verdana"/>
              </a:rPr>
              <a:t>tion</a:t>
            </a:r>
            <a:r>
              <a:rPr sz="2400" b="1" spc="-125" dirty="0">
                <a:solidFill>
                  <a:srgbClr val="A4B33B"/>
                </a:solidFill>
                <a:latin typeface="Verdana"/>
                <a:cs typeface="Verdana"/>
              </a:rPr>
              <a:t> </a:t>
            </a:r>
            <a:r>
              <a:rPr sz="2400" b="1" spc="-105" dirty="0">
                <a:solidFill>
                  <a:srgbClr val="A4B33B"/>
                </a:solidFill>
                <a:latin typeface="Verdana"/>
                <a:cs typeface="Verdana"/>
              </a:rPr>
              <a:t>r</a:t>
            </a:r>
            <a:r>
              <a:rPr sz="2400" b="1" spc="-145" dirty="0">
                <a:solidFill>
                  <a:srgbClr val="A4B33B"/>
                </a:solidFill>
                <a:latin typeface="Verdana"/>
                <a:cs typeface="Verdana"/>
              </a:rPr>
              <a:t>e</a:t>
            </a:r>
            <a:r>
              <a:rPr sz="2400" b="1" spc="-85" dirty="0">
                <a:solidFill>
                  <a:srgbClr val="A4B33B"/>
                </a:solidFill>
                <a:latin typeface="Verdana"/>
                <a:cs typeface="Verdana"/>
              </a:rPr>
              <a:t>vie</a:t>
            </a:r>
            <a:r>
              <a:rPr sz="2400" b="1" spc="-160" dirty="0">
                <a:solidFill>
                  <a:srgbClr val="A4B33B"/>
                </a:solidFill>
                <a:latin typeface="Verdana"/>
                <a:cs typeface="Verdana"/>
              </a:rPr>
              <a:t>w</a:t>
            </a:r>
            <a:r>
              <a:rPr sz="2400" b="1" spc="-340" dirty="0">
                <a:solidFill>
                  <a:srgbClr val="A4B33B"/>
                </a:solidFill>
                <a:latin typeface="Verdana"/>
                <a:cs typeface="Verdana"/>
              </a:rPr>
              <a:t>: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5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90" dirty="0">
                <a:latin typeface="Verdana"/>
                <a:cs typeface="Verdana"/>
              </a:rPr>
              <a:t>Out</a:t>
            </a:r>
            <a:r>
              <a:rPr sz="2400" spc="100" dirty="0">
                <a:latin typeface="Verdana"/>
                <a:cs typeface="Verdana"/>
              </a:rPr>
              <a:t>b</a:t>
            </a:r>
            <a:r>
              <a:rPr sz="2400" spc="-15" dirty="0">
                <a:latin typeface="Verdana"/>
                <a:cs typeface="Verdana"/>
              </a:rPr>
              <a:t>reak</a:t>
            </a:r>
            <a:r>
              <a:rPr sz="2400" spc="-250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de</a:t>
            </a:r>
            <a:r>
              <a:rPr sz="2400" spc="45" dirty="0">
                <a:latin typeface="Verdana"/>
                <a:cs typeface="Verdana"/>
              </a:rPr>
              <a:t>tection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alert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-10" dirty="0">
                <a:latin typeface="Verdana"/>
                <a:cs typeface="Verdana"/>
              </a:rPr>
              <a:t>Suitability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and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45" dirty="0">
                <a:latin typeface="Verdana"/>
                <a:cs typeface="Verdana"/>
              </a:rPr>
              <a:t>speed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55" dirty="0">
                <a:latin typeface="Verdana"/>
                <a:cs typeface="Verdana"/>
              </a:rPr>
              <a:t>implementation</a:t>
            </a:r>
            <a:r>
              <a:rPr sz="2400" spc="-195" dirty="0">
                <a:latin typeface="Verdana"/>
                <a:cs typeface="Verdana"/>
              </a:rPr>
              <a:t> </a:t>
            </a:r>
            <a:r>
              <a:rPr sz="2400" spc="5" dirty="0">
                <a:latin typeface="Verdana"/>
                <a:cs typeface="Verdana"/>
              </a:rPr>
              <a:t>of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control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10" dirty="0">
                <a:latin typeface="Verdana"/>
                <a:cs typeface="Verdana"/>
              </a:rPr>
              <a:t>measures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90" dirty="0">
                <a:latin typeface="Verdana"/>
                <a:cs typeface="Verdana"/>
              </a:rPr>
              <a:t>Out</a:t>
            </a:r>
            <a:r>
              <a:rPr sz="2400" spc="100" dirty="0">
                <a:latin typeface="Verdana"/>
                <a:cs typeface="Verdana"/>
              </a:rPr>
              <a:t>b</a:t>
            </a:r>
            <a:r>
              <a:rPr sz="2400" spc="-15" dirty="0">
                <a:latin typeface="Verdana"/>
                <a:cs typeface="Verdana"/>
              </a:rPr>
              <a:t>reak</a:t>
            </a:r>
            <a:r>
              <a:rPr sz="2400" spc="-250" dirty="0">
                <a:latin typeface="Verdana"/>
                <a:cs typeface="Verdana"/>
              </a:rPr>
              <a:t> </a:t>
            </a:r>
            <a:r>
              <a:rPr sz="2400" spc="35" dirty="0">
                <a:latin typeface="Verdana"/>
                <a:cs typeface="Verdana"/>
              </a:rPr>
              <a:t>reporting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-30" dirty="0">
                <a:latin typeface="Verdana"/>
                <a:cs typeface="Verdana"/>
              </a:rPr>
              <a:t>a</a:t>
            </a:r>
            <a:r>
              <a:rPr sz="2400" spc="114" dirty="0">
                <a:latin typeface="Verdana"/>
                <a:cs typeface="Verdana"/>
              </a:rPr>
              <a:t>nd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95" dirty="0">
                <a:latin typeface="Verdana"/>
                <a:cs typeface="Verdana"/>
              </a:rPr>
              <a:t>co</a:t>
            </a:r>
            <a:r>
              <a:rPr sz="2400" spc="155" dirty="0">
                <a:latin typeface="Verdana"/>
                <a:cs typeface="Verdana"/>
              </a:rPr>
              <a:t>m</a:t>
            </a:r>
            <a:r>
              <a:rPr sz="2400" spc="60" dirty="0">
                <a:latin typeface="Verdana"/>
                <a:cs typeface="Verdana"/>
              </a:rPr>
              <a:t>munication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100" dirty="0">
                <a:latin typeface="Verdana"/>
                <a:cs typeface="Verdana"/>
              </a:rPr>
              <a:t>What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110" dirty="0">
                <a:latin typeface="Verdana"/>
                <a:cs typeface="Verdana"/>
              </a:rPr>
              <a:t>w</a:t>
            </a:r>
            <a:r>
              <a:rPr sz="2400" spc="70" dirty="0">
                <a:latin typeface="Verdana"/>
                <a:cs typeface="Verdana"/>
              </a:rPr>
              <a:t>o</a:t>
            </a:r>
            <a:r>
              <a:rPr sz="2400" spc="25" dirty="0">
                <a:latin typeface="Verdana"/>
                <a:cs typeface="Verdana"/>
              </a:rPr>
              <a:t>rked</a:t>
            </a:r>
            <a:r>
              <a:rPr sz="2400" spc="-215" dirty="0">
                <a:latin typeface="Verdana"/>
                <a:cs typeface="Verdana"/>
              </a:rPr>
              <a:t> </a:t>
            </a:r>
            <a:r>
              <a:rPr sz="2400" spc="30" dirty="0">
                <a:latin typeface="Verdana"/>
                <a:cs typeface="Verdana"/>
              </a:rPr>
              <a:t>well</a:t>
            </a:r>
            <a:endParaRPr sz="2400">
              <a:latin typeface="Verdana"/>
              <a:cs typeface="Verdana"/>
            </a:endParaRPr>
          </a:p>
          <a:p>
            <a:pPr marL="195580" indent="-18288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195580" algn="l"/>
              </a:tabLst>
            </a:pPr>
            <a:r>
              <a:rPr sz="2400" spc="245" dirty="0">
                <a:latin typeface="Verdana"/>
                <a:cs typeface="Verdana"/>
              </a:rPr>
              <a:t>W</a:t>
            </a:r>
            <a:r>
              <a:rPr sz="2400" spc="140" dirty="0">
                <a:latin typeface="Verdana"/>
                <a:cs typeface="Verdana"/>
              </a:rPr>
              <a:t>h</a:t>
            </a:r>
            <a:r>
              <a:rPr sz="2400" dirty="0">
                <a:latin typeface="Verdana"/>
                <a:cs typeface="Verdana"/>
              </a:rPr>
              <a:t>at</a:t>
            </a:r>
            <a:r>
              <a:rPr sz="2400" spc="-225" dirty="0">
                <a:latin typeface="Verdana"/>
                <a:cs typeface="Verdana"/>
              </a:rPr>
              <a:t> </a:t>
            </a:r>
            <a:r>
              <a:rPr sz="2400" spc="70" dirty="0">
                <a:latin typeface="Verdana"/>
                <a:cs typeface="Verdana"/>
              </a:rPr>
              <a:t>could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75" dirty="0">
                <a:latin typeface="Verdana"/>
                <a:cs typeface="Verdana"/>
              </a:rPr>
              <a:t>be</a:t>
            </a:r>
            <a:r>
              <a:rPr sz="2400" spc="-229" dirty="0">
                <a:latin typeface="Verdana"/>
                <a:cs typeface="Verdana"/>
              </a:rPr>
              <a:t> </a:t>
            </a:r>
            <a:r>
              <a:rPr sz="2400" spc="60" dirty="0">
                <a:latin typeface="Verdana"/>
                <a:cs typeface="Verdana"/>
              </a:rPr>
              <a:t>impr</a:t>
            </a:r>
            <a:r>
              <a:rPr sz="2400" spc="55" dirty="0">
                <a:latin typeface="Verdana"/>
                <a:cs typeface="Verdana"/>
              </a:rPr>
              <a:t>o</a:t>
            </a:r>
            <a:r>
              <a:rPr sz="2400" spc="10" dirty="0">
                <a:latin typeface="Verdana"/>
                <a:cs typeface="Verdana"/>
              </a:rPr>
              <a:t>ved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1148" y="162813"/>
            <a:ext cx="1037526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St</a:t>
            </a:r>
            <a:r>
              <a:rPr spc="-160" dirty="0"/>
              <a:t>e</a:t>
            </a:r>
            <a:r>
              <a:rPr spc="-30" dirty="0"/>
              <a:t>p</a:t>
            </a:r>
            <a:r>
              <a:rPr spc="-190" dirty="0"/>
              <a:t> </a:t>
            </a:r>
            <a:r>
              <a:rPr spc="-560" dirty="0"/>
              <a:t>10</a:t>
            </a: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pc="-65" dirty="0"/>
              <a:t>Communicate</a:t>
            </a:r>
            <a:r>
              <a:rPr spc="-210" dirty="0"/>
              <a:t> </a:t>
            </a:r>
            <a:r>
              <a:rPr spc="-114" dirty="0"/>
              <a:t>findings,</a:t>
            </a:r>
            <a:r>
              <a:rPr spc="-215" dirty="0"/>
              <a:t> </a:t>
            </a:r>
            <a:r>
              <a:rPr spc="-85" dirty="0"/>
              <a:t>make</a:t>
            </a:r>
            <a:r>
              <a:rPr spc="-190" dirty="0"/>
              <a:t> </a:t>
            </a:r>
            <a:r>
              <a:rPr spc="-85" dirty="0"/>
              <a:t>recomm</a:t>
            </a:r>
            <a:r>
              <a:rPr spc="-90" dirty="0"/>
              <a:t>e</a:t>
            </a:r>
            <a:r>
              <a:rPr spc="-85" dirty="0"/>
              <a:t>nd</a:t>
            </a:r>
            <a:r>
              <a:rPr spc="-75" dirty="0"/>
              <a:t>a</a:t>
            </a:r>
            <a:r>
              <a:rPr spc="-100" dirty="0"/>
              <a:t>tions  </a:t>
            </a:r>
            <a:r>
              <a:rPr spc="-85" dirty="0"/>
              <a:t>and</a:t>
            </a:r>
            <a:r>
              <a:rPr spc="-210" dirty="0"/>
              <a:t> </a:t>
            </a:r>
            <a:r>
              <a:rPr spc="-125" dirty="0"/>
              <a:t>evaluate</a:t>
            </a:r>
            <a:r>
              <a:rPr spc="-200" dirty="0"/>
              <a:t> </a:t>
            </a:r>
            <a:r>
              <a:rPr spc="-80" dirty="0"/>
              <a:t>the</a:t>
            </a:r>
            <a:r>
              <a:rPr spc="-204" dirty="0"/>
              <a:t> </a:t>
            </a:r>
            <a:r>
              <a:rPr spc="-100" dirty="0"/>
              <a:t>outbr</a:t>
            </a:r>
            <a:r>
              <a:rPr spc="-125" dirty="0"/>
              <a:t>e</a:t>
            </a:r>
            <a:r>
              <a:rPr spc="-100" dirty="0"/>
              <a:t>ak</a:t>
            </a:r>
            <a:r>
              <a:rPr spc="-190" dirty="0"/>
              <a:t> </a:t>
            </a:r>
            <a:r>
              <a:rPr spc="-130" dirty="0"/>
              <a:t>response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3410</Words>
  <Application>Microsoft Office PowerPoint</Application>
  <PresentationFormat>Widescreen</PresentationFormat>
  <Paragraphs>486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9" baseType="lpstr">
      <vt:lpstr>Arial</vt:lpstr>
      <vt:lpstr>Arial</vt:lpstr>
      <vt:lpstr>Arial MT</vt:lpstr>
      <vt:lpstr>Calibri</vt:lpstr>
      <vt:lpstr>Noto Sans</vt:lpstr>
      <vt:lpstr>Tahoma</vt:lpstr>
      <vt:lpstr>Times New Roman</vt:lpstr>
      <vt:lpstr>Verdana</vt:lpstr>
      <vt:lpstr>Wingdings</vt:lpstr>
      <vt:lpstr>Office Theme</vt:lpstr>
      <vt:lpstr>PowerPoint Presentation</vt:lpstr>
      <vt:lpstr>What is an outbreak?</vt:lpstr>
      <vt:lpstr>What is an waterborne outbreak? - WHO definition</vt:lpstr>
      <vt:lpstr>(Large water supply) waterborne outbreaks</vt:lpstr>
      <vt:lpstr>When to investigate a waterborne outbreak?</vt:lpstr>
      <vt:lpstr>When to investigate a waterborne outbreak?</vt:lpstr>
      <vt:lpstr>Outbreak investigation objectives</vt:lpstr>
      <vt:lpstr>Outbreak investigation steps</vt:lpstr>
      <vt:lpstr>10 step approach</vt:lpstr>
      <vt:lpstr>Step 1. Detect and confirm the outbreak and agent</vt:lpstr>
      <vt:lpstr>Step 1. Detect and confirm the outbreak and agent</vt:lpstr>
      <vt:lpstr>Step 1. Detect and confirm the outbreak and agent</vt:lpstr>
      <vt:lpstr>Step 1. Detect and confirm the outbreak and agent</vt:lpstr>
      <vt:lpstr>Step 1. Detect and confirm the outbreak and agent</vt:lpstr>
      <vt:lpstr>Country example</vt:lpstr>
      <vt:lpstr>Step 1. Detect and confirm the existence of the  outbreak and confirm the causative agent</vt:lpstr>
      <vt:lpstr>Outbreak context</vt:lpstr>
      <vt:lpstr>Outbreak context</vt:lpstr>
      <vt:lpstr>Step 1. Detect and confirm the existence of the  outbreak and confirm the causative agent</vt:lpstr>
      <vt:lpstr>Step 2. Form the Rapid Response Team (RRT)</vt:lpstr>
      <vt:lpstr>Step 2. Form the Rapid Response Team (RRT)</vt:lpstr>
      <vt:lpstr>Step 2. Form the Rapid Response Team (RRT)</vt:lpstr>
      <vt:lpstr>Step 2. Form the Rapid Response Team (RRT)</vt:lpstr>
      <vt:lpstr>Step 3: Define cases</vt:lpstr>
      <vt:lpstr>Step 3: Define cases</vt:lpstr>
      <vt:lpstr>Step 4: Identify cases and obtain information</vt:lpstr>
      <vt:lpstr>Step 4: Identify cases and obtain information</vt:lpstr>
      <vt:lpstr>Step 4: Identify cases and obtain information</vt:lpstr>
      <vt:lpstr>Step 4: Identify cases and obtain information</vt:lpstr>
      <vt:lpstr>Step 4: Identify cases and obtain information</vt:lpstr>
      <vt:lpstr>Step 4: Identify cases and obtain information</vt:lpstr>
      <vt:lpstr>Step 4: Identify cases and obtain information</vt:lpstr>
      <vt:lpstr>Step 5: Descriptive epidemiological investigation</vt:lpstr>
      <vt:lpstr>PowerPoint Presentation</vt:lpstr>
      <vt:lpstr>Step 4: Identify cases and obtain information  Step 5: Descriptive epidemiological investigation</vt:lpstr>
      <vt:lpstr>Step 3: Define cases Step 4: Identify cases and obtain information  Step 5: Descriptive epidemiological investigation</vt:lpstr>
      <vt:lpstr>Step 4: Identify cases and obtain information  Step 5: Descriptive epidemiological investigation</vt:lpstr>
      <vt:lpstr>Step 3: Define cases Step 4: Identify cases and obtain information  Step 5: Descriptive epidemiological investigation</vt:lpstr>
      <vt:lpstr>PowerPoint Presentation</vt:lpstr>
      <vt:lpstr>PowerPoint Presentation</vt:lpstr>
      <vt:lpstr>PowerPoint Presentation</vt:lpstr>
      <vt:lpstr>Step 4: Identify cases and obtain information  Step 5: Descriptive epidemiological investigation</vt:lpstr>
      <vt:lpstr>Step 6: Additional studies  (environmental, laboratory)</vt:lpstr>
      <vt:lpstr>Environmental investigation</vt:lpstr>
      <vt:lpstr>Environmental investigation</vt:lpstr>
      <vt:lpstr>Step 6: Additional studies Laboratory investigation of the water-supply system</vt:lpstr>
      <vt:lpstr>Laboratory investigation of the water-supply system</vt:lpstr>
      <vt:lpstr>Laboratory investigation of the water-supply system</vt:lpstr>
      <vt:lpstr>Step 6: Additional studies  (environmental, laboratory)</vt:lpstr>
      <vt:lpstr>Step 6: Additional studies  (environmental, laboratory)</vt:lpstr>
      <vt:lpstr>Step 6: Additional studies  (environmental, laboratory)</vt:lpstr>
      <vt:lpstr>Step 6: Additional studies  (environmental, laboratory)</vt:lpstr>
      <vt:lpstr>Step 7:  Generate hypotheses</vt:lpstr>
      <vt:lpstr>PowerPoint Presentation</vt:lpstr>
      <vt:lpstr>Step 8: Analytical studies- Considerations</vt:lpstr>
      <vt:lpstr>Step 8: Analytical studies- Considerations</vt:lpstr>
      <vt:lpstr>Step 8:  Evaluate the hypotheses Assessing the strength of evidence</vt:lpstr>
      <vt:lpstr>PowerPoint Presentation</vt:lpstr>
      <vt:lpstr>Step 8:  Evaluate the hypotheses Analytical studies  Assessing the strength of evidence</vt:lpstr>
      <vt:lpstr>PowerPoint Presentation</vt:lpstr>
      <vt:lpstr>Step 8:  Evaluate the hypotheses Analytical studies  Assessing the strength of evidence</vt:lpstr>
      <vt:lpstr>Step 8:  Evaluate the hypotheses Analytical studies  Assessing the strength of evidence</vt:lpstr>
      <vt:lpstr>Step 8:  Evaluate the hypotheses Analytical studies  Assessing the strength of evidence</vt:lpstr>
      <vt:lpstr>Step 9:  Implement control measures</vt:lpstr>
      <vt:lpstr>Step 9:  Implement control measures</vt:lpstr>
      <vt:lpstr>Important considerations</vt:lpstr>
      <vt:lpstr>Important considerations</vt:lpstr>
      <vt:lpstr>Step 10 Communicate findings, make recommendations  and evaluate the outbreak response</vt:lpstr>
      <vt:lpstr>Step 10 Communicate findings, make recommendations  and evaluate the outbreak response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UNECE POWERPOINT THEME</dc:title>
  <dc:creator>Archibald Studio</dc:creator>
  <cp:lastModifiedBy>Arun Singh</cp:lastModifiedBy>
  <cp:revision>2</cp:revision>
  <dcterms:created xsi:type="dcterms:W3CDTF">2024-04-23T06:57:05Z</dcterms:created>
  <dcterms:modified xsi:type="dcterms:W3CDTF">2024-04-23T07:33:38Z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2024-04-23T00:00:00Z</vt:filetime>
  </property>
</Properties>
</file>