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57"/>
  </p:notesMasterIdLst>
  <p:handoutMasterIdLst>
    <p:handoutMasterId r:id="rId58"/>
  </p:handoutMasterIdLst>
  <p:sldIdLst>
    <p:sldId id="412" r:id="rId2"/>
    <p:sldId id="353" r:id="rId3"/>
    <p:sldId id="317" r:id="rId4"/>
    <p:sldId id="315" r:id="rId5"/>
    <p:sldId id="318" r:id="rId6"/>
    <p:sldId id="387" r:id="rId7"/>
    <p:sldId id="319" r:id="rId8"/>
    <p:sldId id="320" r:id="rId9"/>
    <p:sldId id="321" r:id="rId10"/>
    <p:sldId id="350" r:id="rId11"/>
    <p:sldId id="322" r:id="rId12"/>
    <p:sldId id="257" r:id="rId13"/>
    <p:sldId id="299" r:id="rId14"/>
    <p:sldId id="307" r:id="rId15"/>
    <p:sldId id="309" r:id="rId16"/>
    <p:sldId id="409" r:id="rId17"/>
    <p:sldId id="311" r:id="rId18"/>
    <p:sldId id="310" r:id="rId19"/>
    <p:sldId id="408" r:id="rId20"/>
    <p:sldId id="312" r:id="rId21"/>
    <p:sldId id="334" r:id="rId22"/>
    <p:sldId id="333" r:id="rId23"/>
    <p:sldId id="328" r:id="rId24"/>
    <p:sldId id="336" r:id="rId25"/>
    <p:sldId id="338" r:id="rId26"/>
    <p:sldId id="323" r:id="rId27"/>
    <p:sldId id="341" r:id="rId28"/>
    <p:sldId id="324" r:id="rId29"/>
    <p:sldId id="325" r:id="rId30"/>
    <p:sldId id="339" r:id="rId31"/>
    <p:sldId id="327" r:id="rId32"/>
    <p:sldId id="335" r:id="rId33"/>
    <p:sldId id="392" r:id="rId34"/>
    <p:sldId id="340" r:id="rId35"/>
    <p:sldId id="393" r:id="rId36"/>
    <p:sldId id="361" r:id="rId37"/>
    <p:sldId id="367" r:id="rId38"/>
    <p:sldId id="362" r:id="rId39"/>
    <p:sldId id="407" r:id="rId40"/>
    <p:sldId id="369" r:id="rId41"/>
    <p:sldId id="368" r:id="rId42"/>
    <p:sldId id="370" r:id="rId43"/>
    <p:sldId id="371" r:id="rId44"/>
    <p:sldId id="372" r:id="rId45"/>
    <p:sldId id="373" r:id="rId46"/>
    <p:sldId id="406" r:id="rId47"/>
    <p:sldId id="268" r:id="rId48"/>
    <p:sldId id="413" r:id="rId49"/>
    <p:sldId id="269" r:id="rId50"/>
    <p:sldId id="270" r:id="rId51"/>
    <p:sldId id="271" r:id="rId52"/>
    <p:sldId id="272" r:id="rId53"/>
    <p:sldId id="273" r:id="rId54"/>
    <p:sldId id="274" r:id="rId55"/>
    <p:sldId id="411" r:id="rId56"/>
  </p:sldIdLst>
  <p:sldSz cx="9144000" cy="6858000" type="screen4x3"/>
  <p:notesSz cx="7010400" cy="9236075"/>
  <p:custShowLst>
    <p:custShow name="Session 1" id="0">
      <p:sldLst>
        <p:sld r:id="rId4"/>
        <p:sld r:id="rId5"/>
        <p:sld r:id="rId6"/>
        <p:sld r:id="rId8"/>
        <p:sld r:id="rId9"/>
        <p:sld r:id="rId10"/>
        <p:sld r:id="rId11"/>
      </p:sldLst>
    </p:custShow>
  </p:custShowLst>
  <p:defaultTextStyle>
    <a:defPPr>
      <a:defRPr lang="en-GB"/>
    </a:defPPr>
    <a:lvl1pPr algn="ctr" rtl="0" eaLnBrk="0" fontAlgn="base" hangingPunct="0">
      <a:spcBef>
        <a:spcPct val="0"/>
      </a:spcBef>
      <a:spcAft>
        <a:spcPct val="0"/>
      </a:spcAft>
      <a:defRPr sz="2400" b="1" i="1" kern="1200">
        <a:solidFill>
          <a:schemeClr val="tx1"/>
        </a:solidFill>
        <a:latin typeface="Arial" panose="020B0604020202020204" pitchFamily="34" charset="0"/>
        <a:ea typeface="+mn-ea"/>
        <a:cs typeface="Times New Roman" panose="02020603050405020304" pitchFamily="18" charset="0"/>
      </a:defRPr>
    </a:lvl1pPr>
    <a:lvl2pPr marL="457200" algn="ctr" rtl="0" eaLnBrk="0" fontAlgn="base" hangingPunct="0">
      <a:spcBef>
        <a:spcPct val="0"/>
      </a:spcBef>
      <a:spcAft>
        <a:spcPct val="0"/>
      </a:spcAft>
      <a:defRPr sz="2400" b="1" i="1" kern="1200">
        <a:solidFill>
          <a:schemeClr val="tx1"/>
        </a:solidFill>
        <a:latin typeface="Arial" panose="020B0604020202020204" pitchFamily="34" charset="0"/>
        <a:ea typeface="+mn-ea"/>
        <a:cs typeface="Times New Roman" panose="02020603050405020304" pitchFamily="18" charset="0"/>
      </a:defRPr>
    </a:lvl2pPr>
    <a:lvl3pPr marL="914400" algn="ctr" rtl="0" eaLnBrk="0" fontAlgn="base" hangingPunct="0">
      <a:spcBef>
        <a:spcPct val="0"/>
      </a:spcBef>
      <a:spcAft>
        <a:spcPct val="0"/>
      </a:spcAft>
      <a:defRPr sz="2400" b="1" i="1" kern="1200">
        <a:solidFill>
          <a:schemeClr val="tx1"/>
        </a:solidFill>
        <a:latin typeface="Arial" panose="020B0604020202020204" pitchFamily="34" charset="0"/>
        <a:ea typeface="+mn-ea"/>
        <a:cs typeface="Times New Roman" panose="02020603050405020304" pitchFamily="18" charset="0"/>
      </a:defRPr>
    </a:lvl3pPr>
    <a:lvl4pPr marL="1371600" algn="ctr" rtl="0" eaLnBrk="0" fontAlgn="base" hangingPunct="0">
      <a:spcBef>
        <a:spcPct val="0"/>
      </a:spcBef>
      <a:spcAft>
        <a:spcPct val="0"/>
      </a:spcAft>
      <a:defRPr sz="2400" b="1" i="1" kern="1200">
        <a:solidFill>
          <a:schemeClr val="tx1"/>
        </a:solidFill>
        <a:latin typeface="Arial" panose="020B0604020202020204" pitchFamily="34" charset="0"/>
        <a:ea typeface="+mn-ea"/>
        <a:cs typeface="Times New Roman" panose="02020603050405020304" pitchFamily="18" charset="0"/>
      </a:defRPr>
    </a:lvl4pPr>
    <a:lvl5pPr marL="1828800" algn="ctr" rtl="0" eaLnBrk="0" fontAlgn="base" hangingPunct="0">
      <a:spcBef>
        <a:spcPct val="0"/>
      </a:spcBef>
      <a:spcAft>
        <a:spcPct val="0"/>
      </a:spcAft>
      <a:defRPr sz="2400" b="1" i="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b="1" i="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b="1" i="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b="1" i="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b="1" i="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0929"/>
  </p:normalViewPr>
  <p:slideViewPr>
    <p:cSldViewPr>
      <p:cViewPr varScale="1">
        <p:scale>
          <a:sx n="68" d="100"/>
          <a:sy n="68" d="100"/>
        </p:scale>
        <p:origin x="147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264"/>
    </p:cViewPr>
  </p:sorterViewPr>
  <p:notesViewPr>
    <p:cSldViewPr>
      <p:cViewPr>
        <p:scale>
          <a:sx n="100" d="100"/>
          <a:sy n="100" d="100"/>
        </p:scale>
        <p:origin x="-816" y="2712"/>
      </p:cViewPr>
      <p:guideLst>
        <p:guide orient="horz" pos="2909"/>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1C6EB2F-2AD5-CD74-E3C4-D0E0861F7304}"/>
              </a:ext>
            </a:extLst>
          </p:cNvPr>
          <p:cNvSpPr>
            <a:spLocks noGrp="1" noChangeArrowheads="1"/>
          </p:cNvSpPr>
          <p:nvPr>
            <p:ph type="hdr" sz="quarter"/>
          </p:nvPr>
        </p:nvSpPr>
        <p:spPr bwMode="auto">
          <a:xfrm>
            <a:off x="0"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i="0">
                <a:latin typeface="Times" panose="02020603050405020304" pitchFamily="18" charset="0"/>
              </a:defRPr>
            </a:lvl1pPr>
          </a:lstStyle>
          <a:p>
            <a:endParaRPr lang="en-GB" altLang="en-US"/>
          </a:p>
        </p:txBody>
      </p:sp>
      <p:sp>
        <p:nvSpPr>
          <p:cNvPr id="29699" name="Rectangle 3">
            <a:extLst>
              <a:ext uri="{FF2B5EF4-FFF2-40B4-BE49-F238E27FC236}">
                <a16:creationId xmlns:a16="http://schemas.microsoft.com/office/drawing/2014/main" id="{83B06F6C-F537-B612-89E9-7AF1BE04DCFD}"/>
              </a:ext>
            </a:extLst>
          </p:cNvPr>
          <p:cNvSpPr>
            <a:spLocks noGrp="1" noChangeArrowheads="1"/>
          </p:cNvSpPr>
          <p:nvPr>
            <p:ph type="dt" sz="quarter" idx="1"/>
          </p:nvPr>
        </p:nvSpPr>
        <p:spPr bwMode="auto">
          <a:xfrm>
            <a:off x="3971925"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i="0">
                <a:latin typeface="Times" panose="02020603050405020304" pitchFamily="18" charset="0"/>
              </a:defRPr>
            </a:lvl1pPr>
          </a:lstStyle>
          <a:p>
            <a:endParaRPr lang="en-GB" altLang="en-US"/>
          </a:p>
        </p:txBody>
      </p:sp>
      <p:sp>
        <p:nvSpPr>
          <p:cNvPr id="29700" name="Rectangle 4">
            <a:extLst>
              <a:ext uri="{FF2B5EF4-FFF2-40B4-BE49-F238E27FC236}">
                <a16:creationId xmlns:a16="http://schemas.microsoft.com/office/drawing/2014/main" id="{F28F9FB3-994D-F347-6DE8-AD40DD0DD18C}"/>
              </a:ext>
            </a:extLst>
          </p:cNvPr>
          <p:cNvSpPr>
            <a:spLocks noGrp="1" noChangeArrowheads="1"/>
          </p:cNvSpPr>
          <p:nvPr>
            <p:ph type="ftr" sz="quarter" idx="2"/>
          </p:nvPr>
        </p:nvSpPr>
        <p:spPr bwMode="auto">
          <a:xfrm>
            <a:off x="0"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i="0">
                <a:latin typeface="Times" panose="02020603050405020304" pitchFamily="18" charset="0"/>
              </a:defRPr>
            </a:lvl1pPr>
          </a:lstStyle>
          <a:p>
            <a:endParaRPr lang="en-GB" altLang="en-US"/>
          </a:p>
        </p:txBody>
      </p:sp>
      <p:sp>
        <p:nvSpPr>
          <p:cNvPr id="29701" name="Rectangle 5">
            <a:extLst>
              <a:ext uri="{FF2B5EF4-FFF2-40B4-BE49-F238E27FC236}">
                <a16:creationId xmlns:a16="http://schemas.microsoft.com/office/drawing/2014/main" id="{CC6FFEE0-03E0-28FD-4CDE-85B218C1D88A}"/>
              </a:ext>
            </a:extLst>
          </p:cNvPr>
          <p:cNvSpPr>
            <a:spLocks noGrp="1" noChangeArrowheads="1"/>
          </p:cNvSpPr>
          <p:nvPr>
            <p:ph type="sldNum" sz="quarter" idx="3"/>
          </p:nvPr>
        </p:nvSpPr>
        <p:spPr bwMode="auto">
          <a:xfrm>
            <a:off x="3971925"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i="0">
                <a:latin typeface="Times" panose="02020603050405020304" pitchFamily="18" charset="0"/>
              </a:defRPr>
            </a:lvl1pPr>
          </a:lstStyle>
          <a:p>
            <a:fld id="{834A6D2D-A76B-4FF4-B2AD-C15770E84C34}"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42B35C71-AA7E-D5A3-7701-12409FC9A7DE}"/>
              </a:ext>
            </a:extLst>
          </p:cNvPr>
          <p:cNvSpPr>
            <a:spLocks noGrp="1" noChangeArrowheads="1"/>
          </p:cNvSpPr>
          <p:nvPr>
            <p:ph type="hdr" sz="quarter"/>
          </p:nvPr>
        </p:nvSpPr>
        <p:spPr bwMode="auto">
          <a:xfrm>
            <a:off x="0"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i="0"/>
            </a:lvl1pPr>
          </a:lstStyle>
          <a:p>
            <a:endParaRPr lang="en-GB" altLang="en-US"/>
          </a:p>
        </p:txBody>
      </p:sp>
      <p:sp>
        <p:nvSpPr>
          <p:cNvPr id="30723" name="Rectangle 3">
            <a:extLst>
              <a:ext uri="{FF2B5EF4-FFF2-40B4-BE49-F238E27FC236}">
                <a16:creationId xmlns:a16="http://schemas.microsoft.com/office/drawing/2014/main" id="{3E12222D-108C-969F-D673-C57F478917D6}"/>
              </a:ext>
            </a:extLst>
          </p:cNvPr>
          <p:cNvSpPr>
            <a:spLocks noGrp="1" noChangeArrowheads="1"/>
          </p:cNvSpPr>
          <p:nvPr>
            <p:ph type="dt" idx="1"/>
          </p:nvPr>
        </p:nvSpPr>
        <p:spPr bwMode="auto">
          <a:xfrm>
            <a:off x="3971925"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i="0"/>
            </a:lvl1pPr>
          </a:lstStyle>
          <a:p>
            <a:endParaRPr lang="en-GB" altLang="en-US"/>
          </a:p>
        </p:txBody>
      </p:sp>
      <p:sp>
        <p:nvSpPr>
          <p:cNvPr id="30724" name="Rectangle 4">
            <a:extLst>
              <a:ext uri="{FF2B5EF4-FFF2-40B4-BE49-F238E27FC236}">
                <a16:creationId xmlns:a16="http://schemas.microsoft.com/office/drawing/2014/main" id="{B62122A5-68BB-3C05-F20B-7EE99D821C49}"/>
              </a:ext>
            </a:extLst>
          </p:cNvPr>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5" name="Rectangle 5">
            <a:extLst>
              <a:ext uri="{FF2B5EF4-FFF2-40B4-BE49-F238E27FC236}">
                <a16:creationId xmlns:a16="http://schemas.microsoft.com/office/drawing/2014/main" id="{DE33CB5C-AF32-4262-5A99-58E8B4824B96}"/>
              </a:ext>
            </a:extLst>
          </p:cNvPr>
          <p:cNvSpPr>
            <a:spLocks noGrp="1" noChangeArrowheads="1"/>
          </p:cNvSpPr>
          <p:nvPr>
            <p:ph type="body" sz="quarter" idx="3"/>
          </p:nvPr>
        </p:nvSpPr>
        <p:spPr bwMode="auto">
          <a:xfrm>
            <a:off x="935038" y="4386263"/>
            <a:ext cx="5140325"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0726" name="Rectangle 6">
            <a:extLst>
              <a:ext uri="{FF2B5EF4-FFF2-40B4-BE49-F238E27FC236}">
                <a16:creationId xmlns:a16="http://schemas.microsoft.com/office/drawing/2014/main" id="{1DE83AA3-48E9-AB71-4B10-8735A85176DC}"/>
              </a:ext>
            </a:extLst>
          </p:cNvPr>
          <p:cNvSpPr>
            <a:spLocks noGrp="1" noChangeArrowheads="1"/>
          </p:cNvSpPr>
          <p:nvPr>
            <p:ph type="ftr" sz="quarter" idx="4"/>
          </p:nvPr>
        </p:nvSpPr>
        <p:spPr bwMode="auto">
          <a:xfrm>
            <a:off x="0"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i="0"/>
            </a:lvl1pPr>
          </a:lstStyle>
          <a:p>
            <a:endParaRPr lang="en-GB" altLang="en-US"/>
          </a:p>
        </p:txBody>
      </p:sp>
      <p:sp>
        <p:nvSpPr>
          <p:cNvPr id="30727" name="Rectangle 7">
            <a:extLst>
              <a:ext uri="{FF2B5EF4-FFF2-40B4-BE49-F238E27FC236}">
                <a16:creationId xmlns:a16="http://schemas.microsoft.com/office/drawing/2014/main" id="{54D1C71F-8572-B906-0E9C-AEF6F58A3333}"/>
              </a:ext>
            </a:extLst>
          </p:cNvPr>
          <p:cNvSpPr>
            <a:spLocks noGrp="1" noChangeArrowheads="1"/>
          </p:cNvSpPr>
          <p:nvPr>
            <p:ph type="sldNum" sz="quarter" idx="5"/>
          </p:nvPr>
        </p:nvSpPr>
        <p:spPr bwMode="auto">
          <a:xfrm>
            <a:off x="3971925"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i="0"/>
            </a:lvl1pPr>
          </a:lstStyle>
          <a:p>
            <a:fld id="{6025F38A-D27E-4E28-AA8F-7D6B42E65EE7}"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72A44C51-867C-2547-B0A5-34B597EA8EDA}"/>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1D778D71-1464-DD0A-A77B-7D7E989F98A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66012E95-BC76-84DE-F2F3-DFFF7AEA5A0D}"/>
              </a:ext>
            </a:extLst>
          </p:cNvPr>
          <p:cNvSpPr>
            <a:spLocks noGrp="1" noRot="1" noChangeAspect="1" noChangeArrowheads="1" noTextEdit="1"/>
          </p:cNvSpPr>
          <p:nvPr>
            <p:ph type="sldImg"/>
          </p:nvPr>
        </p:nvSpPr>
        <p:spPr>
          <a:ln/>
        </p:spPr>
      </p:sp>
      <p:sp>
        <p:nvSpPr>
          <p:cNvPr id="137219" name="Rectangle 3">
            <a:extLst>
              <a:ext uri="{FF2B5EF4-FFF2-40B4-BE49-F238E27FC236}">
                <a16:creationId xmlns:a16="http://schemas.microsoft.com/office/drawing/2014/main" id="{BA169F54-EB50-A351-C3ED-823E43ECCB83}"/>
              </a:ext>
            </a:extLst>
          </p:cNvPr>
          <p:cNvSpPr>
            <a:spLocks noGrp="1" noChangeArrowheads="1"/>
          </p:cNvSpPr>
          <p:nvPr>
            <p:ph type="body" idx="1"/>
          </p:nvPr>
        </p:nvSpPr>
        <p:spPr/>
        <p:txBody>
          <a:bodyPr/>
          <a:lstStyle/>
          <a:p>
            <a:pPr>
              <a:spcBef>
                <a:spcPct val="50000"/>
              </a:spcBef>
            </a:pPr>
            <a:r>
              <a:rPr lang="en-GB" altLang="en-US" sz="2400" b="1">
                <a:solidFill>
                  <a:schemeClr val="bg1"/>
                </a:solidFill>
                <a:latin typeface="Arial" panose="020B0604020202020204" pitchFamily="34" charset="0"/>
              </a:rPr>
              <a:t>and Nutrition	</a:t>
            </a:r>
          </a:p>
          <a:p>
            <a:r>
              <a:rPr lang="en-GB" altLang="en-US" b="1"/>
              <a:t>La comida y Nutrición</a:t>
            </a:r>
            <a:r>
              <a:rPr lang="en-GB" altLang="en-US"/>
              <a:t>	  </a:t>
            </a:r>
          </a:p>
          <a:p>
            <a:r>
              <a:rPr lang="en-GB" altLang="en-US"/>
              <a:t>Todas las personas y animales necesitan la comida para vivir, crecen y son saludable  </a:t>
            </a:r>
          </a:p>
          <a:p>
            <a:r>
              <a:rPr lang="en-GB" altLang="en-US"/>
              <a:t>La comida contiene tipos diferentes de nutrientes  </a:t>
            </a:r>
          </a:p>
          <a:p>
            <a:r>
              <a:rPr lang="en-GB" altLang="en-US"/>
              <a:t>La comida contiene que ciertos nutrientes llamados el macronutrients:  </a:t>
            </a:r>
          </a:p>
          <a:p>
            <a:r>
              <a:rPr lang="en-GB" altLang="en-US"/>
              <a:t>La grasa  </a:t>
            </a:r>
          </a:p>
          <a:p>
            <a:r>
              <a:rPr lang="en-GB" altLang="en-US"/>
              <a:t>El hidrato de carbono  </a:t>
            </a:r>
          </a:p>
          <a:p>
            <a:r>
              <a:rPr lang="en-GB" altLang="en-US"/>
              <a:t>La proteína   </a:t>
            </a:r>
          </a:p>
          <a:p>
            <a:r>
              <a:rPr lang="en-GB" altLang="en-US"/>
              <a:t>La comida también contiene que los nutrientes llamados el micronutrients:  </a:t>
            </a:r>
          </a:p>
          <a:p>
            <a:r>
              <a:rPr lang="en-GB" altLang="en-US"/>
              <a:t>Las vitaminas  </a:t>
            </a:r>
          </a:p>
          <a:p>
            <a:r>
              <a:rPr lang="en-GB" altLang="en-US"/>
              <a:t>Minerales  </a:t>
            </a:r>
          </a:p>
          <a:p>
            <a:r>
              <a:rPr lang="en-GB" altLang="en-US"/>
              <a:t>  </a:t>
            </a:r>
          </a:p>
          <a:p>
            <a:r>
              <a:rPr lang="en-GB" altLang="en-US"/>
              <a:t>Una dieta buena es hecho a de comidas que contienen todos estos tipos de nutrientes–el macronutrients y micronutrients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929A9049-F675-0BF3-BB52-C579DA175719}"/>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F4B43B43-0C7A-85DE-3587-36BBD26593DD}"/>
              </a:ext>
            </a:extLst>
          </p:cNvPr>
          <p:cNvSpPr>
            <a:spLocks noGrp="1" noChangeArrowheads="1"/>
          </p:cNvSpPr>
          <p:nvPr>
            <p:ph type="body" idx="1"/>
          </p:nvPr>
        </p:nvSpPr>
        <p:spPr/>
        <p:txBody>
          <a:bodyPr/>
          <a:lstStyle/>
          <a:p>
            <a:r>
              <a:rPr lang="en-GB" altLang="en-US" b="1"/>
              <a:t>Los Requisitos nutritivos  </a:t>
            </a:r>
          </a:p>
          <a:p>
            <a:r>
              <a:rPr lang="en-GB" altLang="en-US"/>
              <a:t>Para las personas para ser saludable y productivo ellos necesitan una cierta cantidad de nutrientes.  Esto se llama su requisito nutritivo.  </a:t>
            </a:r>
          </a:p>
          <a:p>
            <a:r>
              <a:rPr lang="en-GB" altLang="en-US"/>
              <a:t>La cantidad de energía que las personas reciben de su comida es moderado en el kilo las calorías (kcal).   </a:t>
            </a:r>
          </a:p>
          <a:p>
            <a:r>
              <a:rPr lang="en-GB" altLang="en-US"/>
              <a:t>La media persona necesita aproximadamente 2100 kcal cada día  </a:t>
            </a:r>
          </a:p>
          <a:p>
            <a:r>
              <a:rPr lang="en-GB" altLang="en-US"/>
              <a:t>17-20% de esta energía deben venir de la grasa  </a:t>
            </a:r>
          </a:p>
          <a:p>
            <a:r>
              <a:rPr lang="en-GB" altLang="en-US"/>
              <a:t>Por lo menos 10% de esta energía deben venir de la proteína  </a:t>
            </a:r>
          </a:p>
          <a:p>
            <a:r>
              <a:rPr lang="en-GB" altLang="en-US"/>
              <a:t>Las personas también necesitan ciertas cantidades de vitaminas y minerales  </a:t>
            </a:r>
          </a:p>
          <a:p>
            <a:r>
              <a:rPr lang="en-GB" altLang="en-US"/>
              <a:t>Por ejemplo la media persona debe tener 12 mg del B vitamina niacin por lo menos, 28 mg de vitamina C, y 22 mg de hierro cada día.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A67E7489-CC48-C92F-153B-B6754487F185}"/>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A5CEB6AD-E5DE-4A09-3E29-3BB5E4B48291}"/>
              </a:ext>
            </a:extLst>
          </p:cNvPr>
          <p:cNvSpPr>
            <a:spLocks noGrp="1" noChangeArrowheads="1"/>
          </p:cNvSpPr>
          <p:nvPr>
            <p:ph type="body" idx="1"/>
          </p:nvPr>
        </p:nvSpPr>
        <p:spPr/>
        <p:txBody>
          <a:bodyPr/>
          <a:lstStyle/>
          <a:p>
            <a:r>
              <a:rPr lang="en-GB" altLang="en-US" b="1"/>
              <a:t>Las deficiencias nutritivas</a:t>
            </a:r>
          </a:p>
          <a:p>
            <a:r>
              <a:rPr lang="en-GB" altLang="en-US"/>
              <a:t>Las deficiencias nutritivas ocurren cuando la cantidad o calidad de comida no son suficientes satisfacer un necesidades de las personas.  </a:t>
            </a:r>
          </a:p>
          <a:p>
            <a:r>
              <a:rPr lang="en-GB" altLang="en-US"/>
              <a:t>  </a:t>
            </a:r>
          </a:p>
          <a:p>
            <a:r>
              <a:rPr lang="en-GB" altLang="en-US"/>
              <a:t>La Desnutrición de Energía de proteína (PEM) puede llevar a la delgadez aguda (gastando) o una término reducción larga en el crecimiento del niño (impidiendo el crecimiento de). Cuando el PEM es severo que puede llevar a Marasmo o Kwashiorkor.  Normalmente este tipo de desnutrición se causa por una deficiencia en macronutrients y " micronutrients. 	  </a:t>
            </a:r>
          </a:p>
          <a:p>
            <a:r>
              <a:rPr lang="en-GB" altLang="en-US"/>
              <a:t>La Desnutrición de Micronutrient puede ocurrir aun cuando la persona está consiguiendo bastante energía y ellos no están delgados o calzón.  Normalmente se causa por una deficiencia en uno o un número pequeño de micronutrients específico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0C56AE0F-437A-819F-6536-D0C4BD111542}"/>
              </a:ext>
            </a:extLst>
          </p:cNvPr>
          <p:cNvSpPr>
            <a:spLocks noGrp="1" noRot="1" noChangeAspect="1" noChangeArrowheads="1" noTextEdit="1"/>
          </p:cNvSpPr>
          <p:nvPr>
            <p:ph type="sldImg"/>
          </p:nvPr>
        </p:nvSpPr>
        <p:spPr>
          <a:ln/>
        </p:spPr>
      </p:sp>
      <p:sp>
        <p:nvSpPr>
          <p:cNvPr id="200707" name="Rectangle 3">
            <a:extLst>
              <a:ext uri="{FF2B5EF4-FFF2-40B4-BE49-F238E27FC236}">
                <a16:creationId xmlns:a16="http://schemas.microsoft.com/office/drawing/2014/main" id="{086715C1-9FA0-327B-DC3A-8CD6301434D5}"/>
              </a:ext>
            </a:extLst>
          </p:cNvPr>
          <p:cNvSpPr>
            <a:spLocks noGrp="1" noChangeArrowheads="1"/>
          </p:cNvSpPr>
          <p:nvPr>
            <p:ph type="body" idx="1"/>
          </p:nvPr>
        </p:nvSpPr>
        <p:spPr/>
        <p:txBody>
          <a:bodyPr/>
          <a:lstStyle/>
          <a:p>
            <a:r>
              <a:rPr lang="en-GB" altLang="en-US" b="1"/>
              <a:t>Las deficiencias nutritivas</a:t>
            </a:r>
          </a:p>
          <a:p>
            <a:r>
              <a:rPr lang="en-GB" altLang="en-US"/>
              <a:t>Las deficiencias nutritivas ocurren cuando la cantidad o calidad de comida no son suficientes satisfacer un necesidades de las personas.  </a:t>
            </a:r>
          </a:p>
          <a:p>
            <a:r>
              <a:rPr lang="en-GB" altLang="en-US"/>
              <a:t>  </a:t>
            </a:r>
          </a:p>
          <a:p>
            <a:r>
              <a:rPr lang="en-GB" altLang="en-US"/>
              <a:t>La Desnutrición de Energía de proteína (PEM) puede llevar a la delgadez aguda (gastando) o una término reducción larga en el crecimiento del niño (impidiendo el crecimiento de). Cuando el PEM es severo que puede llevar a Marasmo o Kwashiorkor.  Normalmente este tipo de desnutrición se causa por una deficiencia en macronutrients y " micronutrients. 	  </a:t>
            </a:r>
          </a:p>
          <a:p>
            <a:r>
              <a:rPr lang="en-GB" altLang="en-US"/>
              <a:t>La Desnutrición de Micronutrient puede ocurrir aun cuando la persona está consiguiendo bastante energía y ellos no están delgados o calzón.  Normalmente se causa por una deficiencia en uno o un número pequeño de micronutrients específico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BF92B664-1916-6D61-0D72-4675138A4B73}"/>
              </a:ext>
            </a:extLst>
          </p:cNvPr>
          <p:cNvSpPr>
            <a:spLocks noGrp="1" noRot="1" noChangeAspect="1" noChangeArrowheads="1" noTextEdit="1"/>
          </p:cNvSpPr>
          <p:nvPr>
            <p:ph type="sldImg"/>
          </p:nvPr>
        </p:nvSpPr>
        <p:spPr>
          <a:ln/>
        </p:spPr>
      </p:sp>
      <p:sp>
        <p:nvSpPr>
          <p:cNvPr id="145411" name="Rectangle 3">
            <a:extLst>
              <a:ext uri="{FF2B5EF4-FFF2-40B4-BE49-F238E27FC236}">
                <a16:creationId xmlns:a16="http://schemas.microsoft.com/office/drawing/2014/main" id="{07723987-D77A-18C0-4FD3-4190DE07F5E6}"/>
              </a:ext>
            </a:extLst>
          </p:cNvPr>
          <p:cNvSpPr>
            <a:spLocks noGrp="1" noChangeArrowheads="1"/>
          </p:cNvSpPr>
          <p:nvPr>
            <p:ph type="body" idx="1"/>
          </p:nvPr>
        </p:nvSpPr>
        <p:spPr/>
        <p:txBody>
          <a:bodyPr/>
          <a:lstStyle/>
          <a:p>
            <a:r>
              <a:rPr lang="en-GB" altLang="en-US" b="1"/>
              <a:t>La Micronutrient Deficiencia Enfermedad</a:t>
            </a:r>
            <a:r>
              <a:rPr lang="en-GB" altLang="en-US"/>
              <a:t>   </a:t>
            </a:r>
          </a:p>
          <a:p>
            <a:endParaRPr lang="en-GB" altLang="en-US"/>
          </a:p>
          <a:p>
            <a:r>
              <a:rPr lang="en-GB" altLang="en-US"/>
              <a:t>Las enfermedades como la anemia, escorbuto y la pelagra se causa por las deficiencias en el micronutrients.  Ellos pueden ser muy serios y las personas pueden morirse como resultado.  </a:t>
            </a:r>
          </a:p>
          <a:p>
            <a:r>
              <a:rPr lang="en-GB" altLang="en-US"/>
              <a:t>  </a:t>
            </a:r>
          </a:p>
          <a:p>
            <a:r>
              <a:rPr lang="en-GB" altLang="en-US"/>
              <a:t>Usted no puede coger estas enfermedades de ser casi alguien que es afectado pero usted los conseguirá si su succión nutriente no es suficiente.  </a:t>
            </a:r>
          </a:p>
          <a:p>
            <a:r>
              <a:rPr lang="en-GB" altLang="en-US"/>
              <a:t>  </a:t>
            </a:r>
          </a:p>
          <a:p>
            <a:r>
              <a:rPr lang="en-GB" altLang="en-US"/>
              <a:t>Muchas personas en el mundo padecen las deficiencias del micronutrient y la anemia es el más común.  </a:t>
            </a:r>
          </a:p>
          <a:p>
            <a:r>
              <a:rPr lang="en-GB" altLang="en-US"/>
              <a:t>  </a:t>
            </a:r>
          </a:p>
          <a:p>
            <a:r>
              <a:rPr lang="en-GB" altLang="en-US"/>
              <a:t>Es importante poder descubrir y medir cuántas personas tienen estos problemas para que puedan darse las personas la información adelante cómo intentar y mejorar su situación, y pueden adaptarse salud y programas de la nutrición intentar y ayudar.  </a:t>
            </a:r>
          </a:p>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9EB0F01F-8F02-EC13-F65C-76B36DD9DF60}"/>
              </a:ext>
            </a:extLst>
          </p:cNvPr>
          <p:cNvSpPr>
            <a:spLocks noGrp="1" noRot="1" noChangeAspect="1" noChangeArrowheads="1" noTextEdit="1"/>
          </p:cNvSpPr>
          <p:nvPr>
            <p:ph type="sldImg"/>
          </p:nvPr>
        </p:nvSpPr>
        <p:spPr>
          <a:ln/>
        </p:spPr>
      </p:sp>
      <p:sp>
        <p:nvSpPr>
          <p:cNvPr id="146435" name="Rectangle 3">
            <a:extLst>
              <a:ext uri="{FF2B5EF4-FFF2-40B4-BE49-F238E27FC236}">
                <a16:creationId xmlns:a16="http://schemas.microsoft.com/office/drawing/2014/main" id="{0F4CB107-0C12-FC13-0EA3-ED0322241633}"/>
              </a:ext>
            </a:extLst>
          </p:cNvPr>
          <p:cNvSpPr>
            <a:spLocks noGrp="1" noChangeArrowheads="1"/>
          </p:cNvSpPr>
          <p:nvPr>
            <p:ph type="body" idx="1"/>
          </p:nvPr>
        </p:nvSpPr>
        <p:spPr/>
        <p:txBody>
          <a:bodyPr/>
          <a:lstStyle/>
          <a:p>
            <a:r>
              <a:rPr lang="en-GB" altLang="en-US" b="1"/>
              <a:t>Assessments/Surveys nutritivo  </a:t>
            </a:r>
          </a:p>
          <a:p>
            <a:r>
              <a:rPr lang="en-GB" altLang="en-US"/>
              <a:t>Se diseñan las valoraciones de la nutrición para averiguar sobre los problemas de la nutrición.  Ellos pueden involucrar a lo siguiente:  </a:t>
            </a:r>
          </a:p>
          <a:p>
            <a:r>
              <a:rPr lang="en-GB" altLang="en-US"/>
              <a:t>   </a:t>
            </a:r>
          </a:p>
          <a:p>
            <a:r>
              <a:rPr lang="en-GB" altLang="en-US"/>
              <a:t>Encontrando fuera sobre dónde la comida se obtiene, quién tiene el acceso a la comida y quién no hace, y cómo se usa.  </a:t>
            </a:r>
          </a:p>
          <a:p>
            <a:r>
              <a:rPr lang="en-GB" altLang="en-US"/>
              <a:t>  </a:t>
            </a:r>
          </a:p>
          <a:p>
            <a:r>
              <a:rPr lang="en-GB" altLang="en-US"/>
              <a:t>Pesando y midiendo a las personas para ver si ellos son la deuda demasiado delgada o demasiado corta a la falta de comida.  </a:t>
            </a:r>
          </a:p>
          <a:p>
            <a:r>
              <a:rPr lang="en-GB" altLang="en-US"/>
              <a:t>  </a:t>
            </a:r>
          </a:p>
          <a:p>
            <a:r>
              <a:rPr lang="en-GB" altLang="en-US"/>
              <a:t>Mirando a las personas para ver si ellos tienen señales de deficiencias nutritivas.  </a:t>
            </a:r>
          </a:p>
          <a:p>
            <a:r>
              <a:rPr lang="en-GB" altLang="en-US"/>
              <a:t>  </a:t>
            </a:r>
          </a:p>
          <a:p>
            <a:r>
              <a:rPr lang="en-GB" altLang="en-US"/>
              <a:t>Muestras tomando de orina o sangre para probar cuántas personas de los nutrientes tienen.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9C0300B9-732B-719C-3E08-92AAA9905B72}"/>
              </a:ext>
            </a:extLst>
          </p:cNvPr>
          <p:cNvSpPr>
            <a:spLocks noGrp="1" noRot="1" noChangeAspect="1" noChangeArrowheads="1" noTextEdit="1"/>
          </p:cNvSpPr>
          <p:nvPr>
            <p:ph type="sldImg"/>
          </p:nvPr>
        </p:nvSpPr>
        <p:spPr>
          <a:ln/>
        </p:spPr>
      </p:sp>
      <p:sp>
        <p:nvSpPr>
          <p:cNvPr id="147459" name="Rectangle 3">
            <a:extLst>
              <a:ext uri="{FF2B5EF4-FFF2-40B4-BE49-F238E27FC236}">
                <a16:creationId xmlns:a16="http://schemas.microsoft.com/office/drawing/2014/main" id="{C407BCF6-A184-8D10-FA35-E0DD3306CA6C}"/>
              </a:ext>
            </a:extLst>
          </p:cNvPr>
          <p:cNvSpPr>
            <a:spLocks noGrp="1" noChangeArrowheads="1"/>
          </p:cNvSpPr>
          <p:nvPr>
            <p:ph type="body" idx="1"/>
          </p:nvPr>
        </p:nvSpPr>
        <p:spPr/>
        <p:txBody>
          <a:bodyPr/>
          <a:lstStyle/>
          <a:p>
            <a:r>
              <a:rPr lang="en-GB" altLang="en-US" b="1"/>
              <a:t>Los Problemas de Micronutrient evaluando</a:t>
            </a:r>
            <a:r>
              <a:rPr lang="en-GB" altLang="en-US"/>
              <a:t>  </a:t>
            </a:r>
          </a:p>
          <a:p>
            <a:r>
              <a:rPr lang="en-GB" altLang="en-US"/>
              <a:t>Todo el personal de salud y miembros de equipos del estudio deben poder reconocer las deficiencias nutritivas básicas.  </a:t>
            </a:r>
          </a:p>
          <a:p>
            <a:r>
              <a:rPr lang="en-GB" altLang="en-US"/>
              <a:t>  </a:t>
            </a:r>
          </a:p>
          <a:p>
            <a:r>
              <a:rPr lang="en-GB" altLang="en-US"/>
              <a:t>Puede ser muy difícil de reconocer las señales de un poco de deficiencias que son una razón por qué a veces es necesario coleccionar las muestras de sangre u orina por probar.  </a:t>
            </a:r>
          </a:p>
          <a:p>
            <a:r>
              <a:rPr lang="en-GB" altLang="en-US"/>
              <a:t>  </a:t>
            </a:r>
          </a:p>
          <a:p>
            <a:r>
              <a:rPr lang="en-GB" altLang="en-US"/>
              <a:t>No todas las personas que son deficientes mostrarán las señales clínicas  </a:t>
            </a:r>
          </a:p>
          <a:p>
            <a:r>
              <a:rPr lang="en-GB" altLang="en-US"/>
              <a:t>	  </a:t>
            </a:r>
          </a:p>
          <a:p>
            <a:r>
              <a:rPr lang="en-GB" altLang="en-US"/>
              <a:t>Las valoraciones de la nutrición pueden llevarse a cabo como la parte de cuidado de salud rutinario o durante los estudios.  Ellos pueden ayudar entender el estando debajo de y causas inmediatas de desnutrición.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DDE9CB70-A09E-1627-3125-B1EC11A801DC}"/>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06F1BD35-75DB-EBD2-667B-49384DE2D6F5}"/>
              </a:ext>
            </a:extLst>
          </p:cNvPr>
          <p:cNvSpPr>
            <a:spLocks noGrp="1" noChangeArrowheads="1"/>
          </p:cNvSpPr>
          <p:nvPr>
            <p:ph type="body" idx="1"/>
          </p:nvPr>
        </p:nvSpPr>
        <p:spPr/>
        <p:txBody>
          <a:bodyPr/>
          <a:lstStyle/>
          <a:p>
            <a:r>
              <a:rPr lang="en-GB" altLang="en-US" b="1"/>
              <a:t>El Armazón conceptual por Entender las Causas de Desnutrición</a:t>
            </a:r>
            <a:r>
              <a:rPr lang="en-GB" altLang="en-US"/>
              <a:t>  </a:t>
            </a:r>
          </a:p>
          <a:p>
            <a:r>
              <a:rPr lang="en-GB" altLang="en-US"/>
              <a:t>  </a:t>
            </a:r>
          </a:p>
          <a:p>
            <a:r>
              <a:rPr lang="en-GB" altLang="en-US"/>
              <a:t>Las causas subyacentes:- 	</a:t>
            </a:r>
          </a:p>
          <a:p>
            <a:endParaRPr lang="en-GB" altLang="en-US"/>
          </a:p>
          <a:p>
            <a:r>
              <a:rPr lang="en-GB" altLang="en-US"/>
              <a:t>(1) inadecuada seguridad de comida de casa</a:t>
            </a:r>
          </a:p>
          <a:p>
            <a:r>
              <a:rPr lang="en-GB" altLang="en-US"/>
              <a:t>(2) inadecuado cuidado del niño  </a:t>
            </a:r>
          </a:p>
          <a:p>
            <a:r>
              <a:rPr lang="en-GB" altLang="en-US"/>
              <a:t>(3) Falta de agua, latrinas y servicios publicos del salud  </a:t>
            </a:r>
          </a:p>
          <a:p>
            <a:r>
              <a:rPr lang="en-GB" altLang="en-US"/>
              <a:t>   </a:t>
            </a:r>
          </a:p>
          <a:p>
            <a:r>
              <a:rPr lang="en-GB" altLang="en-US"/>
              <a:t>Las Causas inmediatas: -	</a:t>
            </a:r>
          </a:p>
          <a:p>
            <a:endParaRPr lang="en-GB" altLang="en-US"/>
          </a:p>
          <a:p>
            <a:r>
              <a:rPr lang="en-GB" altLang="en-US"/>
              <a:t>(1) dieta inadecuada  </a:t>
            </a:r>
          </a:p>
          <a:p>
            <a:r>
              <a:rPr lang="en-GB" altLang="en-US"/>
              <a:t>(2) la infección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CFD6699D-F90C-54E7-3EF4-FBBC85E6B166}"/>
              </a:ext>
            </a:extLst>
          </p:cNvPr>
          <p:cNvSpPr>
            <a:spLocks noGrp="1" noRot="1" noChangeAspect="1" noChangeArrowheads="1" noTextEdit="1"/>
          </p:cNvSpPr>
          <p:nvPr>
            <p:ph type="sldImg"/>
          </p:nvPr>
        </p:nvSpPr>
        <p:spPr>
          <a:ln/>
        </p:spPr>
      </p:sp>
      <p:sp>
        <p:nvSpPr>
          <p:cNvPr id="150531" name="Rectangle 3">
            <a:extLst>
              <a:ext uri="{FF2B5EF4-FFF2-40B4-BE49-F238E27FC236}">
                <a16:creationId xmlns:a16="http://schemas.microsoft.com/office/drawing/2014/main" id="{B6BBB555-A603-A268-A03D-3E52EDE8E9B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CD884A9A-39E8-13BF-07E5-E555A487B8C4}"/>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368786B1-4F97-F1D1-91AC-E339D122806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58B5CE05-C8A0-623D-4A4B-639C24F02311}"/>
              </a:ext>
            </a:extLst>
          </p:cNvPr>
          <p:cNvSpPr>
            <a:spLocks noGrp="1" noRot="1" noChangeAspect="1" noChangeArrowheads="1" noTextEdit="1"/>
          </p:cNvSpPr>
          <p:nvPr>
            <p:ph type="sldImg"/>
          </p:nvPr>
        </p:nvSpPr>
        <p:spPr>
          <a:ln/>
        </p:spPr>
      </p:sp>
      <p:sp>
        <p:nvSpPr>
          <p:cNvPr id="151555" name="Rectangle 3">
            <a:extLst>
              <a:ext uri="{FF2B5EF4-FFF2-40B4-BE49-F238E27FC236}">
                <a16:creationId xmlns:a16="http://schemas.microsoft.com/office/drawing/2014/main" id="{ECF452F0-F1CE-571C-BA9F-12DAB95629D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9A859D0F-5340-C519-9E8A-8FB920F8F5C3}"/>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D294834D-9CBF-3286-43FE-3CA5DC8DAA6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D9078BD3-D8A6-7D31-38B8-8D52F34CF235}"/>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49581AA4-FB28-08D4-EC48-4E0A084A64E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FF9C0DDD-0135-DAF2-C563-62278C3797FB}"/>
              </a:ext>
            </a:extLst>
          </p:cNvPr>
          <p:cNvSpPr>
            <a:spLocks noGrp="1" noRot="1" noChangeAspect="1" noChangeArrowheads="1" noTextEdit="1"/>
          </p:cNvSpPr>
          <p:nvPr>
            <p:ph type="sldImg"/>
          </p:nvPr>
        </p:nvSpPr>
        <p:spPr>
          <a:ln/>
        </p:spPr>
      </p:sp>
      <p:sp>
        <p:nvSpPr>
          <p:cNvPr id="259075" name="Rectangle 3">
            <a:extLst>
              <a:ext uri="{FF2B5EF4-FFF2-40B4-BE49-F238E27FC236}">
                <a16:creationId xmlns:a16="http://schemas.microsoft.com/office/drawing/2014/main" id="{D6AE9188-948A-C147-9A00-6BEE0E17BC5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98EE7662-65C1-E278-6C55-F7616084CEC7}"/>
              </a:ext>
            </a:extLst>
          </p:cNvPr>
          <p:cNvSpPr>
            <a:spLocks noGrp="1" noRot="1" noChangeAspect="1" noChangeArrowheads="1" noTextEdit="1"/>
          </p:cNvSpPr>
          <p:nvPr>
            <p:ph type="sldImg"/>
          </p:nvPr>
        </p:nvSpPr>
        <p:spPr>
          <a:ln/>
        </p:spPr>
      </p:sp>
      <p:sp>
        <p:nvSpPr>
          <p:cNvPr id="154627" name="Rectangle 3">
            <a:extLst>
              <a:ext uri="{FF2B5EF4-FFF2-40B4-BE49-F238E27FC236}">
                <a16:creationId xmlns:a16="http://schemas.microsoft.com/office/drawing/2014/main" id="{06040AC3-FD3D-43A0-020C-BC4691204C4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D43442F5-0648-4FEA-59AF-47D6A3E700F4}"/>
              </a:ext>
            </a:extLst>
          </p:cNvPr>
          <p:cNvSpPr>
            <a:spLocks noGrp="1" noRot="1" noChangeAspect="1" noChangeArrowheads="1" noTextEdit="1"/>
          </p:cNvSpPr>
          <p:nvPr>
            <p:ph type="sldImg"/>
          </p:nvPr>
        </p:nvSpPr>
        <p:spPr>
          <a:ln/>
        </p:spPr>
      </p:sp>
      <p:sp>
        <p:nvSpPr>
          <p:cNvPr id="155651" name="Rectangle 3">
            <a:extLst>
              <a:ext uri="{FF2B5EF4-FFF2-40B4-BE49-F238E27FC236}">
                <a16:creationId xmlns:a16="http://schemas.microsoft.com/office/drawing/2014/main" id="{A88A81D7-85C4-4390-AB1D-0A9E5504707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2029F7F4-3742-5870-CD97-414F4779B164}"/>
              </a:ext>
            </a:extLst>
          </p:cNvPr>
          <p:cNvSpPr>
            <a:spLocks noGrp="1" noRot="1" noChangeAspect="1" noChangeArrowheads="1" noTextEdit="1"/>
          </p:cNvSpPr>
          <p:nvPr>
            <p:ph type="sldImg"/>
          </p:nvPr>
        </p:nvSpPr>
        <p:spPr>
          <a:ln/>
        </p:spPr>
      </p:sp>
      <p:sp>
        <p:nvSpPr>
          <p:cNvPr id="257027" name="Rectangle 3">
            <a:extLst>
              <a:ext uri="{FF2B5EF4-FFF2-40B4-BE49-F238E27FC236}">
                <a16:creationId xmlns:a16="http://schemas.microsoft.com/office/drawing/2014/main" id="{D8F3FB1B-9C49-259F-37B9-AB8D2394D57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80057614-8E37-2A9D-8023-D4ACF48315FD}"/>
              </a:ext>
            </a:extLst>
          </p:cNvPr>
          <p:cNvSpPr>
            <a:spLocks noGrp="1" noRot="1" noChangeAspect="1" noChangeArrowheads="1" noTextEdit="1"/>
          </p:cNvSpPr>
          <p:nvPr>
            <p:ph type="sldImg"/>
          </p:nvPr>
        </p:nvSpPr>
        <p:spPr>
          <a:ln/>
        </p:spPr>
      </p:sp>
      <p:sp>
        <p:nvSpPr>
          <p:cNvPr id="156675" name="Rectangle 3">
            <a:extLst>
              <a:ext uri="{FF2B5EF4-FFF2-40B4-BE49-F238E27FC236}">
                <a16:creationId xmlns:a16="http://schemas.microsoft.com/office/drawing/2014/main" id="{C0AAD05C-D068-6D9C-ED53-A3350FC4FBF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771CA6F1-B53D-91E7-1FB9-18BD205C1125}"/>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E3BD48B3-50D2-CD63-D5A0-78DAF9659952}"/>
              </a:ext>
            </a:extLst>
          </p:cNvPr>
          <p:cNvSpPr>
            <a:spLocks noGrp="1" noChangeArrowheads="1"/>
          </p:cNvSpPr>
          <p:nvPr>
            <p:ph type="body" idx="1"/>
          </p:nvPr>
        </p:nvSpPr>
        <p:spPr/>
        <p:txBody>
          <a:bodyPr/>
          <a:lstStyle/>
          <a:p>
            <a:r>
              <a:rPr lang="en-GB" altLang="en-US"/>
              <a:t>The use of serum retinol is valid at a population level but does not diagnose levels accurately unless liver stores are depleted and in influenced by the presence of infection.  Retinol decreases during infections due to the acute phase response.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19B878FB-5DAA-0401-FA5F-9EBA81308729}"/>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0922BD90-84F1-E401-E863-70764EF17E2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C5678A2D-3270-5AD5-D74F-6AB4020946F4}"/>
              </a:ext>
            </a:extLst>
          </p:cNvPr>
          <p:cNvSpPr>
            <a:spLocks noGrp="1" noRot="1" noChangeAspect="1" noChangeArrowheads="1" noTextEdit="1"/>
          </p:cNvSpPr>
          <p:nvPr>
            <p:ph type="sldImg"/>
          </p:nvPr>
        </p:nvSpPr>
        <p:spPr>
          <a:ln/>
        </p:spPr>
      </p:sp>
      <p:sp>
        <p:nvSpPr>
          <p:cNvPr id="158723" name="Rectangle 3">
            <a:extLst>
              <a:ext uri="{FF2B5EF4-FFF2-40B4-BE49-F238E27FC236}">
                <a16:creationId xmlns:a16="http://schemas.microsoft.com/office/drawing/2014/main" id="{201217F1-C9E7-322F-D61B-8B52CEC76B0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85B17F19-7C8C-6734-C554-A297E97FBDF0}"/>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8E57DDB7-A8E4-B71E-8EB4-34B97A33474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026">
            <a:extLst>
              <a:ext uri="{FF2B5EF4-FFF2-40B4-BE49-F238E27FC236}">
                <a16:creationId xmlns:a16="http://schemas.microsoft.com/office/drawing/2014/main" id="{3C875834-E536-0C64-B932-D998A9ADC422}"/>
              </a:ext>
            </a:extLst>
          </p:cNvPr>
          <p:cNvSpPr>
            <a:spLocks noGrp="1" noRot="1" noChangeAspect="1" noChangeArrowheads="1" noTextEdit="1"/>
          </p:cNvSpPr>
          <p:nvPr>
            <p:ph type="sldImg"/>
          </p:nvPr>
        </p:nvSpPr>
        <p:spPr>
          <a:ln/>
        </p:spPr>
      </p:sp>
      <p:sp>
        <p:nvSpPr>
          <p:cNvPr id="160771" name="Rectangle 1027">
            <a:extLst>
              <a:ext uri="{FF2B5EF4-FFF2-40B4-BE49-F238E27FC236}">
                <a16:creationId xmlns:a16="http://schemas.microsoft.com/office/drawing/2014/main" id="{325C97D7-FF07-05EB-DC17-208D91D644E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026">
            <a:extLst>
              <a:ext uri="{FF2B5EF4-FFF2-40B4-BE49-F238E27FC236}">
                <a16:creationId xmlns:a16="http://schemas.microsoft.com/office/drawing/2014/main" id="{7F5ED589-A794-297F-26E1-D95DF400C352}"/>
              </a:ext>
            </a:extLst>
          </p:cNvPr>
          <p:cNvSpPr>
            <a:spLocks noGrp="1" noRot="1" noChangeAspect="1" noChangeArrowheads="1" noTextEdit="1"/>
          </p:cNvSpPr>
          <p:nvPr>
            <p:ph type="sldImg"/>
          </p:nvPr>
        </p:nvSpPr>
        <p:spPr>
          <a:ln/>
        </p:spPr>
      </p:sp>
      <p:sp>
        <p:nvSpPr>
          <p:cNvPr id="161795" name="Rectangle 1027">
            <a:extLst>
              <a:ext uri="{FF2B5EF4-FFF2-40B4-BE49-F238E27FC236}">
                <a16:creationId xmlns:a16="http://schemas.microsoft.com/office/drawing/2014/main" id="{A240652F-82BF-EEE8-4468-1636080B594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0EEDDCE2-7F67-EE2B-C4CF-6D237977F255}"/>
              </a:ext>
            </a:extLst>
          </p:cNvPr>
          <p:cNvSpPr>
            <a:spLocks noGrp="1" noRot="1" noChangeAspect="1" noChangeArrowheads="1" noTextEdit="1"/>
          </p:cNvSpPr>
          <p:nvPr>
            <p:ph type="sldImg"/>
          </p:nvPr>
        </p:nvSpPr>
        <p:spPr>
          <a:ln/>
        </p:spPr>
      </p:sp>
      <p:sp>
        <p:nvSpPr>
          <p:cNvPr id="162819" name="Rectangle 3">
            <a:extLst>
              <a:ext uri="{FF2B5EF4-FFF2-40B4-BE49-F238E27FC236}">
                <a16:creationId xmlns:a16="http://schemas.microsoft.com/office/drawing/2014/main" id="{000BB4D4-4F70-2058-1918-AF242F202CC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040ED049-3CA1-5591-113A-ACA55C119A32}"/>
              </a:ext>
            </a:extLst>
          </p:cNvPr>
          <p:cNvSpPr>
            <a:spLocks noGrp="1" noRot="1" noChangeAspect="1" noChangeArrowheads="1" noTextEdit="1"/>
          </p:cNvSpPr>
          <p:nvPr>
            <p:ph type="sldImg"/>
          </p:nvPr>
        </p:nvSpPr>
        <p:spPr>
          <a:ln/>
        </p:spPr>
      </p:sp>
      <p:sp>
        <p:nvSpPr>
          <p:cNvPr id="163843" name="Rectangle 3">
            <a:extLst>
              <a:ext uri="{FF2B5EF4-FFF2-40B4-BE49-F238E27FC236}">
                <a16:creationId xmlns:a16="http://schemas.microsoft.com/office/drawing/2014/main" id="{81FFA8B9-184E-8975-C56F-42A4FC2ADA9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D5B6AA19-1168-D340-19B7-4A8FF5C0A716}"/>
              </a:ext>
            </a:extLst>
          </p:cNvPr>
          <p:cNvSpPr>
            <a:spLocks noGrp="1" noRot="1" noChangeAspect="1" noChangeArrowheads="1" noTextEdit="1"/>
          </p:cNvSpPr>
          <p:nvPr>
            <p:ph type="sldImg"/>
          </p:nvPr>
        </p:nvSpPr>
        <p:spPr>
          <a:ln/>
        </p:spPr>
      </p:sp>
      <p:sp>
        <p:nvSpPr>
          <p:cNvPr id="164867" name="Rectangle 3">
            <a:extLst>
              <a:ext uri="{FF2B5EF4-FFF2-40B4-BE49-F238E27FC236}">
                <a16:creationId xmlns:a16="http://schemas.microsoft.com/office/drawing/2014/main" id="{0BE241B8-3080-E4F2-8988-7232E8B1F51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89D1517B-A885-814A-F543-E3B63449B86D}"/>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AC243534-C3AA-1493-21E6-3D46FAE72AC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B67CA2ED-68C4-D600-330A-5426C6B0F61C}"/>
              </a:ext>
            </a:extLst>
          </p:cNvPr>
          <p:cNvSpPr>
            <a:spLocks noGrp="1" noRot="1" noChangeAspect="1" noChangeArrowheads="1" noTextEdit="1"/>
          </p:cNvSpPr>
          <p:nvPr>
            <p:ph type="sldImg"/>
          </p:nvPr>
        </p:nvSpPr>
        <p:spPr>
          <a:ln/>
        </p:spPr>
      </p:sp>
      <p:sp>
        <p:nvSpPr>
          <p:cNvPr id="166915" name="Rectangle 3">
            <a:extLst>
              <a:ext uri="{FF2B5EF4-FFF2-40B4-BE49-F238E27FC236}">
                <a16:creationId xmlns:a16="http://schemas.microsoft.com/office/drawing/2014/main" id="{E91B6BB3-EA18-60A3-766B-FFF4705DABF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1BB3FF46-94FB-0380-12B9-9673936981D7}"/>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450792B3-DFB8-3A32-217B-BADC8E05281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B43F4BA6-2DB8-A472-39C0-862FFAB58B21}"/>
              </a:ext>
            </a:extLst>
          </p:cNvPr>
          <p:cNvSpPr>
            <a:spLocks noGrp="1" noRot="1" noChangeAspect="1" noChangeArrowheads="1" noTextEdit="1"/>
          </p:cNvSpPr>
          <p:nvPr>
            <p:ph type="sldImg"/>
          </p:nvPr>
        </p:nvSpPr>
        <p:spPr>
          <a:ln/>
        </p:spPr>
      </p:sp>
      <p:sp>
        <p:nvSpPr>
          <p:cNvPr id="210947" name="Rectangle 3">
            <a:extLst>
              <a:ext uri="{FF2B5EF4-FFF2-40B4-BE49-F238E27FC236}">
                <a16:creationId xmlns:a16="http://schemas.microsoft.com/office/drawing/2014/main" id="{50DE3901-78E6-7748-C15E-68F2278BBD7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A38ED606-E5DE-AA56-8A8E-1DAEBF6E3936}"/>
              </a:ext>
            </a:extLst>
          </p:cNvPr>
          <p:cNvSpPr>
            <a:spLocks noGrp="1" noRot="1" noChangeAspect="1" noChangeArrowheads="1" noTextEdit="1"/>
          </p:cNvSpPr>
          <p:nvPr>
            <p:ph type="sldImg"/>
          </p:nvPr>
        </p:nvSpPr>
        <p:spPr>
          <a:ln/>
        </p:spPr>
      </p:sp>
      <p:sp>
        <p:nvSpPr>
          <p:cNvPr id="168963" name="Rectangle 3">
            <a:extLst>
              <a:ext uri="{FF2B5EF4-FFF2-40B4-BE49-F238E27FC236}">
                <a16:creationId xmlns:a16="http://schemas.microsoft.com/office/drawing/2014/main" id="{ACD27423-A4EA-74D3-4063-E1750221D5F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B87F1FAB-B886-88B6-1C76-44498CEF85A9}"/>
              </a:ext>
            </a:extLst>
          </p:cNvPr>
          <p:cNvSpPr>
            <a:spLocks noGrp="1" noRot="1" noChangeAspect="1" noChangeArrowheads="1" noTextEdit="1"/>
          </p:cNvSpPr>
          <p:nvPr>
            <p:ph type="sldImg"/>
          </p:nvPr>
        </p:nvSpPr>
        <p:spPr>
          <a:ln/>
        </p:spPr>
      </p:sp>
      <p:sp>
        <p:nvSpPr>
          <p:cNvPr id="212995" name="Rectangle 3">
            <a:extLst>
              <a:ext uri="{FF2B5EF4-FFF2-40B4-BE49-F238E27FC236}">
                <a16:creationId xmlns:a16="http://schemas.microsoft.com/office/drawing/2014/main" id="{4F112C00-0D85-5494-8693-9A1424DDE1F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0243C990-B8A4-D05E-564E-3B0203F9080E}"/>
              </a:ext>
            </a:extLst>
          </p:cNvPr>
          <p:cNvSpPr>
            <a:spLocks noGrp="1" noRot="1" noChangeAspect="1" noChangeArrowheads="1" noTextEdit="1"/>
          </p:cNvSpPr>
          <p:nvPr>
            <p:ph type="sldImg"/>
          </p:nvPr>
        </p:nvSpPr>
        <p:spPr>
          <a:ln/>
        </p:spPr>
      </p:sp>
      <p:sp>
        <p:nvSpPr>
          <p:cNvPr id="171011" name="Rectangle 3">
            <a:extLst>
              <a:ext uri="{FF2B5EF4-FFF2-40B4-BE49-F238E27FC236}">
                <a16:creationId xmlns:a16="http://schemas.microsoft.com/office/drawing/2014/main" id="{E9F62470-9FC2-9EF1-1CDE-C02C3418743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1E6B75AD-4CAA-2DE9-4830-EDEEEF928E9E}"/>
              </a:ext>
            </a:extLst>
          </p:cNvPr>
          <p:cNvSpPr>
            <a:spLocks noGrp="1" noRot="1" noChangeAspect="1" noChangeArrowheads="1" noTextEdit="1"/>
          </p:cNvSpPr>
          <p:nvPr>
            <p:ph type="sldImg"/>
          </p:nvPr>
        </p:nvSpPr>
        <p:spPr>
          <a:ln/>
        </p:spPr>
      </p:sp>
      <p:sp>
        <p:nvSpPr>
          <p:cNvPr id="172035" name="Rectangle 3">
            <a:extLst>
              <a:ext uri="{FF2B5EF4-FFF2-40B4-BE49-F238E27FC236}">
                <a16:creationId xmlns:a16="http://schemas.microsoft.com/office/drawing/2014/main" id="{2B30C1CE-F7D6-1F75-5FEC-54E6C2D666D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D8A3AA93-4F02-71B0-16E4-AE7CB8762C41}"/>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59437662-FC85-1F9F-50E7-8DCDAAED0E6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a:extLst>
              <a:ext uri="{FF2B5EF4-FFF2-40B4-BE49-F238E27FC236}">
                <a16:creationId xmlns:a16="http://schemas.microsoft.com/office/drawing/2014/main" id="{305A3D98-02A1-68F6-572F-141CE65B04B1}"/>
              </a:ext>
            </a:extLst>
          </p:cNvPr>
          <p:cNvSpPr>
            <a:spLocks noGrp="1" noRot="1" noChangeAspect="1" noChangeArrowheads="1" noTextEdit="1"/>
          </p:cNvSpPr>
          <p:nvPr>
            <p:ph type="sldImg"/>
          </p:nvPr>
        </p:nvSpPr>
        <p:spPr>
          <a:ln/>
        </p:spPr>
      </p:sp>
      <p:sp>
        <p:nvSpPr>
          <p:cNvPr id="254979" name="Rectangle 3">
            <a:extLst>
              <a:ext uri="{FF2B5EF4-FFF2-40B4-BE49-F238E27FC236}">
                <a16:creationId xmlns:a16="http://schemas.microsoft.com/office/drawing/2014/main" id="{632B581F-B02E-3596-F89F-354974AE5224}"/>
              </a:ext>
            </a:extLst>
          </p:cNvPr>
          <p:cNvSpPr>
            <a:spLocks noGrp="1" noChangeArrowheads="1"/>
          </p:cNvSpPr>
          <p:nvPr>
            <p:ph type="body" idx="1"/>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9CDAB-E14D-08DE-9127-EC67E494FE8D}"/>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8710FDF-F63B-5FCC-BE37-71C0C54F304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Tree>
    <p:extLst>
      <p:ext uri="{BB962C8B-B14F-4D97-AF65-F5344CB8AC3E}">
        <p14:creationId xmlns:p14="http://schemas.microsoft.com/office/powerpoint/2010/main" val="688197433"/>
      </p:ext>
    </p:extLst>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D1DC-C77E-7BD8-88DC-BE70D243E174}"/>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80C5F95-7F26-D812-F418-831053071493}"/>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4037108884"/>
      </p:ext>
    </p:extLst>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CE5F-B277-783F-964D-40F990A21622}"/>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DAB6001-F3CE-C541-6475-6836AE314B7B}"/>
              </a:ext>
            </a:extLst>
          </p:cNvPr>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4153988086"/>
      </p:ext>
    </p:extLst>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CF17-52DB-401E-C88D-FC1ED0760DA1}"/>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86ADCC6-E125-65F1-DD7D-DCCB6813936B}"/>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690226B-66B4-7630-AF99-039BA12DF8E0}"/>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3618691759"/>
      </p:ext>
    </p:extLst>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9334-3E05-6FD4-1A7B-3CFCAB587A81}"/>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247E128-4D43-BCC4-165E-5F0EABE78AD1}"/>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F6CF8B-A312-5E26-00C1-04E82FAD6BBC}"/>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2C0E7AC-3D84-6FF3-F76B-6BFF48C2315D}"/>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50DD9F-979F-82B6-E1D2-9F4C8C60AFD2}"/>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7320236"/>
      </p:ext>
    </p:extLst>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7CF64-7DF7-A3A1-5B8A-4F319D59B9C2}"/>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IN"/>
          </a:p>
        </p:txBody>
      </p:sp>
    </p:spTree>
    <p:extLst>
      <p:ext uri="{BB962C8B-B14F-4D97-AF65-F5344CB8AC3E}">
        <p14:creationId xmlns:p14="http://schemas.microsoft.com/office/powerpoint/2010/main" val="2254660267"/>
      </p:ext>
    </p:extLst>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0755538"/>
      </p:ext>
    </p:extLst>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DC99-E5EA-EEC6-E545-3F0BDBB579D9}"/>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30DA880-5B52-D167-CD85-0BF219AC6CE7}"/>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D23FBB5-8417-5FC5-FA63-4E0FA45CB21E}"/>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35431133"/>
      </p:ext>
    </p:extLst>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7BF3A-73E2-DB38-AE03-482BB189EB46}"/>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DD5EE5E-5BBD-8B9D-045D-F7FB409BA7F6}"/>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E918471-082B-AE67-C77F-6B8465816A1F}"/>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58502350"/>
      </p:ext>
    </p:extLst>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3DABB-6403-2383-BAEB-53ADDF0CD73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6D4246D-E2F3-C479-4639-0A372B67C895}"/>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615063637"/>
      </p:ext>
    </p:extLst>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EBD6A2-A472-40EF-9D82-7A17C632E908}"/>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2550B0C-125A-8124-E70E-203EECFAF31C}"/>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348884760"/>
      </p:ext>
    </p:extLst>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11">
            <a:extLst>
              <a:ext uri="{FF2B5EF4-FFF2-40B4-BE49-F238E27FC236}">
                <a16:creationId xmlns:a16="http://schemas.microsoft.com/office/drawing/2014/main" id="{A6D15737-F500-E07B-94A0-DE3A111777AF}"/>
              </a:ext>
            </a:extLst>
          </p:cNvPr>
          <p:cNvSpPr>
            <a:spLocks noChangeArrowheads="1"/>
          </p:cNvSpPr>
          <p:nvPr/>
        </p:nvSpPr>
        <p:spPr bwMode="auto">
          <a:xfrm>
            <a:off x="8686800" y="6400800"/>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r"/>
            <a:endParaRPr lang="en-GB" altLang="en-US" sz="1200" i="0"/>
          </a:p>
        </p:txBody>
      </p:sp>
      <p:sp>
        <p:nvSpPr>
          <p:cNvPr id="1036" name="Text Box 12">
            <a:extLst>
              <a:ext uri="{FF2B5EF4-FFF2-40B4-BE49-F238E27FC236}">
                <a16:creationId xmlns:a16="http://schemas.microsoft.com/office/drawing/2014/main" id="{EFC2573F-24F7-AA76-B0F3-9D9D051154F1}"/>
              </a:ext>
            </a:extLst>
          </p:cNvPr>
          <p:cNvSpPr txBox="1">
            <a:spLocks noChangeArrowheads="1"/>
          </p:cNvSpPr>
          <p:nvPr userDrawn="1"/>
        </p:nvSpPr>
        <p:spPr bwMode="auto">
          <a:xfrm>
            <a:off x="6781800" y="64008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i="0"/>
          </a:p>
        </p:txBody>
      </p:sp>
      <p:sp>
        <p:nvSpPr>
          <p:cNvPr id="1038" name="Rectangle 14">
            <a:extLst>
              <a:ext uri="{FF2B5EF4-FFF2-40B4-BE49-F238E27FC236}">
                <a16:creationId xmlns:a16="http://schemas.microsoft.com/office/drawing/2014/main" id="{0B486E6C-8666-BAD6-8D94-56FFCB127A8A}"/>
              </a:ext>
            </a:extLst>
          </p:cNvPr>
          <p:cNvSpPr>
            <a:spLocks noChangeArrowheads="1"/>
          </p:cNvSpPr>
          <p:nvPr/>
        </p:nvSpPr>
        <p:spPr bwMode="auto">
          <a:xfrm>
            <a:off x="6400800" y="6324600"/>
            <a:ext cx="2667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a:r>
              <a:rPr lang="en-GB" altLang="en-US" sz="1000" i="0"/>
              <a:t>                      ICH/UNHCR Handout </a:t>
            </a:r>
          </a:p>
        </p:txBody>
      </p:sp>
      <p:sp>
        <p:nvSpPr>
          <p:cNvPr id="1039" name="AutoShape 15">
            <a:hlinkClick r:id="" action="ppaction://hlinkshowjump?jump=nextslide" highlightClick="1"/>
            <a:extLst>
              <a:ext uri="{FF2B5EF4-FFF2-40B4-BE49-F238E27FC236}">
                <a16:creationId xmlns:a16="http://schemas.microsoft.com/office/drawing/2014/main" id="{BB132CAF-E7ED-0D0D-1E7F-11B2CACB05A3}"/>
              </a:ext>
            </a:extLst>
          </p:cNvPr>
          <p:cNvSpPr>
            <a:spLocks noChangeArrowheads="1"/>
          </p:cNvSpPr>
          <p:nvPr userDrawn="1"/>
        </p:nvSpPr>
        <p:spPr bwMode="auto">
          <a:xfrm>
            <a:off x="8153400" y="6019800"/>
            <a:ext cx="533400" cy="381000"/>
          </a:xfrm>
          <a:prstGeom prst="actionButtonForwardNex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ipe dir="d"/>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wmf"/><Relationship Id="rId4" Type="http://schemas.openxmlformats.org/officeDocument/2006/relationships/slide" Target="slide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2.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2.wmf"/></Relationships>
</file>

<file path=ppt/slides/_rels/slide28.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2.w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2.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2.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2.w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0A321-10DB-96B3-F206-7FD88864F9D8}"/>
              </a:ext>
            </a:extLst>
          </p:cNvPr>
          <p:cNvSpPr>
            <a:spLocks noGrp="1"/>
          </p:cNvSpPr>
          <p:nvPr>
            <p:ph type="ctrTitle"/>
          </p:nvPr>
        </p:nvSpPr>
        <p:spPr>
          <a:xfrm>
            <a:off x="1403648" y="3717032"/>
            <a:ext cx="6858000" cy="2387600"/>
          </a:xfrm>
        </p:spPr>
        <p:txBody>
          <a:bodyPr/>
          <a:lstStyle/>
          <a:p>
            <a:r>
              <a:rPr lang="en-US" dirty="0"/>
              <a:t>CM 5.6</a:t>
            </a:r>
            <a:br>
              <a:rPr lang="en-US" dirty="0"/>
            </a:br>
            <a:r>
              <a:rPr lang="en-US" dirty="0"/>
              <a:t>Program for Nutritional Supplementation &amp; Micronutrient Deficiencies</a:t>
            </a:r>
            <a:endParaRPr lang="en-IN" dirty="0"/>
          </a:p>
        </p:txBody>
      </p:sp>
    </p:spTree>
    <p:extLst>
      <p:ext uri="{BB962C8B-B14F-4D97-AF65-F5344CB8AC3E}">
        <p14:creationId xmlns:p14="http://schemas.microsoft.com/office/powerpoint/2010/main" val="2608181598"/>
      </p:ext>
    </p:extLst>
  </p:cSld>
  <p:clrMapOvr>
    <a:masterClrMapping/>
  </p:clrMapOvr>
  <p:transition spd="med">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AutoShape 2">
            <a:extLst>
              <a:ext uri="{FF2B5EF4-FFF2-40B4-BE49-F238E27FC236}">
                <a16:creationId xmlns:a16="http://schemas.microsoft.com/office/drawing/2014/main" id="{A25712F2-0E63-4777-1650-0CB9F97D96CA}"/>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800"/>
          </a:p>
        </p:txBody>
      </p:sp>
      <p:sp>
        <p:nvSpPr>
          <p:cNvPr id="114691" name="Text Box 3">
            <a:extLst>
              <a:ext uri="{FF2B5EF4-FFF2-40B4-BE49-F238E27FC236}">
                <a16:creationId xmlns:a16="http://schemas.microsoft.com/office/drawing/2014/main" id="{D8532229-13B9-4618-70F3-7CC3E2108E36}"/>
              </a:ext>
            </a:extLst>
          </p:cNvPr>
          <p:cNvSpPr txBox="1">
            <a:spLocks noChangeArrowheads="1"/>
          </p:cNvSpPr>
          <p:nvPr/>
        </p:nvSpPr>
        <p:spPr bwMode="auto">
          <a:xfrm>
            <a:off x="533400" y="304800"/>
            <a:ext cx="5257800" cy="36933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sz="1800" i="0">
                <a:solidFill>
                  <a:schemeClr val="bg1"/>
                </a:solidFill>
              </a:rPr>
              <a:t>Contents</a:t>
            </a:r>
          </a:p>
        </p:txBody>
      </p:sp>
      <p:sp>
        <p:nvSpPr>
          <p:cNvPr id="114693" name="Rectangle 5">
            <a:extLst>
              <a:ext uri="{FF2B5EF4-FFF2-40B4-BE49-F238E27FC236}">
                <a16:creationId xmlns:a16="http://schemas.microsoft.com/office/drawing/2014/main" id="{537FC967-F6C6-377D-4493-15C87FB06D85}"/>
              </a:ext>
            </a:extLst>
          </p:cNvPr>
          <p:cNvSpPr>
            <a:spLocks noGrp="1" noChangeArrowheads="1"/>
          </p:cNvSpPr>
          <p:nvPr>
            <p:ph type="body" idx="1"/>
          </p:nvPr>
        </p:nvSpPr>
        <p:spPr bwMode="auto">
          <a:xfrm>
            <a:off x="533400" y="1066800"/>
            <a:ext cx="30480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609600" indent="-609600">
              <a:buFontTx/>
              <a:buNone/>
            </a:pPr>
            <a:r>
              <a:rPr lang="en-GB" altLang="en-US" sz="1800" b="1" dirty="0">
                <a:latin typeface="Arial" panose="020B0604020202020204" pitchFamily="34" charset="0"/>
                <a:cs typeface="Arial" panose="020B0604020202020204" pitchFamily="34" charset="0"/>
              </a:rPr>
              <a:t>Section 1: </a:t>
            </a:r>
          </a:p>
          <a:p>
            <a:pPr marL="609600" indent="-609600">
              <a:buFontTx/>
              <a:buNone/>
            </a:pPr>
            <a:r>
              <a:rPr lang="en-GB" altLang="en-US" sz="1800" b="1" dirty="0">
                <a:latin typeface="Arial" panose="020B0604020202020204" pitchFamily="34" charset="0"/>
                <a:cs typeface="Arial" panose="020B0604020202020204" pitchFamily="34" charset="0"/>
              </a:rPr>
              <a:t>Important </a:t>
            </a:r>
          </a:p>
          <a:p>
            <a:pPr marL="609600" indent="-609600">
              <a:buFontTx/>
              <a:buNone/>
            </a:pPr>
            <a:r>
              <a:rPr lang="en-GB" altLang="en-US" sz="1800" b="1" dirty="0">
                <a:latin typeface="Arial" panose="020B0604020202020204" pitchFamily="34" charset="0"/>
                <a:cs typeface="Arial" panose="020B0604020202020204" pitchFamily="34" charset="0"/>
              </a:rPr>
              <a:t>Nutrition Concepts</a:t>
            </a:r>
          </a:p>
          <a:p>
            <a:pPr marL="609600" indent="-609600">
              <a:buFontTx/>
              <a:buNone/>
            </a:pPr>
            <a:endParaRPr lang="en-GB" altLang="en-US" sz="1800" b="1" dirty="0">
              <a:latin typeface="Arial" panose="020B0604020202020204" pitchFamily="34" charset="0"/>
              <a:cs typeface="Arial" panose="020B0604020202020204" pitchFamily="34" charset="0"/>
            </a:endParaRPr>
          </a:p>
          <a:p>
            <a:pPr marL="609600" indent="-609600">
              <a:buFontTx/>
              <a:buNone/>
            </a:pPr>
            <a:r>
              <a:rPr lang="en-GB" altLang="en-US" sz="1800" b="1" dirty="0">
                <a:latin typeface="Arial" panose="020B0604020202020204" pitchFamily="34" charset="0"/>
                <a:cs typeface="Arial" panose="020B0604020202020204" pitchFamily="34" charset="0"/>
              </a:rPr>
              <a:t>1. Food and Nutrition		</a:t>
            </a:r>
          </a:p>
          <a:p>
            <a:pPr marL="609600" indent="-609600">
              <a:buFontTx/>
              <a:buNone/>
            </a:pPr>
            <a:r>
              <a:rPr lang="en-GB" altLang="en-US" sz="1800" b="1" dirty="0">
                <a:latin typeface="Arial" panose="020B0604020202020204" pitchFamily="34" charset="0"/>
                <a:cs typeface="Arial" panose="020B0604020202020204" pitchFamily="34" charset="0"/>
              </a:rPr>
              <a:t>2. Nutritional Requirements	</a:t>
            </a:r>
          </a:p>
          <a:p>
            <a:pPr marL="609600" indent="-609600">
              <a:buFontTx/>
              <a:buNone/>
            </a:pPr>
            <a:r>
              <a:rPr lang="en-GB" altLang="en-US" sz="1800" b="1" dirty="0">
                <a:latin typeface="Arial" panose="020B0604020202020204" pitchFamily="34" charset="0"/>
                <a:cs typeface="Arial" panose="020B0604020202020204" pitchFamily="34" charset="0"/>
              </a:rPr>
              <a:t>3. Nutritional Deficiencies	</a:t>
            </a:r>
          </a:p>
          <a:p>
            <a:pPr marL="609600" indent="-609600">
              <a:buFontTx/>
              <a:buNone/>
            </a:pPr>
            <a:r>
              <a:rPr lang="en-GB" altLang="en-US" sz="1800" b="1" dirty="0">
                <a:latin typeface="Arial" panose="020B0604020202020204" pitchFamily="34" charset="0"/>
                <a:cs typeface="Arial" panose="020B0604020202020204" pitchFamily="34" charset="0"/>
              </a:rPr>
              <a:t>4. Micronutrient Deficiency Disease</a:t>
            </a:r>
          </a:p>
          <a:p>
            <a:pPr marL="609600" indent="-609600">
              <a:buFontTx/>
              <a:buNone/>
            </a:pPr>
            <a:r>
              <a:rPr lang="en-GB" altLang="en-US" sz="1800" b="1" dirty="0">
                <a:latin typeface="Arial" panose="020B0604020202020204" pitchFamily="34" charset="0"/>
                <a:cs typeface="Arial" panose="020B0604020202020204" pitchFamily="34" charset="0"/>
              </a:rPr>
              <a:t>5. Nutritional Assessments</a:t>
            </a:r>
          </a:p>
          <a:p>
            <a:pPr marL="609600" indent="-609600">
              <a:buFontTx/>
              <a:buNone/>
            </a:pPr>
            <a:r>
              <a:rPr lang="en-GB" altLang="en-US" sz="1800" b="1" dirty="0">
                <a:latin typeface="Arial" panose="020B0604020202020204" pitchFamily="34" charset="0"/>
                <a:cs typeface="Arial" panose="020B0604020202020204" pitchFamily="34" charset="0"/>
              </a:rPr>
              <a:t>6. Causes of Malnutrition</a:t>
            </a:r>
            <a:endParaRPr lang="en-GB" altLang="en-US" sz="1800" dirty="0">
              <a:latin typeface="Arial" panose="020B0604020202020204" pitchFamily="34" charset="0"/>
              <a:cs typeface="Arial" panose="020B0604020202020204" pitchFamily="34" charset="0"/>
            </a:endParaRPr>
          </a:p>
        </p:txBody>
      </p:sp>
      <p:sp>
        <p:nvSpPr>
          <p:cNvPr id="114695" name="Text Box 7">
            <a:extLst>
              <a:ext uri="{FF2B5EF4-FFF2-40B4-BE49-F238E27FC236}">
                <a16:creationId xmlns:a16="http://schemas.microsoft.com/office/drawing/2014/main" id="{BC806143-6DBD-A07A-2A48-9FF4469C4D98}"/>
              </a:ext>
            </a:extLst>
          </p:cNvPr>
          <p:cNvSpPr txBox="1">
            <a:spLocks noChangeArrowheads="1"/>
          </p:cNvSpPr>
          <p:nvPr/>
        </p:nvSpPr>
        <p:spPr bwMode="auto">
          <a:xfrm>
            <a:off x="3962400" y="1219200"/>
            <a:ext cx="2209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sz="1800" i="0"/>
          </a:p>
        </p:txBody>
      </p:sp>
      <p:sp>
        <p:nvSpPr>
          <p:cNvPr id="114697" name="Rectangle 9">
            <a:extLst>
              <a:ext uri="{FF2B5EF4-FFF2-40B4-BE49-F238E27FC236}">
                <a16:creationId xmlns:a16="http://schemas.microsoft.com/office/drawing/2014/main" id="{148FE2F6-3A70-A39F-5988-00A1DA506996}"/>
              </a:ext>
            </a:extLst>
          </p:cNvPr>
          <p:cNvSpPr>
            <a:spLocks noChangeArrowheads="1"/>
          </p:cNvSpPr>
          <p:nvPr/>
        </p:nvSpPr>
        <p:spPr bwMode="auto">
          <a:xfrm>
            <a:off x="3429000" y="1066800"/>
            <a:ext cx="2819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2400">
                <a:solidFill>
                  <a:schemeClr val="tx1"/>
                </a:solidFill>
                <a:latin typeface="Times" panose="02020603050405020304" pitchFamily="18" charset="0"/>
              </a:defRPr>
            </a:lvl1pPr>
            <a:lvl2pPr marL="758825" indent="-285750" algn="l">
              <a:defRPr sz="2400">
                <a:solidFill>
                  <a:schemeClr val="tx1"/>
                </a:solidFill>
                <a:latin typeface="Times" panose="02020603050405020304" pitchFamily="18" charset="0"/>
              </a:defRPr>
            </a:lvl2pPr>
            <a:lvl3pPr marL="1177925" indent="-228600" algn="l">
              <a:defRPr sz="2400">
                <a:solidFill>
                  <a:schemeClr val="tx1"/>
                </a:solidFill>
                <a:latin typeface="Times" panose="02020603050405020304" pitchFamily="18" charset="0"/>
              </a:defRPr>
            </a:lvl3pPr>
            <a:lvl4pPr marL="1600200" indent="-228600" algn="l">
              <a:defRPr sz="2400">
                <a:solidFill>
                  <a:schemeClr val="tx1"/>
                </a:solidFill>
                <a:latin typeface="Times" panose="02020603050405020304" pitchFamily="18" charset="0"/>
              </a:defRPr>
            </a:lvl4pPr>
            <a:lvl5pPr marL="2057400" indent="-228600" algn="l">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20000"/>
              </a:spcBef>
            </a:pPr>
            <a:r>
              <a:rPr lang="en-GB" altLang="en-US" sz="1800" i="0" dirty="0">
                <a:latin typeface="Arial" panose="020B0604020202020204" pitchFamily="34" charset="0"/>
                <a:cs typeface="Arial" panose="020B0604020202020204" pitchFamily="34" charset="0"/>
              </a:rPr>
              <a:t>Section 2:</a:t>
            </a:r>
          </a:p>
          <a:p>
            <a:pPr>
              <a:spcBef>
                <a:spcPct val="20000"/>
              </a:spcBef>
            </a:pPr>
            <a:r>
              <a:rPr lang="en-GB" altLang="en-US" sz="1800" i="0" dirty="0">
                <a:latin typeface="Arial" panose="020B0604020202020204" pitchFamily="34" charset="0"/>
                <a:cs typeface="Arial" panose="020B0604020202020204" pitchFamily="34" charset="0"/>
              </a:rPr>
              <a:t>Micronutrient </a:t>
            </a:r>
          </a:p>
          <a:p>
            <a:pPr>
              <a:spcBef>
                <a:spcPct val="20000"/>
              </a:spcBef>
            </a:pPr>
            <a:r>
              <a:rPr lang="en-GB" altLang="en-US" sz="1800" i="0" dirty="0">
                <a:latin typeface="Arial" panose="020B0604020202020204" pitchFamily="34" charset="0"/>
                <a:cs typeface="Arial" panose="020B0604020202020204" pitchFamily="34" charset="0"/>
              </a:rPr>
              <a:t>Deficiency Diseases</a:t>
            </a:r>
          </a:p>
          <a:p>
            <a:pPr>
              <a:spcBef>
                <a:spcPct val="20000"/>
              </a:spcBef>
            </a:pPr>
            <a:endParaRPr lang="en-GB" altLang="en-US" sz="1800" i="0" dirty="0">
              <a:latin typeface="Arial" panose="020B0604020202020204" pitchFamily="34" charset="0"/>
              <a:cs typeface="Arial" panose="020B0604020202020204" pitchFamily="34" charset="0"/>
            </a:endParaRPr>
          </a:p>
          <a:p>
            <a:pPr>
              <a:spcBef>
                <a:spcPct val="20000"/>
              </a:spcBef>
            </a:pPr>
            <a:r>
              <a:rPr lang="en-GB" altLang="en-US" sz="1800" i="0" dirty="0">
                <a:latin typeface="Arial" panose="020B0604020202020204" pitchFamily="34" charset="0"/>
                <a:cs typeface="Arial" panose="020B0604020202020204" pitchFamily="34" charset="0"/>
              </a:rPr>
              <a:t>1. Anaemia</a:t>
            </a:r>
          </a:p>
          <a:p>
            <a:pPr>
              <a:spcBef>
                <a:spcPct val="20000"/>
              </a:spcBef>
            </a:pPr>
            <a:r>
              <a:rPr lang="en-GB" altLang="en-US" sz="1800" i="0" dirty="0">
                <a:latin typeface="Arial" panose="020B0604020202020204" pitchFamily="34" charset="0"/>
                <a:cs typeface="Arial" panose="020B0604020202020204" pitchFamily="34" charset="0"/>
              </a:rPr>
              <a:t>2. Vitamin A Deficiency</a:t>
            </a:r>
          </a:p>
          <a:p>
            <a:pPr>
              <a:spcBef>
                <a:spcPct val="20000"/>
              </a:spcBef>
            </a:pPr>
            <a:r>
              <a:rPr lang="en-GB" altLang="en-US" sz="1800" i="0" dirty="0">
                <a:latin typeface="Arial" panose="020B0604020202020204" pitchFamily="34" charset="0"/>
                <a:cs typeface="Arial" panose="020B0604020202020204" pitchFamily="34" charset="0"/>
              </a:rPr>
              <a:t>3. Iodine Deficiency Disorders</a:t>
            </a:r>
          </a:p>
          <a:p>
            <a:pPr>
              <a:spcBef>
                <a:spcPct val="20000"/>
              </a:spcBef>
            </a:pPr>
            <a:r>
              <a:rPr lang="en-GB" altLang="en-US" sz="1800" i="0" dirty="0">
                <a:latin typeface="Arial" panose="020B0604020202020204" pitchFamily="34" charset="0"/>
                <a:cs typeface="Arial" panose="020B0604020202020204" pitchFamily="34" charset="0"/>
              </a:rPr>
              <a:t>4. Beriberi</a:t>
            </a:r>
          </a:p>
          <a:p>
            <a:pPr>
              <a:spcBef>
                <a:spcPct val="20000"/>
              </a:spcBef>
            </a:pPr>
            <a:r>
              <a:rPr lang="en-GB" altLang="en-US" sz="1800" i="0" dirty="0">
                <a:latin typeface="Arial" panose="020B0604020202020204" pitchFamily="34" charset="0"/>
                <a:cs typeface="Arial" panose="020B0604020202020204" pitchFamily="34" charset="0"/>
              </a:rPr>
              <a:t>5. Ariboflavinosis</a:t>
            </a:r>
          </a:p>
          <a:p>
            <a:pPr>
              <a:spcBef>
                <a:spcPct val="20000"/>
              </a:spcBef>
            </a:pPr>
            <a:r>
              <a:rPr lang="en-GB" altLang="en-US" sz="1800" i="0" dirty="0">
                <a:latin typeface="Arial" panose="020B0604020202020204" pitchFamily="34" charset="0"/>
                <a:cs typeface="Arial" panose="020B0604020202020204" pitchFamily="34" charset="0"/>
              </a:rPr>
              <a:t>6. Pellagra</a:t>
            </a:r>
          </a:p>
          <a:p>
            <a:pPr>
              <a:spcBef>
                <a:spcPct val="20000"/>
              </a:spcBef>
            </a:pPr>
            <a:r>
              <a:rPr lang="en-GB" altLang="en-US" sz="1800" i="0" dirty="0">
                <a:latin typeface="Arial" panose="020B0604020202020204" pitchFamily="34" charset="0"/>
                <a:cs typeface="Arial" panose="020B0604020202020204" pitchFamily="34" charset="0"/>
              </a:rPr>
              <a:t>7. Scurvy</a:t>
            </a:r>
          </a:p>
          <a:p>
            <a:pPr>
              <a:spcBef>
                <a:spcPct val="20000"/>
              </a:spcBef>
            </a:pPr>
            <a:r>
              <a:rPr lang="en-GB" altLang="en-US" sz="1800" i="0" dirty="0">
                <a:latin typeface="Arial" panose="020B0604020202020204" pitchFamily="34" charset="0"/>
                <a:cs typeface="Arial" panose="020B0604020202020204" pitchFamily="34" charset="0"/>
              </a:rPr>
              <a:t>8. Rickets</a:t>
            </a:r>
            <a:endParaRPr lang="en-GB" altLang="en-US" sz="1800" b="0" i="0" dirty="0">
              <a:latin typeface="Arial" panose="020B0604020202020204" pitchFamily="34" charset="0"/>
              <a:cs typeface="Arial" panose="020B0604020202020204" pitchFamily="34" charset="0"/>
            </a:endParaRPr>
          </a:p>
        </p:txBody>
      </p:sp>
      <p:sp>
        <p:nvSpPr>
          <p:cNvPr id="114698" name="Rectangle 10">
            <a:extLst>
              <a:ext uri="{FF2B5EF4-FFF2-40B4-BE49-F238E27FC236}">
                <a16:creationId xmlns:a16="http://schemas.microsoft.com/office/drawing/2014/main" id="{8B240DE5-384A-8BF7-8582-1D3D046BA22F}"/>
              </a:ext>
            </a:extLst>
          </p:cNvPr>
          <p:cNvSpPr>
            <a:spLocks noChangeArrowheads="1"/>
          </p:cNvSpPr>
          <p:nvPr/>
        </p:nvSpPr>
        <p:spPr bwMode="auto">
          <a:xfrm>
            <a:off x="6172200" y="1066800"/>
            <a:ext cx="2895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lgn="l">
              <a:defRPr sz="2400">
                <a:solidFill>
                  <a:schemeClr val="tx1"/>
                </a:solidFill>
                <a:latin typeface="Times" panose="02020603050405020304" pitchFamily="18" charset="0"/>
              </a:defRPr>
            </a:lvl1pPr>
            <a:lvl2pPr marL="930275" indent="-457200" algn="l">
              <a:defRPr sz="2400">
                <a:solidFill>
                  <a:schemeClr val="tx1"/>
                </a:solidFill>
                <a:latin typeface="Times" panose="02020603050405020304" pitchFamily="18" charset="0"/>
              </a:defRPr>
            </a:lvl2pPr>
            <a:lvl3pPr marL="1406525"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spcBef>
                <a:spcPct val="20000"/>
              </a:spcBef>
            </a:pPr>
            <a:r>
              <a:rPr lang="en-GB" altLang="en-US" sz="1800" i="0" dirty="0">
                <a:latin typeface="Arial" panose="020B0604020202020204" pitchFamily="34" charset="0"/>
                <a:cs typeface="Arial" panose="020B0604020202020204" pitchFamily="34" charset="0"/>
              </a:rPr>
              <a:t>Section 3:</a:t>
            </a:r>
          </a:p>
          <a:p>
            <a:pPr>
              <a:spcBef>
                <a:spcPct val="20000"/>
              </a:spcBef>
            </a:pPr>
            <a:r>
              <a:rPr lang="en-GB" altLang="en-US" sz="1800" i="0" dirty="0">
                <a:latin typeface="Arial" panose="020B0604020202020204" pitchFamily="34" charset="0"/>
                <a:cs typeface="Arial" panose="020B0604020202020204" pitchFamily="34" charset="0"/>
              </a:rPr>
              <a:t>Detection </a:t>
            </a:r>
          </a:p>
          <a:p>
            <a:pPr>
              <a:spcBef>
                <a:spcPct val="20000"/>
              </a:spcBef>
            </a:pPr>
            <a:r>
              <a:rPr lang="en-GB" altLang="en-US" sz="1800" i="0" dirty="0">
                <a:latin typeface="Arial" panose="020B0604020202020204" pitchFamily="34" charset="0"/>
                <a:cs typeface="Arial" panose="020B0604020202020204" pitchFamily="34" charset="0"/>
              </a:rPr>
              <a:t>and Prevention</a:t>
            </a:r>
          </a:p>
          <a:p>
            <a:pPr>
              <a:spcBef>
                <a:spcPct val="20000"/>
              </a:spcBef>
            </a:pPr>
            <a:endParaRPr lang="en-GB" altLang="en-US" sz="1800" b="0" i="0" dirty="0">
              <a:latin typeface="Arial" panose="020B0604020202020204" pitchFamily="34" charset="0"/>
              <a:cs typeface="Arial" panose="020B0604020202020204" pitchFamily="34" charset="0"/>
            </a:endParaRPr>
          </a:p>
          <a:p>
            <a:pPr>
              <a:spcBef>
                <a:spcPct val="20000"/>
              </a:spcBef>
            </a:pPr>
            <a:r>
              <a:rPr lang="en-GB" altLang="en-US" sz="1800" i="0" dirty="0">
                <a:latin typeface="Arial" panose="020B0604020202020204" pitchFamily="34" charset="0"/>
                <a:cs typeface="Arial" panose="020B0604020202020204" pitchFamily="34" charset="0"/>
              </a:rPr>
              <a:t>1. Detection of Deficiencies</a:t>
            </a:r>
          </a:p>
          <a:p>
            <a:pPr>
              <a:spcBef>
                <a:spcPct val="20000"/>
              </a:spcBef>
            </a:pPr>
            <a:r>
              <a:rPr lang="en-GB" altLang="en-US" sz="1800" i="0" dirty="0">
                <a:latin typeface="Arial" panose="020B0604020202020204" pitchFamily="34" charset="0"/>
                <a:cs typeface="Arial" panose="020B0604020202020204" pitchFamily="34" charset="0"/>
              </a:rPr>
              <a:t>2. Intervention </a:t>
            </a:r>
          </a:p>
        </p:txBody>
      </p:sp>
      <p:sp>
        <p:nvSpPr>
          <p:cNvPr id="114699" name="Line 11">
            <a:extLst>
              <a:ext uri="{FF2B5EF4-FFF2-40B4-BE49-F238E27FC236}">
                <a16:creationId xmlns:a16="http://schemas.microsoft.com/office/drawing/2014/main" id="{E761D9F7-DE82-1216-374B-3B87AD13ECC2}"/>
              </a:ext>
            </a:extLst>
          </p:cNvPr>
          <p:cNvSpPr>
            <a:spLocks noChangeShapeType="1"/>
          </p:cNvSpPr>
          <p:nvPr/>
        </p:nvSpPr>
        <p:spPr bwMode="auto">
          <a:xfrm>
            <a:off x="2971800" y="1143000"/>
            <a:ext cx="0" cy="44196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sz="1800"/>
          </a:p>
        </p:txBody>
      </p:sp>
      <p:sp>
        <p:nvSpPr>
          <p:cNvPr id="114843" name="Text Box 155">
            <a:extLst>
              <a:ext uri="{FF2B5EF4-FFF2-40B4-BE49-F238E27FC236}">
                <a16:creationId xmlns:a16="http://schemas.microsoft.com/office/drawing/2014/main" id="{23FC8B09-5C0B-96C5-5AFC-C9B3D07667FC}"/>
              </a:ext>
            </a:extLst>
          </p:cNvPr>
          <p:cNvSpPr txBox="1">
            <a:spLocks noChangeArrowheads="1"/>
          </p:cNvSpPr>
          <p:nvPr/>
        </p:nvSpPr>
        <p:spPr bwMode="auto">
          <a:xfrm>
            <a:off x="8610600" y="6553200"/>
            <a:ext cx="53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6E52D6C7-77A7-4EF4-9D79-FB8AB9CD00CC}" type="slidenum">
              <a:rPr lang="en-GB" altLang="en-US" sz="1800" i="0"/>
              <a:pPr>
                <a:spcBef>
                  <a:spcPct val="50000"/>
                </a:spcBef>
              </a:pPr>
              <a:t>2</a:t>
            </a:fld>
            <a:endParaRPr lang="en-GB" altLang="en-US" sz="1800" i="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45B662B4-C62B-CDDF-8610-F1A3430DB0E0}"/>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3731" name="Text Box 3">
            <a:extLst>
              <a:ext uri="{FF2B5EF4-FFF2-40B4-BE49-F238E27FC236}">
                <a16:creationId xmlns:a16="http://schemas.microsoft.com/office/drawing/2014/main" id="{75603E00-1E9A-E30D-2D57-EDDECDD61841}"/>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Food and Nutrition	</a:t>
            </a:r>
          </a:p>
        </p:txBody>
      </p:sp>
      <p:sp>
        <p:nvSpPr>
          <p:cNvPr id="73732" name="Text Box 4">
            <a:extLst>
              <a:ext uri="{FF2B5EF4-FFF2-40B4-BE49-F238E27FC236}">
                <a16:creationId xmlns:a16="http://schemas.microsoft.com/office/drawing/2014/main" id="{AE57C481-F0E9-5CC3-C2CE-5A474F84DAB6}"/>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73733" name="Rectangle 5">
            <a:extLst>
              <a:ext uri="{FF2B5EF4-FFF2-40B4-BE49-F238E27FC236}">
                <a16:creationId xmlns:a16="http://schemas.microsoft.com/office/drawing/2014/main" id="{81C3BDE0-5649-A325-2151-3571A1CE33EA}"/>
              </a:ext>
            </a:extLst>
          </p:cNvPr>
          <p:cNvSpPr>
            <a:spLocks noGrp="1" noChangeArrowheads="1"/>
          </p:cNvSpPr>
          <p:nvPr>
            <p:ph type="body" idx="1"/>
          </p:nvPr>
        </p:nvSpPr>
        <p:spPr bwMode="auto">
          <a:xfrm>
            <a:off x="685800" y="1066800"/>
            <a:ext cx="77724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altLang="en-US" sz="1800" b="1" dirty="0">
                <a:latin typeface="Arial" panose="020B0604020202020204" pitchFamily="34" charset="0"/>
                <a:cs typeface="Arial" panose="020B0604020202020204" pitchFamily="34" charset="0"/>
              </a:rPr>
              <a:t>All people and animals need food to live, grow and be healthy.</a:t>
            </a:r>
          </a:p>
          <a:p>
            <a:r>
              <a:rPr lang="en-GB" altLang="en-US" sz="1800" b="1" dirty="0">
                <a:latin typeface="Arial" panose="020B0604020202020204" pitchFamily="34" charset="0"/>
                <a:cs typeface="Arial" panose="020B0604020202020204" pitchFamily="34" charset="0"/>
              </a:rPr>
              <a:t>Food contains different types of nutrients.</a:t>
            </a:r>
          </a:p>
          <a:p>
            <a:r>
              <a:rPr lang="en-GB" altLang="en-US" sz="2400" b="1" dirty="0">
                <a:latin typeface="Arial" panose="020B0604020202020204" pitchFamily="34" charset="0"/>
                <a:cs typeface="Arial" panose="020B0604020202020204" pitchFamily="34" charset="0"/>
              </a:rPr>
              <a:t>Food contains certain nutrients called macronutrients:</a:t>
            </a:r>
          </a:p>
          <a:p>
            <a:pPr lvl="1"/>
            <a:r>
              <a:rPr lang="en-GB" altLang="en-US" sz="2200" b="1" dirty="0">
                <a:latin typeface="Arial" panose="020B0604020202020204" pitchFamily="34" charset="0"/>
                <a:cs typeface="Arial" panose="020B0604020202020204" pitchFamily="34" charset="0"/>
              </a:rPr>
              <a:t>Fat</a:t>
            </a:r>
          </a:p>
          <a:p>
            <a:pPr lvl="1"/>
            <a:r>
              <a:rPr lang="en-GB" altLang="en-US" sz="2200" b="1" dirty="0">
                <a:latin typeface="Arial" panose="020B0604020202020204" pitchFamily="34" charset="0"/>
                <a:cs typeface="Arial" panose="020B0604020202020204" pitchFamily="34" charset="0"/>
              </a:rPr>
              <a:t>Carbohydrate</a:t>
            </a:r>
          </a:p>
          <a:p>
            <a:pPr lvl="1"/>
            <a:r>
              <a:rPr lang="en-GB" altLang="en-US" sz="2200" b="1" dirty="0">
                <a:latin typeface="Arial" panose="020B0604020202020204" pitchFamily="34" charset="0"/>
                <a:cs typeface="Arial" panose="020B0604020202020204" pitchFamily="34" charset="0"/>
              </a:rPr>
              <a:t>Protein </a:t>
            </a:r>
          </a:p>
          <a:p>
            <a:r>
              <a:rPr lang="en-GB" altLang="en-US" sz="2200" b="1" dirty="0">
                <a:latin typeface="Arial" panose="020B0604020202020204" pitchFamily="34" charset="0"/>
                <a:cs typeface="Arial" panose="020B0604020202020204" pitchFamily="34" charset="0"/>
              </a:rPr>
              <a:t>Food also contains nutrients called micronutrients:</a:t>
            </a:r>
          </a:p>
          <a:p>
            <a:pPr lvl="1"/>
            <a:r>
              <a:rPr lang="en-GB" altLang="en-US" sz="2200" b="1" dirty="0">
                <a:latin typeface="Arial" panose="020B0604020202020204" pitchFamily="34" charset="0"/>
                <a:cs typeface="Arial" panose="020B0604020202020204" pitchFamily="34" charset="0"/>
              </a:rPr>
              <a:t>Vitamins</a:t>
            </a:r>
          </a:p>
          <a:p>
            <a:pPr lvl="1"/>
            <a:r>
              <a:rPr lang="en-GB" altLang="en-US" sz="2200" b="1" dirty="0">
                <a:latin typeface="Arial" panose="020B0604020202020204" pitchFamily="34" charset="0"/>
                <a:cs typeface="Arial" panose="020B0604020202020204" pitchFamily="34" charset="0"/>
              </a:rPr>
              <a:t>Minerals</a:t>
            </a:r>
            <a:endParaRPr lang="en-GB" altLang="en-US" sz="1800" b="1" dirty="0">
              <a:latin typeface="Arial" panose="020B0604020202020204" pitchFamily="34" charset="0"/>
              <a:cs typeface="Arial" panose="020B0604020202020204" pitchFamily="34" charset="0"/>
            </a:endParaRPr>
          </a:p>
          <a:p>
            <a:r>
              <a:rPr lang="en-GB" altLang="en-US" sz="1800" b="1" dirty="0">
                <a:latin typeface="Arial" panose="020B0604020202020204" pitchFamily="34" charset="0"/>
                <a:cs typeface="Arial" panose="020B0604020202020204" pitchFamily="34" charset="0"/>
              </a:rPr>
              <a:t>A good diet is made up of foods that contain all these types of nutrients – macronutrients and micronutrients.</a:t>
            </a:r>
          </a:p>
        </p:txBody>
      </p:sp>
      <p:sp>
        <p:nvSpPr>
          <p:cNvPr id="73737" name="Text Box 9">
            <a:extLst>
              <a:ext uri="{FF2B5EF4-FFF2-40B4-BE49-F238E27FC236}">
                <a16:creationId xmlns:a16="http://schemas.microsoft.com/office/drawing/2014/main" id="{1E280B7E-7F21-BDFA-16B8-E80571315B76}"/>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54052AE7-4F41-4700-A59E-9C6F31453581}" type="slidenum">
              <a:rPr lang="en-GB" altLang="en-US" sz="900" i="0"/>
              <a:pPr>
                <a:spcBef>
                  <a:spcPct val="50000"/>
                </a:spcBef>
              </a:pPr>
              <a:t>3</a:t>
            </a:fld>
            <a:endParaRPr lang="en-GB" altLang="en-US" sz="900" i="0"/>
          </a:p>
        </p:txBody>
      </p:sp>
    </p:spTree>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a:extLst>
              <a:ext uri="{FF2B5EF4-FFF2-40B4-BE49-F238E27FC236}">
                <a16:creationId xmlns:a16="http://schemas.microsoft.com/office/drawing/2014/main" id="{B98661DE-CD9E-8816-A819-2A8E3FC88E18}"/>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1683" name="Text Box 3">
            <a:extLst>
              <a:ext uri="{FF2B5EF4-FFF2-40B4-BE49-F238E27FC236}">
                <a16:creationId xmlns:a16="http://schemas.microsoft.com/office/drawing/2014/main" id="{C910DABD-A34A-ED8A-ED94-30A28FC8A2F1}"/>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Nutritional Requirements</a:t>
            </a:r>
          </a:p>
        </p:txBody>
      </p:sp>
      <p:sp>
        <p:nvSpPr>
          <p:cNvPr id="71684" name="Text Box 4">
            <a:extLst>
              <a:ext uri="{FF2B5EF4-FFF2-40B4-BE49-F238E27FC236}">
                <a16:creationId xmlns:a16="http://schemas.microsoft.com/office/drawing/2014/main" id="{3A6BE0B7-3C9F-6DD3-2211-912E390DE0DE}"/>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71685" name="Rectangle 5">
            <a:extLst>
              <a:ext uri="{FF2B5EF4-FFF2-40B4-BE49-F238E27FC236}">
                <a16:creationId xmlns:a16="http://schemas.microsoft.com/office/drawing/2014/main" id="{7ABC968A-3310-B3FB-E866-EEAC250DFBC9}"/>
              </a:ext>
            </a:extLst>
          </p:cNvPr>
          <p:cNvSpPr>
            <a:spLocks noGrp="1" noChangeArrowheads="1"/>
          </p:cNvSpPr>
          <p:nvPr>
            <p:ph type="body" idx="1"/>
          </p:nvPr>
        </p:nvSpPr>
        <p:spPr bwMode="auto">
          <a:xfrm>
            <a:off x="685800" y="1219200"/>
            <a:ext cx="77724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dirty="0">
                <a:latin typeface="Arial" panose="020B0604020202020204" pitchFamily="34" charset="0"/>
                <a:cs typeface="Arial" panose="020B0604020202020204" pitchFamily="34" charset="0"/>
              </a:rPr>
              <a:t>	For people to be healthy and productive they need a certain amount of nutrients.  This is called their nutritional requirement.</a:t>
            </a:r>
          </a:p>
          <a:p>
            <a:r>
              <a:rPr lang="en-GB" altLang="en-US" sz="2000" b="1" dirty="0">
                <a:latin typeface="Arial" panose="020B0604020202020204" pitchFamily="34" charset="0"/>
                <a:cs typeface="Arial" panose="020B0604020202020204" pitchFamily="34" charset="0"/>
              </a:rPr>
              <a:t>The amount of energy that people get from their food is measured in kilo calories (kcal). </a:t>
            </a:r>
          </a:p>
          <a:p>
            <a:r>
              <a:rPr lang="en-GB" altLang="en-US" sz="2000" b="1" dirty="0">
                <a:latin typeface="Arial" panose="020B0604020202020204" pitchFamily="34" charset="0"/>
                <a:cs typeface="Arial" panose="020B0604020202020204" pitchFamily="34" charset="0"/>
              </a:rPr>
              <a:t>The average person needs about 2100 kcal each day</a:t>
            </a:r>
          </a:p>
          <a:p>
            <a:r>
              <a:rPr lang="en-GB" altLang="en-US" sz="2000" b="1" dirty="0">
                <a:latin typeface="Arial" panose="020B0604020202020204" pitchFamily="34" charset="0"/>
                <a:cs typeface="Arial" panose="020B0604020202020204" pitchFamily="34" charset="0"/>
              </a:rPr>
              <a:t>17-20 % of this energy should come from fat</a:t>
            </a:r>
          </a:p>
          <a:p>
            <a:r>
              <a:rPr lang="en-GB" altLang="en-US" sz="2000" b="1" dirty="0">
                <a:latin typeface="Arial" panose="020B0604020202020204" pitchFamily="34" charset="0"/>
                <a:cs typeface="Arial" panose="020B0604020202020204" pitchFamily="34" charset="0"/>
              </a:rPr>
              <a:t>At least 10 % of this energy should come from protein</a:t>
            </a:r>
          </a:p>
          <a:p>
            <a:r>
              <a:rPr lang="en-GB" altLang="en-US" sz="2000" b="1" dirty="0">
                <a:latin typeface="Arial" panose="020B0604020202020204" pitchFamily="34" charset="0"/>
                <a:cs typeface="Arial" panose="020B0604020202020204" pitchFamily="34" charset="0"/>
              </a:rPr>
              <a:t>People also need certain amounts of vitamins and minerals</a:t>
            </a:r>
          </a:p>
          <a:p>
            <a:r>
              <a:rPr lang="en-GB" altLang="en-US" sz="2000" b="1" dirty="0">
                <a:latin typeface="Arial" panose="020B0604020202020204" pitchFamily="34" charset="0"/>
                <a:cs typeface="Arial" panose="020B0604020202020204" pitchFamily="34" charset="0"/>
              </a:rPr>
              <a:t>For example the average person should have at least 12 mg of the B vitamin niacin, 28 mg of vitamin C, and 22 mg of iron each day.</a:t>
            </a:r>
          </a:p>
          <a:p>
            <a:endParaRPr lang="en-GB" altLang="en-US" sz="2000" b="1" dirty="0">
              <a:latin typeface="Arial" panose="020B0604020202020204" pitchFamily="34" charset="0"/>
              <a:cs typeface="Arial" panose="020B0604020202020204" pitchFamily="34" charset="0"/>
            </a:endParaRPr>
          </a:p>
          <a:p>
            <a:endParaRPr lang="en-GB" altLang="en-US" sz="2000" b="1" dirty="0">
              <a:latin typeface="Arial" panose="020B0604020202020204" pitchFamily="34" charset="0"/>
              <a:cs typeface="Arial" panose="020B0604020202020204" pitchFamily="34" charset="0"/>
            </a:endParaRPr>
          </a:p>
        </p:txBody>
      </p:sp>
      <p:sp>
        <p:nvSpPr>
          <p:cNvPr id="71689" name="Text Box 9">
            <a:extLst>
              <a:ext uri="{FF2B5EF4-FFF2-40B4-BE49-F238E27FC236}">
                <a16:creationId xmlns:a16="http://schemas.microsoft.com/office/drawing/2014/main" id="{A873EE0C-FCB3-8512-7F5A-010752375299}"/>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F140268A-2329-45B4-B894-8E3A6DA401F1}" type="slidenum">
              <a:rPr lang="en-GB" altLang="en-US" sz="900" i="0"/>
              <a:pPr>
                <a:spcBef>
                  <a:spcPct val="50000"/>
                </a:spcBef>
              </a:pPr>
              <a:t>4</a:t>
            </a:fld>
            <a:endParaRPr lang="en-GB" altLang="en-US" sz="900" i="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AutoShape 2">
            <a:extLst>
              <a:ext uri="{FF2B5EF4-FFF2-40B4-BE49-F238E27FC236}">
                <a16:creationId xmlns:a16="http://schemas.microsoft.com/office/drawing/2014/main" id="{50EBFBB1-ECEC-1934-2FF7-E1ADCA741D2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4755" name="Text Box 3">
            <a:extLst>
              <a:ext uri="{FF2B5EF4-FFF2-40B4-BE49-F238E27FC236}">
                <a16:creationId xmlns:a16="http://schemas.microsoft.com/office/drawing/2014/main" id="{9AF21B96-8E82-5547-1379-0204C0A1B932}"/>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Nutritional Deficiencies </a:t>
            </a:r>
          </a:p>
        </p:txBody>
      </p:sp>
      <p:sp>
        <p:nvSpPr>
          <p:cNvPr id="74756" name="Text Box 4">
            <a:extLst>
              <a:ext uri="{FF2B5EF4-FFF2-40B4-BE49-F238E27FC236}">
                <a16:creationId xmlns:a16="http://schemas.microsoft.com/office/drawing/2014/main" id="{3B862DEC-985B-0D9F-8658-BC4789B09157}"/>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74757" name="Rectangle 5">
            <a:extLst>
              <a:ext uri="{FF2B5EF4-FFF2-40B4-BE49-F238E27FC236}">
                <a16:creationId xmlns:a16="http://schemas.microsoft.com/office/drawing/2014/main" id="{6E7AF6DB-1F71-37C3-7181-27F4976B5926}"/>
              </a:ext>
            </a:extLst>
          </p:cNvPr>
          <p:cNvSpPr>
            <a:spLocks noGrp="1" noChangeArrowheads="1"/>
          </p:cNvSpPr>
          <p:nvPr>
            <p:ph type="body" idx="1"/>
          </p:nvPr>
        </p:nvSpPr>
        <p:spPr bwMode="auto">
          <a:xfrm>
            <a:off x="685800" y="1066800"/>
            <a:ext cx="77724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GB" altLang="en-US" sz="2000" b="1" dirty="0">
              <a:latin typeface="Arial" panose="020B0604020202020204" pitchFamily="34" charset="0"/>
              <a:cs typeface="Arial" panose="020B0604020202020204" pitchFamily="34" charset="0"/>
            </a:endParaRPr>
          </a:p>
          <a:p>
            <a:r>
              <a:rPr lang="en-GB" altLang="en-US" sz="2000" b="1" dirty="0">
                <a:latin typeface="Arial" panose="020B0604020202020204" pitchFamily="34" charset="0"/>
                <a:cs typeface="Arial" panose="020B0604020202020204" pitchFamily="34" charset="0"/>
              </a:rPr>
              <a:t>Nutritional deficiencies occur when the quantity or quality of food is not sufficient to meet a persons needs. </a:t>
            </a:r>
          </a:p>
          <a:p>
            <a:endParaRPr lang="en-GB" altLang="en-US" sz="2000" b="1" dirty="0">
              <a:latin typeface="Arial" panose="020B0604020202020204" pitchFamily="34" charset="0"/>
              <a:cs typeface="Arial" panose="020B0604020202020204" pitchFamily="34" charset="0"/>
            </a:endParaRPr>
          </a:p>
          <a:p>
            <a:r>
              <a:rPr lang="en-GB" altLang="en-US" sz="2000" b="1" dirty="0">
                <a:latin typeface="Arial" panose="020B0604020202020204" pitchFamily="34" charset="0"/>
                <a:cs typeface="Arial" panose="020B0604020202020204" pitchFamily="34" charset="0"/>
              </a:rPr>
              <a:t>This may be caused by not having enough food to eat or by infections with bacteria, viruses or parasites.</a:t>
            </a:r>
          </a:p>
          <a:p>
            <a:pPr>
              <a:buFontTx/>
              <a:buNone/>
            </a:pPr>
            <a:endParaRPr lang="en-GB" altLang="en-US" sz="2000" b="1" dirty="0">
              <a:latin typeface="Arial" panose="020B0604020202020204" pitchFamily="34" charset="0"/>
              <a:cs typeface="Arial" panose="020B0604020202020204" pitchFamily="34" charset="0"/>
            </a:endParaRPr>
          </a:p>
          <a:p>
            <a:r>
              <a:rPr lang="en-GB" altLang="en-US" sz="2000" b="1" dirty="0">
                <a:latin typeface="Arial" panose="020B0604020202020204" pitchFamily="34" charset="0"/>
                <a:cs typeface="Arial" panose="020B0604020202020204" pitchFamily="34" charset="0"/>
              </a:rPr>
              <a:t>Infections can increase peoples nutrient requirements and reduce their appetite.  </a:t>
            </a:r>
          </a:p>
          <a:p>
            <a:endParaRPr lang="en-GB" altLang="en-US" sz="2000" b="1" dirty="0">
              <a:latin typeface="Arial" panose="020B0604020202020204" pitchFamily="34" charset="0"/>
              <a:cs typeface="Arial" panose="020B0604020202020204" pitchFamily="34" charset="0"/>
            </a:endParaRPr>
          </a:p>
          <a:p>
            <a:r>
              <a:rPr lang="en-GB" altLang="en-US" sz="2000" b="1" dirty="0">
                <a:latin typeface="Arial" panose="020B0604020202020204" pitchFamily="34" charset="0"/>
                <a:cs typeface="Arial" panose="020B0604020202020204" pitchFamily="34" charset="0"/>
              </a:rPr>
              <a:t>Nutritional deficiencies lead to malnutrition.</a:t>
            </a:r>
          </a:p>
          <a:p>
            <a:pPr>
              <a:buFontTx/>
              <a:buNone/>
            </a:pPr>
            <a:endParaRPr lang="en-GB" altLang="en-US" sz="2000" b="1" dirty="0">
              <a:latin typeface="Arial" panose="020B0604020202020204" pitchFamily="34" charset="0"/>
              <a:cs typeface="Arial" panose="020B0604020202020204" pitchFamily="34" charset="0"/>
            </a:endParaRPr>
          </a:p>
          <a:p>
            <a:pPr>
              <a:buFontTx/>
              <a:buNone/>
            </a:pPr>
            <a:endParaRPr lang="en-GB" altLang="en-US" sz="2400" b="1" dirty="0">
              <a:latin typeface="Arial" panose="020B0604020202020204" pitchFamily="34" charset="0"/>
              <a:cs typeface="Arial" panose="020B0604020202020204" pitchFamily="34" charset="0"/>
            </a:endParaRPr>
          </a:p>
        </p:txBody>
      </p:sp>
      <p:sp>
        <p:nvSpPr>
          <p:cNvPr id="74761" name="Text Box 9">
            <a:extLst>
              <a:ext uri="{FF2B5EF4-FFF2-40B4-BE49-F238E27FC236}">
                <a16:creationId xmlns:a16="http://schemas.microsoft.com/office/drawing/2014/main" id="{B2E74640-EA3D-DAE5-41A4-0B667FB45620}"/>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8D68397F-0846-46B5-84D8-0B9027A18BF6}" type="slidenum">
              <a:rPr lang="en-GB" altLang="en-US" sz="900" i="0"/>
              <a:pPr>
                <a:spcBef>
                  <a:spcPct val="50000"/>
                </a:spcBef>
              </a:pPr>
              <a:t>5</a:t>
            </a:fld>
            <a:endParaRPr lang="en-GB" altLang="en-US" sz="900" i="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AutoShape 2">
            <a:extLst>
              <a:ext uri="{FF2B5EF4-FFF2-40B4-BE49-F238E27FC236}">
                <a16:creationId xmlns:a16="http://schemas.microsoft.com/office/drawing/2014/main" id="{09B6D25F-AAA9-2636-5B09-C2F663094404}"/>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99683" name="Text Box 3">
            <a:extLst>
              <a:ext uri="{FF2B5EF4-FFF2-40B4-BE49-F238E27FC236}">
                <a16:creationId xmlns:a16="http://schemas.microsoft.com/office/drawing/2014/main" id="{D1A62714-65B7-3016-B982-F93DC5603BA0}"/>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Nutritional Deficiencies </a:t>
            </a:r>
          </a:p>
        </p:txBody>
      </p:sp>
      <p:sp>
        <p:nvSpPr>
          <p:cNvPr id="199684" name="Text Box 4">
            <a:extLst>
              <a:ext uri="{FF2B5EF4-FFF2-40B4-BE49-F238E27FC236}">
                <a16:creationId xmlns:a16="http://schemas.microsoft.com/office/drawing/2014/main" id="{B3296229-975A-FC59-E855-29C55B20165E}"/>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199685" name="Rectangle 5">
            <a:extLst>
              <a:ext uri="{FF2B5EF4-FFF2-40B4-BE49-F238E27FC236}">
                <a16:creationId xmlns:a16="http://schemas.microsoft.com/office/drawing/2014/main" id="{512B6CDA-5B9E-C4F5-2080-9EEE97D02FB3}"/>
              </a:ext>
            </a:extLst>
          </p:cNvPr>
          <p:cNvSpPr>
            <a:spLocks noGrp="1" noChangeArrowheads="1"/>
          </p:cNvSpPr>
          <p:nvPr>
            <p:ph type="body" idx="1"/>
          </p:nvPr>
        </p:nvSpPr>
        <p:spPr bwMode="auto">
          <a:xfrm>
            <a:off x="685800" y="1066800"/>
            <a:ext cx="77724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endParaRPr lang="en-GB" altLang="en-US" sz="2000" b="1" dirty="0">
              <a:latin typeface="Arial" panose="020B0604020202020204" pitchFamily="34" charset="0"/>
              <a:cs typeface="Arial" panose="020B0604020202020204" pitchFamily="34" charset="0"/>
            </a:endParaRPr>
          </a:p>
          <a:p>
            <a:pPr>
              <a:buFontTx/>
              <a:buNone/>
            </a:pPr>
            <a:r>
              <a:rPr lang="en-GB" altLang="en-US" sz="2000" b="1" dirty="0">
                <a:latin typeface="Arial" panose="020B0604020202020204" pitchFamily="34" charset="0"/>
                <a:cs typeface="Arial" panose="020B0604020202020204" pitchFamily="34" charset="0"/>
              </a:rPr>
              <a:t>There are several types of malnutrition: </a:t>
            </a:r>
          </a:p>
          <a:p>
            <a:pPr>
              <a:buFontTx/>
              <a:buNone/>
            </a:pPr>
            <a:endParaRPr lang="en-GB" altLang="en-US" sz="2000" b="1" dirty="0">
              <a:latin typeface="Arial" panose="020B0604020202020204" pitchFamily="34" charset="0"/>
              <a:cs typeface="Arial" panose="020B0604020202020204" pitchFamily="34" charset="0"/>
            </a:endParaRPr>
          </a:p>
          <a:p>
            <a:r>
              <a:rPr lang="en-GB" altLang="en-US" sz="2000" b="1" i="1" dirty="0">
                <a:latin typeface="Arial" panose="020B0604020202020204" pitchFamily="34" charset="0"/>
                <a:cs typeface="Arial" panose="020B0604020202020204" pitchFamily="34" charset="0"/>
              </a:rPr>
              <a:t>Protein Energy Malnutrition</a:t>
            </a:r>
            <a:r>
              <a:rPr lang="en-GB" altLang="en-US" sz="2000" b="1" dirty="0">
                <a:latin typeface="Arial" panose="020B0604020202020204" pitchFamily="34" charset="0"/>
                <a:cs typeface="Arial" panose="020B0604020202020204" pitchFamily="34" charset="0"/>
              </a:rPr>
              <a:t> (PEM) can lead to acute thinness (wasting) or a long term reduction in child growth (stunting). When the PEM is severe it can lead to </a:t>
            </a:r>
            <a:r>
              <a:rPr lang="en-GB" altLang="en-US" sz="2000" b="1" i="1" dirty="0">
                <a:latin typeface="Arial" panose="020B0604020202020204" pitchFamily="34" charset="0"/>
                <a:cs typeface="Arial" panose="020B0604020202020204" pitchFamily="34" charset="0"/>
              </a:rPr>
              <a:t>Marasmus</a:t>
            </a:r>
            <a:r>
              <a:rPr lang="en-GB" altLang="en-US" sz="2000" b="1" dirty="0">
                <a:latin typeface="Arial" panose="020B0604020202020204" pitchFamily="34" charset="0"/>
                <a:cs typeface="Arial" panose="020B0604020202020204" pitchFamily="34" charset="0"/>
              </a:rPr>
              <a:t> or </a:t>
            </a:r>
            <a:r>
              <a:rPr lang="en-GB" altLang="en-US" sz="2000" b="1" i="1" dirty="0">
                <a:latin typeface="Arial" panose="020B0604020202020204" pitchFamily="34" charset="0"/>
                <a:cs typeface="Arial" panose="020B0604020202020204" pitchFamily="34" charset="0"/>
              </a:rPr>
              <a:t>Kwashiorkor</a:t>
            </a:r>
            <a:r>
              <a:rPr lang="en-GB" altLang="en-US" sz="2000" b="1" dirty="0">
                <a:latin typeface="Arial" panose="020B0604020202020204" pitchFamily="34" charset="0"/>
                <a:cs typeface="Arial" panose="020B0604020202020204" pitchFamily="34" charset="0"/>
              </a:rPr>
              <a:t>.  Usually this type of malnutrition is caused by a deficiency in both macronutrients and micronutrients. </a:t>
            </a:r>
          </a:p>
          <a:p>
            <a:pPr>
              <a:buFontTx/>
              <a:buNone/>
            </a:pPr>
            <a:r>
              <a:rPr lang="en-GB" altLang="en-US" sz="2000" b="1" dirty="0">
                <a:latin typeface="Arial" panose="020B0604020202020204" pitchFamily="34" charset="0"/>
                <a:cs typeface="Arial" panose="020B0604020202020204" pitchFamily="34" charset="0"/>
              </a:rPr>
              <a:t>	</a:t>
            </a:r>
          </a:p>
          <a:p>
            <a:r>
              <a:rPr lang="en-GB" altLang="en-US" sz="2000" b="1" i="1" dirty="0">
                <a:latin typeface="Arial" panose="020B0604020202020204" pitchFamily="34" charset="0"/>
                <a:cs typeface="Arial" panose="020B0604020202020204" pitchFamily="34" charset="0"/>
              </a:rPr>
              <a:t>Micronutrient Malnutrition</a:t>
            </a:r>
            <a:r>
              <a:rPr lang="en-GB" altLang="en-US" sz="2000" b="1" dirty="0">
                <a:latin typeface="Arial" panose="020B0604020202020204" pitchFamily="34" charset="0"/>
                <a:cs typeface="Arial" panose="020B0604020202020204" pitchFamily="34" charset="0"/>
              </a:rPr>
              <a:t> can occur even if the person is getting enough energy and they are not thin or short.  It is usually caused by a deficiency in one or a small number of specific micronutrients. </a:t>
            </a:r>
          </a:p>
          <a:p>
            <a:pPr>
              <a:buFontTx/>
              <a:buNone/>
            </a:pPr>
            <a:endParaRPr lang="en-GB" altLang="en-US" sz="2000" b="1" dirty="0">
              <a:latin typeface="Arial" panose="020B0604020202020204" pitchFamily="34" charset="0"/>
              <a:cs typeface="Arial" panose="020B0604020202020204" pitchFamily="34" charset="0"/>
            </a:endParaRPr>
          </a:p>
        </p:txBody>
      </p:sp>
      <p:sp>
        <p:nvSpPr>
          <p:cNvPr id="199689" name="Text Box 9">
            <a:extLst>
              <a:ext uri="{FF2B5EF4-FFF2-40B4-BE49-F238E27FC236}">
                <a16:creationId xmlns:a16="http://schemas.microsoft.com/office/drawing/2014/main" id="{6C6BDE17-54B4-5ED9-BEA8-4CFE07A4A8CB}"/>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55D77E80-9555-4302-AA46-715099A536BA}" type="slidenum">
              <a:rPr lang="en-GB" altLang="en-US" sz="900" i="0"/>
              <a:pPr>
                <a:spcBef>
                  <a:spcPct val="50000"/>
                </a:spcBef>
              </a:pPr>
              <a:t>6</a:t>
            </a:fld>
            <a:endParaRPr lang="en-GB" altLang="en-US" sz="900" i="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172F3736-F5FA-63BC-131C-F65DB0F567DD}"/>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5779" name="Text Box 3">
            <a:extLst>
              <a:ext uri="{FF2B5EF4-FFF2-40B4-BE49-F238E27FC236}">
                <a16:creationId xmlns:a16="http://schemas.microsoft.com/office/drawing/2014/main" id="{BD2744E2-BBBB-A16D-A84B-EA7E899A3AFD}"/>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Micronutrient Deficiency Disease </a:t>
            </a:r>
          </a:p>
        </p:txBody>
      </p:sp>
      <p:sp>
        <p:nvSpPr>
          <p:cNvPr id="75781" name="Rectangle 5">
            <a:extLst>
              <a:ext uri="{FF2B5EF4-FFF2-40B4-BE49-F238E27FC236}">
                <a16:creationId xmlns:a16="http://schemas.microsoft.com/office/drawing/2014/main" id="{EF64EA7D-C673-D774-83D1-14C89D40A2D7}"/>
              </a:ext>
            </a:extLst>
          </p:cNvPr>
          <p:cNvSpPr>
            <a:spLocks noGrp="1" noChangeArrowheads="1"/>
          </p:cNvSpPr>
          <p:nvPr>
            <p:ph type="body" idx="1"/>
          </p:nvPr>
        </p:nvSpPr>
        <p:spPr bwMode="auto">
          <a:xfrm>
            <a:off x="685800" y="1219200"/>
            <a:ext cx="77724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altLang="en-US" sz="2600" b="1" dirty="0">
                <a:latin typeface="Times New Roman" panose="02020603050405020304" pitchFamily="18" charset="0"/>
                <a:cs typeface="Times New Roman" panose="02020603050405020304" pitchFamily="18" charset="0"/>
              </a:rPr>
              <a:t>Diseases such as anaemia, scurvy and pellagra are caused by deficiencies in micronutrients.  They can be very serious and people can die as a result.</a:t>
            </a:r>
          </a:p>
          <a:p>
            <a:endParaRPr lang="en-GB" altLang="en-US" sz="2600" b="1" dirty="0">
              <a:latin typeface="Times New Roman" panose="02020603050405020304" pitchFamily="18" charset="0"/>
              <a:cs typeface="Times New Roman" panose="02020603050405020304" pitchFamily="18" charset="0"/>
            </a:endParaRPr>
          </a:p>
          <a:p>
            <a:endParaRPr lang="en-GB" altLang="en-US" sz="2600" b="1" dirty="0">
              <a:latin typeface="Times New Roman" panose="02020603050405020304" pitchFamily="18" charset="0"/>
              <a:cs typeface="Times New Roman" panose="02020603050405020304" pitchFamily="18" charset="0"/>
            </a:endParaRPr>
          </a:p>
          <a:p>
            <a:r>
              <a:rPr lang="en-GB" altLang="en-US" sz="2600" b="1" dirty="0">
                <a:latin typeface="Times New Roman" panose="02020603050405020304" pitchFamily="18" charset="0"/>
                <a:cs typeface="Times New Roman" panose="02020603050405020304" pitchFamily="18" charset="0"/>
              </a:rPr>
              <a:t>Many people in the world suffer from micronutrient deficiencies and anaemia is the most common.</a:t>
            </a:r>
          </a:p>
        </p:txBody>
      </p:sp>
      <p:sp>
        <p:nvSpPr>
          <p:cNvPr id="75783" name="Text Box 7">
            <a:extLst>
              <a:ext uri="{FF2B5EF4-FFF2-40B4-BE49-F238E27FC236}">
                <a16:creationId xmlns:a16="http://schemas.microsoft.com/office/drawing/2014/main" id="{512D099A-6476-5901-B8B7-891699A2D447}"/>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75787" name="Text Box 11">
            <a:extLst>
              <a:ext uri="{FF2B5EF4-FFF2-40B4-BE49-F238E27FC236}">
                <a16:creationId xmlns:a16="http://schemas.microsoft.com/office/drawing/2014/main" id="{0E28FCDB-58F4-5C79-F754-5B1259EBA78B}"/>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D82D1AC7-3753-4335-9372-028706F02258}" type="slidenum">
              <a:rPr lang="en-GB" altLang="en-US" sz="900" i="0"/>
              <a:pPr>
                <a:spcBef>
                  <a:spcPct val="50000"/>
                </a:spcBef>
              </a:pPr>
              <a:t>7</a:t>
            </a:fld>
            <a:endParaRPr lang="en-GB" altLang="en-US" sz="900" i="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AutoShape 2">
            <a:extLst>
              <a:ext uri="{FF2B5EF4-FFF2-40B4-BE49-F238E27FC236}">
                <a16:creationId xmlns:a16="http://schemas.microsoft.com/office/drawing/2014/main" id="{7B22447B-E342-5A9C-8F41-9400D199BDBD}"/>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6803" name="Text Box 3">
            <a:extLst>
              <a:ext uri="{FF2B5EF4-FFF2-40B4-BE49-F238E27FC236}">
                <a16:creationId xmlns:a16="http://schemas.microsoft.com/office/drawing/2014/main" id="{2B7F466F-43FD-3B86-9284-D197237FBBF1}"/>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Nutritional Assessments/Surveys</a:t>
            </a:r>
          </a:p>
        </p:txBody>
      </p:sp>
      <p:sp>
        <p:nvSpPr>
          <p:cNvPr id="76805" name="Rectangle 5">
            <a:extLst>
              <a:ext uri="{FF2B5EF4-FFF2-40B4-BE49-F238E27FC236}">
                <a16:creationId xmlns:a16="http://schemas.microsoft.com/office/drawing/2014/main" id="{01B84443-68CC-A1BA-709E-F2F14044AFDE}"/>
              </a:ext>
            </a:extLst>
          </p:cNvPr>
          <p:cNvSpPr>
            <a:spLocks noGrp="1" noChangeArrowheads="1"/>
          </p:cNvSpPr>
          <p:nvPr>
            <p:ph type="body" idx="1"/>
          </p:nvPr>
        </p:nvSpPr>
        <p:spPr bwMode="auto">
          <a:xfrm>
            <a:off x="685800" y="990600"/>
            <a:ext cx="7772400" cy="53340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dirty="0">
                <a:latin typeface="Arial" panose="020B0604020202020204" pitchFamily="34" charset="0"/>
                <a:cs typeface="Times New Roman" panose="02020603050405020304" pitchFamily="18" charset="0"/>
              </a:rPr>
              <a:t>	</a:t>
            </a:r>
          </a:p>
          <a:p>
            <a:pPr>
              <a:buFontTx/>
              <a:buNone/>
            </a:pPr>
            <a:r>
              <a:rPr lang="en-GB" altLang="en-US" sz="2000" b="1" dirty="0">
                <a:latin typeface="Arial" panose="020B0604020202020204" pitchFamily="34" charset="0"/>
                <a:cs typeface="Times New Roman" panose="02020603050405020304" pitchFamily="18" charset="0"/>
              </a:rPr>
              <a:t>	Nutrition assessments are designed to find out about nutrition problems.  They may involve the following:</a:t>
            </a:r>
          </a:p>
          <a:p>
            <a:pPr>
              <a:buFontTx/>
              <a:buNone/>
            </a:pPr>
            <a:r>
              <a:rPr lang="en-GB" altLang="en-US" sz="2000" b="1" dirty="0">
                <a:latin typeface="Arial" panose="020B0604020202020204" pitchFamily="34" charset="0"/>
                <a:cs typeface="Times New Roman" panose="02020603050405020304" pitchFamily="18" charset="0"/>
              </a:rPr>
              <a:t> </a:t>
            </a:r>
          </a:p>
          <a:p>
            <a:r>
              <a:rPr lang="en-GB" altLang="en-US" sz="2000" b="1" dirty="0">
                <a:latin typeface="Arial" panose="020B0604020202020204" pitchFamily="34" charset="0"/>
                <a:cs typeface="Times New Roman" panose="02020603050405020304" pitchFamily="18" charset="0"/>
              </a:rPr>
              <a:t>Finding out about where food is obtained, who has access to food and who does not, and how it is used.</a:t>
            </a:r>
          </a:p>
          <a:p>
            <a:pPr>
              <a:buFontTx/>
              <a:buNone/>
            </a:pPr>
            <a:endParaRPr lang="en-GB" altLang="en-US" sz="2000" b="1" dirty="0">
              <a:latin typeface="Arial" panose="020B0604020202020204" pitchFamily="34" charset="0"/>
              <a:cs typeface="Times New Roman" panose="02020603050405020304" pitchFamily="18" charset="0"/>
            </a:endParaRPr>
          </a:p>
          <a:p>
            <a:r>
              <a:rPr lang="en-GB" altLang="en-US" sz="2000" b="1" dirty="0">
                <a:latin typeface="Arial" panose="020B0604020202020204" pitchFamily="34" charset="0"/>
                <a:cs typeface="Times New Roman" panose="02020603050405020304" pitchFamily="18" charset="0"/>
              </a:rPr>
              <a:t>Weighing and measuring people to see if they are too thin or too short due to lack of food.</a:t>
            </a:r>
          </a:p>
          <a:p>
            <a:pPr>
              <a:buFontTx/>
              <a:buNone/>
            </a:pPr>
            <a:endParaRPr lang="en-GB" altLang="en-US" sz="2000" b="1" dirty="0">
              <a:latin typeface="Arial" panose="020B0604020202020204" pitchFamily="34" charset="0"/>
              <a:cs typeface="Times New Roman" panose="02020603050405020304" pitchFamily="18" charset="0"/>
            </a:endParaRPr>
          </a:p>
          <a:p>
            <a:r>
              <a:rPr lang="en-GB" altLang="en-US" sz="2000" b="1" dirty="0">
                <a:latin typeface="Arial" panose="020B0604020202020204" pitchFamily="34" charset="0"/>
                <a:cs typeface="Times New Roman" panose="02020603050405020304" pitchFamily="18" charset="0"/>
              </a:rPr>
              <a:t>Looking at people to see if they have signs of nutritional deficiencies.</a:t>
            </a:r>
          </a:p>
          <a:p>
            <a:pPr>
              <a:buFontTx/>
              <a:buNone/>
            </a:pPr>
            <a:endParaRPr lang="en-GB" altLang="en-US" sz="2000" b="1" dirty="0">
              <a:latin typeface="Arial" panose="020B0604020202020204" pitchFamily="34" charset="0"/>
              <a:cs typeface="Times New Roman" panose="02020603050405020304" pitchFamily="18" charset="0"/>
            </a:endParaRPr>
          </a:p>
          <a:p>
            <a:r>
              <a:rPr lang="en-GB" altLang="en-US" sz="2000" b="1" dirty="0">
                <a:latin typeface="Arial" panose="020B0604020202020204" pitchFamily="34" charset="0"/>
                <a:cs typeface="Times New Roman" panose="02020603050405020304" pitchFamily="18" charset="0"/>
              </a:rPr>
              <a:t>Taking samples of urine or blood to test how many nutrients people have.</a:t>
            </a:r>
          </a:p>
          <a:p>
            <a:pPr>
              <a:buFontTx/>
              <a:buNone/>
            </a:pPr>
            <a:endParaRPr lang="en-GB" altLang="en-US" sz="2000" b="1" dirty="0">
              <a:latin typeface="Arial" panose="020B0604020202020204" pitchFamily="34" charset="0"/>
              <a:cs typeface="Arial" panose="020B0604020202020204" pitchFamily="34" charset="0"/>
            </a:endParaRPr>
          </a:p>
        </p:txBody>
      </p:sp>
      <p:sp>
        <p:nvSpPr>
          <p:cNvPr id="76806" name="Text Box 6">
            <a:extLst>
              <a:ext uri="{FF2B5EF4-FFF2-40B4-BE49-F238E27FC236}">
                <a16:creationId xmlns:a16="http://schemas.microsoft.com/office/drawing/2014/main" id="{31FD884B-23F0-75C7-3299-A6B9D8293807}"/>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76810" name="Text Box 10">
            <a:extLst>
              <a:ext uri="{FF2B5EF4-FFF2-40B4-BE49-F238E27FC236}">
                <a16:creationId xmlns:a16="http://schemas.microsoft.com/office/drawing/2014/main" id="{DF14E9B9-32CB-A6B7-46A7-C197DAB017DC}"/>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70C2F9DD-1ED0-45C7-8742-8315BE28D19E}" type="slidenum">
              <a:rPr lang="en-GB" altLang="en-US" sz="900" i="0"/>
              <a:pPr>
                <a:spcBef>
                  <a:spcPct val="50000"/>
                </a:spcBef>
              </a:pPr>
              <a:t>8</a:t>
            </a:fld>
            <a:endParaRPr lang="en-GB" altLang="en-US" sz="900" i="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a:extLst>
              <a:ext uri="{FF2B5EF4-FFF2-40B4-BE49-F238E27FC236}">
                <a16:creationId xmlns:a16="http://schemas.microsoft.com/office/drawing/2014/main" id="{7188C557-D6D1-F55C-21DC-6A02D74C9256}"/>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7827" name="Text Box 3">
            <a:extLst>
              <a:ext uri="{FF2B5EF4-FFF2-40B4-BE49-F238E27FC236}">
                <a16:creationId xmlns:a16="http://schemas.microsoft.com/office/drawing/2014/main" id="{1E7DDDDB-C0CF-2062-1713-CD9F9E4986DB}"/>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Assessing Micronutrient Problems</a:t>
            </a:r>
          </a:p>
        </p:txBody>
      </p:sp>
      <p:sp>
        <p:nvSpPr>
          <p:cNvPr id="77829" name="Rectangle 5">
            <a:extLst>
              <a:ext uri="{FF2B5EF4-FFF2-40B4-BE49-F238E27FC236}">
                <a16:creationId xmlns:a16="http://schemas.microsoft.com/office/drawing/2014/main" id="{44E74F19-2CC7-002B-48EC-2802A67491D3}"/>
              </a:ext>
            </a:extLst>
          </p:cNvPr>
          <p:cNvSpPr>
            <a:spLocks noGrp="1" noChangeArrowheads="1"/>
          </p:cNvSpPr>
          <p:nvPr>
            <p:ph type="body" idx="1"/>
          </p:nvPr>
        </p:nvSpPr>
        <p:spPr bwMode="auto">
          <a:xfrm>
            <a:off x="685800" y="990600"/>
            <a:ext cx="7772400" cy="53340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609600" indent="-609600">
              <a:lnSpc>
                <a:spcPct val="90000"/>
              </a:lnSpc>
              <a:buFontTx/>
              <a:buNone/>
            </a:pPr>
            <a:r>
              <a:rPr lang="en-GB" altLang="en-US" sz="2000" b="1" dirty="0">
                <a:latin typeface="Arial" panose="020B0604020202020204" pitchFamily="34" charset="0"/>
                <a:cs typeface="Times New Roman" panose="02020603050405020304" pitchFamily="18" charset="0"/>
              </a:rPr>
              <a:t>	 </a:t>
            </a:r>
          </a:p>
          <a:p>
            <a:pPr marL="609600" indent="-609600">
              <a:lnSpc>
                <a:spcPct val="90000"/>
              </a:lnSpc>
            </a:pPr>
            <a:r>
              <a:rPr lang="en-GB" altLang="en-US" sz="2000" b="1" dirty="0">
                <a:latin typeface="Arial" panose="020B0604020202020204" pitchFamily="34" charset="0"/>
                <a:cs typeface="Times New Roman" panose="02020603050405020304" pitchFamily="18" charset="0"/>
              </a:rPr>
              <a:t>All health staff and members of survey teams should be able to recognise basic nutritional deficiencies.</a:t>
            </a:r>
          </a:p>
          <a:p>
            <a:pPr marL="609600" indent="-609600">
              <a:lnSpc>
                <a:spcPct val="90000"/>
              </a:lnSpc>
              <a:buFontTx/>
              <a:buNone/>
            </a:pPr>
            <a:endParaRPr lang="en-GB" altLang="en-US" sz="2000" b="1" dirty="0">
              <a:latin typeface="Arial" panose="020B0604020202020204" pitchFamily="34" charset="0"/>
              <a:cs typeface="Times New Roman" panose="02020603050405020304" pitchFamily="18" charset="0"/>
            </a:endParaRPr>
          </a:p>
          <a:p>
            <a:pPr marL="609600" indent="-609600">
              <a:lnSpc>
                <a:spcPct val="90000"/>
              </a:lnSpc>
            </a:pPr>
            <a:r>
              <a:rPr lang="en-GB" altLang="en-US" sz="2000" b="1" dirty="0">
                <a:latin typeface="Arial" panose="020B0604020202020204" pitchFamily="34" charset="0"/>
                <a:cs typeface="Times New Roman" panose="02020603050405020304" pitchFamily="18" charset="0"/>
              </a:rPr>
              <a:t>It can be very difficult to recognise the signs of some deficiencies which is one reason why it is sometimes necessary to collect samples of blood or urine for testing.</a:t>
            </a:r>
          </a:p>
          <a:p>
            <a:pPr marL="609600" indent="-609600">
              <a:lnSpc>
                <a:spcPct val="90000"/>
              </a:lnSpc>
            </a:pPr>
            <a:endParaRPr lang="en-GB" altLang="en-US" sz="2000" b="1" dirty="0">
              <a:latin typeface="Arial" panose="020B0604020202020204" pitchFamily="34" charset="0"/>
              <a:cs typeface="Times New Roman" panose="02020603050405020304" pitchFamily="18" charset="0"/>
            </a:endParaRPr>
          </a:p>
          <a:p>
            <a:pPr marL="609600" indent="-609600">
              <a:lnSpc>
                <a:spcPct val="90000"/>
              </a:lnSpc>
            </a:pPr>
            <a:r>
              <a:rPr lang="en-GB" altLang="en-US" sz="2000" b="1" dirty="0">
                <a:latin typeface="Arial" panose="020B0604020202020204" pitchFamily="34" charset="0"/>
                <a:cs typeface="Times New Roman" panose="02020603050405020304" pitchFamily="18" charset="0"/>
              </a:rPr>
              <a:t>Not all people who are deficient will show clinical signs.</a:t>
            </a:r>
          </a:p>
          <a:p>
            <a:pPr marL="609600" indent="-609600">
              <a:lnSpc>
                <a:spcPct val="90000"/>
              </a:lnSpc>
              <a:buFontTx/>
              <a:buNone/>
            </a:pPr>
            <a:r>
              <a:rPr lang="en-GB" altLang="en-US" sz="2000" b="1" dirty="0">
                <a:latin typeface="Arial" panose="020B0604020202020204" pitchFamily="34" charset="0"/>
                <a:cs typeface="Times New Roman" panose="02020603050405020304" pitchFamily="18" charset="0"/>
              </a:rPr>
              <a:t>	</a:t>
            </a:r>
          </a:p>
          <a:p>
            <a:pPr marL="609600" indent="-609600">
              <a:lnSpc>
                <a:spcPct val="90000"/>
              </a:lnSpc>
            </a:pPr>
            <a:r>
              <a:rPr lang="en-GB" altLang="en-US" sz="2000" b="1" dirty="0">
                <a:latin typeface="Arial" panose="020B0604020202020204" pitchFamily="34" charset="0"/>
                <a:cs typeface="Times New Roman" panose="02020603050405020304" pitchFamily="18" charset="0"/>
              </a:rPr>
              <a:t>Nutrition assessments can be carried out as part of routine health care or during surveys.  They can help to understand the underlying and immediate causes of malnutrition. </a:t>
            </a:r>
          </a:p>
          <a:p>
            <a:pPr marL="609600" indent="-609600">
              <a:lnSpc>
                <a:spcPct val="90000"/>
              </a:lnSpc>
              <a:buFontTx/>
              <a:buNone/>
            </a:pPr>
            <a:endParaRPr lang="en-GB" altLang="en-US" sz="2000" b="1" dirty="0">
              <a:latin typeface="Arial" panose="020B0604020202020204" pitchFamily="34" charset="0"/>
              <a:cs typeface="Times New Roman" panose="02020603050405020304" pitchFamily="18" charset="0"/>
            </a:endParaRPr>
          </a:p>
          <a:p>
            <a:pPr marL="609600" indent="-609600">
              <a:lnSpc>
                <a:spcPct val="90000"/>
              </a:lnSpc>
              <a:buFontTx/>
              <a:buNone/>
            </a:pPr>
            <a:r>
              <a:rPr lang="en-GB" altLang="en-US" sz="2000" b="1" dirty="0">
                <a:latin typeface="Arial" panose="020B0604020202020204" pitchFamily="34" charset="0"/>
                <a:cs typeface="Times New Roman" panose="02020603050405020304" pitchFamily="18" charset="0"/>
              </a:rPr>
              <a:t>	</a:t>
            </a:r>
          </a:p>
          <a:p>
            <a:pPr marL="609600" indent="-609600">
              <a:lnSpc>
                <a:spcPct val="90000"/>
              </a:lnSpc>
              <a:buFontTx/>
              <a:buNone/>
            </a:pPr>
            <a:r>
              <a:rPr lang="en-GB" altLang="en-US" sz="2000" b="1" dirty="0">
                <a:latin typeface="Arial" panose="020B0604020202020204" pitchFamily="34" charset="0"/>
                <a:cs typeface="Times New Roman" panose="02020603050405020304" pitchFamily="18" charset="0"/>
              </a:rPr>
              <a:t> </a:t>
            </a:r>
          </a:p>
          <a:p>
            <a:pPr marL="609600" indent="-609600">
              <a:lnSpc>
                <a:spcPct val="90000"/>
              </a:lnSpc>
              <a:buFontTx/>
              <a:buNone/>
            </a:pPr>
            <a:endParaRPr lang="en-GB" altLang="en-US" sz="2000" b="1" dirty="0">
              <a:latin typeface="Arial" panose="020B0604020202020204" pitchFamily="34" charset="0"/>
              <a:cs typeface="Arial" panose="020B0604020202020204" pitchFamily="34" charset="0"/>
            </a:endParaRPr>
          </a:p>
        </p:txBody>
      </p:sp>
      <p:sp>
        <p:nvSpPr>
          <p:cNvPr id="77830" name="Text Box 6">
            <a:extLst>
              <a:ext uri="{FF2B5EF4-FFF2-40B4-BE49-F238E27FC236}">
                <a16:creationId xmlns:a16="http://schemas.microsoft.com/office/drawing/2014/main" id="{B65F192F-C445-EB97-724D-29C7284458AD}"/>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77834" name="Text Box 10">
            <a:extLst>
              <a:ext uri="{FF2B5EF4-FFF2-40B4-BE49-F238E27FC236}">
                <a16:creationId xmlns:a16="http://schemas.microsoft.com/office/drawing/2014/main" id="{A5D05009-C258-B80A-80A3-5436BE53B838}"/>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48D1CDA7-C678-4D88-900C-A7F19F1F7178}" type="slidenum">
              <a:rPr lang="en-GB" altLang="en-US" sz="900" i="0"/>
              <a:pPr>
                <a:spcBef>
                  <a:spcPct val="50000"/>
                </a:spcBef>
              </a:pPr>
              <a:t>9</a:t>
            </a:fld>
            <a:endParaRPr lang="en-GB" altLang="en-US" sz="900" i="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AutoShape 2">
            <a:extLst>
              <a:ext uri="{FF2B5EF4-FFF2-40B4-BE49-F238E27FC236}">
                <a16:creationId xmlns:a16="http://schemas.microsoft.com/office/drawing/2014/main" id="{23B15982-F49E-E7AE-14DA-4CF6620F296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11619" name="Text Box 3">
            <a:extLst>
              <a:ext uri="{FF2B5EF4-FFF2-40B4-BE49-F238E27FC236}">
                <a16:creationId xmlns:a16="http://schemas.microsoft.com/office/drawing/2014/main" id="{46C7786D-BCFA-81AD-3D87-8D9E0852AB94}"/>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Causes of Malnutrition</a:t>
            </a:r>
          </a:p>
        </p:txBody>
      </p:sp>
      <p:graphicFrame>
        <p:nvGraphicFramePr>
          <p:cNvPr id="111620" name="Object 4">
            <a:extLst>
              <a:ext uri="{FF2B5EF4-FFF2-40B4-BE49-F238E27FC236}">
                <a16:creationId xmlns:a16="http://schemas.microsoft.com/office/drawing/2014/main" id="{CB30D551-3448-CD5A-19C4-1EDABB2DBD27}"/>
              </a:ext>
            </a:extLst>
          </p:cNvPr>
          <p:cNvGraphicFramePr>
            <a:graphicFrameLocks noGrp="1" noChangeAspect="1"/>
          </p:cNvGraphicFramePr>
          <p:nvPr>
            <p:ph type="body" idx="1"/>
          </p:nvPr>
        </p:nvGraphicFramePr>
        <p:xfrm>
          <a:off x="992188" y="1219200"/>
          <a:ext cx="7159625" cy="4876800"/>
        </p:xfrm>
        <a:graphic>
          <a:graphicData uri="http://schemas.openxmlformats.org/presentationml/2006/ole">
            <mc:AlternateContent xmlns:mc="http://schemas.openxmlformats.org/markup-compatibility/2006">
              <mc:Choice xmlns:v="urn:schemas-microsoft-com:vml" Requires="v">
                <p:oleObj name="Photo Editor Photo" r:id="rId3" imgW="7314286" imgH="4982270" progId="MSPhotoEd.3">
                  <p:embed/>
                </p:oleObj>
              </mc:Choice>
              <mc:Fallback>
                <p:oleObj name="Photo Editor Photo" r:id="rId3" imgW="7314286" imgH="4982270" progId="MSPhotoEd.3">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188" y="1219200"/>
                        <a:ext cx="715962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1621" name="Text Box 5">
            <a:extLst>
              <a:ext uri="{FF2B5EF4-FFF2-40B4-BE49-F238E27FC236}">
                <a16:creationId xmlns:a16="http://schemas.microsoft.com/office/drawing/2014/main" id="{D3C836F4-1207-2E72-CA23-D4CE023B2E5F}"/>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1</a:t>
            </a:r>
          </a:p>
        </p:txBody>
      </p:sp>
      <p:sp>
        <p:nvSpPr>
          <p:cNvPr id="111625" name="Text Box 9">
            <a:extLst>
              <a:ext uri="{FF2B5EF4-FFF2-40B4-BE49-F238E27FC236}">
                <a16:creationId xmlns:a16="http://schemas.microsoft.com/office/drawing/2014/main" id="{F73CA2BF-B1AC-88AD-BA6D-D7989254241E}"/>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41B6CCE9-F23D-4D4B-9A58-18E06B40E8AA}" type="slidenum">
              <a:rPr lang="en-GB" altLang="en-US" sz="900" i="0"/>
              <a:pPr>
                <a:spcBef>
                  <a:spcPct val="50000"/>
                </a:spcBef>
              </a:pPr>
              <a:t>10</a:t>
            </a:fld>
            <a:endParaRPr lang="en-GB" altLang="en-US" sz="900" i="0"/>
          </a:p>
        </p:txBody>
      </p:sp>
    </p:spTree>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a:extLst>
              <a:ext uri="{FF2B5EF4-FFF2-40B4-BE49-F238E27FC236}">
                <a16:creationId xmlns:a16="http://schemas.microsoft.com/office/drawing/2014/main" id="{C7B1978F-9FFA-4C91-31A8-D96A2AED3704}"/>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8851" name="Text Box 3">
            <a:extLst>
              <a:ext uri="{FF2B5EF4-FFF2-40B4-BE49-F238E27FC236}">
                <a16:creationId xmlns:a16="http://schemas.microsoft.com/office/drawing/2014/main" id="{100D1A30-99FF-779E-CC9B-C499C064F553}"/>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Micronutrient Deficiency Diseases</a:t>
            </a:r>
          </a:p>
        </p:txBody>
      </p:sp>
      <p:sp>
        <p:nvSpPr>
          <p:cNvPr id="78852" name="Text Box 4">
            <a:extLst>
              <a:ext uri="{FF2B5EF4-FFF2-40B4-BE49-F238E27FC236}">
                <a16:creationId xmlns:a16="http://schemas.microsoft.com/office/drawing/2014/main" id="{70C9AB47-0B62-C614-4606-C134338518C1}"/>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78853" name="Rectangle 5">
            <a:extLst>
              <a:ext uri="{FF2B5EF4-FFF2-40B4-BE49-F238E27FC236}">
                <a16:creationId xmlns:a16="http://schemas.microsoft.com/office/drawing/2014/main" id="{73FF19AD-A065-37B5-12BB-7A2BFD9C623C}"/>
              </a:ext>
            </a:extLst>
          </p:cNvPr>
          <p:cNvSpPr>
            <a:spLocks noGrp="1" noChangeArrowheads="1"/>
          </p:cNvSpPr>
          <p:nvPr>
            <p:ph type="body" idx="1"/>
          </p:nvPr>
        </p:nvSpPr>
        <p:spPr bwMode="auto">
          <a:xfrm>
            <a:off x="685800" y="990600"/>
            <a:ext cx="7772400" cy="53340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609600" indent="-609600">
              <a:buFontTx/>
              <a:buNone/>
            </a:pPr>
            <a:r>
              <a:rPr lang="en-GB" altLang="en-US" sz="2400" b="1" dirty="0">
                <a:latin typeface="Arial" panose="020B0604020202020204" pitchFamily="34" charset="0"/>
                <a:cs typeface="Times New Roman" panose="02020603050405020304" pitchFamily="18" charset="0"/>
              </a:rPr>
              <a:t>	</a:t>
            </a:r>
            <a:r>
              <a:rPr lang="en-GB" altLang="en-US" sz="2000" b="1" dirty="0">
                <a:latin typeface="Arial" panose="020B0604020202020204" pitchFamily="34" charset="0"/>
                <a:cs typeface="Times New Roman" panose="02020603050405020304" pitchFamily="18" charset="0"/>
              </a:rPr>
              <a:t>Diseases that are caused by nutritional deficiencies:</a:t>
            </a:r>
          </a:p>
          <a:p>
            <a:pPr marL="609600" indent="-609600">
              <a:buFontTx/>
              <a:buNone/>
            </a:pPr>
            <a:r>
              <a:rPr lang="en-GB" altLang="en-US" sz="2400" b="1" dirty="0">
                <a:latin typeface="Arial" panose="020B0604020202020204" pitchFamily="34" charset="0"/>
                <a:cs typeface="Times New Roman" panose="02020603050405020304" pitchFamily="18" charset="0"/>
              </a:rPr>
              <a:t>		</a:t>
            </a:r>
            <a:r>
              <a:rPr lang="en-GB" altLang="en-US" sz="2000" b="1" i="1" dirty="0">
                <a:latin typeface="Arial" panose="020B0604020202020204" pitchFamily="34" charset="0"/>
                <a:cs typeface="Times New Roman" panose="02020603050405020304" pitchFamily="18" charset="0"/>
              </a:rPr>
              <a:t>Disease</a:t>
            </a:r>
            <a:r>
              <a:rPr lang="en-GB" altLang="en-US" sz="2000" b="1" dirty="0">
                <a:latin typeface="Arial" panose="020B0604020202020204" pitchFamily="34" charset="0"/>
                <a:cs typeface="Times New Roman" panose="02020603050405020304" pitchFamily="18" charset="0"/>
              </a:rPr>
              <a:t>:</a:t>
            </a:r>
            <a:r>
              <a:rPr lang="en-GB" altLang="en-US" sz="2400" b="1" dirty="0">
                <a:latin typeface="Arial" panose="020B0604020202020204" pitchFamily="34" charset="0"/>
                <a:cs typeface="Times New Roman" panose="02020603050405020304" pitchFamily="18" charset="0"/>
              </a:rPr>
              <a:t>			</a:t>
            </a:r>
            <a:r>
              <a:rPr lang="en-GB" altLang="en-US" sz="2000" b="1" i="1" dirty="0">
                <a:latin typeface="Arial" panose="020B0604020202020204" pitchFamily="34" charset="0"/>
                <a:cs typeface="Times New Roman" panose="02020603050405020304" pitchFamily="18" charset="0"/>
              </a:rPr>
              <a:t>Deficient Nutrient:</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Anaemia		              	iron</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Xeropthalmia			             vitamin A</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Iodine deficiency disorders		iodine</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Beriberi				thiamine</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Pellagra				niacin</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Scurvy 				vitamin C</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Ariboflavinosis			riboflavin</a:t>
            </a:r>
          </a:p>
          <a:p>
            <a:pPr marL="990600" lvl="1" indent="-533400">
              <a:buFontTx/>
              <a:buAutoNum type="arabicPeriod"/>
            </a:pPr>
            <a:r>
              <a:rPr lang="en-GB" altLang="en-US" sz="2000" b="1" dirty="0">
                <a:latin typeface="Arial" panose="020B0604020202020204" pitchFamily="34" charset="0"/>
                <a:cs typeface="Times New Roman" panose="02020603050405020304" pitchFamily="18" charset="0"/>
              </a:rPr>
              <a:t>Rickets				vitamin D</a:t>
            </a:r>
          </a:p>
          <a:p>
            <a:pPr marL="609600" indent="-609600">
              <a:buFontTx/>
              <a:buNone/>
            </a:pPr>
            <a:r>
              <a:rPr lang="en-GB" altLang="en-US" sz="2400" b="1" dirty="0">
                <a:latin typeface="Arial" panose="020B0604020202020204" pitchFamily="34" charset="0"/>
                <a:cs typeface="Times New Roman" panose="02020603050405020304" pitchFamily="18" charset="0"/>
              </a:rPr>
              <a:t>	</a:t>
            </a:r>
            <a:r>
              <a:rPr lang="en-GB" altLang="en-US" sz="1800" b="1" dirty="0">
                <a:latin typeface="Arial" panose="020B0604020202020204" pitchFamily="34" charset="0"/>
                <a:cs typeface="Times New Roman" panose="02020603050405020304" pitchFamily="18" charset="0"/>
              </a:rPr>
              <a:t>For each disease we will look at how people get it, how it affects them, how we can recognise it, and what can be done about it.</a:t>
            </a:r>
          </a:p>
          <a:p>
            <a:pPr marL="609600" indent="-609600">
              <a:buFontTx/>
              <a:buNone/>
            </a:pPr>
            <a:endParaRPr lang="en-GB" altLang="en-US" sz="1800" b="1" dirty="0">
              <a:latin typeface="Arial" panose="020B0604020202020204" pitchFamily="34" charset="0"/>
              <a:cs typeface="Arial" panose="020B0604020202020204" pitchFamily="34" charset="0"/>
            </a:endParaRPr>
          </a:p>
        </p:txBody>
      </p:sp>
      <p:sp>
        <p:nvSpPr>
          <p:cNvPr id="78857" name="Text Box 9">
            <a:extLst>
              <a:ext uri="{FF2B5EF4-FFF2-40B4-BE49-F238E27FC236}">
                <a16:creationId xmlns:a16="http://schemas.microsoft.com/office/drawing/2014/main" id="{F668D6AF-B33A-0BEB-6BA2-AD4F3581B163}"/>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153C1F5E-C09D-4085-8496-263817421885}" type="slidenum">
              <a:rPr lang="en-GB" altLang="en-US" sz="900" i="0"/>
              <a:pPr>
                <a:spcBef>
                  <a:spcPct val="50000"/>
                </a:spcBef>
              </a:pPr>
              <a:t>11</a:t>
            </a:fld>
            <a:endParaRPr lang="en-GB" altLang="en-US" sz="900" i="0"/>
          </a:p>
        </p:txBody>
      </p:sp>
    </p:spTree>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AutoShape 4">
            <a:extLst>
              <a:ext uri="{FF2B5EF4-FFF2-40B4-BE49-F238E27FC236}">
                <a16:creationId xmlns:a16="http://schemas.microsoft.com/office/drawing/2014/main" id="{702BB496-336D-8503-2BB5-03B884F1469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081" name="Text Box 9">
            <a:extLst>
              <a:ext uri="{FF2B5EF4-FFF2-40B4-BE49-F238E27FC236}">
                <a16:creationId xmlns:a16="http://schemas.microsoft.com/office/drawing/2014/main" id="{F5FF8984-9E0D-1213-6C02-1D74464AC781}"/>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1 	</a:t>
            </a:r>
          </a:p>
        </p:txBody>
      </p:sp>
      <p:sp>
        <p:nvSpPr>
          <p:cNvPr id="3092" name="Rectangle 20">
            <a:extLst>
              <a:ext uri="{FF2B5EF4-FFF2-40B4-BE49-F238E27FC236}">
                <a16:creationId xmlns:a16="http://schemas.microsoft.com/office/drawing/2014/main" id="{0C36E112-B34F-313A-0DE1-66C83FEB0FDD}"/>
              </a:ext>
            </a:extLst>
          </p:cNvPr>
          <p:cNvSpPr>
            <a:spLocks noGrp="1" noChangeArrowheads="1"/>
          </p:cNvSpPr>
          <p:nvPr>
            <p:ph type="body" idx="1"/>
          </p:nvPr>
        </p:nvSpPr>
        <p:spPr bwMode="auto">
          <a:xfrm>
            <a:off x="685800" y="1066800"/>
            <a:ext cx="77724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90000"/>
              </a:lnSpc>
            </a:pPr>
            <a:r>
              <a:rPr lang="en-GB" altLang="en-US" sz="2000" b="1" dirty="0">
                <a:latin typeface="Arial" panose="020B0604020202020204" pitchFamily="34" charset="0"/>
                <a:cs typeface="Arial" panose="020B0604020202020204" pitchFamily="34" charset="0"/>
              </a:rPr>
              <a:t>Blood contains:</a:t>
            </a:r>
          </a:p>
          <a:p>
            <a:pPr lvl="3">
              <a:lnSpc>
                <a:spcPct val="90000"/>
              </a:lnSpc>
            </a:pPr>
            <a:r>
              <a:rPr lang="en-GB" altLang="en-US" b="1" dirty="0">
                <a:latin typeface="Arial" panose="020B0604020202020204" pitchFamily="34" charset="0"/>
                <a:cs typeface="Arial" panose="020B0604020202020204" pitchFamily="34" charset="0"/>
              </a:rPr>
              <a:t>Red blood cells</a:t>
            </a:r>
          </a:p>
          <a:p>
            <a:pPr lvl="3">
              <a:lnSpc>
                <a:spcPct val="90000"/>
              </a:lnSpc>
            </a:pPr>
            <a:r>
              <a:rPr lang="en-GB" altLang="en-US" b="1" dirty="0">
                <a:latin typeface="Arial" panose="020B0604020202020204" pitchFamily="34" charset="0"/>
                <a:cs typeface="Arial" panose="020B0604020202020204" pitchFamily="34" charset="0"/>
              </a:rPr>
              <a:t>White blood cells</a:t>
            </a:r>
          </a:p>
          <a:p>
            <a:pPr lvl="3">
              <a:lnSpc>
                <a:spcPct val="90000"/>
              </a:lnSpc>
            </a:pPr>
            <a:r>
              <a:rPr lang="en-GB" altLang="en-US" b="1" dirty="0">
                <a:latin typeface="Arial" panose="020B0604020202020204" pitchFamily="34" charset="0"/>
                <a:cs typeface="Arial" panose="020B0604020202020204" pitchFamily="34" charset="0"/>
              </a:rPr>
              <a:t>Plasma</a:t>
            </a:r>
          </a:p>
          <a:p>
            <a:pPr lvl="3">
              <a:lnSpc>
                <a:spcPct val="90000"/>
              </a:lnSpc>
            </a:pPr>
            <a:r>
              <a:rPr lang="en-GB" altLang="en-US" b="1" dirty="0">
                <a:latin typeface="Arial" panose="020B0604020202020204" pitchFamily="34" charset="0"/>
                <a:cs typeface="Arial" panose="020B0604020202020204" pitchFamily="34" charset="0"/>
              </a:rPr>
              <a:t>Platelets</a:t>
            </a:r>
          </a:p>
          <a:p>
            <a:pPr lvl="3">
              <a:lnSpc>
                <a:spcPct val="90000"/>
              </a:lnSpc>
            </a:pPr>
            <a:endParaRPr lang="en-GB" altLang="en-US" sz="1800" b="1" dirty="0">
              <a:latin typeface="Arial" panose="020B0604020202020204" pitchFamily="34" charset="0"/>
              <a:cs typeface="Arial" panose="020B0604020202020204" pitchFamily="34" charset="0"/>
            </a:endParaRPr>
          </a:p>
          <a:p>
            <a:pPr>
              <a:lnSpc>
                <a:spcPct val="90000"/>
              </a:lnSpc>
            </a:pPr>
            <a:r>
              <a:rPr lang="en-GB" altLang="en-US" sz="2000" b="1" dirty="0">
                <a:latin typeface="Arial" panose="020B0604020202020204" pitchFamily="34" charset="0"/>
                <a:cs typeface="Arial" panose="020B0604020202020204" pitchFamily="34" charset="0"/>
              </a:rPr>
              <a:t>Haemoglobin is found in red blood cells and gives them their colour.  It carries most of the oxygen in the body. </a:t>
            </a:r>
          </a:p>
          <a:p>
            <a:pPr>
              <a:lnSpc>
                <a:spcPct val="90000"/>
              </a:lnSpc>
            </a:pPr>
            <a:endParaRPr lang="en-GB" altLang="en-US" sz="2000" b="1" dirty="0">
              <a:latin typeface="Arial" panose="020B0604020202020204" pitchFamily="34" charset="0"/>
              <a:cs typeface="Arial" panose="020B0604020202020204" pitchFamily="34" charset="0"/>
            </a:endParaRPr>
          </a:p>
          <a:p>
            <a:pPr>
              <a:lnSpc>
                <a:spcPct val="90000"/>
              </a:lnSpc>
            </a:pPr>
            <a:r>
              <a:rPr lang="en-GB" altLang="en-US" sz="2000" b="1" dirty="0">
                <a:latin typeface="Arial" panose="020B0604020202020204" pitchFamily="34" charset="0"/>
                <a:cs typeface="Arial" panose="020B0604020202020204" pitchFamily="34" charset="0"/>
              </a:rPr>
              <a:t>Anaemia is a fall in the level of haemoglobin below the normal (reference) level.</a:t>
            </a:r>
          </a:p>
          <a:p>
            <a:pPr>
              <a:lnSpc>
                <a:spcPct val="90000"/>
              </a:lnSpc>
            </a:pPr>
            <a:endParaRPr lang="en-GB" altLang="en-US" sz="2000" b="1" dirty="0">
              <a:latin typeface="Arial" panose="020B0604020202020204" pitchFamily="34" charset="0"/>
              <a:cs typeface="Arial" panose="020B0604020202020204" pitchFamily="34" charset="0"/>
            </a:endParaRPr>
          </a:p>
          <a:p>
            <a:pPr>
              <a:lnSpc>
                <a:spcPct val="90000"/>
              </a:lnSpc>
            </a:pPr>
            <a:r>
              <a:rPr lang="en-GB" altLang="en-US" sz="2000" b="1" dirty="0">
                <a:latin typeface="Arial" panose="020B0604020202020204" pitchFamily="34" charset="0"/>
                <a:cs typeface="Arial" panose="020B0604020202020204" pitchFamily="34" charset="0"/>
              </a:rPr>
              <a:t>When people become anaemic they don’t get enough oxygen to their body and they can become weak and short of breath.</a:t>
            </a:r>
          </a:p>
          <a:p>
            <a:pPr>
              <a:lnSpc>
                <a:spcPct val="90000"/>
              </a:lnSpc>
            </a:pPr>
            <a:endParaRPr lang="en-GB" altLang="en-US" sz="2000" b="1" dirty="0">
              <a:latin typeface="Arial" panose="020B0604020202020204" pitchFamily="34" charset="0"/>
              <a:cs typeface="Arial" panose="020B0604020202020204" pitchFamily="34" charset="0"/>
            </a:endParaRPr>
          </a:p>
          <a:p>
            <a:pPr>
              <a:lnSpc>
                <a:spcPct val="90000"/>
              </a:lnSpc>
            </a:pPr>
            <a:endParaRPr lang="en-GB" altLang="en-US" sz="2400" b="1" dirty="0">
              <a:latin typeface="Arial" panose="020B0604020202020204" pitchFamily="34" charset="0"/>
              <a:cs typeface="Arial" panose="020B0604020202020204" pitchFamily="34" charset="0"/>
            </a:endParaRPr>
          </a:p>
        </p:txBody>
      </p:sp>
      <p:sp>
        <p:nvSpPr>
          <p:cNvPr id="3093" name="Text Box 21">
            <a:extLst>
              <a:ext uri="{FF2B5EF4-FFF2-40B4-BE49-F238E27FC236}">
                <a16:creationId xmlns:a16="http://schemas.microsoft.com/office/drawing/2014/main" id="{3E675633-E72E-8664-AA25-E081EE6A4C58}"/>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3096" name="Text Box 24">
            <a:extLst>
              <a:ext uri="{FF2B5EF4-FFF2-40B4-BE49-F238E27FC236}">
                <a16:creationId xmlns:a16="http://schemas.microsoft.com/office/drawing/2014/main" id="{B626F5D3-A744-0354-093D-7EB87986D91F}"/>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ED4A32E9-76DF-40E8-B451-4E3D1F01F58E}" type="slidenum">
              <a:rPr lang="en-GB" altLang="en-US" sz="900" i="0"/>
              <a:pPr>
                <a:spcBef>
                  <a:spcPct val="50000"/>
                </a:spcBef>
              </a:pPr>
              <a:t>12</a:t>
            </a:fld>
            <a:endParaRPr lang="en-GB" altLang="en-US" sz="900" i="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a:extLst>
              <a:ext uri="{FF2B5EF4-FFF2-40B4-BE49-F238E27FC236}">
                <a16:creationId xmlns:a16="http://schemas.microsoft.com/office/drawing/2014/main" id="{E66B86E8-272E-19B6-9C5D-9A5C320FCC5B}"/>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9155" name="Text Box 3">
            <a:extLst>
              <a:ext uri="{FF2B5EF4-FFF2-40B4-BE49-F238E27FC236}">
                <a16:creationId xmlns:a16="http://schemas.microsoft.com/office/drawing/2014/main" id="{2D0310BC-884F-923B-8BF5-8FAE929BDE36}"/>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2 </a:t>
            </a:r>
          </a:p>
        </p:txBody>
      </p:sp>
      <p:sp>
        <p:nvSpPr>
          <p:cNvPr id="49158" name="Rectangle 6">
            <a:extLst>
              <a:ext uri="{FF2B5EF4-FFF2-40B4-BE49-F238E27FC236}">
                <a16:creationId xmlns:a16="http://schemas.microsoft.com/office/drawing/2014/main" id="{2BE90174-D102-D519-3DDC-7D2E5A2EBE07}"/>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609600" indent="-609600">
              <a:buFontTx/>
              <a:buNone/>
            </a:pPr>
            <a:r>
              <a:rPr lang="en-GB" altLang="en-US" sz="2000" b="1">
                <a:latin typeface="Arial" panose="020B0604020202020204" pitchFamily="34" charset="0"/>
              </a:rPr>
              <a:t>Anaemia can be caused by: </a:t>
            </a:r>
          </a:p>
          <a:p>
            <a:pPr marL="609600" indent="-609600">
              <a:buFontTx/>
              <a:buNone/>
            </a:pPr>
            <a:endParaRPr lang="en-GB" altLang="en-US" sz="2000" b="1">
              <a:latin typeface="Arial" panose="020B0604020202020204" pitchFamily="34" charset="0"/>
            </a:endParaRPr>
          </a:p>
          <a:p>
            <a:pPr marL="609600" indent="-609600">
              <a:buFontTx/>
              <a:buAutoNum type="arabicPeriod"/>
            </a:pPr>
            <a:r>
              <a:rPr lang="en-GB" altLang="en-US" sz="2000" b="1">
                <a:latin typeface="Arial" panose="020B0604020202020204" pitchFamily="34" charset="0"/>
              </a:rPr>
              <a:t>Loss of red blood cells</a:t>
            </a:r>
          </a:p>
          <a:p>
            <a:pPr marL="609600" indent="-609600">
              <a:buFontTx/>
              <a:buAutoNum type="arabicPeriod"/>
            </a:pPr>
            <a:endParaRPr lang="en-GB" altLang="en-US" sz="2000" b="1">
              <a:latin typeface="Arial" panose="020B0604020202020204" pitchFamily="34" charset="0"/>
            </a:endParaRPr>
          </a:p>
          <a:p>
            <a:pPr marL="609600" indent="-609600">
              <a:buFontTx/>
              <a:buAutoNum type="arabicPeriod"/>
            </a:pPr>
            <a:r>
              <a:rPr lang="en-GB" altLang="en-US" sz="2000" b="1">
                <a:latin typeface="Arial" panose="020B0604020202020204" pitchFamily="34" charset="0"/>
              </a:rPr>
              <a:t>Decreased </a:t>
            </a:r>
            <a:r>
              <a:rPr lang="en-GB" altLang="en-US" sz="2000" b="1" i="1">
                <a:latin typeface="Arial" panose="020B0604020202020204" pitchFamily="34" charset="0"/>
              </a:rPr>
              <a:t>production</a:t>
            </a:r>
            <a:r>
              <a:rPr lang="en-GB" altLang="en-US" sz="2000" b="1">
                <a:latin typeface="Arial" panose="020B0604020202020204" pitchFamily="34" charset="0"/>
              </a:rPr>
              <a:t> of red blood cells</a:t>
            </a:r>
          </a:p>
          <a:p>
            <a:pPr marL="609600" indent="-609600">
              <a:buFontTx/>
              <a:buNone/>
            </a:pPr>
            <a:endParaRPr lang="en-GB" altLang="en-US" sz="2000" b="1">
              <a:latin typeface="Arial" panose="020B0604020202020204" pitchFamily="34" charset="0"/>
            </a:endParaRPr>
          </a:p>
          <a:p>
            <a:pPr marL="609600" indent="-609600">
              <a:buFontTx/>
              <a:buAutoNum type="arabicPeriod" startAt="3"/>
            </a:pPr>
            <a:r>
              <a:rPr lang="en-GB" altLang="en-US" sz="2000" b="1">
                <a:latin typeface="Arial" panose="020B0604020202020204" pitchFamily="34" charset="0"/>
              </a:rPr>
              <a:t>Increased </a:t>
            </a:r>
            <a:r>
              <a:rPr lang="en-GB" altLang="en-US" sz="2000" b="1" i="1">
                <a:latin typeface="Arial" panose="020B0604020202020204" pitchFamily="34" charset="0"/>
              </a:rPr>
              <a:t>destruction</a:t>
            </a:r>
            <a:r>
              <a:rPr lang="en-GB" altLang="en-US" sz="2000" b="1">
                <a:latin typeface="Arial" panose="020B0604020202020204" pitchFamily="34" charset="0"/>
              </a:rPr>
              <a:t> of red blood cells</a:t>
            </a:r>
          </a:p>
          <a:p>
            <a:pPr marL="609600" indent="-609600">
              <a:buFontTx/>
              <a:buNone/>
            </a:pPr>
            <a:endParaRPr lang="en-GB" altLang="en-US" sz="2000" b="1">
              <a:latin typeface="Arial" panose="020B0604020202020204" pitchFamily="34" charset="0"/>
            </a:endParaRPr>
          </a:p>
          <a:p>
            <a:pPr marL="609600" indent="-609600">
              <a:buFontTx/>
              <a:buNone/>
            </a:pPr>
            <a:r>
              <a:rPr lang="en-GB" altLang="en-US" sz="2000" b="1">
                <a:latin typeface="Arial" panose="020B0604020202020204" pitchFamily="34" charset="0"/>
                <a:cs typeface="Arial" panose="020B0604020202020204" pitchFamily="34" charset="0"/>
              </a:rPr>
              <a:t>	Children, pregnant women, and adolescents are the most likely to suffer from anaemia.</a:t>
            </a:r>
          </a:p>
          <a:p>
            <a:pPr marL="609600" indent="-609600"/>
            <a:endParaRPr lang="en-GB" altLang="en-US" b="1">
              <a:latin typeface="Arial" panose="020B0604020202020204" pitchFamily="34" charset="0"/>
            </a:endParaRPr>
          </a:p>
        </p:txBody>
      </p:sp>
      <p:sp>
        <p:nvSpPr>
          <p:cNvPr id="49159" name="Text Box 7">
            <a:extLst>
              <a:ext uri="{FF2B5EF4-FFF2-40B4-BE49-F238E27FC236}">
                <a16:creationId xmlns:a16="http://schemas.microsoft.com/office/drawing/2014/main" id="{D9A84D3A-D979-F140-2677-EB3A5A8260E7}"/>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49162" name="Text Box 10">
            <a:extLst>
              <a:ext uri="{FF2B5EF4-FFF2-40B4-BE49-F238E27FC236}">
                <a16:creationId xmlns:a16="http://schemas.microsoft.com/office/drawing/2014/main" id="{DDDCC2D7-E190-48CE-D1E2-871F1F721AD6}"/>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AE5D98BE-FAAF-4D96-BF4D-A1F7BDEB7902}" type="slidenum">
              <a:rPr lang="en-GB" altLang="en-US" sz="900" i="0"/>
              <a:pPr>
                <a:spcBef>
                  <a:spcPct val="50000"/>
                </a:spcBef>
              </a:pPr>
              <a:t>13</a:t>
            </a:fld>
            <a:endParaRPr lang="en-GB" altLang="en-US" sz="900" i="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AutoShape 2">
            <a:extLst>
              <a:ext uri="{FF2B5EF4-FFF2-40B4-BE49-F238E27FC236}">
                <a16:creationId xmlns:a16="http://schemas.microsoft.com/office/drawing/2014/main" id="{F85F1ED5-CD0D-4549-81F5-462F26840B0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60419" name="Text Box 3">
            <a:extLst>
              <a:ext uri="{FF2B5EF4-FFF2-40B4-BE49-F238E27FC236}">
                <a16:creationId xmlns:a16="http://schemas.microsoft.com/office/drawing/2014/main" id="{A625498E-27FB-7B1E-B911-60B989A36885}"/>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3</a:t>
            </a:r>
          </a:p>
        </p:txBody>
      </p:sp>
      <p:sp>
        <p:nvSpPr>
          <p:cNvPr id="60420" name="Rectangle 4">
            <a:extLst>
              <a:ext uri="{FF2B5EF4-FFF2-40B4-BE49-F238E27FC236}">
                <a16:creationId xmlns:a16="http://schemas.microsoft.com/office/drawing/2014/main" id="{F8FA0BAA-3488-8947-B8C0-789574A2D327}"/>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altLang="en-US" sz="2000" b="1">
                <a:latin typeface="Arial" panose="020B0604020202020204" pitchFamily="34" charset="0"/>
              </a:rPr>
              <a:t>Blood loss can occur </a:t>
            </a:r>
            <a:r>
              <a:rPr lang="en-GB" altLang="en-US" sz="2000" b="1" i="1">
                <a:latin typeface="Arial" panose="020B0604020202020204" pitchFamily="34" charset="0"/>
              </a:rPr>
              <a:t>suddenly</a:t>
            </a:r>
            <a:r>
              <a:rPr lang="en-GB" altLang="en-US" sz="2000" b="1">
                <a:latin typeface="Arial" panose="020B0604020202020204" pitchFamily="34" charset="0"/>
              </a:rPr>
              <a:t> due to child birth or an accident </a:t>
            </a:r>
            <a:r>
              <a:rPr lang="en-GB" altLang="en-US" sz="2000" b="1" u="sng">
                <a:latin typeface="Arial" panose="020B0604020202020204" pitchFamily="34" charset="0"/>
              </a:rPr>
              <a:t>or</a:t>
            </a:r>
            <a:r>
              <a:rPr lang="en-GB" altLang="en-US" sz="2000" b="1">
                <a:latin typeface="Arial" panose="020B0604020202020204" pitchFamily="34" charset="0"/>
              </a:rPr>
              <a:t> </a:t>
            </a:r>
            <a:r>
              <a:rPr lang="en-GB" altLang="en-US" sz="2000" b="1" i="1">
                <a:latin typeface="Arial" panose="020B0604020202020204" pitchFamily="34" charset="0"/>
              </a:rPr>
              <a:t>over a long time</a:t>
            </a:r>
            <a:r>
              <a:rPr lang="en-GB" altLang="en-US" sz="2000" b="1">
                <a:latin typeface="Arial" panose="020B0604020202020204" pitchFamily="34" charset="0"/>
              </a:rPr>
              <a:t> such as through menstruation.</a:t>
            </a:r>
          </a:p>
          <a:p>
            <a:endParaRPr lang="en-GB" altLang="en-US" sz="2000" b="1">
              <a:latin typeface="Arial" panose="020B0604020202020204" pitchFamily="34" charset="0"/>
            </a:endParaRPr>
          </a:p>
          <a:p>
            <a:r>
              <a:rPr lang="en-GB" altLang="en-US" sz="2000" b="1">
                <a:latin typeface="Arial" panose="020B0604020202020204" pitchFamily="34" charset="0"/>
              </a:rPr>
              <a:t>It can also happen due to parasite infections such as hookworm or schistosomiasis (bilharzia).</a:t>
            </a:r>
          </a:p>
          <a:p>
            <a:endParaRPr lang="en-GB" altLang="en-US" sz="2000" b="1">
              <a:latin typeface="Arial" panose="020B0604020202020204" pitchFamily="34" charset="0"/>
            </a:endParaRPr>
          </a:p>
          <a:p>
            <a:r>
              <a:rPr lang="en-GB" altLang="en-US" sz="2000" b="1">
                <a:latin typeface="Arial" panose="020B0604020202020204" pitchFamily="34" charset="0"/>
              </a:rPr>
              <a:t>Decreased production of red blood cells can occur for several reasons including:</a:t>
            </a:r>
          </a:p>
          <a:p>
            <a:pPr lvl="3"/>
            <a:r>
              <a:rPr lang="en-GB" altLang="en-US" sz="1800" b="1">
                <a:latin typeface="Arial" panose="020B0604020202020204" pitchFamily="34" charset="0"/>
              </a:rPr>
              <a:t>Nutritional deficiencies</a:t>
            </a:r>
          </a:p>
          <a:p>
            <a:pPr lvl="3"/>
            <a:r>
              <a:rPr lang="en-GB" altLang="en-US" sz="1800" b="1">
                <a:latin typeface="Arial" panose="020B0604020202020204" pitchFamily="34" charset="0"/>
              </a:rPr>
              <a:t>Infections such as TB and HIV</a:t>
            </a:r>
          </a:p>
          <a:p>
            <a:pPr lvl="3">
              <a:buFontTx/>
              <a:buNone/>
            </a:pPr>
            <a:endParaRPr lang="en-GB" altLang="en-US" sz="1800" b="1">
              <a:latin typeface="Arial" panose="020B0604020202020204" pitchFamily="34" charset="0"/>
            </a:endParaRPr>
          </a:p>
          <a:p>
            <a:r>
              <a:rPr lang="en-GB" altLang="en-US" sz="2000" b="1">
                <a:latin typeface="Arial" panose="020B0604020202020204" pitchFamily="34" charset="0"/>
              </a:rPr>
              <a:t>Increased destruction of red blood cells can happen due to sickle cell disease, malaria infection and other causes. </a:t>
            </a:r>
          </a:p>
          <a:p>
            <a:endParaRPr lang="en-GB" altLang="en-US" sz="2000" b="1">
              <a:latin typeface="Arial" panose="020B0604020202020204" pitchFamily="34" charset="0"/>
            </a:endParaRPr>
          </a:p>
          <a:p>
            <a:pPr lvl="3"/>
            <a:endParaRPr lang="en-GB" altLang="en-US" sz="2400" b="1">
              <a:latin typeface="Arial" panose="020B0604020202020204" pitchFamily="34" charset="0"/>
            </a:endParaRPr>
          </a:p>
        </p:txBody>
      </p:sp>
      <p:sp>
        <p:nvSpPr>
          <p:cNvPr id="60421" name="Text Box 5">
            <a:extLst>
              <a:ext uri="{FF2B5EF4-FFF2-40B4-BE49-F238E27FC236}">
                <a16:creationId xmlns:a16="http://schemas.microsoft.com/office/drawing/2014/main" id="{DCD60B6C-958E-0746-0CB3-C0501B7496DC}"/>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60425" name="Text Box 9">
            <a:extLst>
              <a:ext uri="{FF2B5EF4-FFF2-40B4-BE49-F238E27FC236}">
                <a16:creationId xmlns:a16="http://schemas.microsoft.com/office/drawing/2014/main" id="{A97BB6F8-2847-207A-2359-1D4410B13BFE}"/>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BF7A400C-3AA2-4F1E-AB83-A339001AFDF4}" type="slidenum">
              <a:rPr lang="en-GB" altLang="en-US" sz="900" i="0"/>
              <a:pPr>
                <a:spcBef>
                  <a:spcPct val="50000"/>
                </a:spcBef>
              </a:pPr>
              <a:t>14</a:t>
            </a:fld>
            <a:endParaRPr lang="en-GB" altLang="en-US" sz="900" i="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a:extLst>
              <a:ext uri="{FF2B5EF4-FFF2-40B4-BE49-F238E27FC236}">
                <a16:creationId xmlns:a16="http://schemas.microsoft.com/office/drawing/2014/main" id="{11F9DA10-5116-DCB8-007D-80C02E4AEFAB}"/>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62467" name="Text Box 3">
            <a:extLst>
              <a:ext uri="{FF2B5EF4-FFF2-40B4-BE49-F238E27FC236}">
                <a16:creationId xmlns:a16="http://schemas.microsoft.com/office/drawing/2014/main" id="{7ABB7944-C7E1-5433-E921-79AFBC3DD611}"/>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4</a:t>
            </a:r>
          </a:p>
        </p:txBody>
      </p:sp>
      <p:sp>
        <p:nvSpPr>
          <p:cNvPr id="62468" name="Rectangle 4">
            <a:extLst>
              <a:ext uri="{FF2B5EF4-FFF2-40B4-BE49-F238E27FC236}">
                <a16:creationId xmlns:a16="http://schemas.microsoft.com/office/drawing/2014/main" id="{9B77D545-6920-CC96-A2D0-B3279504F307}"/>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buFontTx/>
              <a:buNone/>
            </a:pPr>
            <a:r>
              <a:rPr lang="en-GB" altLang="en-US" sz="2000" b="1" dirty="0">
                <a:latin typeface="Arial" panose="020B0604020202020204" pitchFamily="34" charset="0"/>
              </a:rPr>
              <a:t>The body needs many different nutrients to make blood. Deficiency in any of these can cause anaemia:</a:t>
            </a:r>
          </a:p>
          <a:p>
            <a:pPr marL="0" indent="0">
              <a:buFontTx/>
              <a:buNone/>
            </a:pPr>
            <a:endParaRPr lang="en-GB" altLang="en-US" sz="2000" b="1" dirty="0">
              <a:latin typeface="Arial" panose="020B0604020202020204" pitchFamily="34" charset="0"/>
            </a:endParaRPr>
          </a:p>
          <a:p>
            <a:pPr marL="0" indent="0">
              <a:buFontTx/>
              <a:buNone/>
            </a:pPr>
            <a:r>
              <a:rPr lang="en-GB" altLang="en-US" sz="2000" b="1" dirty="0">
                <a:latin typeface="Arial" panose="020B0604020202020204" pitchFamily="34" charset="0"/>
              </a:rPr>
              <a:t>The three most common nutrient deficiencies that  cause anaemia are: </a:t>
            </a:r>
          </a:p>
          <a:p>
            <a:pPr marL="863600" lvl="1"/>
            <a:r>
              <a:rPr lang="en-GB" altLang="en-US" sz="2000" b="1" dirty="0">
                <a:latin typeface="Arial" panose="020B0604020202020204" pitchFamily="34" charset="0"/>
              </a:rPr>
              <a:t>Iron</a:t>
            </a:r>
          </a:p>
          <a:p>
            <a:pPr marL="863600" lvl="1"/>
            <a:r>
              <a:rPr lang="en-GB" altLang="en-US" sz="2000" b="1" dirty="0">
                <a:latin typeface="Arial" panose="020B0604020202020204" pitchFamily="34" charset="0"/>
              </a:rPr>
              <a:t>Folate</a:t>
            </a:r>
          </a:p>
          <a:p>
            <a:pPr marL="863600" lvl="1"/>
            <a:r>
              <a:rPr lang="en-GB" altLang="en-US" sz="2000" b="1" dirty="0">
                <a:latin typeface="Arial" panose="020B0604020202020204" pitchFamily="34" charset="0"/>
              </a:rPr>
              <a:t>Vitamin B12</a:t>
            </a:r>
          </a:p>
          <a:p>
            <a:pPr marL="0" indent="0">
              <a:buFontTx/>
              <a:buNone/>
            </a:pPr>
            <a:endParaRPr lang="en-GB" altLang="en-US" sz="2000" b="1" dirty="0">
              <a:latin typeface="Arial" panose="020B0604020202020204" pitchFamily="34" charset="0"/>
            </a:endParaRPr>
          </a:p>
          <a:p>
            <a:pPr marL="0" indent="0">
              <a:buFontTx/>
              <a:buNone/>
            </a:pPr>
            <a:r>
              <a:rPr lang="en-GB" altLang="en-US" sz="2000" b="1" dirty="0">
                <a:latin typeface="Arial" panose="020B0604020202020204" pitchFamily="34" charset="0"/>
              </a:rPr>
              <a:t>Other important nutrients for preventing anaemia include: </a:t>
            </a:r>
            <a:r>
              <a:rPr lang="en-GB" altLang="en-US" sz="2000" b="1" dirty="0" err="1">
                <a:latin typeface="Arial" panose="020B0604020202020204" pitchFamily="34" charset="0"/>
              </a:rPr>
              <a:t>protein,vitamins</a:t>
            </a:r>
            <a:r>
              <a:rPr lang="en-GB" altLang="en-US" sz="2000" b="1" dirty="0">
                <a:latin typeface="Arial" panose="020B0604020202020204" pitchFamily="34" charset="0"/>
              </a:rPr>
              <a:t> A, C, and E, copper, riboflavin, and pyridoxine (Vitamin B6)</a:t>
            </a:r>
          </a:p>
        </p:txBody>
      </p:sp>
      <p:sp>
        <p:nvSpPr>
          <p:cNvPr id="62469" name="Text Box 5">
            <a:extLst>
              <a:ext uri="{FF2B5EF4-FFF2-40B4-BE49-F238E27FC236}">
                <a16:creationId xmlns:a16="http://schemas.microsoft.com/office/drawing/2014/main" id="{236219EF-6691-3E51-A983-BE0368AB5CC3}"/>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62473" name="Text Box 9">
            <a:extLst>
              <a:ext uri="{FF2B5EF4-FFF2-40B4-BE49-F238E27FC236}">
                <a16:creationId xmlns:a16="http://schemas.microsoft.com/office/drawing/2014/main" id="{876738EF-F1BF-F125-54CE-FD158FB54748}"/>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652E7F29-1F31-4DC2-A11F-D1D8188C9A57}" type="slidenum">
              <a:rPr lang="en-GB" altLang="en-US" sz="900" i="0"/>
              <a:pPr>
                <a:spcBef>
                  <a:spcPct val="50000"/>
                </a:spcBef>
              </a:pPr>
              <a:t>15</a:t>
            </a:fld>
            <a:endParaRPr lang="en-GB" altLang="en-US" sz="900" i="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AutoShape 2">
            <a:extLst>
              <a:ext uri="{FF2B5EF4-FFF2-40B4-BE49-F238E27FC236}">
                <a16:creationId xmlns:a16="http://schemas.microsoft.com/office/drawing/2014/main" id="{CB8E4337-43F1-E53A-5827-07CFA387938E}"/>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58051" name="Text Box 3">
            <a:extLst>
              <a:ext uri="{FF2B5EF4-FFF2-40B4-BE49-F238E27FC236}">
                <a16:creationId xmlns:a16="http://schemas.microsoft.com/office/drawing/2014/main" id="{CA4665D4-C5F7-0707-F089-2FB917B574BF}"/>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5</a:t>
            </a:r>
          </a:p>
        </p:txBody>
      </p:sp>
      <p:sp>
        <p:nvSpPr>
          <p:cNvPr id="258052" name="Rectangle 4">
            <a:extLst>
              <a:ext uri="{FF2B5EF4-FFF2-40B4-BE49-F238E27FC236}">
                <a16:creationId xmlns:a16="http://schemas.microsoft.com/office/drawing/2014/main" id="{49F31FCD-8300-3DF6-70CB-10187E3E8C00}"/>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buFontTx/>
              <a:buNone/>
            </a:pPr>
            <a:r>
              <a:rPr lang="en-GB" altLang="en-US" sz="2000" b="1">
                <a:latin typeface="Arial" panose="020B0604020202020204" pitchFamily="34" charset="0"/>
              </a:rPr>
              <a:t>Foods that are rich in iron include:</a:t>
            </a:r>
          </a:p>
          <a:p>
            <a:pPr marL="863600" lvl="1"/>
            <a:r>
              <a:rPr lang="en-GB" altLang="en-US" sz="1800" b="1">
                <a:latin typeface="Arial" panose="020B0604020202020204" pitchFamily="34" charset="0"/>
              </a:rPr>
              <a:t>Meat</a:t>
            </a:r>
          </a:p>
          <a:p>
            <a:pPr marL="863600" lvl="1"/>
            <a:r>
              <a:rPr lang="en-GB" altLang="en-US" sz="1800" b="1">
                <a:latin typeface="Arial" panose="020B0604020202020204" pitchFamily="34" charset="0"/>
              </a:rPr>
              <a:t>Fortified cereals</a:t>
            </a:r>
          </a:p>
          <a:p>
            <a:pPr marL="863600" lvl="1"/>
            <a:r>
              <a:rPr lang="en-GB" altLang="en-US" sz="1800" b="1">
                <a:latin typeface="Arial" panose="020B0604020202020204" pitchFamily="34" charset="0"/>
              </a:rPr>
              <a:t>Blended foods</a:t>
            </a:r>
          </a:p>
          <a:p>
            <a:pPr marL="863600" lvl="1"/>
            <a:r>
              <a:rPr lang="en-GB" altLang="en-US" sz="1800" b="1">
                <a:latin typeface="Arial" panose="020B0604020202020204" pitchFamily="34" charset="0"/>
              </a:rPr>
              <a:t>Cashew nuts</a:t>
            </a:r>
          </a:p>
          <a:p>
            <a:pPr marL="863600" lvl="1"/>
            <a:r>
              <a:rPr lang="en-GB" altLang="en-US" sz="1800" b="1">
                <a:latin typeface="Arial" panose="020B0604020202020204" pitchFamily="34" charset="0"/>
              </a:rPr>
              <a:t>Lentils</a:t>
            </a:r>
          </a:p>
          <a:p>
            <a:pPr marL="863600" lvl="1"/>
            <a:endParaRPr lang="en-GB" altLang="en-US" sz="1800" b="1">
              <a:latin typeface="Arial" panose="020B0604020202020204" pitchFamily="34" charset="0"/>
            </a:endParaRPr>
          </a:p>
          <a:p>
            <a:pPr marL="0" indent="0">
              <a:buFontTx/>
              <a:buNone/>
            </a:pPr>
            <a:endParaRPr lang="en-GB" altLang="en-US" sz="2000" b="1">
              <a:latin typeface="Arial" panose="020B0604020202020204" pitchFamily="34" charset="0"/>
            </a:endParaRPr>
          </a:p>
          <a:p>
            <a:pPr marL="0" indent="0">
              <a:buFontTx/>
              <a:buNone/>
            </a:pPr>
            <a:r>
              <a:rPr lang="en-GB" altLang="en-US" sz="1800" b="1" i="1">
                <a:effectLst>
                  <a:outerShdw blurRad="38100" dist="38100" dir="2700000" algn="tl">
                    <a:srgbClr val="C0C0C0"/>
                  </a:outerShdw>
                </a:effectLst>
                <a:latin typeface="Arial" panose="020B0604020202020204" pitchFamily="34" charset="0"/>
              </a:rPr>
              <a:t>Drinking tea with food can reduce the amount of iron that is absorbed by the body and lead to an increased risk of anaemia. </a:t>
            </a:r>
          </a:p>
        </p:txBody>
      </p:sp>
      <p:sp>
        <p:nvSpPr>
          <p:cNvPr id="258053" name="Text Box 5">
            <a:extLst>
              <a:ext uri="{FF2B5EF4-FFF2-40B4-BE49-F238E27FC236}">
                <a16:creationId xmlns:a16="http://schemas.microsoft.com/office/drawing/2014/main" id="{4D82E3DF-D2F7-E64E-6031-9613946A218F}"/>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258056" name="Text Box 8">
            <a:extLst>
              <a:ext uri="{FF2B5EF4-FFF2-40B4-BE49-F238E27FC236}">
                <a16:creationId xmlns:a16="http://schemas.microsoft.com/office/drawing/2014/main" id="{24846677-E16E-2DB2-C0B1-87631C273EC8}"/>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581BBC3F-7C61-47BA-B181-1EC83D59E12B}" type="slidenum">
              <a:rPr lang="en-GB" altLang="en-US" sz="900" i="0"/>
              <a:pPr>
                <a:spcBef>
                  <a:spcPct val="50000"/>
                </a:spcBef>
              </a:pPr>
              <a:t>16</a:t>
            </a:fld>
            <a:endParaRPr lang="en-GB" altLang="en-US" sz="900" i="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2">
            <a:extLst>
              <a:ext uri="{FF2B5EF4-FFF2-40B4-BE49-F238E27FC236}">
                <a16:creationId xmlns:a16="http://schemas.microsoft.com/office/drawing/2014/main" id="{B750E3FC-67CF-B74D-053E-420AE60FFAB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64515" name="Text Box 3">
            <a:extLst>
              <a:ext uri="{FF2B5EF4-FFF2-40B4-BE49-F238E27FC236}">
                <a16:creationId xmlns:a16="http://schemas.microsoft.com/office/drawing/2014/main" id="{D02D5F99-1633-44FD-E68F-9D685E93BD52}"/>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6</a:t>
            </a:r>
          </a:p>
        </p:txBody>
      </p:sp>
      <p:sp>
        <p:nvSpPr>
          <p:cNvPr id="64516" name="Rectangle 4">
            <a:extLst>
              <a:ext uri="{FF2B5EF4-FFF2-40B4-BE49-F238E27FC236}">
                <a16:creationId xmlns:a16="http://schemas.microsoft.com/office/drawing/2014/main" id="{9AC6B1D9-EBBB-FE57-16A6-A456B154D3F3}"/>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rPr>
              <a:t>	Anaemia can cause the following problems:</a:t>
            </a:r>
          </a:p>
          <a:p>
            <a:pPr>
              <a:buFontTx/>
              <a:buNone/>
            </a:pPr>
            <a:endParaRPr lang="en-GB" altLang="en-US" sz="2000" b="1">
              <a:latin typeface="Arial" panose="020B0604020202020204" pitchFamily="34" charset="0"/>
            </a:endParaRPr>
          </a:p>
          <a:p>
            <a:pPr lvl="1"/>
            <a:r>
              <a:rPr lang="en-GB" altLang="en-US" sz="1800" b="1">
                <a:latin typeface="Arial" panose="020B0604020202020204" pitchFamily="34" charset="0"/>
              </a:rPr>
              <a:t>Fatigue</a:t>
            </a:r>
          </a:p>
          <a:p>
            <a:pPr lvl="1"/>
            <a:r>
              <a:rPr lang="en-GB" altLang="en-US" sz="1800" b="1">
                <a:latin typeface="Arial" panose="020B0604020202020204" pitchFamily="34" charset="0"/>
              </a:rPr>
              <a:t>Faintness</a:t>
            </a:r>
          </a:p>
          <a:p>
            <a:pPr lvl="1"/>
            <a:r>
              <a:rPr lang="en-GB" altLang="en-US" sz="1800" b="1">
                <a:latin typeface="Arial" panose="020B0604020202020204" pitchFamily="34" charset="0"/>
              </a:rPr>
              <a:t>Headache</a:t>
            </a:r>
          </a:p>
          <a:p>
            <a:pPr lvl="1"/>
            <a:r>
              <a:rPr lang="en-GB" altLang="en-US" sz="1800" b="1">
                <a:latin typeface="Arial" panose="020B0604020202020204" pitchFamily="34" charset="0"/>
              </a:rPr>
              <a:t>More likely to get infections</a:t>
            </a:r>
          </a:p>
          <a:p>
            <a:pPr lvl="1"/>
            <a:r>
              <a:rPr lang="en-GB" altLang="en-US" sz="1800" b="1">
                <a:latin typeface="Arial" panose="020B0604020202020204" pitchFamily="34" charset="0"/>
              </a:rPr>
              <a:t>Impaired childhood development</a:t>
            </a:r>
          </a:p>
          <a:p>
            <a:pPr lvl="1"/>
            <a:r>
              <a:rPr lang="en-GB" altLang="en-US" sz="1800" b="1">
                <a:latin typeface="Arial" panose="020B0604020202020204" pitchFamily="34" charset="0"/>
              </a:rPr>
              <a:t>Increased maternal morbidity and mortality</a:t>
            </a:r>
          </a:p>
          <a:p>
            <a:pPr lvl="1"/>
            <a:r>
              <a:rPr lang="en-GB" altLang="en-US" sz="1800" b="1">
                <a:latin typeface="Arial" panose="020B0604020202020204" pitchFamily="34" charset="0"/>
              </a:rPr>
              <a:t>Decreased work capacity</a:t>
            </a:r>
          </a:p>
          <a:p>
            <a:pPr lvl="1"/>
            <a:r>
              <a:rPr lang="en-GB" altLang="en-US" sz="1800" b="1">
                <a:latin typeface="Arial" panose="020B0604020202020204" pitchFamily="34" charset="0"/>
              </a:rPr>
              <a:t>Increased incidence of low birth weight</a:t>
            </a:r>
          </a:p>
          <a:p>
            <a:endParaRPr lang="en-GB" altLang="en-US" sz="2000" b="1">
              <a:latin typeface="Arial" panose="020B0604020202020204" pitchFamily="34" charset="0"/>
            </a:endParaRPr>
          </a:p>
        </p:txBody>
      </p:sp>
      <p:sp>
        <p:nvSpPr>
          <p:cNvPr id="64517" name="Text Box 5">
            <a:extLst>
              <a:ext uri="{FF2B5EF4-FFF2-40B4-BE49-F238E27FC236}">
                <a16:creationId xmlns:a16="http://schemas.microsoft.com/office/drawing/2014/main" id="{AD18A9B6-0533-A5D1-3C01-6081116BB3DD}"/>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64521" name="Text Box 9">
            <a:extLst>
              <a:ext uri="{FF2B5EF4-FFF2-40B4-BE49-F238E27FC236}">
                <a16:creationId xmlns:a16="http://schemas.microsoft.com/office/drawing/2014/main" id="{33FD7D6E-2235-3894-C5FA-F96A60CB74E4}"/>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EBD710AA-650D-4233-A016-987FC6F3CA94}" type="slidenum">
              <a:rPr lang="en-GB" altLang="en-US" sz="900" i="0"/>
              <a:pPr>
                <a:spcBef>
                  <a:spcPct val="50000"/>
                </a:spcBef>
              </a:pPr>
              <a:t>17</a:t>
            </a:fld>
            <a:endParaRPr lang="en-GB" altLang="en-US" sz="900" i="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a:extLst>
              <a:ext uri="{FF2B5EF4-FFF2-40B4-BE49-F238E27FC236}">
                <a16:creationId xmlns:a16="http://schemas.microsoft.com/office/drawing/2014/main" id="{83B6D36A-91F4-3662-2C4D-5710417E6922}"/>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63491" name="Text Box 3">
            <a:extLst>
              <a:ext uri="{FF2B5EF4-FFF2-40B4-BE49-F238E27FC236}">
                <a16:creationId xmlns:a16="http://schemas.microsoft.com/office/drawing/2014/main" id="{91C133BA-1312-B9BA-11F0-B2F872BD25B9}"/>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7</a:t>
            </a:r>
          </a:p>
        </p:txBody>
      </p:sp>
      <p:sp>
        <p:nvSpPr>
          <p:cNvPr id="63492" name="Rectangle 4">
            <a:extLst>
              <a:ext uri="{FF2B5EF4-FFF2-40B4-BE49-F238E27FC236}">
                <a16:creationId xmlns:a16="http://schemas.microsoft.com/office/drawing/2014/main" id="{66BE0976-C678-ED61-CE88-5DBCD3795487}"/>
              </a:ext>
            </a:extLst>
          </p:cNvPr>
          <p:cNvSpPr>
            <a:spLocks noGrp="1" noChangeArrowheads="1"/>
          </p:cNvSpPr>
          <p:nvPr>
            <p:ph type="body" idx="1"/>
          </p:nvPr>
        </p:nvSpPr>
        <p:spPr bwMode="auto">
          <a:xfrm>
            <a:off x="685800" y="990600"/>
            <a:ext cx="7924800" cy="5791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buFontTx/>
              <a:buNone/>
            </a:pPr>
            <a:endParaRPr lang="en-GB" altLang="en-US" sz="2400" b="1">
              <a:latin typeface="Arial" panose="020B0604020202020204" pitchFamily="34" charset="0"/>
              <a:cs typeface="Arial" panose="020B0604020202020204" pitchFamily="34" charset="0"/>
            </a:endParaRPr>
          </a:p>
          <a:p>
            <a:pPr marL="0" indent="0">
              <a:buFontTx/>
              <a:buNone/>
            </a:pPr>
            <a:r>
              <a:rPr lang="en-GB" altLang="en-US" sz="2000" b="1">
                <a:latin typeface="Arial" panose="020B0604020202020204" pitchFamily="34" charset="0"/>
                <a:cs typeface="Arial" panose="020B0604020202020204" pitchFamily="34" charset="0"/>
              </a:rPr>
              <a:t>Anaemia can be detected by testing the blood or by observing how someone looks (clinical signs).  Pallor (pale colour) is the main sign to look for.  It can affect the:</a:t>
            </a:r>
          </a:p>
          <a:p>
            <a:pPr marL="0" indent="0">
              <a:lnSpc>
                <a:spcPct val="80000"/>
              </a:lnSpc>
              <a:buFontTx/>
              <a:buNone/>
            </a:pPr>
            <a:endParaRPr lang="en-GB" altLang="en-US" sz="2000" b="1">
              <a:latin typeface="Arial" panose="020B0604020202020204" pitchFamily="34" charset="0"/>
              <a:cs typeface="Arial" panose="020B0604020202020204" pitchFamily="34" charset="0"/>
            </a:endParaRPr>
          </a:p>
          <a:p>
            <a:pPr marL="860425" lvl="3" indent="285750"/>
            <a:r>
              <a:rPr lang="en-GB" altLang="en-US" sz="1800" b="1">
                <a:latin typeface="Arial" panose="020B0604020202020204" pitchFamily="34" charset="0"/>
                <a:cs typeface="Arial" panose="020B0604020202020204" pitchFamily="34" charset="0"/>
              </a:rPr>
              <a:t>Conjunctiva</a:t>
            </a:r>
          </a:p>
          <a:p>
            <a:pPr marL="860425" lvl="3" indent="285750"/>
            <a:r>
              <a:rPr lang="en-GB" altLang="en-US" sz="1800" b="1">
                <a:latin typeface="Arial" panose="020B0604020202020204" pitchFamily="34" charset="0"/>
                <a:cs typeface="Arial" panose="020B0604020202020204" pitchFamily="34" charset="0"/>
              </a:rPr>
              <a:t>Tongue </a:t>
            </a:r>
          </a:p>
          <a:p>
            <a:pPr marL="860425" lvl="3" indent="285750"/>
            <a:r>
              <a:rPr lang="en-GB" altLang="en-US" sz="1800" b="1">
                <a:latin typeface="Arial" panose="020B0604020202020204" pitchFamily="34" charset="0"/>
                <a:cs typeface="Arial" panose="020B0604020202020204" pitchFamily="34" charset="0"/>
              </a:rPr>
              <a:t>Palms of the hands</a:t>
            </a:r>
          </a:p>
          <a:p>
            <a:pPr marL="860425" lvl="3" indent="285750"/>
            <a:endParaRPr lang="en-GB" altLang="en-US" sz="1800" b="1">
              <a:latin typeface="Arial" panose="020B0604020202020204" pitchFamily="34" charset="0"/>
              <a:cs typeface="Arial" panose="020B0604020202020204" pitchFamily="34" charset="0"/>
            </a:endParaRPr>
          </a:p>
          <a:p>
            <a:pPr marL="0" indent="0">
              <a:buFontTx/>
              <a:buNone/>
            </a:pPr>
            <a:endParaRPr lang="en-GB" altLang="en-US" sz="2000" b="1">
              <a:latin typeface="Arial" panose="020B0604020202020204" pitchFamily="34" charset="0"/>
              <a:cs typeface="Arial" panose="020B0604020202020204" pitchFamily="34" charset="0"/>
            </a:endParaRPr>
          </a:p>
          <a:p>
            <a:pPr marL="0" indent="0"/>
            <a:endParaRPr lang="en-GB" altLang="en-US" sz="2400" b="1">
              <a:latin typeface="Arial" panose="020B0604020202020204" pitchFamily="34" charset="0"/>
            </a:endParaRPr>
          </a:p>
        </p:txBody>
      </p:sp>
      <p:sp>
        <p:nvSpPr>
          <p:cNvPr id="63493" name="Text Box 5">
            <a:extLst>
              <a:ext uri="{FF2B5EF4-FFF2-40B4-BE49-F238E27FC236}">
                <a16:creationId xmlns:a16="http://schemas.microsoft.com/office/drawing/2014/main" id="{2646C4B1-E5B3-860A-D1DC-CF0B17B9D279}"/>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63496" name="Rectangle 8">
            <a:extLst>
              <a:ext uri="{FF2B5EF4-FFF2-40B4-BE49-F238E27FC236}">
                <a16:creationId xmlns:a16="http://schemas.microsoft.com/office/drawing/2014/main" id="{5C64CCAB-4A2B-6CDD-5DF2-B56732589BE8}"/>
              </a:ext>
            </a:extLst>
          </p:cNvPr>
          <p:cNvSpPr>
            <a:spLocks noChangeArrowheads="1"/>
          </p:cNvSpPr>
          <p:nvPr/>
        </p:nvSpPr>
        <p:spPr bwMode="auto">
          <a:xfrm>
            <a:off x="8077200" y="3124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sp>
        <p:nvSpPr>
          <p:cNvPr id="63497" name="Text Box 9">
            <a:hlinkClick r:id="rId3" action="ppaction://hlinksldjump"/>
            <a:extLst>
              <a:ext uri="{FF2B5EF4-FFF2-40B4-BE49-F238E27FC236}">
                <a16:creationId xmlns:a16="http://schemas.microsoft.com/office/drawing/2014/main" id="{F7C87549-6326-FEB9-3BD9-119A9404B750}"/>
              </a:ext>
            </a:extLst>
          </p:cNvPr>
          <p:cNvSpPr txBox="1">
            <a:spLocks noChangeArrowheads="1"/>
          </p:cNvSpPr>
          <p:nvPr/>
        </p:nvSpPr>
        <p:spPr bwMode="auto">
          <a:xfrm>
            <a:off x="7467600" y="31242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
        <p:nvSpPr>
          <p:cNvPr id="63500" name="AutoShape 12">
            <a:hlinkClick r:id="" action="ppaction://hlinkshowjump?jump=nextslide" highlightClick="1"/>
            <a:extLst>
              <a:ext uri="{FF2B5EF4-FFF2-40B4-BE49-F238E27FC236}">
                <a16:creationId xmlns:a16="http://schemas.microsoft.com/office/drawing/2014/main" id="{90841762-BCDB-34A7-7EB2-81FFCA5314F8}"/>
              </a:ext>
            </a:extLst>
          </p:cNvPr>
          <p:cNvSpPr>
            <a:spLocks noChangeArrowheads="1"/>
          </p:cNvSpPr>
          <p:nvPr/>
        </p:nvSpPr>
        <p:spPr bwMode="auto">
          <a:xfrm>
            <a:off x="8153400" y="6019800"/>
            <a:ext cx="533400" cy="304800"/>
          </a:xfrm>
          <a:prstGeom prst="actionButtonForwardNex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pic>
        <p:nvPicPr>
          <p:cNvPr id="63506" name="Picture 18">
            <a:hlinkClick r:id="rId4" action="ppaction://hlinksldjump" tooltip="Click here to see photos of clinical signs"/>
            <a:extLst>
              <a:ext uri="{FF2B5EF4-FFF2-40B4-BE49-F238E27FC236}">
                <a16:creationId xmlns:a16="http://schemas.microsoft.com/office/drawing/2014/main" id="{0C818546-EEE6-19B7-9C1A-8C51EBC882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2743200"/>
            <a:ext cx="836613" cy="392113"/>
          </a:xfrm>
          <a:prstGeom prst="rect">
            <a:avLst/>
          </a:prstGeom>
          <a:noFill/>
          <a:extLst>
            <a:ext uri="{909E8E84-426E-40DD-AFC4-6F175D3DCCD1}">
              <a14:hiddenFill xmlns:a14="http://schemas.microsoft.com/office/drawing/2010/main">
                <a:solidFill>
                  <a:srgbClr val="FFFFFF"/>
                </a:solidFill>
              </a14:hiddenFill>
            </a:ext>
          </a:extLst>
        </p:spPr>
      </p:pic>
      <p:sp>
        <p:nvSpPr>
          <p:cNvPr id="63507" name="Text Box 19">
            <a:extLst>
              <a:ext uri="{FF2B5EF4-FFF2-40B4-BE49-F238E27FC236}">
                <a16:creationId xmlns:a16="http://schemas.microsoft.com/office/drawing/2014/main" id="{871A8B8B-CE74-0B78-9DD7-DC7A5DE049ED}"/>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15022CFD-A275-4EA0-8191-600F811F66DA}" type="slidenum">
              <a:rPr lang="en-GB" altLang="en-US" sz="900" i="0"/>
              <a:pPr>
                <a:spcBef>
                  <a:spcPct val="50000"/>
                </a:spcBef>
              </a:pPr>
              <a:t>18</a:t>
            </a:fld>
            <a:endParaRPr lang="en-GB" altLang="en-US" sz="900" i="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AutoShape 2">
            <a:extLst>
              <a:ext uri="{FF2B5EF4-FFF2-40B4-BE49-F238E27FC236}">
                <a16:creationId xmlns:a16="http://schemas.microsoft.com/office/drawing/2014/main" id="{FA18F6F4-732F-2C1E-42DD-9E98721AF487}"/>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56003" name="Text Box 3">
            <a:extLst>
              <a:ext uri="{FF2B5EF4-FFF2-40B4-BE49-F238E27FC236}">
                <a16:creationId xmlns:a16="http://schemas.microsoft.com/office/drawing/2014/main" id="{411F2EDB-7DA8-C5A7-C90F-6891A8F2B727}"/>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Anaemia 8</a:t>
            </a:r>
          </a:p>
        </p:txBody>
      </p:sp>
      <p:sp>
        <p:nvSpPr>
          <p:cNvPr id="256004" name="Rectangle 4">
            <a:extLst>
              <a:ext uri="{FF2B5EF4-FFF2-40B4-BE49-F238E27FC236}">
                <a16:creationId xmlns:a16="http://schemas.microsoft.com/office/drawing/2014/main" id="{B6A8946C-66C2-FEB3-B8A1-A64B10C4C83F}"/>
              </a:ext>
            </a:extLst>
          </p:cNvPr>
          <p:cNvSpPr>
            <a:spLocks noGrp="1" noChangeArrowheads="1"/>
          </p:cNvSpPr>
          <p:nvPr>
            <p:ph type="body" idx="1"/>
          </p:nvPr>
        </p:nvSpPr>
        <p:spPr bwMode="auto">
          <a:xfrm>
            <a:off x="685800" y="990600"/>
            <a:ext cx="7924800" cy="5791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860425" lvl="3" indent="285750"/>
            <a:endParaRPr lang="en-GB" altLang="en-US" sz="1400" b="1">
              <a:latin typeface="Arial" panose="020B0604020202020204" pitchFamily="34" charset="0"/>
              <a:cs typeface="Arial" panose="020B0604020202020204" pitchFamily="34" charset="0"/>
            </a:endParaRPr>
          </a:p>
          <a:p>
            <a:pPr marL="0" indent="0">
              <a:buFontTx/>
              <a:buNone/>
            </a:pPr>
            <a:r>
              <a:rPr lang="en-GB" altLang="en-US" sz="2000" b="1">
                <a:latin typeface="Arial" panose="020B0604020202020204" pitchFamily="34" charset="0"/>
                <a:cs typeface="Arial" panose="020B0604020202020204" pitchFamily="34" charset="0"/>
              </a:rPr>
              <a:t>Blood can be tested for anaemia using different methods which look at the colour of the blood, the number of blood cells, or use a chemical which reacts with the haemoglobin.  </a:t>
            </a:r>
          </a:p>
          <a:p>
            <a:pPr marL="0" indent="0">
              <a:buFontTx/>
              <a:buNone/>
            </a:pPr>
            <a:endParaRPr lang="en-GB" altLang="en-US" sz="2000" b="1">
              <a:latin typeface="Arial" panose="020B0604020202020204" pitchFamily="34" charset="0"/>
              <a:cs typeface="Arial" panose="020B0604020202020204" pitchFamily="34" charset="0"/>
            </a:endParaRPr>
          </a:p>
          <a:p>
            <a:pPr marL="0" indent="0">
              <a:buFontTx/>
              <a:buNone/>
            </a:pPr>
            <a:r>
              <a:rPr lang="en-GB" altLang="en-US" sz="2000" b="1">
                <a:latin typeface="Arial" panose="020B0604020202020204" pitchFamily="34" charset="0"/>
                <a:cs typeface="Arial" panose="020B0604020202020204" pitchFamily="34" charset="0"/>
              </a:rPr>
              <a:t>For example:</a:t>
            </a:r>
          </a:p>
          <a:p>
            <a:pPr marL="0" indent="0">
              <a:lnSpc>
                <a:spcPct val="30000"/>
              </a:lnSpc>
              <a:buFontTx/>
              <a:buNone/>
            </a:pPr>
            <a:endParaRPr lang="en-GB" altLang="en-US" b="1">
              <a:latin typeface="Arial" panose="020B0604020202020204" pitchFamily="34" charset="0"/>
              <a:cs typeface="Arial" panose="020B0604020202020204" pitchFamily="34" charset="0"/>
            </a:endParaRPr>
          </a:p>
          <a:p>
            <a:pPr marL="860425" lvl="3" indent="285750"/>
            <a:r>
              <a:rPr lang="en-US" altLang="en-US" sz="1800" b="1">
                <a:latin typeface="Arial" panose="020B0604020202020204" pitchFamily="34" charset="0"/>
                <a:cs typeface="Times New Roman" panose="02020603050405020304" pitchFamily="18" charset="0"/>
              </a:rPr>
              <a:t>Sahli tube method</a:t>
            </a:r>
          </a:p>
          <a:p>
            <a:pPr marL="860425" lvl="3" indent="285750"/>
            <a:r>
              <a:rPr lang="en-US" altLang="en-US" sz="1800" b="1">
                <a:latin typeface="Arial" panose="020B0604020202020204" pitchFamily="34" charset="0"/>
                <a:cs typeface="Times New Roman" panose="02020603050405020304" pitchFamily="18" charset="0"/>
              </a:rPr>
              <a:t>Lovibond comparator </a:t>
            </a:r>
          </a:p>
          <a:p>
            <a:pPr marL="860425" lvl="3" indent="285750"/>
            <a:r>
              <a:rPr lang="en-US" altLang="en-US" sz="1800" b="1">
                <a:latin typeface="Arial" panose="020B0604020202020204" pitchFamily="34" charset="0"/>
                <a:cs typeface="Times New Roman" panose="02020603050405020304" pitchFamily="18" charset="0"/>
              </a:rPr>
              <a:t>Colour chart e.g. WHO colour scale </a:t>
            </a:r>
          </a:p>
          <a:p>
            <a:pPr marL="860425" lvl="3" indent="285750"/>
            <a:r>
              <a:rPr lang="en-GB" altLang="en-US" sz="1800" b="1">
                <a:latin typeface="Arial" panose="020B0604020202020204" pitchFamily="34" charset="0"/>
                <a:cs typeface="Arial" panose="020B0604020202020204" pitchFamily="34" charset="0"/>
              </a:rPr>
              <a:t>Haematocrit</a:t>
            </a:r>
          </a:p>
          <a:p>
            <a:pPr marL="860425" lvl="3" indent="285750"/>
            <a:r>
              <a:rPr lang="en-US" altLang="en-US" sz="1800" b="1">
                <a:latin typeface="Arial" panose="020B0604020202020204" pitchFamily="34" charset="0"/>
                <a:cs typeface="Times New Roman" panose="02020603050405020304" pitchFamily="18" charset="0"/>
              </a:rPr>
              <a:t>Hemocue</a:t>
            </a:r>
          </a:p>
          <a:p>
            <a:pPr marL="0" indent="0">
              <a:buFontTx/>
              <a:buNone/>
            </a:pPr>
            <a:endParaRPr lang="en-GB" altLang="en-US" sz="2000" b="1">
              <a:latin typeface="Arial" panose="020B0604020202020204" pitchFamily="34" charset="0"/>
              <a:cs typeface="Arial" panose="020B0604020202020204" pitchFamily="34" charset="0"/>
            </a:endParaRPr>
          </a:p>
          <a:p>
            <a:pPr marL="0" indent="0"/>
            <a:endParaRPr lang="en-GB" altLang="en-US" sz="2400" b="1">
              <a:latin typeface="Arial" panose="020B0604020202020204" pitchFamily="34" charset="0"/>
            </a:endParaRPr>
          </a:p>
        </p:txBody>
      </p:sp>
      <p:sp>
        <p:nvSpPr>
          <p:cNvPr id="256005" name="Text Box 5">
            <a:extLst>
              <a:ext uri="{FF2B5EF4-FFF2-40B4-BE49-F238E27FC236}">
                <a16:creationId xmlns:a16="http://schemas.microsoft.com/office/drawing/2014/main" id="{4CA0E23E-AA59-F0FF-0AA3-43210C25B8F8}"/>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256006" name="Rectangle 6">
            <a:extLst>
              <a:ext uri="{FF2B5EF4-FFF2-40B4-BE49-F238E27FC236}">
                <a16:creationId xmlns:a16="http://schemas.microsoft.com/office/drawing/2014/main" id="{7E14D22A-91A6-68DB-AE4D-4E1926996C26}"/>
              </a:ext>
            </a:extLst>
          </p:cNvPr>
          <p:cNvSpPr>
            <a:spLocks noChangeArrowheads="1"/>
          </p:cNvSpPr>
          <p:nvPr/>
        </p:nvSpPr>
        <p:spPr bwMode="auto">
          <a:xfrm>
            <a:off x="8077200" y="3124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sp>
        <p:nvSpPr>
          <p:cNvPr id="256008" name="AutoShape 8">
            <a:hlinkClick r:id="" action="ppaction://hlinkshowjump?jump=nextslide" highlightClick="1"/>
            <a:extLst>
              <a:ext uri="{FF2B5EF4-FFF2-40B4-BE49-F238E27FC236}">
                <a16:creationId xmlns:a16="http://schemas.microsoft.com/office/drawing/2014/main" id="{B7FC920C-86AA-A6C6-EF9C-F4C801AEBA3B}"/>
              </a:ext>
            </a:extLst>
          </p:cNvPr>
          <p:cNvSpPr>
            <a:spLocks noChangeArrowheads="1"/>
          </p:cNvSpPr>
          <p:nvPr/>
        </p:nvSpPr>
        <p:spPr bwMode="auto">
          <a:xfrm>
            <a:off x="8153400" y="6019800"/>
            <a:ext cx="533400" cy="304800"/>
          </a:xfrm>
          <a:prstGeom prst="actionButtonForwardNex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sp>
        <p:nvSpPr>
          <p:cNvPr id="256012" name="Text Box 12">
            <a:extLst>
              <a:ext uri="{FF2B5EF4-FFF2-40B4-BE49-F238E27FC236}">
                <a16:creationId xmlns:a16="http://schemas.microsoft.com/office/drawing/2014/main" id="{EA4A6EB2-12B2-C8D2-1DE4-8EC954EDEFE4}"/>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071A3394-E1A5-4548-99BC-9B6CA1428CE4}" type="slidenum">
              <a:rPr lang="en-GB" altLang="en-US" sz="900" i="0"/>
              <a:pPr>
                <a:spcBef>
                  <a:spcPct val="50000"/>
                </a:spcBef>
              </a:pPr>
              <a:t>19</a:t>
            </a:fld>
            <a:endParaRPr lang="en-GB" altLang="en-US" sz="900" i="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a:extLst>
              <a:ext uri="{FF2B5EF4-FFF2-40B4-BE49-F238E27FC236}">
                <a16:creationId xmlns:a16="http://schemas.microsoft.com/office/drawing/2014/main" id="{AAC67698-3C60-FFAE-2FF7-5601BD035BA8}"/>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65539" name="Text Box 3">
            <a:extLst>
              <a:ext uri="{FF2B5EF4-FFF2-40B4-BE49-F238E27FC236}">
                <a16:creationId xmlns:a16="http://schemas.microsoft.com/office/drawing/2014/main" id="{CC0C9F85-C68B-CA3A-D726-ED2BB277DF1C}"/>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Vitamin A Deficiency 1</a:t>
            </a:r>
          </a:p>
        </p:txBody>
      </p:sp>
      <p:sp>
        <p:nvSpPr>
          <p:cNvPr id="65540" name="Rectangle 4">
            <a:extLst>
              <a:ext uri="{FF2B5EF4-FFF2-40B4-BE49-F238E27FC236}">
                <a16:creationId xmlns:a16="http://schemas.microsoft.com/office/drawing/2014/main" id="{555A238A-2FDA-959B-B3C9-80D0A135C79A}"/>
              </a:ext>
            </a:extLst>
          </p:cNvPr>
          <p:cNvSpPr>
            <a:spLocks noGrp="1" noChangeArrowheads="1"/>
          </p:cNvSpPr>
          <p:nvPr>
            <p:ph type="body" idx="1"/>
          </p:nvPr>
        </p:nvSpPr>
        <p:spPr bwMode="auto">
          <a:xfrm>
            <a:off x="685800" y="1219200"/>
            <a:ext cx="7772400" cy="5029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90000"/>
              </a:lnSpc>
              <a:buFontTx/>
              <a:buNone/>
            </a:pPr>
            <a:r>
              <a:rPr lang="en-GB" altLang="en-US" sz="2000" b="1">
                <a:latin typeface="Arial" panose="020B0604020202020204" pitchFamily="34" charset="0"/>
              </a:rPr>
              <a:t>	Vitamin A is required:</a:t>
            </a:r>
          </a:p>
          <a:p>
            <a:pPr lvl="1">
              <a:lnSpc>
                <a:spcPct val="90000"/>
              </a:lnSpc>
            </a:pPr>
            <a:r>
              <a:rPr lang="en-GB" altLang="en-US" sz="1800" b="1">
                <a:latin typeface="Arial" panose="020B0604020202020204" pitchFamily="34" charset="0"/>
              </a:rPr>
              <a:t>For good vision, especially at night</a:t>
            </a:r>
          </a:p>
          <a:p>
            <a:pPr lvl="1">
              <a:lnSpc>
                <a:spcPct val="90000"/>
              </a:lnSpc>
            </a:pPr>
            <a:r>
              <a:rPr lang="en-GB" altLang="en-US" sz="1800" b="1">
                <a:latin typeface="Arial" panose="020B0604020202020204" pitchFamily="34" charset="0"/>
              </a:rPr>
              <a:t>Growth and development</a:t>
            </a:r>
          </a:p>
          <a:p>
            <a:pPr lvl="1">
              <a:lnSpc>
                <a:spcPct val="90000"/>
              </a:lnSpc>
            </a:pPr>
            <a:r>
              <a:rPr lang="en-GB" altLang="en-US" sz="1800" b="1">
                <a:latin typeface="Arial" panose="020B0604020202020204" pitchFamily="34" charset="0"/>
              </a:rPr>
              <a:t>Protection against infections (measles and diarrhoea)</a:t>
            </a:r>
          </a:p>
          <a:p>
            <a:pPr lvl="1">
              <a:lnSpc>
                <a:spcPct val="90000"/>
              </a:lnSpc>
            </a:pPr>
            <a:endParaRPr lang="en-GB" altLang="en-US" sz="1800" b="1">
              <a:latin typeface="Arial" panose="020B0604020202020204" pitchFamily="34" charset="0"/>
            </a:endParaRPr>
          </a:p>
          <a:p>
            <a:pPr>
              <a:lnSpc>
                <a:spcPct val="90000"/>
              </a:lnSpc>
              <a:buFontTx/>
              <a:buNone/>
            </a:pPr>
            <a:r>
              <a:rPr lang="en-GB" altLang="en-US" sz="2000" b="1">
                <a:latin typeface="Arial" panose="020B0604020202020204" pitchFamily="34" charset="0"/>
              </a:rPr>
              <a:t>	Vitamin A in present in food in two forms:</a:t>
            </a:r>
          </a:p>
          <a:p>
            <a:pPr lvl="1">
              <a:lnSpc>
                <a:spcPct val="90000"/>
              </a:lnSpc>
            </a:pPr>
            <a:r>
              <a:rPr lang="en-GB" altLang="en-US" sz="1800" b="1">
                <a:latin typeface="Arial" panose="020B0604020202020204" pitchFamily="34" charset="0"/>
              </a:rPr>
              <a:t>As pre-formed vitamin A in foods from animals</a:t>
            </a:r>
          </a:p>
          <a:p>
            <a:pPr lvl="1">
              <a:lnSpc>
                <a:spcPct val="90000"/>
              </a:lnSpc>
            </a:pPr>
            <a:r>
              <a:rPr lang="en-GB" altLang="en-US" sz="1800" b="1">
                <a:latin typeface="Arial" panose="020B0604020202020204" pitchFamily="34" charset="0"/>
              </a:rPr>
              <a:t>As  pro-vitamin A in some plant foods</a:t>
            </a:r>
          </a:p>
          <a:p>
            <a:pPr lvl="1">
              <a:lnSpc>
                <a:spcPct val="90000"/>
              </a:lnSpc>
            </a:pPr>
            <a:endParaRPr lang="en-GB" altLang="en-US" sz="1800" b="1">
              <a:latin typeface="Arial" panose="020B0604020202020204" pitchFamily="34" charset="0"/>
            </a:endParaRPr>
          </a:p>
          <a:p>
            <a:pPr>
              <a:lnSpc>
                <a:spcPct val="90000"/>
              </a:lnSpc>
              <a:buFontTx/>
              <a:buNone/>
            </a:pPr>
            <a:r>
              <a:rPr lang="en-GB" altLang="en-US" sz="2000" b="1">
                <a:latin typeface="Arial" panose="020B0604020202020204" pitchFamily="34" charset="0"/>
              </a:rPr>
              <a:t>	Good sources of vitamin A include liver and some fish, red palm oil, carrots, paw paw, and some is also found in yellow maize.  Fortified blended foods e.g CSB or WSB also contain vitamin A.</a:t>
            </a:r>
          </a:p>
          <a:p>
            <a:pPr>
              <a:lnSpc>
                <a:spcPct val="90000"/>
              </a:lnSpc>
              <a:buFontTx/>
              <a:buNone/>
            </a:pPr>
            <a:endParaRPr lang="en-GB" altLang="en-US" sz="2000" b="1">
              <a:latin typeface="Arial" panose="020B0604020202020204" pitchFamily="34" charset="0"/>
            </a:endParaRPr>
          </a:p>
          <a:p>
            <a:pPr>
              <a:lnSpc>
                <a:spcPct val="90000"/>
              </a:lnSpc>
              <a:buFontTx/>
              <a:buNone/>
            </a:pPr>
            <a:r>
              <a:rPr lang="en-GB" altLang="en-US" sz="2000" b="1">
                <a:latin typeface="Arial" panose="020B0604020202020204" pitchFamily="34" charset="0"/>
              </a:rPr>
              <a:t>	Vitamin A supplements are often given to children in capsules.</a:t>
            </a:r>
          </a:p>
        </p:txBody>
      </p:sp>
      <p:sp>
        <p:nvSpPr>
          <p:cNvPr id="65541" name="Text Box 5">
            <a:extLst>
              <a:ext uri="{FF2B5EF4-FFF2-40B4-BE49-F238E27FC236}">
                <a16:creationId xmlns:a16="http://schemas.microsoft.com/office/drawing/2014/main" id="{B1344729-F038-4762-E6C2-B408C731EE4E}"/>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65544" name="Text Box 8">
            <a:extLst>
              <a:ext uri="{FF2B5EF4-FFF2-40B4-BE49-F238E27FC236}">
                <a16:creationId xmlns:a16="http://schemas.microsoft.com/office/drawing/2014/main" id="{70135D1B-FBEB-51FE-AFA3-433EC9E8E7E8}"/>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900" i="0"/>
              <a:t>20</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AutoShape 2">
            <a:extLst>
              <a:ext uri="{FF2B5EF4-FFF2-40B4-BE49-F238E27FC236}">
                <a16:creationId xmlns:a16="http://schemas.microsoft.com/office/drawing/2014/main" id="{5E5D6F59-827B-97C5-0800-A31179AF9227}"/>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4211" name="Text Box 3">
            <a:extLst>
              <a:ext uri="{FF2B5EF4-FFF2-40B4-BE49-F238E27FC236}">
                <a16:creationId xmlns:a16="http://schemas.microsoft.com/office/drawing/2014/main" id="{7735FE8E-4512-C2EB-BE6C-33A60D20CA4D}"/>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Vitamin A Deficiency 2</a:t>
            </a:r>
          </a:p>
        </p:txBody>
      </p:sp>
      <p:sp>
        <p:nvSpPr>
          <p:cNvPr id="94212" name="Rectangle 4">
            <a:extLst>
              <a:ext uri="{FF2B5EF4-FFF2-40B4-BE49-F238E27FC236}">
                <a16:creationId xmlns:a16="http://schemas.microsoft.com/office/drawing/2014/main" id="{16EB3942-72CD-3C68-1877-B05EBBDEFB71}"/>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altLang="en-US" sz="2000" b="1">
                <a:latin typeface="Arial" panose="020B0604020202020204" pitchFamily="34" charset="0"/>
              </a:rPr>
              <a:t>Deficiency in vitamin A can lead to blindness and increased chance of dying from infectious diseases. </a:t>
            </a:r>
          </a:p>
          <a:p>
            <a:pPr>
              <a:buFontTx/>
              <a:buNone/>
            </a:pPr>
            <a:r>
              <a:rPr lang="en-GB" altLang="en-US" sz="2000" b="1" i="1">
                <a:latin typeface="Arial" panose="020B0604020202020204" pitchFamily="34" charset="0"/>
                <a:cs typeface="Times New Roman" panose="02020603050405020304" pitchFamily="18" charset="0"/>
              </a:rPr>
              <a:t>	</a:t>
            </a:r>
          </a:p>
          <a:p>
            <a:pPr>
              <a:buFontTx/>
              <a:buNone/>
            </a:pPr>
            <a:r>
              <a:rPr lang="en-GB" altLang="en-US" sz="2000" b="1" i="1">
                <a:latin typeface="Arial" panose="020B0604020202020204" pitchFamily="34" charset="0"/>
                <a:cs typeface="Times New Roman" panose="02020603050405020304" pitchFamily="18" charset="0"/>
              </a:rPr>
              <a:t>	Who is vulnerable to deficiency?</a:t>
            </a:r>
            <a:endParaRPr lang="en-GB" altLang="en-US" sz="2000" b="1">
              <a:latin typeface="Arial" panose="020B0604020202020204" pitchFamily="34" charset="0"/>
              <a:cs typeface="Times New Roman" panose="02020603050405020304" pitchFamily="18" charset="0"/>
            </a:endParaRPr>
          </a:p>
          <a:p>
            <a:pPr>
              <a:buFontTx/>
              <a:buNone/>
            </a:pPr>
            <a:r>
              <a:rPr lang="en-GB" altLang="en-US" sz="2000" b="1">
                <a:latin typeface="Arial" panose="020B0604020202020204" pitchFamily="34" charset="0"/>
                <a:cs typeface="Arial" panose="020B0604020202020204" pitchFamily="34" charset="0"/>
              </a:rPr>
              <a:t>	People with a diet lacking in vitamin A rich food.</a:t>
            </a:r>
          </a:p>
          <a:p>
            <a:pPr>
              <a:buFontTx/>
              <a:buNone/>
            </a:pPr>
            <a:endParaRPr lang="en-GB" altLang="en-US" sz="2000" b="1">
              <a:latin typeface="Arial" panose="020B0604020202020204" pitchFamily="34" charset="0"/>
            </a:endParaRPr>
          </a:p>
          <a:p>
            <a:r>
              <a:rPr lang="en-GB" altLang="en-US" sz="2000" b="1">
                <a:latin typeface="Arial" panose="020B0604020202020204" pitchFamily="34" charset="0"/>
                <a:cs typeface="Times New Roman" panose="02020603050405020304" pitchFamily="18" charset="0"/>
              </a:rPr>
              <a:t>The population group most at risk is pre-school children. </a:t>
            </a:r>
          </a:p>
          <a:p>
            <a:pPr>
              <a:buFontTx/>
              <a:buNone/>
            </a:pPr>
            <a:r>
              <a:rPr lang="en-GB" altLang="en-US" sz="2000" b="1">
                <a:latin typeface="Arial" panose="020B0604020202020204" pitchFamily="34" charset="0"/>
                <a:cs typeface="Times New Roman" panose="02020603050405020304" pitchFamily="18" charset="0"/>
              </a:rPr>
              <a:t>	Supplementation with vitamin A capsules can reduce the number of children who die by 23%.</a:t>
            </a:r>
          </a:p>
          <a:p>
            <a:pPr>
              <a:buFontTx/>
              <a:buNone/>
            </a:pPr>
            <a:endParaRPr lang="en-GB" altLang="en-US" sz="2000" b="1">
              <a:latin typeface="Arial" panose="020B0604020202020204" pitchFamily="34" charset="0"/>
              <a:cs typeface="Times New Roman" panose="02020603050405020304" pitchFamily="18" charset="0"/>
            </a:endParaRPr>
          </a:p>
          <a:p>
            <a:r>
              <a:rPr lang="en-GB" altLang="en-US" sz="2000" b="1">
                <a:latin typeface="Arial" panose="020B0604020202020204" pitchFamily="34" charset="0"/>
                <a:cs typeface="Times New Roman" panose="02020603050405020304" pitchFamily="18" charset="0"/>
              </a:rPr>
              <a:t>Pregnant and lactating women are also at risk of deficiency</a:t>
            </a:r>
          </a:p>
          <a:p>
            <a:endParaRPr lang="en-GB" altLang="en-US" sz="2000" b="1">
              <a:latin typeface="Arial" panose="020B0604020202020204" pitchFamily="34" charset="0"/>
            </a:endParaRPr>
          </a:p>
        </p:txBody>
      </p:sp>
      <p:sp>
        <p:nvSpPr>
          <p:cNvPr id="94213" name="Text Box 5">
            <a:extLst>
              <a:ext uri="{FF2B5EF4-FFF2-40B4-BE49-F238E27FC236}">
                <a16:creationId xmlns:a16="http://schemas.microsoft.com/office/drawing/2014/main" id="{06C19FED-706A-B618-58B6-2FFD7F805A04}"/>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94216" name="Text Box 8">
            <a:extLst>
              <a:ext uri="{FF2B5EF4-FFF2-40B4-BE49-F238E27FC236}">
                <a16:creationId xmlns:a16="http://schemas.microsoft.com/office/drawing/2014/main" id="{FFBEAA11-AB1F-5943-66A4-4B38A0CD4F6B}"/>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900" i="0"/>
              <a:t>21</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AutoShape 2">
            <a:extLst>
              <a:ext uri="{FF2B5EF4-FFF2-40B4-BE49-F238E27FC236}">
                <a16:creationId xmlns:a16="http://schemas.microsoft.com/office/drawing/2014/main" id="{03C86723-68ED-94D3-B23C-611E55E608E4}"/>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3187" name="Text Box 3">
            <a:extLst>
              <a:ext uri="{FF2B5EF4-FFF2-40B4-BE49-F238E27FC236}">
                <a16:creationId xmlns:a16="http://schemas.microsoft.com/office/drawing/2014/main" id="{DAFFC3D0-6F5C-0FBB-E847-0CED1FF8B92D}"/>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Vitamin A Deficiency 3</a:t>
            </a:r>
          </a:p>
        </p:txBody>
      </p:sp>
      <p:sp>
        <p:nvSpPr>
          <p:cNvPr id="93188" name="Rectangle 4">
            <a:extLst>
              <a:ext uri="{FF2B5EF4-FFF2-40B4-BE49-F238E27FC236}">
                <a16:creationId xmlns:a16="http://schemas.microsoft.com/office/drawing/2014/main" id="{EAF85A42-0591-1E0F-4651-A4112F52A42D}"/>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rPr>
              <a:t>	To find out if someone is deficient we can:</a:t>
            </a:r>
          </a:p>
          <a:p>
            <a:pPr lvl="1"/>
            <a:r>
              <a:rPr lang="en-GB" altLang="en-US" sz="1800" b="1">
                <a:latin typeface="Arial" panose="020B0604020202020204" pitchFamily="34" charset="0"/>
              </a:rPr>
              <a:t>Look for clinical signs in their eyes</a:t>
            </a:r>
          </a:p>
          <a:p>
            <a:pPr lvl="1"/>
            <a:r>
              <a:rPr lang="en-GB" altLang="en-US" sz="1800" b="1">
                <a:latin typeface="Arial" panose="020B0604020202020204" pitchFamily="34" charset="0"/>
              </a:rPr>
              <a:t>Take a blood sample to test in the laboratory</a:t>
            </a:r>
          </a:p>
          <a:p>
            <a:pPr lvl="1"/>
            <a:endParaRPr lang="en-GB" altLang="en-US" sz="1800" b="1">
              <a:latin typeface="Arial" panose="020B0604020202020204" pitchFamily="34" charset="0"/>
            </a:endParaRPr>
          </a:p>
          <a:p>
            <a:pPr>
              <a:buFontTx/>
              <a:buNone/>
            </a:pPr>
            <a:r>
              <a:rPr lang="en-GB" altLang="en-US" sz="2000" b="1">
                <a:latin typeface="Arial" panose="020B0604020202020204" pitchFamily="34" charset="0"/>
              </a:rPr>
              <a:t>	Eye signs of vitamin A deficiency are called Xeropthalmia.  They are classified like this:</a:t>
            </a:r>
          </a:p>
          <a:p>
            <a:pPr>
              <a:buFontTx/>
              <a:buNone/>
            </a:pPr>
            <a:endParaRPr lang="en-GB" altLang="en-US" sz="2000" b="1">
              <a:latin typeface="Arial" panose="020B0604020202020204" pitchFamily="34" charset="0"/>
              <a:cs typeface="Times New Roman" panose="02020603050405020304" pitchFamily="18" charset="0"/>
            </a:endParaRPr>
          </a:p>
          <a:p>
            <a:pPr>
              <a:buFontTx/>
              <a:buNone/>
            </a:pPr>
            <a:r>
              <a:rPr lang="en-GB" altLang="en-US" sz="2000" b="1">
                <a:latin typeface="Arial" panose="020B0604020202020204" pitchFamily="34" charset="0"/>
                <a:cs typeface="Times New Roman" panose="02020603050405020304" pitchFamily="18" charset="0"/>
              </a:rPr>
              <a:t>	</a:t>
            </a:r>
            <a:r>
              <a:rPr lang="en-GB" altLang="en-US" sz="1800" b="1">
                <a:latin typeface="Arial" panose="020B0604020202020204" pitchFamily="34" charset="0"/>
                <a:cs typeface="Times New Roman" panose="02020603050405020304" pitchFamily="18" charset="0"/>
              </a:rPr>
              <a:t>Night Blindness 				XN</a:t>
            </a:r>
          </a:p>
          <a:p>
            <a:pPr>
              <a:buFontTx/>
              <a:buNone/>
            </a:pPr>
            <a:r>
              <a:rPr lang="en-GB" altLang="en-US" sz="1800" b="1">
                <a:latin typeface="Arial" panose="020B0604020202020204" pitchFamily="34" charset="0"/>
                <a:cs typeface="Times New Roman" panose="02020603050405020304" pitchFamily="18" charset="0"/>
              </a:rPr>
              <a:t>	Bitot’s Spots					X1B</a:t>
            </a:r>
          </a:p>
          <a:p>
            <a:pPr>
              <a:buFontTx/>
              <a:buNone/>
            </a:pPr>
            <a:r>
              <a:rPr lang="en-GB" altLang="en-US" sz="1800" b="1">
                <a:latin typeface="Arial" panose="020B0604020202020204" pitchFamily="34" charset="0"/>
                <a:cs typeface="Times New Roman" panose="02020603050405020304" pitchFamily="18" charset="0"/>
              </a:rPr>
              <a:t>	Corneal Xerosis				X2</a:t>
            </a:r>
          </a:p>
          <a:p>
            <a:pPr>
              <a:buFontTx/>
              <a:buNone/>
            </a:pPr>
            <a:r>
              <a:rPr lang="en-GB" altLang="en-US" sz="1800" b="1">
                <a:latin typeface="Arial" panose="020B0604020202020204" pitchFamily="34" charset="0"/>
                <a:cs typeface="Times New Roman" panose="02020603050405020304" pitchFamily="18" charset="0"/>
              </a:rPr>
              <a:t>	Corneal Ulceration / Keratomalacia 		X3</a:t>
            </a:r>
          </a:p>
          <a:p>
            <a:pPr>
              <a:buFontTx/>
              <a:buNone/>
            </a:pPr>
            <a:endParaRPr lang="en-GB" altLang="en-US" sz="2000" b="1">
              <a:latin typeface="Arial" panose="020B0604020202020204" pitchFamily="34" charset="0"/>
              <a:cs typeface="Times New Roman" panose="02020603050405020304" pitchFamily="18" charset="0"/>
            </a:endParaRPr>
          </a:p>
          <a:p>
            <a:pPr>
              <a:buFontTx/>
              <a:buNone/>
            </a:pPr>
            <a:r>
              <a:rPr lang="en-GB" altLang="en-US" sz="2000" b="1">
                <a:latin typeface="Arial" panose="020B0604020202020204" pitchFamily="34" charset="0"/>
                <a:cs typeface="Times New Roman" panose="02020603050405020304" pitchFamily="18" charset="0"/>
              </a:rPr>
              <a:t>	These signs can be looked for in surveys.  </a:t>
            </a:r>
          </a:p>
          <a:p>
            <a:pPr>
              <a:buFontTx/>
              <a:buNone/>
            </a:pPr>
            <a:r>
              <a:rPr lang="en-GB" altLang="en-US" sz="2000" b="1">
                <a:latin typeface="Arial" panose="020B0604020202020204" pitchFamily="34" charset="0"/>
                <a:cs typeface="Times New Roman" panose="02020603050405020304" pitchFamily="18" charset="0"/>
              </a:rPr>
              <a:t>	</a:t>
            </a:r>
            <a:r>
              <a:rPr lang="en-GB" altLang="en-US" sz="2000" b="1" i="1">
                <a:effectLst>
                  <a:outerShdw blurRad="38100" dist="38100" dir="2700000" algn="tl">
                    <a:srgbClr val="C0C0C0"/>
                  </a:outerShdw>
                </a:effectLst>
                <a:latin typeface="Arial" panose="020B0604020202020204" pitchFamily="34" charset="0"/>
                <a:cs typeface="Times New Roman" panose="02020603050405020304" pitchFamily="18" charset="0"/>
              </a:rPr>
              <a:t>Careful</a:t>
            </a:r>
            <a:r>
              <a:rPr lang="en-GB" altLang="en-US" sz="2000" b="1">
                <a:latin typeface="Arial" panose="020B0604020202020204" pitchFamily="34" charset="0"/>
                <a:cs typeface="Times New Roman" panose="02020603050405020304" pitchFamily="18" charset="0"/>
              </a:rPr>
              <a:t> examination and identification is essential. </a:t>
            </a:r>
          </a:p>
          <a:p>
            <a:pPr>
              <a:buFontTx/>
              <a:buNone/>
            </a:pPr>
            <a:endParaRPr lang="en-GB" altLang="en-US" sz="2000" b="1">
              <a:latin typeface="Arial" panose="020B0604020202020204" pitchFamily="34" charset="0"/>
            </a:endParaRPr>
          </a:p>
          <a:p>
            <a:pPr>
              <a:buFontTx/>
              <a:buNone/>
            </a:pPr>
            <a:endParaRPr lang="en-GB" altLang="en-US" b="1"/>
          </a:p>
        </p:txBody>
      </p:sp>
      <p:sp>
        <p:nvSpPr>
          <p:cNvPr id="93189" name="Text Box 5">
            <a:extLst>
              <a:ext uri="{FF2B5EF4-FFF2-40B4-BE49-F238E27FC236}">
                <a16:creationId xmlns:a16="http://schemas.microsoft.com/office/drawing/2014/main" id="{A3CC5521-103B-2A15-6E8A-7F44CF5E1B31}"/>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pic>
        <p:nvPicPr>
          <p:cNvPr id="93195" name="Picture 11">
            <a:hlinkClick r:id="rId3" action="ppaction://hlinksldjump" tooltip="Click here to see photos of clinical signs"/>
            <a:extLst>
              <a:ext uri="{FF2B5EF4-FFF2-40B4-BE49-F238E27FC236}">
                <a16:creationId xmlns:a16="http://schemas.microsoft.com/office/drawing/2014/main" id="{A9238767-8FA9-1C6E-7707-A7623B4C4E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2913" y="3844925"/>
            <a:ext cx="836612" cy="392113"/>
          </a:xfrm>
          <a:prstGeom prst="rect">
            <a:avLst/>
          </a:prstGeom>
          <a:noFill/>
          <a:extLst>
            <a:ext uri="{909E8E84-426E-40DD-AFC4-6F175D3DCCD1}">
              <a14:hiddenFill xmlns:a14="http://schemas.microsoft.com/office/drawing/2010/main">
                <a:solidFill>
                  <a:srgbClr val="FFFFFF"/>
                </a:solidFill>
              </a14:hiddenFill>
            </a:ext>
          </a:extLst>
        </p:spPr>
      </p:pic>
      <p:sp>
        <p:nvSpPr>
          <p:cNvPr id="93196" name="Text Box 12">
            <a:extLst>
              <a:ext uri="{FF2B5EF4-FFF2-40B4-BE49-F238E27FC236}">
                <a16:creationId xmlns:a16="http://schemas.microsoft.com/office/drawing/2014/main" id="{061C4C14-969B-336A-2514-E3E77858C708}"/>
              </a:ext>
            </a:extLst>
          </p:cNvPr>
          <p:cNvSpPr txBox="1">
            <a:spLocks noChangeArrowheads="1"/>
          </p:cNvSpPr>
          <p:nvPr/>
        </p:nvSpPr>
        <p:spPr bwMode="auto">
          <a:xfrm>
            <a:off x="8839200" y="6400800"/>
            <a:ext cx="30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i="0"/>
          </a:p>
        </p:txBody>
      </p:sp>
      <p:sp>
        <p:nvSpPr>
          <p:cNvPr id="93197" name="Text Box 13">
            <a:extLst>
              <a:ext uri="{FF2B5EF4-FFF2-40B4-BE49-F238E27FC236}">
                <a16:creationId xmlns:a16="http://schemas.microsoft.com/office/drawing/2014/main" id="{EEB973F6-2D51-3D2D-511F-F956C0B6B35F}"/>
              </a:ext>
            </a:extLst>
          </p:cNvPr>
          <p:cNvSpPr txBox="1">
            <a:spLocks noChangeArrowheads="1"/>
          </p:cNvSpPr>
          <p:nvPr/>
        </p:nvSpPr>
        <p:spPr bwMode="auto">
          <a:xfrm>
            <a:off x="8686800" y="6553200"/>
            <a:ext cx="381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900" i="0"/>
              <a:t>22</a:t>
            </a:r>
          </a:p>
        </p:txBody>
      </p:sp>
      <p:sp>
        <p:nvSpPr>
          <p:cNvPr id="93199" name="Text Box 15">
            <a:hlinkClick r:id="rId5" action="ppaction://hlinksldjump"/>
            <a:extLst>
              <a:ext uri="{FF2B5EF4-FFF2-40B4-BE49-F238E27FC236}">
                <a16:creationId xmlns:a16="http://schemas.microsoft.com/office/drawing/2014/main" id="{F5E84FEA-2933-7E20-D88E-A854BD560C44}"/>
              </a:ext>
            </a:extLst>
          </p:cNvPr>
          <p:cNvSpPr txBox="1">
            <a:spLocks noChangeArrowheads="1"/>
          </p:cNvSpPr>
          <p:nvPr/>
        </p:nvSpPr>
        <p:spPr bwMode="auto">
          <a:xfrm>
            <a:off x="7620000" y="43434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AutoShape 2">
            <a:extLst>
              <a:ext uri="{FF2B5EF4-FFF2-40B4-BE49-F238E27FC236}">
                <a16:creationId xmlns:a16="http://schemas.microsoft.com/office/drawing/2014/main" id="{B82A5A9E-EB7E-9791-29F0-DD87366E21CC}"/>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6019" name="Text Box 3">
            <a:extLst>
              <a:ext uri="{FF2B5EF4-FFF2-40B4-BE49-F238E27FC236}">
                <a16:creationId xmlns:a16="http://schemas.microsoft.com/office/drawing/2014/main" id="{57B8D4C6-E478-62C7-F488-C75F878FEA6C}"/>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Iodine Deficiency 1</a:t>
            </a:r>
          </a:p>
        </p:txBody>
      </p:sp>
      <p:sp>
        <p:nvSpPr>
          <p:cNvPr id="86020" name="Rectangle 4">
            <a:extLst>
              <a:ext uri="{FF2B5EF4-FFF2-40B4-BE49-F238E27FC236}">
                <a16:creationId xmlns:a16="http://schemas.microsoft.com/office/drawing/2014/main" id="{2BF3EF95-819B-A0F0-8DCA-06E8851834DF}"/>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90000"/>
              </a:lnSpc>
            </a:pPr>
            <a:r>
              <a:rPr lang="en-GB" altLang="en-US" sz="2000" b="1">
                <a:latin typeface="Arial" panose="020B0604020202020204" pitchFamily="34" charset="0"/>
                <a:cs typeface="Arial" panose="020B0604020202020204" pitchFamily="34" charset="0"/>
              </a:rPr>
              <a:t>Iodine is a chemical that is found in small amounts in soil and food.</a:t>
            </a:r>
            <a:endParaRPr lang="en-GB" altLang="en-US" sz="2000" b="1">
              <a:latin typeface="Arial" panose="020B0604020202020204" pitchFamily="34" charset="0"/>
              <a:cs typeface="Times New Roman" panose="02020603050405020304" pitchFamily="18" charset="0"/>
            </a:endParaRPr>
          </a:p>
          <a:p>
            <a:pPr>
              <a:lnSpc>
                <a:spcPct val="90000"/>
              </a:lnSpc>
              <a:buFontTx/>
              <a:buNone/>
            </a:pPr>
            <a:endParaRPr lang="en-GB" altLang="en-US" sz="2000" b="1">
              <a:latin typeface="Arial" panose="020B0604020202020204" pitchFamily="34" charset="0"/>
              <a:cs typeface="Times New Roman" panose="02020603050405020304" pitchFamily="18" charset="0"/>
            </a:endParaRPr>
          </a:p>
          <a:p>
            <a:pPr>
              <a:lnSpc>
                <a:spcPct val="90000"/>
              </a:lnSpc>
            </a:pPr>
            <a:r>
              <a:rPr lang="en-GB" altLang="en-US" sz="2000" b="1">
                <a:latin typeface="Arial" panose="020B0604020202020204" pitchFamily="34" charset="0"/>
                <a:cs typeface="Arial" panose="020B0604020202020204" pitchFamily="34" charset="0"/>
              </a:rPr>
              <a:t>People take in iodine in their diets and it is used by the body to make thyroid hormones.  People and animals therefore need to have iodine in their food to be healthy. </a:t>
            </a:r>
            <a:endParaRPr lang="en-GB" altLang="en-US" sz="2000" b="1">
              <a:latin typeface="Arial" panose="020B0604020202020204" pitchFamily="34" charset="0"/>
              <a:cs typeface="Times New Roman" panose="02020603050405020304" pitchFamily="18" charset="0"/>
            </a:endParaRPr>
          </a:p>
          <a:p>
            <a:pPr>
              <a:lnSpc>
                <a:spcPct val="90000"/>
              </a:lnSpc>
              <a:buFontTx/>
              <a:buNone/>
            </a:pPr>
            <a:endParaRPr lang="en-GB" altLang="en-US" sz="2000" b="1">
              <a:latin typeface="Arial" panose="020B0604020202020204" pitchFamily="34" charset="0"/>
              <a:cs typeface="Times New Roman" panose="02020603050405020304" pitchFamily="18" charset="0"/>
            </a:endParaRPr>
          </a:p>
          <a:p>
            <a:pPr>
              <a:lnSpc>
                <a:spcPct val="90000"/>
              </a:lnSpc>
            </a:pPr>
            <a:r>
              <a:rPr lang="en-GB" altLang="en-US" sz="2000" b="1">
                <a:latin typeface="Arial" panose="020B0604020202020204" pitchFamily="34" charset="0"/>
                <a:cs typeface="Arial" panose="020B0604020202020204" pitchFamily="34" charset="0"/>
              </a:rPr>
              <a:t>When there is not enough iodine in the diet people get </a:t>
            </a:r>
          </a:p>
          <a:p>
            <a:pPr>
              <a:lnSpc>
                <a:spcPct val="90000"/>
              </a:lnSpc>
              <a:buFontTx/>
              <a:buNone/>
            </a:pPr>
            <a:r>
              <a:rPr lang="en-GB" altLang="en-US" sz="2000" b="1" i="1">
                <a:effectLst>
                  <a:outerShdw blurRad="38100" dist="38100" dir="2700000" algn="tl">
                    <a:srgbClr val="C0C0C0"/>
                  </a:outerShdw>
                </a:effectLst>
                <a:latin typeface="Arial" panose="020B0604020202020204" pitchFamily="34" charset="0"/>
                <a:cs typeface="Arial" panose="020B0604020202020204" pitchFamily="34" charset="0"/>
              </a:rPr>
              <a:t>	Iodine Deficiency Disorders (IDD)</a:t>
            </a:r>
            <a:endParaRPr lang="en-GB" altLang="en-US" sz="2000" b="1" i="1">
              <a:effectLst>
                <a:outerShdw blurRad="38100" dist="38100" dir="2700000" algn="tl">
                  <a:srgbClr val="C0C0C0"/>
                </a:outerShdw>
              </a:effectLst>
              <a:latin typeface="Arial" panose="020B0604020202020204" pitchFamily="34" charset="0"/>
              <a:cs typeface="Times New Roman" panose="02020603050405020304" pitchFamily="18" charset="0"/>
            </a:endParaRPr>
          </a:p>
          <a:p>
            <a:pPr>
              <a:lnSpc>
                <a:spcPct val="90000"/>
              </a:lnSpc>
              <a:buFontTx/>
              <a:buNone/>
            </a:pPr>
            <a:r>
              <a:rPr lang="en-GB" altLang="en-US" sz="2000" b="1">
                <a:latin typeface="Arial" panose="020B0604020202020204" pitchFamily="34" charset="0"/>
                <a:cs typeface="Arial" panose="020B0604020202020204" pitchFamily="34" charset="0"/>
              </a:rPr>
              <a:t>  </a:t>
            </a:r>
            <a:endParaRPr lang="en-GB" altLang="en-US" sz="2000" b="1">
              <a:latin typeface="Arial" panose="020B0604020202020204" pitchFamily="34" charset="0"/>
              <a:cs typeface="Times New Roman" panose="02020603050405020304" pitchFamily="18" charset="0"/>
            </a:endParaRPr>
          </a:p>
          <a:p>
            <a:pPr>
              <a:lnSpc>
                <a:spcPct val="90000"/>
              </a:lnSpc>
            </a:pPr>
            <a:r>
              <a:rPr lang="en-GB" altLang="en-US" sz="2000" b="1">
                <a:latin typeface="Arial" panose="020B0604020202020204" pitchFamily="34" charset="0"/>
                <a:cs typeface="Arial" panose="020B0604020202020204" pitchFamily="34" charset="0"/>
              </a:rPr>
              <a:t>Iodine deficiency can result in a number of health problems.  These include: </a:t>
            </a:r>
            <a:endParaRPr lang="en-GB" altLang="en-US" sz="2000" b="1">
              <a:latin typeface="Arial" panose="020B0604020202020204" pitchFamily="34" charset="0"/>
              <a:cs typeface="Times New Roman" panose="02020603050405020304" pitchFamily="18" charset="0"/>
            </a:endParaRPr>
          </a:p>
          <a:p>
            <a:pPr lvl="1">
              <a:lnSpc>
                <a:spcPct val="90000"/>
              </a:lnSpc>
            </a:pPr>
            <a:r>
              <a:rPr lang="en-GB" altLang="en-US" sz="1800" b="1">
                <a:latin typeface="Arial" panose="020B0604020202020204" pitchFamily="34" charset="0"/>
                <a:cs typeface="Arial" panose="020B0604020202020204" pitchFamily="34" charset="0"/>
              </a:rPr>
              <a:t>Goitre</a:t>
            </a:r>
            <a:endParaRPr lang="en-GB" altLang="en-US" sz="1800" b="1">
              <a:latin typeface="Arial" panose="020B0604020202020204" pitchFamily="34" charset="0"/>
              <a:cs typeface="Times New Roman" panose="02020603050405020304" pitchFamily="18" charset="0"/>
            </a:endParaRPr>
          </a:p>
          <a:p>
            <a:pPr lvl="1">
              <a:lnSpc>
                <a:spcPct val="90000"/>
              </a:lnSpc>
            </a:pPr>
            <a:r>
              <a:rPr lang="en-GB" altLang="en-US" sz="1800" b="1">
                <a:latin typeface="Arial" panose="020B0604020202020204" pitchFamily="34" charset="0"/>
                <a:cs typeface="Arial" panose="020B0604020202020204" pitchFamily="34" charset="0"/>
              </a:rPr>
              <a:t>Cretinism</a:t>
            </a:r>
            <a:endParaRPr lang="en-GB" altLang="en-US" sz="1800" b="1">
              <a:latin typeface="Arial" panose="020B0604020202020204" pitchFamily="34" charset="0"/>
              <a:cs typeface="Times New Roman" panose="02020603050405020304" pitchFamily="18" charset="0"/>
            </a:endParaRPr>
          </a:p>
          <a:p>
            <a:pPr lvl="1">
              <a:lnSpc>
                <a:spcPct val="90000"/>
              </a:lnSpc>
            </a:pPr>
            <a:r>
              <a:rPr lang="en-GB" altLang="en-US" sz="1800" b="1">
                <a:latin typeface="Arial" panose="020B0604020202020204" pitchFamily="34" charset="0"/>
                <a:cs typeface="Arial" panose="020B0604020202020204" pitchFamily="34" charset="0"/>
              </a:rPr>
              <a:t>Reduced mental and physical development</a:t>
            </a:r>
            <a:endParaRPr lang="en-GB" altLang="en-US" sz="1800" b="1">
              <a:latin typeface="Arial" panose="020B0604020202020204" pitchFamily="34" charset="0"/>
              <a:cs typeface="Times New Roman" panose="02020603050405020304" pitchFamily="18" charset="0"/>
            </a:endParaRPr>
          </a:p>
          <a:p>
            <a:pPr lvl="1">
              <a:lnSpc>
                <a:spcPct val="90000"/>
              </a:lnSpc>
            </a:pPr>
            <a:r>
              <a:rPr lang="en-GB" altLang="en-US" sz="1800" b="1">
                <a:latin typeface="Arial" panose="020B0604020202020204" pitchFamily="34" charset="0"/>
                <a:cs typeface="Arial" panose="020B0604020202020204" pitchFamily="34" charset="0"/>
              </a:rPr>
              <a:t>Increased perinatal and neonatal mortality</a:t>
            </a:r>
            <a:endParaRPr lang="en-GB" altLang="en-US" sz="1800" b="1">
              <a:latin typeface="Arial" panose="020B0604020202020204" pitchFamily="34" charset="0"/>
              <a:cs typeface="Times New Roman" panose="02020603050405020304" pitchFamily="18" charset="0"/>
            </a:endParaRPr>
          </a:p>
          <a:p>
            <a:pPr>
              <a:lnSpc>
                <a:spcPct val="90000"/>
              </a:lnSpc>
              <a:buFontTx/>
              <a:buNone/>
            </a:pPr>
            <a:r>
              <a:rPr lang="en-GB" altLang="en-US" sz="2000" b="1">
                <a:latin typeface="Arial" panose="020B0604020202020204" pitchFamily="34" charset="0"/>
                <a:cs typeface="Arial" panose="020B0604020202020204" pitchFamily="34" charset="0"/>
              </a:rPr>
              <a:t>  </a:t>
            </a:r>
            <a:endParaRPr lang="en-GB" altLang="en-US" sz="2000" b="1">
              <a:latin typeface="Arial" panose="020B0604020202020204" pitchFamily="34" charset="0"/>
              <a:cs typeface="Times New Roman" panose="02020603050405020304" pitchFamily="18" charset="0"/>
            </a:endParaRPr>
          </a:p>
        </p:txBody>
      </p:sp>
      <p:sp>
        <p:nvSpPr>
          <p:cNvPr id="86021" name="Text Box 5">
            <a:extLst>
              <a:ext uri="{FF2B5EF4-FFF2-40B4-BE49-F238E27FC236}">
                <a16:creationId xmlns:a16="http://schemas.microsoft.com/office/drawing/2014/main" id="{B8B931C2-8757-0E10-A302-82FF362C447D}"/>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86024" name="Text Box 8">
            <a:extLst>
              <a:ext uri="{FF2B5EF4-FFF2-40B4-BE49-F238E27FC236}">
                <a16:creationId xmlns:a16="http://schemas.microsoft.com/office/drawing/2014/main" id="{50CC6B87-3260-6BCD-063D-3FEA2E4ED093}"/>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900" i="0"/>
              <a:t>23</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AutoShape 2">
            <a:extLst>
              <a:ext uri="{FF2B5EF4-FFF2-40B4-BE49-F238E27FC236}">
                <a16:creationId xmlns:a16="http://schemas.microsoft.com/office/drawing/2014/main" id="{F19CDDE1-AB6A-503C-9138-116F1D8C68D5}"/>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6259" name="Text Box 3">
            <a:extLst>
              <a:ext uri="{FF2B5EF4-FFF2-40B4-BE49-F238E27FC236}">
                <a16:creationId xmlns:a16="http://schemas.microsoft.com/office/drawing/2014/main" id="{8CC3ED00-273D-B112-88D1-60F03869E5B4}"/>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Iodine Deficiency 2</a:t>
            </a:r>
          </a:p>
        </p:txBody>
      </p:sp>
      <p:sp>
        <p:nvSpPr>
          <p:cNvPr id="96260" name="Rectangle 4">
            <a:extLst>
              <a:ext uri="{FF2B5EF4-FFF2-40B4-BE49-F238E27FC236}">
                <a16:creationId xmlns:a16="http://schemas.microsoft.com/office/drawing/2014/main" id="{BA8EE0B6-446C-74F1-6E88-04F0BC83C1A2}"/>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altLang="en-US" sz="2000" b="1">
                <a:latin typeface="Arial" panose="020B0604020202020204" pitchFamily="34" charset="0"/>
                <a:cs typeface="Arial" panose="020B0604020202020204" pitchFamily="34" charset="0"/>
              </a:rPr>
              <a:t>To avoid iodine deficiency people can:</a:t>
            </a:r>
            <a:endParaRPr lang="en-GB" altLang="en-US" sz="2000" b="1">
              <a:latin typeface="Arial" panose="020B0604020202020204" pitchFamily="34" charset="0"/>
              <a:cs typeface="Times New Roman" panose="02020603050405020304" pitchFamily="18" charset="0"/>
            </a:endParaRPr>
          </a:p>
          <a:p>
            <a:pPr lvl="1"/>
            <a:r>
              <a:rPr lang="en-GB" altLang="en-US" sz="1800" b="1">
                <a:latin typeface="Arial" panose="020B0604020202020204" pitchFamily="34" charset="0"/>
                <a:cs typeface="Arial" panose="020B0604020202020204" pitchFamily="34" charset="0"/>
              </a:rPr>
              <a:t>Use iodinated salt  - Salt can have iodine added to it.  If this is done properly and people use it makes people will have a sufficient supply of iodine through their diet.</a:t>
            </a:r>
            <a:endParaRPr lang="en-GB" altLang="en-US" sz="1800" b="1">
              <a:latin typeface="Arial" panose="020B0604020202020204" pitchFamily="34" charset="0"/>
              <a:cs typeface="Times New Roman" panose="02020603050405020304" pitchFamily="18" charset="0"/>
            </a:endParaRPr>
          </a:p>
          <a:p>
            <a:pPr lvl="1"/>
            <a:r>
              <a:rPr lang="en-GB" altLang="en-US" sz="1800" b="1">
                <a:latin typeface="Arial" panose="020B0604020202020204" pitchFamily="34" charset="0"/>
                <a:cs typeface="Arial" panose="020B0604020202020204" pitchFamily="34" charset="0"/>
              </a:rPr>
              <a:t>In severe cases oil containing iodine can also be given in a capsule or injected</a:t>
            </a:r>
            <a:endParaRPr lang="en-GB" altLang="en-US" sz="1800" b="1">
              <a:latin typeface="Arial" panose="020B0604020202020204" pitchFamily="34" charset="0"/>
              <a:cs typeface="Times New Roman" panose="02020603050405020304" pitchFamily="18" charset="0"/>
            </a:endParaRPr>
          </a:p>
          <a:p>
            <a:pPr>
              <a:buFontTx/>
              <a:buNone/>
            </a:pPr>
            <a:r>
              <a:rPr lang="en-GB" altLang="en-US" sz="2000" b="1">
                <a:latin typeface="Arial" panose="020B0604020202020204" pitchFamily="34" charset="0"/>
                <a:cs typeface="Arial" panose="020B0604020202020204" pitchFamily="34" charset="0"/>
              </a:rPr>
              <a:t> </a:t>
            </a:r>
            <a:endParaRPr lang="en-GB" altLang="en-US" sz="2000" b="1">
              <a:latin typeface="Arial" panose="020B0604020202020204" pitchFamily="34" charset="0"/>
              <a:cs typeface="Times New Roman" panose="02020603050405020304" pitchFamily="18" charset="0"/>
            </a:endParaRPr>
          </a:p>
          <a:p>
            <a:r>
              <a:rPr lang="en-GB" altLang="en-US" sz="2000" b="1">
                <a:latin typeface="Arial" panose="020B0604020202020204" pitchFamily="34" charset="0"/>
                <a:cs typeface="Arial" panose="020B0604020202020204" pitchFamily="34" charset="0"/>
              </a:rPr>
              <a:t>To find out if someone is deficient in iodine we can:</a:t>
            </a:r>
            <a:endParaRPr lang="en-GB" altLang="en-US" sz="2000" b="1">
              <a:latin typeface="Arial" panose="020B0604020202020204" pitchFamily="34" charset="0"/>
              <a:cs typeface="Times New Roman" panose="02020603050405020304" pitchFamily="18" charset="0"/>
            </a:endParaRPr>
          </a:p>
          <a:p>
            <a:pPr lvl="1"/>
            <a:r>
              <a:rPr lang="en-GB" altLang="en-US" sz="1800" b="1">
                <a:latin typeface="Arial" panose="020B0604020202020204" pitchFamily="34" charset="0"/>
                <a:cs typeface="Arial" panose="020B0604020202020204" pitchFamily="34" charset="0"/>
              </a:rPr>
              <a:t>Look at their neck to see if they have goitre</a:t>
            </a:r>
            <a:endParaRPr lang="en-GB" altLang="en-US" sz="1800" b="1">
              <a:latin typeface="Arial" panose="020B0604020202020204" pitchFamily="34" charset="0"/>
              <a:cs typeface="Times New Roman" panose="02020603050405020304" pitchFamily="18" charset="0"/>
            </a:endParaRPr>
          </a:p>
          <a:p>
            <a:pPr lvl="1"/>
            <a:r>
              <a:rPr lang="en-GB" altLang="en-US" sz="1800" b="1">
                <a:latin typeface="Arial" panose="020B0604020202020204" pitchFamily="34" charset="0"/>
                <a:cs typeface="Arial" panose="020B0604020202020204" pitchFamily="34" charset="0"/>
              </a:rPr>
              <a:t>Measure how much iodine is in their urine</a:t>
            </a:r>
            <a:endParaRPr lang="en-GB" altLang="en-US" sz="1800" b="1">
              <a:latin typeface="Arial" panose="020B0604020202020204" pitchFamily="34" charset="0"/>
              <a:cs typeface="Times New Roman" panose="02020603050405020304" pitchFamily="18" charset="0"/>
            </a:endParaRPr>
          </a:p>
          <a:p>
            <a:pPr lvl="1"/>
            <a:r>
              <a:rPr lang="en-GB" altLang="en-US" sz="1800" b="1">
                <a:latin typeface="Arial" panose="020B0604020202020204" pitchFamily="34" charset="0"/>
                <a:cs typeface="Arial" panose="020B0604020202020204" pitchFamily="34" charset="0"/>
              </a:rPr>
              <a:t>Measure levels of thyroid hormones in their blood</a:t>
            </a:r>
            <a:endParaRPr lang="en-GB" altLang="en-US" sz="1800" b="1">
              <a:latin typeface="Arial" panose="020B0604020202020204" pitchFamily="34" charset="0"/>
              <a:cs typeface="Times New Roman" panose="02020603050405020304" pitchFamily="18" charset="0"/>
            </a:endParaRPr>
          </a:p>
          <a:p>
            <a:pPr>
              <a:buFontTx/>
              <a:buNone/>
            </a:pPr>
            <a:endParaRPr lang="en-GB" altLang="en-US" sz="2000" b="1">
              <a:latin typeface="Arial" panose="020B0604020202020204" pitchFamily="34" charset="0"/>
              <a:cs typeface="Times New Roman" panose="02020603050405020304" pitchFamily="18" charset="0"/>
            </a:endParaRPr>
          </a:p>
          <a:p>
            <a:pPr>
              <a:buFontTx/>
              <a:buNone/>
            </a:pPr>
            <a:endParaRPr lang="en-GB" altLang="en-US" sz="2000" b="1">
              <a:latin typeface="Arial" panose="020B0604020202020204" pitchFamily="34" charset="0"/>
              <a:cs typeface="Times New Roman" panose="02020603050405020304" pitchFamily="18" charset="0"/>
            </a:endParaRPr>
          </a:p>
          <a:p>
            <a:pPr>
              <a:buFontTx/>
              <a:buNone/>
            </a:pPr>
            <a:r>
              <a:rPr lang="en-GB" altLang="en-US" sz="2000" b="1">
                <a:latin typeface="Arial" panose="020B0604020202020204" pitchFamily="34" charset="0"/>
                <a:cs typeface="Arial" panose="020B0604020202020204" pitchFamily="34" charset="0"/>
              </a:rPr>
              <a:t> </a:t>
            </a:r>
            <a:endParaRPr lang="en-GB" altLang="en-US" sz="2000" b="1">
              <a:latin typeface="Arial" panose="020B0604020202020204" pitchFamily="34" charset="0"/>
              <a:cs typeface="Times New Roman" panose="02020603050405020304" pitchFamily="18" charset="0"/>
            </a:endParaRPr>
          </a:p>
          <a:p>
            <a:endParaRPr lang="en-GB" altLang="en-US" sz="2000" b="1">
              <a:latin typeface="Arial" panose="020B0604020202020204" pitchFamily="34" charset="0"/>
            </a:endParaRPr>
          </a:p>
          <a:p>
            <a:endParaRPr lang="en-GB" altLang="en-US" sz="2800" b="1"/>
          </a:p>
        </p:txBody>
      </p:sp>
      <p:sp>
        <p:nvSpPr>
          <p:cNvPr id="96261" name="Text Box 5">
            <a:extLst>
              <a:ext uri="{FF2B5EF4-FFF2-40B4-BE49-F238E27FC236}">
                <a16:creationId xmlns:a16="http://schemas.microsoft.com/office/drawing/2014/main" id="{7D987FEC-924C-DD1D-5156-3957744E1778}"/>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96267" name="Text Box 11">
            <a:extLst>
              <a:ext uri="{FF2B5EF4-FFF2-40B4-BE49-F238E27FC236}">
                <a16:creationId xmlns:a16="http://schemas.microsoft.com/office/drawing/2014/main" id="{72E0DA6E-592B-5AA1-5E3E-C1AA9FDED955}"/>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900" i="0"/>
              <a:t>24</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AutoShape 2">
            <a:extLst>
              <a:ext uri="{FF2B5EF4-FFF2-40B4-BE49-F238E27FC236}">
                <a16:creationId xmlns:a16="http://schemas.microsoft.com/office/drawing/2014/main" id="{C161E4F7-A29E-FB72-D470-3BCC0F2B8B76}"/>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8307" name="Text Box 3">
            <a:extLst>
              <a:ext uri="{FF2B5EF4-FFF2-40B4-BE49-F238E27FC236}">
                <a16:creationId xmlns:a16="http://schemas.microsoft.com/office/drawing/2014/main" id="{624365B4-7C8F-5855-5F76-CF13BFA452E5}"/>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Iodine Deficiency 3</a:t>
            </a:r>
          </a:p>
        </p:txBody>
      </p:sp>
      <p:sp>
        <p:nvSpPr>
          <p:cNvPr id="98308" name="Rectangle 4">
            <a:extLst>
              <a:ext uri="{FF2B5EF4-FFF2-40B4-BE49-F238E27FC236}">
                <a16:creationId xmlns:a16="http://schemas.microsoft.com/office/drawing/2014/main" id="{BF7754F5-5377-B39E-1FA6-4041AC6B7EAE}"/>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Times New Roman" panose="02020603050405020304" pitchFamily="18" charset="0"/>
              </a:rPr>
              <a:t>	When looking for goitre we classify what we see as:</a:t>
            </a:r>
          </a:p>
          <a:p>
            <a:pPr lvl="1">
              <a:buFontTx/>
              <a:buNone/>
            </a:pPr>
            <a:r>
              <a:rPr lang="en-GB" altLang="en-US" sz="1800" b="1">
                <a:latin typeface="Arial" panose="020B0604020202020204" pitchFamily="34" charset="0"/>
                <a:cs typeface="Times New Roman" panose="02020603050405020304" pitchFamily="18" charset="0"/>
              </a:rPr>
              <a:t>		</a:t>
            </a:r>
          </a:p>
          <a:p>
            <a:pPr lvl="1">
              <a:buFontTx/>
              <a:buNone/>
            </a:pPr>
            <a:r>
              <a:rPr lang="en-GB" altLang="en-US" sz="1800" b="1">
                <a:latin typeface="Arial" panose="020B0604020202020204" pitchFamily="34" charset="0"/>
                <a:cs typeface="Times New Roman" panose="02020603050405020304" pitchFamily="18" charset="0"/>
              </a:rPr>
              <a:t>	</a:t>
            </a:r>
            <a:r>
              <a:rPr lang="en-GB" altLang="en-US" sz="2000" b="1">
                <a:latin typeface="Arial" panose="020B0604020202020204" pitchFamily="34" charset="0"/>
                <a:cs typeface="Times New Roman" panose="02020603050405020304" pitchFamily="18" charset="0"/>
              </a:rPr>
              <a:t>Grade 0 			No Goitre</a:t>
            </a:r>
          </a:p>
          <a:p>
            <a:pPr lvl="1">
              <a:buFontTx/>
              <a:buNone/>
            </a:pPr>
            <a:r>
              <a:rPr lang="en-GB" altLang="en-US" sz="2000" b="1">
                <a:latin typeface="Arial" panose="020B0604020202020204" pitchFamily="34" charset="0"/>
                <a:cs typeface="Times New Roman" panose="02020603050405020304" pitchFamily="18" charset="0"/>
              </a:rPr>
              <a:t>	Grade 1			Palpable Goitre</a:t>
            </a:r>
          </a:p>
          <a:p>
            <a:pPr lvl="1">
              <a:buFontTx/>
              <a:buNone/>
            </a:pPr>
            <a:r>
              <a:rPr lang="en-GB" altLang="en-US" sz="2000" b="1">
                <a:latin typeface="Arial" panose="020B0604020202020204" pitchFamily="34" charset="0"/>
                <a:cs typeface="Times New Roman" panose="02020603050405020304" pitchFamily="18" charset="0"/>
              </a:rPr>
              <a:t>	Grade 2			Visible Goitre</a:t>
            </a:r>
          </a:p>
          <a:p>
            <a:endParaRPr lang="en-GB" altLang="en-US" sz="2000" b="1">
              <a:latin typeface="Arial" panose="020B0604020202020204" pitchFamily="34" charset="0"/>
              <a:cs typeface="Times New Roman" panose="02020603050405020304" pitchFamily="18" charset="0"/>
            </a:endParaRPr>
          </a:p>
          <a:p>
            <a:pPr lvl="1">
              <a:buFontTx/>
              <a:buNone/>
            </a:pPr>
            <a:r>
              <a:rPr lang="en-GB" altLang="en-US" sz="1800" b="1" i="1">
                <a:effectLst>
                  <a:outerShdw blurRad="38100" dist="38100" dir="2700000" algn="tl">
                    <a:srgbClr val="C0C0C0"/>
                  </a:outerShdw>
                </a:effectLst>
                <a:latin typeface="Arial" panose="020B0604020202020204" pitchFamily="34" charset="0"/>
                <a:cs typeface="Times New Roman" panose="02020603050405020304" pitchFamily="18" charset="0"/>
              </a:rPr>
              <a:t>Grade 1 goitre cannot be seen but it can be felt </a:t>
            </a:r>
          </a:p>
          <a:p>
            <a:pPr lvl="1">
              <a:buFontTx/>
              <a:buNone/>
            </a:pPr>
            <a:r>
              <a:rPr lang="en-GB" altLang="en-US" sz="1800" b="1" i="1">
                <a:effectLst>
                  <a:outerShdw blurRad="38100" dist="38100" dir="2700000" algn="tl">
                    <a:srgbClr val="C0C0C0"/>
                  </a:outerShdw>
                </a:effectLst>
                <a:latin typeface="Arial" panose="020B0604020202020204" pitchFamily="34" charset="0"/>
                <a:cs typeface="Times New Roman" panose="02020603050405020304" pitchFamily="18" charset="0"/>
              </a:rPr>
              <a:t>Grade 2 goitre can be seen without feeling the neck </a:t>
            </a:r>
          </a:p>
          <a:p>
            <a:endParaRPr lang="en-GB" altLang="en-US" sz="2000" b="1" i="1">
              <a:effectLst>
                <a:outerShdw blurRad="38100" dist="38100" dir="2700000" algn="tl">
                  <a:srgbClr val="C0C0C0"/>
                </a:outerShdw>
              </a:effectLst>
              <a:latin typeface="Arial" panose="020B0604020202020204" pitchFamily="34" charset="0"/>
              <a:cs typeface="Times New Roman" panose="02020603050405020304" pitchFamily="18" charset="0"/>
            </a:endParaRPr>
          </a:p>
          <a:p>
            <a:pPr>
              <a:buFontTx/>
              <a:buNone/>
            </a:pPr>
            <a:endParaRPr lang="en-GB" altLang="en-US" sz="2000" b="1"/>
          </a:p>
        </p:txBody>
      </p:sp>
      <p:sp>
        <p:nvSpPr>
          <p:cNvPr id="98309" name="Text Box 5">
            <a:extLst>
              <a:ext uri="{FF2B5EF4-FFF2-40B4-BE49-F238E27FC236}">
                <a16:creationId xmlns:a16="http://schemas.microsoft.com/office/drawing/2014/main" id="{A1298035-360C-7F8C-EF0F-70E3CC8D8C59}"/>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98312" name="Text Box 8">
            <a:extLst>
              <a:ext uri="{FF2B5EF4-FFF2-40B4-BE49-F238E27FC236}">
                <a16:creationId xmlns:a16="http://schemas.microsoft.com/office/drawing/2014/main" id="{BEA8C81A-33A3-FC39-6898-795CE16398F6}"/>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B33495E0-93CC-4DFD-8941-BA369CA98CF2}" type="slidenum">
              <a:rPr lang="en-GB" altLang="en-US" sz="900" i="0"/>
              <a:pPr>
                <a:spcBef>
                  <a:spcPct val="50000"/>
                </a:spcBef>
              </a:pPr>
              <a:t>25</a:t>
            </a:fld>
            <a:endParaRPr lang="en-GB" altLang="en-US" sz="900" i="0"/>
          </a:p>
        </p:txBody>
      </p:sp>
      <p:pic>
        <p:nvPicPr>
          <p:cNvPr id="98313" name="Picture 9">
            <a:hlinkClick r:id="rId3" action="ppaction://hlinksldjump" tooltip="Click here to see photos of clinical signs"/>
            <a:extLst>
              <a:ext uri="{FF2B5EF4-FFF2-40B4-BE49-F238E27FC236}">
                <a16:creationId xmlns:a16="http://schemas.microsoft.com/office/drawing/2014/main" id="{8CEFBE7E-34C6-4A35-533A-F69CB9B75D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0513" y="2057400"/>
            <a:ext cx="836612" cy="392113"/>
          </a:xfrm>
          <a:prstGeom prst="rect">
            <a:avLst/>
          </a:prstGeom>
          <a:noFill/>
          <a:extLst>
            <a:ext uri="{909E8E84-426E-40DD-AFC4-6F175D3DCCD1}">
              <a14:hiddenFill xmlns:a14="http://schemas.microsoft.com/office/drawing/2010/main">
                <a:solidFill>
                  <a:srgbClr val="FFFFFF"/>
                </a:solidFill>
              </a14:hiddenFill>
            </a:ext>
          </a:extLst>
        </p:spPr>
      </p:pic>
      <p:sp>
        <p:nvSpPr>
          <p:cNvPr id="98315" name="Text Box 11">
            <a:hlinkClick r:id="rId3" action="ppaction://hlinksldjump"/>
            <a:extLst>
              <a:ext uri="{FF2B5EF4-FFF2-40B4-BE49-F238E27FC236}">
                <a16:creationId xmlns:a16="http://schemas.microsoft.com/office/drawing/2014/main" id="{7F0C350D-8CF9-E2B6-1F7A-CA2DE285AD86}"/>
              </a:ext>
            </a:extLst>
          </p:cNvPr>
          <p:cNvSpPr txBox="1">
            <a:spLocks noChangeArrowheads="1"/>
          </p:cNvSpPr>
          <p:nvPr/>
        </p:nvSpPr>
        <p:spPr bwMode="auto">
          <a:xfrm>
            <a:off x="7391400" y="25908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AutoShape 2">
            <a:extLst>
              <a:ext uri="{FF2B5EF4-FFF2-40B4-BE49-F238E27FC236}">
                <a16:creationId xmlns:a16="http://schemas.microsoft.com/office/drawing/2014/main" id="{C9134C70-26F5-3759-D57A-F0238E8B1C74}"/>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0899" name="Text Box 3">
            <a:extLst>
              <a:ext uri="{FF2B5EF4-FFF2-40B4-BE49-F238E27FC236}">
                <a16:creationId xmlns:a16="http://schemas.microsoft.com/office/drawing/2014/main" id="{BE859794-9A73-F23F-3C88-0DDD38D089D9}"/>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Beriberi 1</a:t>
            </a:r>
          </a:p>
        </p:txBody>
      </p:sp>
      <p:sp>
        <p:nvSpPr>
          <p:cNvPr id="80900" name="Rectangle 4">
            <a:extLst>
              <a:ext uri="{FF2B5EF4-FFF2-40B4-BE49-F238E27FC236}">
                <a16:creationId xmlns:a16="http://schemas.microsoft.com/office/drawing/2014/main" id="{1D478BBA-B722-9ED9-333A-3D6974B16F4C}"/>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rPr>
              <a:t>	</a:t>
            </a:r>
            <a:r>
              <a:rPr lang="en-GB" altLang="en-US" sz="2000" b="1" i="1">
                <a:effectLst>
                  <a:outerShdw blurRad="38100" dist="38100" dir="2700000" algn="tl">
                    <a:srgbClr val="C0C0C0"/>
                  </a:outerShdw>
                </a:effectLst>
                <a:latin typeface="Arial" panose="020B0604020202020204" pitchFamily="34" charset="0"/>
              </a:rPr>
              <a:t>Thiamine</a:t>
            </a:r>
            <a:r>
              <a:rPr lang="en-GB" altLang="en-US" sz="2000" b="1">
                <a:latin typeface="Arial" panose="020B0604020202020204" pitchFamily="34" charset="0"/>
              </a:rPr>
              <a:t> is also called Vitamin B1</a:t>
            </a:r>
          </a:p>
          <a:p>
            <a:endParaRPr lang="en-GB" altLang="en-US" sz="2000" b="1">
              <a:latin typeface="Arial" panose="020B0604020202020204" pitchFamily="34" charset="0"/>
            </a:endParaRPr>
          </a:p>
          <a:p>
            <a:r>
              <a:rPr lang="en-GB" altLang="en-US" sz="1800" b="1">
                <a:latin typeface="Arial" panose="020B0604020202020204" pitchFamily="34" charset="0"/>
                <a:cs typeface="Times New Roman" panose="02020603050405020304" pitchFamily="18" charset="0"/>
              </a:rPr>
              <a:t>Thiamine is needed in the diet for the metabolism of energy</a:t>
            </a:r>
          </a:p>
          <a:p>
            <a:r>
              <a:rPr lang="en-GB" altLang="en-US" sz="1800" b="1">
                <a:latin typeface="Arial" panose="020B0604020202020204" pitchFamily="34" charset="0"/>
                <a:cs typeface="Times New Roman" panose="02020603050405020304" pitchFamily="18" charset="0"/>
              </a:rPr>
              <a:t>Good sources of thiamine include nuts, beans, meat and un-milled cereals</a:t>
            </a:r>
          </a:p>
          <a:p>
            <a:r>
              <a:rPr lang="en-GB" altLang="en-US" sz="1800" b="1">
                <a:latin typeface="Arial" panose="020B0604020202020204" pitchFamily="34" charset="0"/>
                <a:cs typeface="Times New Roman" panose="02020603050405020304" pitchFamily="18" charset="0"/>
              </a:rPr>
              <a:t>Signs of deficiency manifests after 2 - 3 months of a deficient diet</a:t>
            </a:r>
          </a:p>
          <a:p>
            <a:pPr lvl="1">
              <a:buFontTx/>
              <a:buNone/>
            </a:pPr>
            <a:endParaRPr lang="en-GB" altLang="en-US" sz="1800" b="1">
              <a:latin typeface="Arial" panose="020B0604020202020204" pitchFamily="34" charset="0"/>
              <a:cs typeface="Times New Roman" panose="02020603050405020304" pitchFamily="18" charset="0"/>
            </a:endParaRPr>
          </a:p>
          <a:p>
            <a:pPr lvl="1">
              <a:buFontTx/>
              <a:buNone/>
            </a:pPr>
            <a:r>
              <a:rPr lang="en-GB" altLang="en-US" sz="2000" b="1">
                <a:latin typeface="Arial" panose="020B0604020202020204" pitchFamily="34" charset="0"/>
                <a:cs typeface="Times New Roman" panose="02020603050405020304" pitchFamily="18" charset="0"/>
              </a:rPr>
              <a:t>A Deficiency in the diet leads to </a:t>
            </a:r>
            <a:r>
              <a:rPr lang="en-GB" altLang="en-US" sz="2000" b="1" i="1">
                <a:effectLst>
                  <a:outerShdw blurRad="38100" dist="38100" dir="2700000" algn="tl">
                    <a:srgbClr val="C0C0C0"/>
                  </a:outerShdw>
                </a:effectLst>
                <a:latin typeface="Arial" panose="020B0604020202020204" pitchFamily="34" charset="0"/>
                <a:cs typeface="Times New Roman" panose="02020603050405020304" pitchFamily="18" charset="0"/>
              </a:rPr>
              <a:t>Beriberi</a:t>
            </a:r>
          </a:p>
          <a:p>
            <a:pPr lvl="1">
              <a:buFontTx/>
              <a:buNone/>
            </a:pPr>
            <a:r>
              <a:rPr lang="en-GB" altLang="en-US" sz="1800" b="1">
                <a:latin typeface="Arial" panose="020B0604020202020204" pitchFamily="34" charset="0"/>
                <a:cs typeface="Times New Roman" panose="02020603050405020304" pitchFamily="18" charset="0"/>
              </a:rPr>
              <a:t> </a:t>
            </a:r>
          </a:p>
          <a:p>
            <a:pPr>
              <a:buFontTx/>
              <a:buNone/>
            </a:pPr>
            <a:r>
              <a:rPr lang="en-GB" altLang="en-US" sz="2000" b="1" i="1">
                <a:latin typeface="Arial" panose="020B0604020202020204" pitchFamily="34" charset="0"/>
                <a:cs typeface="Times New Roman" panose="02020603050405020304" pitchFamily="18" charset="0"/>
              </a:rPr>
              <a:t>	Who is vulnerable to deficiency?</a:t>
            </a:r>
            <a:endParaRPr lang="en-GB" altLang="en-US" sz="2000" b="1">
              <a:latin typeface="Arial" panose="020B0604020202020204" pitchFamily="34" charset="0"/>
              <a:cs typeface="Times New Roman" panose="02020603050405020304" pitchFamily="18" charset="0"/>
            </a:endParaRPr>
          </a:p>
          <a:p>
            <a:pPr lvl="1"/>
            <a:r>
              <a:rPr lang="en-GB" altLang="en-US" sz="1800" b="1">
                <a:latin typeface="Arial" panose="020B0604020202020204" pitchFamily="34" charset="0"/>
                <a:cs typeface="Times New Roman" panose="02020603050405020304" pitchFamily="18" charset="0"/>
              </a:rPr>
              <a:t>Population reliant on a diet of polished white rice</a:t>
            </a:r>
          </a:p>
          <a:p>
            <a:pPr lvl="1"/>
            <a:r>
              <a:rPr lang="en-GB" altLang="en-US" sz="1800" b="1">
                <a:latin typeface="Arial" panose="020B0604020202020204" pitchFamily="34" charset="0"/>
                <a:cs typeface="Times New Roman" panose="02020603050405020304" pitchFamily="18" charset="0"/>
              </a:rPr>
              <a:t>Infants breastfed by women deficient in thiamine</a:t>
            </a:r>
          </a:p>
          <a:p>
            <a:pPr>
              <a:buFontTx/>
              <a:buNone/>
            </a:pPr>
            <a:r>
              <a:rPr lang="en-GB" altLang="en-US" sz="2000" b="1">
                <a:latin typeface="Arial" panose="020B0604020202020204" pitchFamily="34" charset="0"/>
                <a:cs typeface="Times New Roman" panose="02020603050405020304" pitchFamily="18" charset="0"/>
              </a:rPr>
              <a:t> </a:t>
            </a:r>
          </a:p>
          <a:p>
            <a:endParaRPr lang="en-GB" altLang="en-US" sz="2000" b="1">
              <a:latin typeface="Arial" panose="020B0604020202020204" pitchFamily="34" charset="0"/>
            </a:endParaRPr>
          </a:p>
        </p:txBody>
      </p:sp>
      <p:sp>
        <p:nvSpPr>
          <p:cNvPr id="80901" name="Text Box 5">
            <a:extLst>
              <a:ext uri="{FF2B5EF4-FFF2-40B4-BE49-F238E27FC236}">
                <a16:creationId xmlns:a16="http://schemas.microsoft.com/office/drawing/2014/main" id="{20DB70C3-DE6D-B9A2-185F-CF875A192747}"/>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80904" name="Text Box 8">
            <a:extLst>
              <a:ext uri="{FF2B5EF4-FFF2-40B4-BE49-F238E27FC236}">
                <a16:creationId xmlns:a16="http://schemas.microsoft.com/office/drawing/2014/main" id="{8E5A14E7-1A3A-11CF-2F43-73E90E3C2CBC}"/>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38CFD244-253F-4182-85AB-D79F1E74D506}" type="slidenum">
              <a:rPr lang="en-GB" altLang="en-US" sz="900" i="0"/>
              <a:pPr>
                <a:spcBef>
                  <a:spcPct val="50000"/>
                </a:spcBef>
              </a:pPr>
              <a:t>26</a:t>
            </a:fld>
            <a:endParaRPr lang="en-GB" altLang="en-US" sz="900" i="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AutoShape 2">
            <a:extLst>
              <a:ext uri="{FF2B5EF4-FFF2-40B4-BE49-F238E27FC236}">
                <a16:creationId xmlns:a16="http://schemas.microsoft.com/office/drawing/2014/main" id="{4316D93F-07DB-9B7A-2FC4-B56BE84EA5E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01379" name="Text Box 3">
            <a:extLst>
              <a:ext uri="{FF2B5EF4-FFF2-40B4-BE49-F238E27FC236}">
                <a16:creationId xmlns:a16="http://schemas.microsoft.com/office/drawing/2014/main" id="{44839AFD-2F9E-9204-08C5-EF05184A13D9}"/>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Beriberi 2</a:t>
            </a:r>
          </a:p>
        </p:txBody>
      </p:sp>
      <p:sp>
        <p:nvSpPr>
          <p:cNvPr id="101380" name="Rectangle 4">
            <a:extLst>
              <a:ext uri="{FF2B5EF4-FFF2-40B4-BE49-F238E27FC236}">
                <a16:creationId xmlns:a16="http://schemas.microsoft.com/office/drawing/2014/main" id="{97182227-21BB-996A-BF45-7F10AF4E1199}"/>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i="1">
                <a:latin typeface="Arial" panose="020B0604020202020204" pitchFamily="34" charset="0"/>
                <a:cs typeface="Times New Roman" panose="02020603050405020304" pitchFamily="18" charset="0"/>
              </a:rPr>
              <a:t>	</a:t>
            </a:r>
          </a:p>
          <a:p>
            <a:pPr>
              <a:buFontTx/>
              <a:buNone/>
            </a:pPr>
            <a:r>
              <a:rPr lang="en-GB" altLang="en-US" sz="2000" b="1">
                <a:latin typeface="Arial" panose="020B0604020202020204" pitchFamily="34" charset="0"/>
                <a:cs typeface="Times New Roman" panose="02020603050405020304" pitchFamily="18" charset="0"/>
              </a:rPr>
              <a:t>There are three main types of beriberi:</a:t>
            </a:r>
          </a:p>
          <a:p>
            <a:pPr lvl="1"/>
            <a:r>
              <a:rPr lang="en-GB" altLang="en-US" sz="1800" b="1">
                <a:latin typeface="Arial" panose="020B0604020202020204" pitchFamily="34" charset="0"/>
                <a:cs typeface="Times New Roman" panose="02020603050405020304" pitchFamily="18" charset="0"/>
              </a:rPr>
              <a:t>Infantile beriberi</a:t>
            </a:r>
          </a:p>
          <a:p>
            <a:pPr lvl="1"/>
            <a:r>
              <a:rPr lang="en-GB" altLang="en-US" sz="1800" b="1">
                <a:latin typeface="Arial" panose="020B0604020202020204" pitchFamily="34" charset="0"/>
                <a:cs typeface="Times New Roman" panose="02020603050405020304" pitchFamily="18" charset="0"/>
              </a:rPr>
              <a:t>Dry beriberi</a:t>
            </a:r>
          </a:p>
          <a:p>
            <a:pPr lvl="1"/>
            <a:r>
              <a:rPr lang="en-GB" altLang="en-US" sz="1800" b="1">
                <a:latin typeface="Arial" panose="020B0604020202020204" pitchFamily="34" charset="0"/>
                <a:cs typeface="Times New Roman" panose="02020603050405020304" pitchFamily="18" charset="0"/>
              </a:rPr>
              <a:t>Wet beriberi</a:t>
            </a:r>
          </a:p>
          <a:p>
            <a:pPr>
              <a:buFontTx/>
              <a:buNone/>
            </a:pPr>
            <a:endParaRPr lang="en-GB" altLang="en-US" sz="2000" b="1">
              <a:latin typeface="Arial" panose="020B0604020202020204" pitchFamily="34" charset="0"/>
              <a:cs typeface="Times New Roman" panose="02020603050405020304" pitchFamily="18" charset="0"/>
            </a:endParaRPr>
          </a:p>
          <a:p>
            <a:pPr>
              <a:buFontTx/>
              <a:buNone/>
            </a:pPr>
            <a:r>
              <a:rPr lang="en-GB" altLang="en-US" sz="2000" b="1">
                <a:latin typeface="Arial" panose="020B0604020202020204" pitchFamily="34" charset="0"/>
                <a:cs typeface="Times New Roman" panose="02020603050405020304" pitchFamily="18" charset="0"/>
              </a:rPr>
              <a:t>Clinical signs of beriberi include:</a:t>
            </a:r>
          </a:p>
          <a:p>
            <a:pPr lvl="1"/>
            <a:r>
              <a:rPr lang="en-GB" altLang="en-US" sz="1800" b="1">
                <a:latin typeface="Arial" panose="020B0604020202020204" pitchFamily="34" charset="0"/>
                <a:cs typeface="Times New Roman" panose="02020603050405020304" pitchFamily="18" charset="0"/>
              </a:rPr>
              <a:t>Wrist and foot drop (dry beriberi)</a:t>
            </a:r>
          </a:p>
          <a:p>
            <a:pPr lvl="1"/>
            <a:r>
              <a:rPr lang="en-GB" altLang="en-US" sz="1800" b="1">
                <a:latin typeface="Arial" panose="020B0604020202020204" pitchFamily="34" charset="0"/>
                <a:cs typeface="Times New Roman" panose="02020603050405020304" pitchFamily="18" charset="0"/>
              </a:rPr>
              <a:t>Oedema (wet beriberi)</a:t>
            </a:r>
          </a:p>
          <a:p>
            <a:pPr lvl="1"/>
            <a:r>
              <a:rPr lang="en-GB" altLang="en-US" sz="1800" b="1">
                <a:latin typeface="Arial" panose="020B0604020202020204" pitchFamily="34" charset="0"/>
                <a:cs typeface="Times New Roman" panose="02020603050405020304" pitchFamily="18" charset="0"/>
              </a:rPr>
              <a:t>Characteristic cry in babies (aphonic or infantile beriberi)</a:t>
            </a:r>
          </a:p>
          <a:p>
            <a:pPr>
              <a:buFontTx/>
              <a:buNone/>
            </a:pPr>
            <a:endParaRPr lang="en-GB" altLang="en-US" b="1"/>
          </a:p>
        </p:txBody>
      </p:sp>
      <p:sp>
        <p:nvSpPr>
          <p:cNvPr id="101381" name="Text Box 5">
            <a:extLst>
              <a:ext uri="{FF2B5EF4-FFF2-40B4-BE49-F238E27FC236}">
                <a16:creationId xmlns:a16="http://schemas.microsoft.com/office/drawing/2014/main" id="{BD0C20C4-5448-C4AE-D05D-3462EADDD876}"/>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pic>
        <p:nvPicPr>
          <p:cNvPr id="101388" name="Picture 12">
            <a:hlinkClick r:id="rId3" action="ppaction://hlinksldjump" tooltip="Click here to see photos of clinical signs"/>
            <a:extLst>
              <a:ext uri="{FF2B5EF4-FFF2-40B4-BE49-F238E27FC236}">
                <a16:creationId xmlns:a16="http://schemas.microsoft.com/office/drawing/2014/main" id="{E1E05EFA-6F35-B9AA-E133-43BA8AD86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0513" y="2438400"/>
            <a:ext cx="836612" cy="392113"/>
          </a:xfrm>
          <a:prstGeom prst="rect">
            <a:avLst/>
          </a:prstGeom>
          <a:noFill/>
          <a:extLst>
            <a:ext uri="{909E8E84-426E-40DD-AFC4-6F175D3DCCD1}">
              <a14:hiddenFill xmlns:a14="http://schemas.microsoft.com/office/drawing/2010/main">
                <a:solidFill>
                  <a:srgbClr val="FFFFFF"/>
                </a:solidFill>
              </a14:hiddenFill>
            </a:ext>
          </a:extLst>
        </p:spPr>
      </p:pic>
      <p:sp>
        <p:nvSpPr>
          <p:cNvPr id="101389" name="Text Box 13">
            <a:extLst>
              <a:ext uri="{FF2B5EF4-FFF2-40B4-BE49-F238E27FC236}">
                <a16:creationId xmlns:a16="http://schemas.microsoft.com/office/drawing/2014/main" id="{04E7F32B-C7D2-9CEF-A384-14E9574FC5E1}"/>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1B00575B-B5C3-4CB8-B5E5-EA8FB6812A7E}" type="slidenum">
              <a:rPr lang="en-GB" altLang="en-US" sz="900" i="0"/>
              <a:pPr>
                <a:spcBef>
                  <a:spcPct val="50000"/>
                </a:spcBef>
              </a:pPr>
              <a:t>27</a:t>
            </a:fld>
            <a:endParaRPr lang="en-GB" altLang="en-US" sz="900" i="0"/>
          </a:p>
        </p:txBody>
      </p:sp>
      <p:sp>
        <p:nvSpPr>
          <p:cNvPr id="101391" name="Text Box 15">
            <a:hlinkClick r:id="rId5" action="ppaction://hlinksldjump"/>
            <a:extLst>
              <a:ext uri="{FF2B5EF4-FFF2-40B4-BE49-F238E27FC236}">
                <a16:creationId xmlns:a16="http://schemas.microsoft.com/office/drawing/2014/main" id="{469967FC-D8E3-EDEA-2B19-E254BA2FAAA8}"/>
              </a:ext>
            </a:extLst>
          </p:cNvPr>
          <p:cNvSpPr txBox="1">
            <a:spLocks noChangeArrowheads="1"/>
          </p:cNvSpPr>
          <p:nvPr/>
        </p:nvSpPr>
        <p:spPr bwMode="auto">
          <a:xfrm>
            <a:off x="7315200" y="29718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AutoShape 2">
            <a:extLst>
              <a:ext uri="{FF2B5EF4-FFF2-40B4-BE49-F238E27FC236}">
                <a16:creationId xmlns:a16="http://schemas.microsoft.com/office/drawing/2014/main" id="{EBC6CAAA-738D-F173-70C5-85F09F3033A6}"/>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1923" name="Text Box 3">
            <a:extLst>
              <a:ext uri="{FF2B5EF4-FFF2-40B4-BE49-F238E27FC236}">
                <a16:creationId xmlns:a16="http://schemas.microsoft.com/office/drawing/2014/main" id="{3D3A56AD-16FF-CA5D-5BBA-B1ACD32A1A18}"/>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Ariboflavinosis</a:t>
            </a:r>
          </a:p>
        </p:txBody>
      </p:sp>
      <p:sp>
        <p:nvSpPr>
          <p:cNvPr id="81924" name="Rectangle 4">
            <a:extLst>
              <a:ext uri="{FF2B5EF4-FFF2-40B4-BE49-F238E27FC236}">
                <a16:creationId xmlns:a16="http://schemas.microsoft.com/office/drawing/2014/main" id="{4E5ED67C-B2F2-09F4-FF9F-762F2066BFB1}"/>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90000"/>
              </a:lnSpc>
              <a:buFontTx/>
              <a:buNone/>
            </a:pPr>
            <a:r>
              <a:rPr lang="en-GB" altLang="en-US" sz="2000" b="1" i="1">
                <a:effectLst>
                  <a:outerShdw blurRad="38100" dist="38100" dir="2700000" algn="tl">
                    <a:srgbClr val="C0C0C0"/>
                  </a:outerShdw>
                </a:effectLst>
                <a:latin typeface="Arial" panose="020B0604020202020204" pitchFamily="34" charset="0"/>
                <a:cs typeface="Arial" panose="020B0604020202020204" pitchFamily="34" charset="0"/>
              </a:rPr>
              <a:t>	Riboflavin</a:t>
            </a:r>
            <a:r>
              <a:rPr lang="en-GB" altLang="en-US" sz="2000" b="1">
                <a:latin typeface="Arial" panose="020B0604020202020204" pitchFamily="34" charset="0"/>
                <a:cs typeface="Arial" panose="020B0604020202020204" pitchFamily="34" charset="0"/>
              </a:rPr>
              <a:t> is also called Vitamin B2</a:t>
            </a:r>
          </a:p>
          <a:p>
            <a:pPr>
              <a:lnSpc>
                <a:spcPct val="90000"/>
              </a:lnSpc>
              <a:buFontTx/>
              <a:buNone/>
            </a:pPr>
            <a:endParaRPr lang="en-GB" altLang="en-US" sz="2000" b="1">
              <a:latin typeface="Arial" panose="020B0604020202020204" pitchFamily="34" charset="0"/>
              <a:cs typeface="Arial" panose="020B0604020202020204" pitchFamily="34" charset="0"/>
            </a:endParaRPr>
          </a:p>
          <a:p>
            <a:pPr>
              <a:lnSpc>
                <a:spcPct val="90000"/>
              </a:lnSpc>
            </a:pPr>
            <a:r>
              <a:rPr lang="en-GB" altLang="en-US" sz="2000" b="1">
                <a:latin typeface="Arial" panose="020B0604020202020204" pitchFamily="34" charset="0"/>
                <a:cs typeface="Arial" panose="020B0604020202020204" pitchFamily="34" charset="0"/>
              </a:rPr>
              <a:t>Its main use is in the metabolism of energy</a:t>
            </a:r>
          </a:p>
          <a:p>
            <a:pPr>
              <a:lnSpc>
                <a:spcPct val="90000"/>
              </a:lnSpc>
            </a:pPr>
            <a:r>
              <a:rPr lang="en-GB" altLang="en-US" sz="2000" b="1">
                <a:latin typeface="Arial" panose="020B0604020202020204" pitchFamily="34" charset="0"/>
                <a:cs typeface="Arial" panose="020B0604020202020204" pitchFamily="34" charset="0"/>
              </a:rPr>
              <a:t>Riboflavin is found in many foods – good sources include pulses, eggs and liver</a:t>
            </a:r>
          </a:p>
          <a:p>
            <a:pPr>
              <a:lnSpc>
                <a:spcPct val="90000"/>
              </a:lnSpc>
            </a:pPr>
            <a:r>
              <a:rPr lang="en-GB" altLang="en-US" sz="2000" b="1">
                <a:latin typeface="Arial" panose="020B0604020202020204" pitchFamily="34" charset="0"/>
                <a:cs typeface="Arial" panose="020B0604020202020204" pitchFamily="34" charset="0"/>
              </a:rPr>
              <a:t>When people don’t have enough vitamin B2 they develop </a:t>
            </a:r>
            <a:r>
              <a:rPr lang="en-GB" altLang="en-US" sz="2000" b="1" i="1">
                <a:effectLst>
                  <a:outerShdw blurRad="38100" dist="38100" dir="2700000" algn="tl">
                    <a:srgbClr val="C0C0C0"/>
                  </a:outerShdw>
                </a:effectLst>
                <a:latin typeface="Arial" panose="020B0604020202020204" pitchFamily="34" charset="0"/>
                <a:cs typeface="Arial" panose="020B0604020202020204" pitchFamily="34" charset="0"/>
              </a:rPr>
              <a:t>Ariboflavinosis</a:t>
            </a:r>
          </a:p>
          <a:p>
            <a:pPr>
              <a:lnSpc>
                <a:spcPct val="90000"/>
              </a:lnSpc>
              <a:buFontTx/>
              <a:buNone/>
            </a:pPr>
            <a:endParaRPr lang="en-GB" altLang="en-US" sz="2000" b="1">
              <a:latin typeface="Arial" panose="020B0604020202020204" pitchFamily="34" charset="0"/>
              <a:cs typeface="Arial" panose="020B0604020202020204" pitchFamily="34" charset="0"/>
            </a:endParaRPr>
          </a:p>
          <a:p>
            <a:pPr>
              <a:lnSpc>
                <a:spcPct val="90000"/>
              </a:lnSpc>
              <a:buFontTx/>
              <a:buNone/>
            </a:pPr>
            <a:r>
              <a:rPr lang="en-GB" altLang="en-US" sz="2000" b="1" i="1">
                <a:latin typeface="Arial" panose="020B0604020202020204" pitchFamily="34" charset="0"/>
                <a:cs typeface="Times New Roman" panose="02020603050405020304" pitchFamily="18" charset="0"/>
              </a:rPr>
              <a:t>	Who is vulnerable to deficiency?</a:t>
            </a:r>
            <a:endParaRPr lang="en-GB" altLang="en-US" sz="2000" b="1" i="1">
              <a:latin typeface="Arial" panose="020B0604020202020204" pitchFamily="34" charset="0"/>
              <a:cs typeface="Arial" panose="020B0604020202020204" pitchFamily="34" charset="0"/>
            </a:endParaRPr>
          </a:p>
          <a:p>
            <a:pPr>
              <a:lnSpc>
                <a:spcPct val="90000"/>
              </a:lnSpc>
            </a:pPr>
            <a:r>
              <a:rPr lang="en-GB" altLang="en-US" sz="2000" b="1">
                <a:latin typeface="Arial" panose="020B0604020202020204" pitchFamily="34" charset="0"/>
                <a:cs typeface="Arial" panose="020B0604020202020204" pitchFamily="34" charset="0"/>
              </a:rPr>
              <a:t>Population with a diet deficient in riboflavin - particularly common in rice eating populations</a:t>
            </a:r>
          </a:p>
          <a:p>
            <a:pPr>
              <a:lnSpc>
                <a:spcPct val="90000"/>
              </a:lnSpc>
              <a:buFontTx/>
              <a:buNone/>
            </a:pPr>
            <a:r>
              <a:rPr lang="en-GB" altLang="en-US" sz="2000" b="1">
                <a:latin typeface="Arial" panose="020B0604020202020204" pitchFamily="34" charset="0"/>
                <a:cs typeface="Arial" panose="020B0604020202020204" pitchFamily="34" charset="0"/>
              </a:rPr>
              <a:t> </a:t>
            </a:r>
          </a:p>
          <a:p>
            <a:pPr>
              <a:lnSpc>
                <a:spcPct val="90000"/>
              </a:lnSpc>
              <a:buFontTx/>
              <a:buNone/>
            </a:pPr>
            <a:r>
              <a:rPr lang="en-GB" altLang="en-US" sz="2000" b="1" i="1">
                <a:latin typeface="Arial" panose="020B0604020202020204" pitchFamily="34" charset="0"/>
                <a:cs typeface="Times New Roman" panose="02020603050405020304" pitchFamily="18" charset="0"/>
              </a:rPr>
              <a:t>	Clinical signs of deficiency</a:t>
            </a:r>
            <a:endParaRPr lang="en-GB" altLang="en-US" sz="2000" b="1">
              <a:latin typeface="Arial" panose="020B0604020202020204" pitchFamily="34" charset="0"/>
              <a:cs typeface="Arial" panose="020B0604020202020204" pitchFamily="34" charset="0"/>
            </a:endParaRPr>
          </a:p>
          <a:p>
            <a:pPr lvl="1">
              <a:lnSpc>
                <a:spcPct val="90000"/>
              </a:lnSpc>
            </a:pPr>
            <a:r>
              <a:rPr lang="en-GB" altLang="en-US" sz="1800" b="1">
                <a:latin typeface="Arial" panose="020B0604020202020204" pitchFamily="34" charset="0"/>
                <a:cs typeface="Arial" panose="020B0604020202020204" pitchFamily="34" charset="0"/>
              </a:rPr>
              <a:t>Shiny and dry cracked lips (Cheilosis)</a:t>
            </a:r>
          </a:p>
          <a:p>
            <a:pPr lvl="1">
              <a:lnSpc>
                <a:spcPct val="90000"/>
              </a:lnSpc>
            </a:pPr>
            <a:r>
              <a:rPr lang="en-GB" altLang="en-US" sz="1800" b="1">
                <a:latin typeface="Arial" panose="020B0604020202020204" pitchFamily="34" charset="0"/>
                <a:cs typeface="Arial" panose="020B0604020202020204" pitchFamily="34" charset="0"/>
              </a:rPr>
              <a:t>Fissures on the corner of mouth (angular stomatitis)</a:t>
            </a:r>
            <a:r>
              <a:rPr lang="en-GB" altLang="en-US" sz="1800" b="1">
                <a:latin typeface="Arial" panose="020B0604020202020204" pitchFamily="34" charset="0"/>
              </a:rPr>
              <a:t> </a:t>
            </a:r>
          </a:p>
        </p:txBody>
      </p:sp>
      <p:sp>
        <p:nvSpPr>
          <p:cNvPr id="81925" name="Text Box 5">
            <a:extLst>
              <a:ext uri="{FF2B5EF4-FFF2-40B4-BE49-F238E27FC236}">
                <a16:creationId xmlns:a16="http://schemas.microsoft.com/office/drawing/2014/main" id="{56868387-CA97-616B-274D-005B0ED6ED0A}"/>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pic>
        <p:nvPicPr>
          <p:cNvPr id="81931" name="Picture 11">
            <a:hlinkClick r:id="rId3" action="ppaction://hlinksldjump" tooltip="Click here to see photos of clinical signs"/>
            <a:extLst>
              <a:ext uri="{FF2B5EF4-FFF2-40B4-BE49-F238E27FC236}">
                <a16:creationId xmlns:a16="http://schemas.microsoft.com/office/drawing/2014/main" id="{50CC1F16-B72F-5692-609C-4C15EE44B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2913" y="4865688"/>
            <a:ext cx="836612" cy="392112"/>
          </a:xfrm>
          <a:prstGeom prst="rect">
            <a:avLst/>
          </a:prstGeom>
          <a:noFill/>
          <a:extLst>
            <a:ext uri="{909E8E84-426E-40DD-AFC4-6F175D3DCCD1}">
              <a14:hiddenFill xmlns:a14="http://schemas.microsoft.com/office/drawing/2010/main">
                <a:solidFill>
                  <a:srgbClr val="FFFFFF"/>
                </a:solidFill>
              </a14:hiddenFill>
            </a:ext>
          </a:extLst>
        </p:spPr>
      </p:pic>
      <p:sp>
        <p:nvSpPr>
          <p:cNvPr id="81932" name="Text Box 12">
            <a:extLst>
              <a:ext uri="{FF2B5EF4-FFF2-40B4-BE49-F238E27FC236}">
                <a16:creationId xmlns:a16="http://schemas.microsoft.com/office/drawing/2014/main" id="{F4D9B460-8B5F-8DD4-56F7-C8E53735E646}"/>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5587D9DE-27A0-4B30-86A8-4FA789922029}" type="slidenum">
              <a:rPr lang="en-GB" altLang="en-US" sz="900" i="0"/>
              <a:pPr>
                <a:spcBef>
                  <a:spcPct val="50000"/>
                </a:spcBef>
              </a:pPr>
              <a:t>28</a:t>
            </a:fld>
            <a:endParaRPr lang="en-GB" altLang="en-US" sz="900" i="0"/>
          </a:p>
        </p:txBody>
      </p:sp>
      <p:sp>
        <p:nvSpPr>
          <p:cNvPr id="81934" name="Text Box 14">
            <a:hlinkClick r:id="rId5" action="ppaction://hlinksldjump"/>
            <a:extLst>
              <a:ext uri="{FF2B5EF4-FFF2-40B4-BE49-F238E27FC236}">
                <a16:creationId xmlns:a16="http://schemas.microsoft.com/office/drawing/2014/main" id="{ACD2EEE4-1404-93B6-5802-9B1028EFD5E1}"/>
              </a:ext>
            </a:extLst>
          </p:cNvPr>
          <p:cNvSpPr txBox="1">
            <a:spLocks noChangeArrowheads="1"/>
          </p:cNvSpPr>
          <p:nvPr/>
        </p:nvSpPr>
        <p:spPr bwMode="auto">
          <a:xfrm>
            <a:off x="7543800" y="53340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AutoShape 2">
            <a:extLst>
              <a:ext uri="{FF2B5EF4-FFF2-40B4-BE49-F238E27FC236}">
                <a16:creationId xmlns:a16="http://schemas.microsoft.com/office/drawing/2014/main" id="{43333A78-914A-E572-0AED-FB6E9348589A}"/>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2947" name="Text Box 3">
            <a:extLst>
              <a:ext uri="{FF2B5EF4-FFF2-40B4-BE49-F238E27FC236}">
                <a16:creationId xmlns:a16="http://schemas.microsoft.com/office/drawing/2014/main" id="{237D6483-36F9-3C91-1ADD-A30AAACDA39B}"/>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Pellagra 1</a:t>
            </a:r>
          </a:p>
        </p:txBody>
      </p:sp>
      <p:sp>
        <p:nvSpPr>
          <p:cNvPr id="82948" name="Rectangle 4">
            <a:extLst>
              <a:ext uri="{FF2B5EF4-FFF2-40B4-BE49-F238E27FC236}">
                <a16:creationId xmlns:a16="http://schemas.microsoft.com/office/drawing/2014/main" id="{9AA42D95-38AE-2967-D6B6-A358F06B44E6}"/>
              </a:ext>
            </a:extLst>
          </p:cNvPr>
          <p:cNvSpPr>
            <a:spLocks noGrp="1" noChangeArrowheads="1"/>
          </p:cNvSpPr>
          <p:nvPr>
            <p:ph type="body" idx="1"/>
          </p:nvPr>
        </p:nvSpPr>
        <p:spPr bwMode="auto">
          <a:xfrm>
            <a:off x="685800" y="10668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90000"/>
              </a:lnSpc>
              <a:buFontTx/>
              <a:buNone/>
            </a:pPr>
            <a:r>
              <a:rPr lang="en-GB" altLang="en-US" sz="2000" b="1" i="1">
                <a:latin typeface="Arial" panose="020B0604020202020204" pitchFamily="34" charset="0"/>
                <a:cs typeface="Arial" panose="020B0604020202020204" pitchFamily="34" charset="0"/>
              </a:rPr>
              <a:t>	</a:t>
            </a:r>
          </a:p>
          <a:p>
            <a:pPr>
              <a:lnSpc>
                <a:spcPct val="90000"/>
              </a:lnSpc>
              <a:buFontTx/>
              <a:buNone/>
            </a:pPr>
            <a:r>
              <a:rPr lang="en-GB" altLang="en-US" sz="2000" b="1" i="1">
                <a:effectLst>
                  <a:outerShdw blurRad="38100" dist="38100" dir="2700000" algn="tl">
                    <a:srgbClr val="C0C0C0"/>
                  </a:outerShdw>
                </a:effectLst>
                <a:latin typeface="Arial" panose="020B0604020202020204" pitchFamily="34" charset="0"/>
                <a:cs typeface="Arial" panose="020B0604020202020204" pitchFamily="34" charset="0"/>
              </a:rPr>
              <a:t>Niacin</a:t>
            </a:r>
            <a:r>
              <a:rPr lang="en-GB" altLang="en-US" sz="2000" b="1" i="1">
                <a:latin typeface="Arial" panose="020B0604020202020204" pitchFamily="34" charset="0"/>
                <a:cs typeface="Arial" panose="020B0604020202020204" pitchFamily="34" charset="0"/>
              </a:rPr>
              <a:t> </a:t>
            </a:r>
            <a:r>
              <a:rPr lang="en-GB" altLang="en-US" sz="2000" b="1">
                <a:latin typeface="Arial" panose="020B0604020202020204" pitchFamily="34" charset="0"/>
                <a:cs typeface="Arial" panose="020B0604020202020204" pitchFamily="34" charset="0"/>
              </a:rPr>
              <a:t>is a B vitamin needed for:</a:t>
            </a:r>
          </a:p>
          <a:p>
            <a:pPr lvl="1">
              <a:lnSpc>
                <a:spcPct val="90000"/>
              </a:lnSpc>
            </a:pPr>
            <a:r>
              <a:rPr lang="en-GB" altLang="en-US" sz="1800" b="1">
                <a:latin typeface="Arial" panose="020B0604020202020204" pitchFamily="34" charset="0"/>
                <a:cs typeface="Arial" panose="020B0604020202020204" pitchFamily="34" charset="0"/>
              </a:rPr>
              <a:t>Metabolism of carbohydrates, proteins and fatty acids</a:t>
            </a:r>
          </a:p>
          <a:p>
            <a:pPr lvl="1">
              <a:lnSpc>
                <a:spcPct val="90000"/>
              </a:lnSpc>
            </a:pPr>
            <a:r>
              <a:rPr lang="en-GB" altLang="en-US" sz="1800" b="1">
                <a:latin typeface="Arial" panose="020B0604020202020204" pitchFamily="34" charset="0"/>
                <a:cs typeface="Arial" panose="020B0604020202020204" pitchFamily="34" charset="0"/>
              </a:rPr>
              <a:t>Generating energy from the food we eat</a:t>
            </a:r>
          </a:p>
          <a:p>
            <a:pPr lvl="1">
              <a:lnSpc>
                <a:spcPct val="90000"/>
              </a:lnSpc>
            </a:pPr>
            <a:r>
              <a:rPr lang="en-GB" altLang="en-US" sz="1800" b="1">
                <a:latin typeface="Arial" panose="020B0604020202020204" pitchFamily="34" charset="0"/>
                <a:cs typeface="Arial" panose="020B0604020202020204" pitchFamily="34" charset="0"/>
              </a:rPr>
              <a:t>Growth</a:t>
            </a:r>
          </a:p>
          <a:p>
            <a:pPr lvl="1">
              <a:lnSpc>
                <a:spcPct val="90000"/>
              </a:lnSpc>
            </a:pPr>
            <a:endParaRPr lang="en-GB" altLang="en-US" sz="1800" b="1">
              <a:latin typeface="Arial" panose="020B0604020202020204" pitchFamily="34" charset="0"/>
              <a:cs typeface="Arial" panose="020B0604020202020204" pitchFamily="34" charset="0"/>
            </a:endParaRPr>
          </a:p>
          <a:p>
            <a:pPr>
              <a:lnSpc>
                <a:spcPct val="90000"/>
              </a:lnSpc>
            </a:pPr>
            <a:r>
              <a:rPr lang="en-GB" altLang="en-US" sz="2000" b="1">
                <a:latin typeface="Arial" panose="020B0604020202020204" pitchFamily="34" charset="0"/>
                <a:cs typeface="Arial" panose="020B0604020202020204" pitchFamily="34" charset="0"/>
              </a:rPr>
              <a:t>Niacin is found in many types of food including cereals, pulses, nuts, and meat.  </a:t>
            </a:r>
          </a:p>
          <a:p>
            <a:pPr>
              <a:lnSpc>
                <a:spcPct val="90000"/>
              </a:lnSpc>
            </a:pPr>
            <a:r>
              <a:rPr lang="en-GB" altLang="en-US" sz="2000" b="1">
                <a:latin typeface="Arial" panose="020B0604020202020204" pitchFamily="34" charset="0"/>
                <a:cs typeface="Arial" panose="020B0604020202020204" pitchFamily="34" charset="0"/>
              </a:rPr>
              <a:t>Niacin can also be made in the body from the amino acid Tryptophan.  </a:t>
            </a:r>
          </a:p>
          <a:p>
            <a:pPr>
              <a:lnSpc>
                <a:spcPct val="90000"/>
              </a:lnSpc>
            </a:pPr>
            <a:r>
              <a:rPr lang="en-GB" altLang="en-US" sz="2000" b="1">
                <a:latin typeface="Arial" panose="020B0604020202020204" pitchFamily="34" charset="0"/>
                <a:cs typeface="Arial" panose="020B0604020202020204" pitchFamily="34" charset="0"/>
              </a:rPr>
              <a:t>However, the niacin in maize cannot be used by the body unless it is specially treated.  </a:t>
            </a:r>
          </a:p>
          <a:p>
            <a:pPr>
              <a:lnSpc>
                <a:spcPct val="90000"/>
              </a:lnSpc>
            </a:pPr>
            <a:r>
              <a:rPr lang="en-GB" altLang="en-US" sz="2000" b="1">
                <a:latin typeface="Arial" panose="020B0604020202020204" pitchFamily="34" charset="0"/>
                <a:cs typeface="Arial" panose="020B0604020202020204" pitchFamily="34" charset="0"/>
              </a:rPr>
              <a:t>If people don’t have enough niacin in their diet they develop a disease called </a:t>
            </a:r>
            <a:r>
              <a:rPr lang="en-GB" altLang="en-US" sz="2000" b="1" i="1">
                <a:effectLst>
                  <a:outerShdw blurRad="38100" dist="38100" dir="2700000" algn="tl">
                    <a:srgbClr val="C0C0C0"/>
                  </a:outerShdw>
                </a:effectLst>
                <a:latin typeface="Arial" panose="020B0604020202020204" pitchFamily="34" charset="0"/>
                <a:cs typeface="Arial" panose="020B0604020202020204" pitchFamily="34" charset="0"/>
              </a:rPr>
              <a:t>Pellagra</a:t>
            </a:r>
          </a:p>
          <a:p>
            <a:pPr>
              <a:lnSpc>
                <a:spcPct val="90000"/>
              </a:lnSpc>
              <a:buFontTx/>
              <a:buNone/>
            </a:pPr>
            <a:endParaRPr lang="en-GB" altLang="en-US" sz="2000" b="1" i="1">
              <a:effectLst>
                <a:outerShdw blurRad="38100" dist="38100" dir="2700000" algn="tl">
                  <a:srgbClr val="C0C0C0"/>
                </a:outerShdw>
              </a:effectLst>
              <a:latin typeface="Arial" panose="020B0604020202020204" pitchFamily="34" charset="0"/>
              <a:cs typeface="Arial" panose="020B0604020202020204" pitchFamily="34" charset="0"/>
            </a:endParaRPr>
          </a:p>
          <a:p>
            <a:pPr>
              <a:lnSpc>
                <a:spcPct val="90000"/>
              </a:lnSpc>
              <a:buFontTx/>
              <a:buNone/>
            </a:pPr>
            <a:r>
              <a:rPr lang="en-GB" altLang="en-US" sz="2000" b="1" i="1">
                <a:latin typeface="Arial" panose="020B0604020202020204" pitchFamily="34" charset="0"/>
                <a:cs typeface="Times New Roman" panose="02020603050405020304" pitchFamily="18" charset="0"/>
              </a:rPr>
              <a:t>	</a:t>
            </a:r>
            <a:r>
              <a:rPr lang="en-GB" altLang="en-US" sz="2800" b="1">
                <a:latin typeface="Arial" panose="020B0604020202020204" pitchFamily="34" charset="0"/>
                <a:cs typeface="Arial" panose="020B0604020202020204" pitchFamily="34" charset="0"/>
              </a:rPr>
              <a:t> </a:t>
            </a:r>
          </a:p>
          <a:p>
            <a:pPr>
              <a:lnSpc>
                <a:spcPct val="90000"/>
              </a:lnSpc>
            </a:pPr>
            <a:endParaRPr lang="en-GB" altLang="en-US" sz="2800" b="1"/>
          </a:p>
        </p:txBody>
      </p:sp>
      <p:sp>
        <p:nvSpPr>
          <p:cNvPr id="82949" name="Text Box 5">
            <a:extLst>
              <a:ext uri="{FF2B5EF4-FFF2-40B4-BE49-F238E27FC236}">
                <a16:creationId xmlns:a16="http://schemas.microsoft.com/office/drawing/2014/main" id="{74D2ACB4-FB06-5A9B-F8F0-757528FA6703}"/>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82952" name="Text Box 8">
            <a:extLst>
              <a:ext uri="{FF2B5EF4-FFF2-40B4-BE49-F238E27FC236}">
                <a16:creationId xmlns:a16="http://schemas.microsoft.com/office/drawing/2014/main" id="{C015AAD1-9678-3739-0F9F-0EDD8723D56E}"/>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772DCF88-EDF6-464F-B4BE-648CE35F514F}" type="slidenum">
              <a:rPr lang="en-GB" altLang="en-US" sz="900" i="0"/>
              <a:pPr>
                <a:spcBef>
                  <a:spcPct val="50000"/>
                </a:spcBef>
              </a:pPr>
              <a:t>29</a:t>
            </a:fld>
            <a:endParaRPr lang="en-GB" altLang="en-US" sz="900" i="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AutoShape 2">
            <a:extLst>
              <a:ext uri="{FF2B5EF4-FFF2-40B4-BE49-F238E27FC236}">
                <a16:creationId xmlns:a16="http://schemas.microsoft.com/office/drawing/2014/main" id="{934E9D4C-FA51-1F73-9D5E-159C32F9ACBB}"/>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9331" name="Text Box 3">
            <a:extLst>
              <a:ext uri="{FF2B5EF4-FFF2-40B4-BE49-F238E27FC236}">
                <a16:creationId xmlns:a16="http://schemas.microsoft.com/office/drawing/2014/main" id="{FBFC08AB-2618-B73C-B3C0-05650D7E41C5}"/>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Pellagra 2</a:t>
            </a:r>
          </a:p>
        </p:txBody>
      </p:sp>
      <p:sp>
        <p:nvSpPr>
          <p:cNvPr id="99332" name="Rectangle 4">
            <a:extLst>
              <a:ext uri="{FF2B5EF4-FFF2-40B4-BE49-F238E27FC236}">
                <a16:creationId xmlns:a16="http://schemas.microsoft.com/office/drawing/2014/main" id="{D595C63A-0A5B-746D-3E7E-61CE82EEED71}"/>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400" b="1">
                <a:latin typeface="Arial" panose="020B0604020202020204" pitchFamily="34" charset="0"/>
                <a:cs typeface="Arial" panose="020B0604020202020204" pitchFamily="34" charset="0"/>
              </a:rPr>
              <a:t>  </a:t>
            </a:r>
          </a:p>
          <a:p>
            <a:pPr>
              <a:buFontTx/>
              <a:buNone/>
            </a:pPr>
            <a:r>
              <a:rPr lang="en-GB" altLang="en-US" sz="2000" b="1" i="1">
                <a:latin typeface="Arial" panose="020B0604020202020204" pitchFamily="34" charset="0"/>
                <a:cs typeface="Times New Roman" panose="02020603050405020304" pitchFamily="18" charset="0"/>
              </a:rPr>
              <a:t>Who is vulnerable to deficiency?</a:t>
            </a:r>
            <a:endParaRPr lang="en-GB" altLang="en-US" sz="2000" b="1">
              <a:latin typeface="Arial" panose="020B0604020202020204" pitchFamily="34" charset="0"/>
              <a:cs typeface="Times New Roman" panose="02020603050405020304" pitchFamily="18" charset="0"/>
            </a:endParaRPr>
          </a:p>
          <a:p>
            <a:pPr lvl="1"/>
            <a:r>
              <a:rPr lang="en-GB" altLang="en-US" sz="2000" b="1">
                <a:latin typeface="Arial" panose="020B0604020202020204" pitchFamily="34" charset="0"/>
                <a:cs typeface="Arial" panose="020B0604020202020204" pitchFamily="34" charset="0"/>
              </a:rPr>
              <a:t>Populations with a diet of maize that is low in meat and dairy products</a:t>
            </a:r>
          </a:p>
          <a:p>
            <a:pPr>
              <a:buFontTx/>
              <a:buNone/>
            </a:pPr>
            <a:r>
              <a:rPr lang="en-GB" altLang="en-US" sz="2400" b="1" i="1">
                <a:latin typeface="Arial" panose="020B0604020202020204" pitchFamily="34" charset="0"/>
                <a:cs typeface="Times New Roman" panose="02020603050405020304" pitchFamily="18" charset="0"/>
              </a:rPr>
              <a:t>	</a:t>
            </a:r>
          </a:p>
          <a:p>
            <a:pPr>
              <a:buFontTx/>
              <a:buNone/>
            </a:pPr>
            <a:r>
              <a:rPr lang="en-GB" altLang="en-US" sz="2000" b="1">
                <a:latin typeface="Arial" panose="020B0604020202020204" pitchFamily="34" charset="0"/>
                <a:cs typeface="Times New Roman" panose="02020603050405020304" pitchFamily="18" charset="0"/>
              </a:rPr>
              <a:t>Clinical Signs of </a:t>
            </a:r>
            <a:r>
              <a:rPr lang="en-GB" altLang="en-US" sz="2000" b="1" i="1">
                <a:effectLst>
                  <a:outerShdw blurRad="38100" dist="38100" dir="2700000" algn="tl">
                    <a:srgbClr val="C0C0C0"/>
                  </a:outerShdw>
                </a:effectLst>
                <a:latin typeface="Arial" panose="020B0604020202020204" pitchFamily="34" charset="0"/>
                <a:cs typeface="Times New Roman" panose="02020603050405020304" pitchFamily="18" charset="0"/>
              </a:rPr>
              <a:t>Pellagra</a:t>
            </a:r>
            <a:r>
              <a:rPr lang="en-GB" altLang="en-US" sz="2000" b="1">
                <a:latin typeface="Arial" panose="020B0604020202020204" pitchFamily="34" charset="0"/>
                <a:cs typeface="Times New Roman" panose="02020603050405020304" pitchFamily="18" charset="0"/>
              </a:rPr>
              <a:t> include:</a:t>
            </a:r>
          </a:p>
          <a:p>
            <a:pPr lvl="1"/>
            <a:r>
              <a:rPr lang="en-GB" altLang="en-US" sz="2000" b="1">
                <a:latin typeface="Arial" panose="020B0604020202020204" pitchFamily="34" charset="0"/>
                <a:cs typeface="Arial" panose="020B0604020202020204" pitchFamily="34" charset="0"/>
              </a:rPr>
              <a:t>Bilateral dermatitis on skin exposed to the sun</a:t>
            </a:r>
          </a:p>
          <a:p>
            <a:pPr lvl="1"/>
            <a:r>
              <a:rPr lang="en-GB" altLang="en-US" sz="2000" b="1">
                <a:latin typeface="Arial" panose="020B0604020202020204" pitchFamily="34" charset="0"/>
                <a:cs typeface="Arial" panose="020B0604020202020204" pitchFamily="34" charset="0"/>
              </a:rPr>
              <a:t>Magenta (purplish) tongue </a:t>
            </a:r>
          </a:p>
          <a:p>
            <a:pPr lvl="1"/>
            <a:r>
              <a:rPr lang="en-GB" altLang="en-US" sz="2000" b="1">
                <a:latin typeface="Arial" panose="020B0604020202020204" pitchFamily="34" charset="0"/>
                <a:cs typeface="Arial" panose="020B0604020202020204" pitchFamily="34" charset="0"/>
              </a:rPr>
              <a:t>Diarrhoea</a:t>
            </a:r>
          </a:p>
          <a:p>
            <a:pPr lvl="1"/>
            <a:r>
              <a:rPr lang="en-GB" altLang="en-US" sz="2000" b="1">
                <a:latin typeface="Arial" panose="020B0604020202020204" pitchFamily="34" charset="0"/>
                <a:cs typeface="Arial" panose="020B0604020202020204" pitchFamily="34" charset="0"/>
              </a:rPr>
              <a:t>Dementia (mental problems)</a:t>
            </a:r>
          </a:p>
          <a:p>
            <a:pPr>
              <a:buFontTx/>
              <a:buNone/>
            </a:pPr>
            <a:endParaRPr lang="en-GB" altLang="en-US" b="1"/>
          </a:p>
        </p:txBody>
      </p:sp>
      <p:sp>
        <p:nvSpPr>
          <p:cNvPr id="99333" name="Text Box 5">
            <a:extLst>
              <a:ext uri="{FF2B5EF4-FFF2-40B4-BE49-F238E27FC236}">
                <a16:creationId xmlns:a16="http://schemas.microsoft.com/office/drawing/2014/main" id="{9915D0FA-E1FD-AB21-9034-4C1DF20C49C0}"/>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pic>
        <p:nvPicPr>
          <p:cNvPr id="99339" name="Picture 11">
            <a:hlinkClick r:id="rId3" action="ppaction://hlinksldjump" tooltip="Click here to see photos of clinical signs"/>
            <a:extLst>
              <a:ext uri="{FF2B5EF4-FFF2-40B4-BE49-F238E27FC236}">
                <a16:creationId xmlns:a16="http://schemas.microsoft.com/office/drawing/2014/main" id="{0B7D9744-E6F4-F3BE-97C2-8CCD8FBB2D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2913" y="3810000"/>
            <a:ext cx="836612" cy="392113"/>
          </a:xfrm>
          <a:prstGeom prst="rect">
            <a:avLst/>
          </a:prstGeom>
          <a:noFill/>
          <a:extLst>
            <a:ext uri="{909E8E84-426E-40DD-AFC4-6F175D3DCCD1}">
              <a14:hiddenFill xmlns:a14="http://schemas.microsoft.com/office/drawing/2010/main">
                <a:solidFill>
                  <a:srgbClr val="FFFFFF"/>
                </a:solidFill>
              </a14:hiddenFill>
            </a:ext>
          </a:extLst>
        </p:spPr>
      </p:pic>
      <p:sp>
        <p:nvSpPr>
          <p:cNvPr id="99340" name="Text Box 12">
            <a:extLst>
              <a:ext uri="{FF2B5EF4-FFF2-40B4-BE49-F238E27FC236}">
                <a16:creationId xmlns:a16="http://schemas.microsoft.com/office/drawing/2014/main" id="{EEE93A7B-2636-F125-9B70-A45A0F5E610D}"/>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04F6E913-9EC0-4AF6-A977-D2E3E4269F42}" type="slidenum">
              <a:rPr lang="en-GB" altLang="en-US" sz="900" i="0"/>
              <a:pPr>
                <a:spcBef>
                  <a:spcPct val="50000"/>
                </a:spcBef>
              </a:pPr>
              <a:t>30</a:t>
            </a:fld>
            <a:endParaRPr lang="en-GB" altLang="en-US" sz="900" i="0"/>
          </a:p>
        </p:txBody>
      </p:sp>
      <p:sp>
        <p:nvSpPr>
          <p:cNvPr id="99342" name="Text Box 14">
            <a:hlinkClick r:id="rId5" action="ppaction://hlinksldjump"/>
            <a:extLst>
              <a:ext uri="{FF2B5EF4-FFF2-40B4-BE49-F238E27FC236}">
                <a16:creationId xmlns:a16="http://schemas.microsoft.com/office/drawing/2014/main" id="{170A8920-5472-086C-D0F1-CAF1EE2D1AB3}"/>
              </a:ext>
            </a:extLst>
          </p:cNvPr>
          <p:cNvSpPr txBox="1">
            <a:spLocks noChangeArrowheads="1"/>
          </p:cNvSpPr>
          <p:nvPr/>
        </p:nvSpPr>
        <p:spPr bwMode="auto">
          <a:xfrm>
            <a:off x="7467600" y="42672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AutoShape 2">
            <a:extLst>
              <a:ext uri="{FF2B5EF4-FFF2-40B4-BE49-F238E27FC236}">
                <a16:creationId xmlns:a16="http://schemas.microsoft.com/office/drawing/2014/main" id="{450B6E32-6502-0B5B-3490-AFB973E0BEC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4995" name="Text Box 3">
            <a:extLst>
              <a:ext uri="{FF2B5EF4-FFF2-40B4-BE49-F238E27FC236}">
                <a16:creationId xmlns:a16="http://schemas.microsoft.com/office/drawing/2014/main" id="{D45357E9-30EF-741B-9E1C-DC239117CA4D}"/>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Scurvy 1</a:t>
            </a:r>
          </a:p>
        </p:txBody>
      </p:sp>
      <p:sp>
        <p:nvSpPr>
          <p:cNvPr id="84996" name="Rectangle 4">
            <a:extLst>
              <a:ext uri="{FF2B5EF4-FFF2-40B4-BE49-F238E27FC236}">
                <a16:creationId xmlns:a16="http://schemas.microsoft.com/office/drawing/2014/main" id="{D7822FBA-502B-C388-4DD1-A8D739C7DFA0}"/>
              </a:ext>
            </a:extLst>
          </p:cNvPr>
          <p:cNvSpPr>
            <a:spLocks noGrp="1" noChangeArrowheads="1"/>
          </p:cNvSpPr>
          <p:nvPr>
            <p:ph type="body" idx="1"/>
          </p:nvPr>
        </p:nvSpPr>
        <p:spPr bwMode="auto">
          <a:xfrm>
            <a:off x="685800" y="9906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90000"/>
              </a:lnSpc>
              <a:buFontTx/>
              <a:buNone/>
            </a:pPr>
            <a:endParaRPr lang="en-GB" altLang="en-US" sz="2000" b="1">
              <a:latin typeface="Arial" panose="020B0604020202020204" pitchFamily="34" charset="0"/>
              <a:cs typeface="Arial" panose="020B0604020202020204" pitchFamily="34" charset="0"/>
            </a:endParaRPr>
          </a:p>
          <a:p>
            <a:pPr>
              <a:lnSpc>
                <a:spcPct val="90000"/>
              </a:lnSpc>
              <a:buFontTx/>
              <a:buNone/>
            </a:pPr>
            <a:r>
              <a:rPr lang="en-GB" altLang="en-US" sz="2000" b="1" i="1">
                <a:effectLst>
                  <a:outerShdw blurRad="38100" dist="38100" dir="2700000" algn="tl">
                    <a:srgbClr val="C0C0C0"/>
                  </a:outerShdw>
                </a:effectLst>
                <a:latin typeface="Arial" panose="020B0604020202020204" pitchFamily="34" charset="0"/>
                <a:cs typeface="Arial" panose="020B0604020202020204" pitchFamily="34" charset="0"/>
              </a:rPr>
              <a:t>	Vitamin C</a:t>
            </a:r>
            <a:r>
              <a:rPr lang="en-GB" altLang="en-US" sz="2000" b="1">
                <a:latin typeface="Arial" panose="020B0604020202020204" pitchFamily="34" charset="0"/>
                <a:cs typeface="Arial" panose="020B0604020202020204" pitchFamily="34" charset="0"/>
              </a:rPr>
              <a:t> is sometimes called ascorbic acid</a:t>
            </a:r>
          </a:p>
          <a:p>
            <a:pPr>
              <a:lnSpc>
                <a:spcPct val="90000"/>
              </a:lnSpc>
              <a:buFontTx/>
              <a:buNone/>
            </a:pPr>
            <a:endParaRPr lang="en-GB" altLang="en-US" sz="2000" b="1">
              <a:latin typeface="Arial" panose="020B0604020202020204" pitchFamily="34" charset="0"/>
              <a:cs typeface="Arial" panose="020B0604020202020204" pitchFamily="34" charset="0"/>
            </a:endParaRPr>
          </a:p>
          <a:p>
            <a:pPr>
              <a:lnSpc>
                <a:spcPct val="90000"/>
              </a:lnSpc>
            </a:pPr>
            <a:r>
              <a:rPr lang="en-GB" altLang="en-US" sz="2000" b="1">
                <a:latin typeface="Arial" panose="020B0604020202020204" pitchFamily="34" charset="0"/>
                <a:cs typeface="Arial" panose="020B0604020202020204" pitchFamily="34" charset="0"/>
              </a:rPr>
              <a:t>It is required for: </a:t>
            </a:r>
          </a:p>
          <a:p>
            <a:pPr lvl="1">
              <a:lnSpc>
                <a:spcPct val="90000"/>
              </a:lnSpc>
            </a:pPr>
            <a:r>
              <a:rPr lang="en-GB" altLang="en-US" sz="1800" b="1">
                <a:latin typeface="Arial" panose="020B0604020202020204" pitchFamily="34" charset="0"/>
                <a:cs typeface="Arial" panose="020B0604020202020204" pitchFamily="34" charset="0"/>
              </a:rPr>
              <a:t>Formation of strong gums and skin</a:t>
            </a:r>
          </a:p>
          <a:p>
            <a:pPr lvl="1">
              <a:lnSpc>
                <a:spcPct val="90000"/>
              </a:lnSpc>
            </a:pPr>
            <a:r>
              <a:rPr lang="en-GB" altLang="en-US" sz="1800" b="1">
                <a:latin typeface="Arial" panose="020B0604020202020204" pitchFamily="34" charset="0"/>
                <a:cs typeface="Arial" panose="020B0604020202020204" pitchFamily="34" charset="0"/>
              </a:rPr>
              <a:t>Normal growth of bones and blood capillaries</a:t>
            </a:r>
          </a:p>
          <a:p>
            <a:pPr lvl="1">
              <a:lnSpc>
                <a:spcPct val="90000"/>
              </a:lnSpc>
            </a:pPr>
            <a:r>
              <a:rPr lang="en-GB" altLang="en-US" sz="1800" b="1">
                <a:latin typeface="Arial" panose="020B0604020202020204" pitchFamily="34" charset="0"/>
                <a:cs typeface="Arial" panose="020B0604020202020204" pitchFamily="34" charset="0"/>
              </a:rPr>
              <a:t>Absorption of iron</a:t>
            </a:r>
          </a:p>
          <a:p>
            <a:pPr lvl="1">
              <a:lnSpc>
                <a:spcPct val="90000"/>
              </a:lnSpc>
            </a:pPr>
            <a:endParaRPr lang="en-GB" altLang="en-US" sz="1800" b="1">
              <a:latin typeface="Arial" panose="020B0604020202020204" pitchFamily="34" charset="0"/>
              <a:cs typeface="Arial" panose="020B0604020202020204" pitchFamily="34" charset="0"/>
            </a:endParaRPr>
          </a:p>
          <a:p>
            <a:pPr>
              <a:lnSpc>
                <a:spcPct val="90000"/>
              </a:lnSpc>
            </a:pPr>
            <a:r>
              <a:rPr lang="en-GB" altLang="en-US" sz="2000" b="1">
                <a:latin typeface="Arial" panose="020B0604020202020204" pitchFamily="34" charset="0"/>
                <a:cs typeface="Arial" panose="020B0604020202020204" pitchFamily="34" charset="0"/>
              </a:rPr>
              <a:t>Vitamin C is found in fresh fruits and vegetables such as oranges, paw-paw, tomatoes and potatoes.  It is also found in fortified blended foods.  </a:t>
            </a:r>
          </a:p>
          <a:p>
            <a:pPr>
              <a:lnSpc>
                <a:spcPct val="90000"/>
              </a:lnSpc>
              <a:buFontTx/>
              <a:buNone/>
            </a:pPr>
            <a:r>
              <a:rPr lang="en-GB" altLang="en-US" sz="2000" b="1" i="1">
                <a:latin typeface="Arial" panose="020B0604020202020204" pitchFamily="34" charset="0"/>
                <a:cs typeface="Times New Roman" panose="02020603050405020304" pitchFamily="18" charset="0"/>
              </a:rPr>
              <a:t>	</a:t>
            </a:r>
          </a:p>
          <a:p>
            <a:pPr>
              <a:lnSpc>
                <a:spcPct val="90000"/>
              </a:lnSpc>
            </a:pPr>
            <a:r>
              <a:rPr lang="en-GB" altLang="en-US" sz="2000" b="1">
                <a:latin typeface="Arial" panose="020B0604020202020204" pitchFamily="34" charset="0"/>
                <a:cs typeface="Times New Roman" panose="02020603050405020304" pitchFamily="18" charset="0"/>
              </a:rPr>
              <a:t>When people don’t have enough vitamin C in their diet they get</a:t>
            </a:r>
            <a:r>
              <a:rPr lang="en-GB" altLang="en-US" sz="2000" b="1" i="1">
                <a:latin typeface="Arial" panose="020B0604020202020204" pitchFamily="34" charset="0"/>
                <a:cs typeface="Times New Roman" panose="02020603050405020304" pitchFamily="18" charset="0"/>
              </a:rPr>
              <a:t> </a:t>
            </a:r>
            <a:r>
              <a:rPr lang="en-GB" altLang="en-US" sz="2000" b="1" i="1">
                <a:effectLst>
                  <a:outerShdw blurRad="38100" dist="38100" dir="2700000" algn="tl">
                    <a:srgbClr val="C0C0C0"/>
                  </a:outerShdw>
                </a:effectLst>
                <a:latin typeface="Arial" panose="020B0604020202020204" pitchFamily="34" charset="0"/>
                <a:cs typeface="Times New Roman" panose="02020603050405020304" pitchFamily="18" charset="0"/>
              </a:rPr>
              <a:t>Scurvy. </a:t>
            </a:r>
          </a:p>
          <a:p>
            <a:pPr>
              <a:lnSpc>
                <a:spcPct val="90000"/>
              </a:lnSpc>
              <a:buFontTx/>
              <a:buNone/>
            </a:pPr>
            <a:endParaRPr lang="en-GB" altLang="en-US" sz="1800" b="1" i="1">
              <a:latin typeface="Arial" panose="020B0604020202020204" pitchFamily="34" charset="0"/>
              <a:cs typeface="Times New Roman" panose="02020603050405020304" pitchFamily="18" charset="0"/>
            </a:endParaRPr>
          </a:p>
          <a:p>
            <a:pPr>
              <a:lnSpc>
                <a:spcPct val="90000"/>
              </a:lnSpc>
              <a:buFontTx/>
              <a:buNone/>
            </a:pPr>
            <a:r>
              <a:rPr lang="en-GB" altLang="en-US" sz="2000" b="1" i="1">
                <a:latin typeface="Arial" panose="020B0604020202020204" pitchFamily="34" charset="0"/>
                <a:cs typeface="Times New Roman" panose="02020603050405020304" pitchFamily="18" charset="0"/>
              </a:rPr>
              <a:t>	</a:t>
            </a:r>
            <a:endParaRPr lang="en-GB" altLang="en-US" sz="2000" b="1">
              <a:latin typeface="Arial" panose="020B0604020202020204" pitchFamily="34" charset="0"/>
              <a:cs typeface="Arial" panose="020B0604020202020204" pitchFamily="34" charset="0"/>
            </a:endParaRPr>
          </a:p>
          <a:p>
            <a:pPr>
              <a:lnSpc>
                <a:spcPct val="90000"/>
              </a:lnSpc>
              <a:buFontTx/>
              <a:buNone/>
            </a:pPr>
            <a:r>
              <a:rPr lang="en-GB" altLang="en-US" sz="2000" b="1">
                <a:latin typeface="Arial" panose="020B0604020202020204" pitchFamily="34" charset="0"/>
                <a:cs typeface="Arial" panose="020B0604020202020204" pitchFamily="34" charset="0"/>
              </a:rPr>
              <a:t> </a:t>
            </a:r>
          </a:p>
        </p:txBody>
      </p:sp>
      <p:sp>
        <p:nvSpPr>
          <p:cNvPr id="84997" name="Text Box 5">
            <a:extLst>
              <a:ext uri="{FF2B5EF4-FFF2-40B4-BE49-F238E27FC236}">
                <a16:creationId xmlns:a16="http://schemas.microsoft.com/office/drawing/2014/main" id="{D7DD5477-1AB3-0349-8F55-A0EF0FBF36B2}"/>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85000" name="Text Box 8">
            <a:extLst>
              <a:ext uri="{FF2B5EF4-FFF2-40B4-BE49-F238E27FC236}">
                <a16:creationId xmlns:a16="http://schemas.microsoft.com/office/drawing/2014/main" id="{863F0CA3-F7FB-4732-EBEB-5CA76427AA72}"/>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40089E3B-F679-44DC-888D-76EAA45141D0}" type="slidenum">
              <a:rPr lang="en-GB" altLang="en-US" sz="900" i="0"/>
              <a:pPr>
                <a:spcBef>
                  <a:spcPct val="50000"/>
                </a:spcBef>
              </a:pPr>
              <a:t>31</a:t>
            </a:fld>
            <a:endParaRPr lang="en-GB" altLang="en-US" sz="900" i="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AutoShape 2">
            <a:extLst>
              <a:ext uri="{FF2B5EF4-FFF2-40B4-BE49-F238E27FC236}">
                <a16:creationId xmlns:a16="http://schemas.microsoft.com/office/drawing/2014/main" id="{D9D3BE77-693D-3B19-DB91-4A6B436B750A}"/>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5235" name="Text Box 3">
            <a:extLst>
              <a:ext uri="{FF2B5EF4-FFF2-40B4-BE49-F238E27FC236}">
                <a16:creationId xmlns:a16="http://schemas.microsoft.com/office/drawing/2014/main" id="{93579773-7E09-38FA-C828-0CE4F64A2599}"/>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Scurvy 2</a:t>
            </a:r>
          </a:p>
        </p:txBody>
      </p:sp>
      <p:sp>
        <p:nvSpPr>
          <p:cNvPr id="95236" name="Rectangle 4">
            <a:extLst>
              <a:ext uri="{FF2B5EF4-FFF2-40B4-BE49-F238E27FC236}">
                <a16:creationId xmlns:a16="http://schemas.microsoft.com/office/drawing/2014/main" id="{605C29D0-A543-8D7A-252D-951E37032467}"/>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endParaRPr lang="en-GB" altLang="en-US" sz="2000" b="1" i="1">
              <a:latin typeface="Arial" panose="020B0604020202020204" pitchFamily="34" charset="0"/>
              <a:cs typeface="Times New Roman" panose="02020603050405020304" pitchFamily="18" charset="0"/>
            </a:endParaRPr>
          </a:p>
          <a:p>
            <a:pPr>
              <a:buFontTx/>
              <a:buNone/>
            </a:pPr>
            <a:r>
              <a:rPr lang="en-GB" altLang="en-US" sz="2000" b="1" i="1">
                <a:latin typeface="Arial" panose="020B0604020202020204" pitchFamily="34" charset="0"/>
                <a:cs typeface="Times New Roman" panose="02020603050405020304" pitchFamily="18" charset="0"/>
              </a:rPr>
              <a:t>	Who is vulnerable to deficiency?</a:t>
            </a:r>
            <a:endParaRPr lang="en-GB" altLang="en-US" sz="2000" b="1">
              <a:latin typeface="Arial" panose="020B0604020202020204" pitchFamily="34" charset="0"/>
              <a:cs typeface="Times New Roman" panose="02020603050405020304" pitchFamily="18" charset="0"/>
            </a:endParaRPr>
          </a:p>
          <a:p>
            <a:pPr>
              <a:buFontTx/>
              <a:buNone/>
            </a:pPr>
            <a:r>
              <a:rPr lang="en-GB" altLang="en-US" sz="2400" b="1">
                <a:latin typeface="Arial" panose="020B0604020202020204" pitchFamily="34" charset="0"/>
                <a:cs typeface="Arial" panose="020B0604020202020204" pitchFamily="34" charset="0"/>
              </a:rPr>
              <a:t>	</a:t>
            </a:r>
            <a:r>
              <a:rPr lang="en-GB" altLang="en-US" sz="2000" b="1">
                <a:latin typeface="Arial" panose="020B0604020202020204" pitchFamily="34" charset="0"/>
                <a:cs typeface="Arial" panose="020B0604020202020204" pitchFamily="34" charset="0"/>
              </a:rPr>
              <a:t>People with a diet lacking fresh fruit and vegetables are vulnerable to developing scurvy</a:t>
            </a:r>
            <a:r>
              <a:rPr lang="en-GB" altLang="en-US" sz="2400" b="1">
                <a:latin typeface="Arial" panose="020B0604020202020204" pitchFamily="34" charset="0"/>
                <a:cs typeface="Arial" panose="020B0604020202020204" pitchFamily="34" charset="0"/>
              </a:rPr>
              <a:t> </a:t>
            </a:r>
          </a:p>
          <a:p>
            <a:pPr>
              <a:buFontTx/>
              <a:buNone/>
            </a:pPr>
            <a:r>
              <a:rPr lang="en-GB" altLang="en-US" sz="2400" b="1">
                <a:latin typeface="Arial" panose="020B0604020202020204" pitchFamily="34" charset="0"/>
                <a:cs typeface="Arial" panose="020B0604020202020204" pitchFamily="34" charset="0"/>
              </a:rPr>
              <a:t>	</a:t>
            </a:r>
          </a:p>
          <a:p>
            <a:r>
              <a:rPr lang="en-GB" altLang="en-US" sz="2000" b="1">
                <a:latin typeface="Arial" panose="020B0604020202020204" pitchFamily="34" charset="0"/>
                <a:cs typeface="Arial" panose="020B0604020202020204" pitchFamily="34" charset="0"/>
              </a:rPr>
              <a:t>To find out if someone is deficient we can look for </a:t>
            </a:r>
            <a:r>
              <a:rPr lang="en-GB" altLang="en-US" sz="2000" b="1" i="1">
                <a:latin typeface="Arial" panose="020B0604020202020204" pitchFamily="34" charset="0"/>
                <a:cs typeface="Times New Roman" panose="02020603050405020304" pitchFamily="18" charset="0"/>
              </a:rPr>
              <a:t>clinical signs </a:t>
            </a:r>
            <a:r>
              <a:rPr lang="en-GB" altLang="en-US" sz="2000" b="1">
                <a:latin typeface="Arial" panose="020B0604020202020204" pitchFamily="34" charset="0"/>
                <a:cs typeface="Times New Roman" panose="02020603050405020304" pitchFamily="18" charset="0"/>
              </a:rPr>
              <a:t>of scurvy or take a blood or urine sample to test in the laboratory</a:t>
            </a:r>
          </a:p>
        </p:txBody>
      </p:sp>
      <p:sp>
        <p:nvSpPr>
          <p:cNvPr id="95237" name="Text Box 5">
            <a:extLst>
              <a:ext uri="{FF2B5EF4-FFF2-40B4-BE49-F238E27FC236}">
                <a16:creationId xmlns:a16="http://schemas.microsoft.com/office/drawing/2014/main" id="{D971D490-A356-F211-BB92-03636385EA8C}"/>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95244" name="Text Box 12">
            <a:extLst>
              <a:ext uri="{FF2B5EF4-FFF2-40B4-BE49-F238E27FC236}">
                <a16:creationId xmlns:a16="http://schemas.microsoft.com/office/drawing/2014/main" id="{FB77C17B-89CA-EAF8-A76B-B090A7C1D948}"/>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E7CECD71-4C02-41EA-BCED-419388AF9B31}" type="slidenum">
              <a:rPr lang="en-GB" altLang="en-US" sz="900" i="0"/>
              <a:pPr>
                <a:spcBef>
                  <a:spcPct val="50000"/>
                </a:spcBef>
              </a:pPr>
              <a:t>32</a:t>
            </a:fld>
            <a:endParaRPr lang="en-GB" altLang="en-US" sz="900" i="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AutoShape 2">
            <a:extLst>
              <a:ext uri="{FF2B5EF4-FFF2-40B4-BE49-F238E27FC236}">
                <a16:creationId xmlns:a16="http://schemas.microsoft.com/office/drawing/2014/main" id="{0596227D-D770-C023-A673-103952E2643C}"/>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09923" name="Text Box 3">
            <a:extLst>
              <a:ext uri="{FF2B5EF4-FFF2-40B4-BE49-F238E27FC236}">
                <a16:creationId xmlns:a16="http://schemas.microsoft.com/office/drawing/2014/main" id="{03813360-8E20-B5BA-115C-4A5969092BE5}"/>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Scurvy 3</a:t>
            </a:r>
          </a:p>
        </p:txBody>
      </p:sp>
      <p:sp>
        <p:nvSpPr>
          <p:cNvPr id="209924" name="Rectangle 4">
            <a:extLst>
              <a:ext uri="{FF2B5EF4-FFF2-40B4-BE49-F238E27FC236}">
                <a16:creationId xmlns:a16="http://schemas.microsoft.com/office/drawing/2014/main" id="{3F1C48B8-0832-5C43-D914-D585403E9971}"/>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400" b="1">
                <a:latin typeface="Arial" panose="020B0604020202020204" pitchFamily="34" charset="0"/>
                <a:cs typeface="Arial" panose="020B0604020202020204" pitchFamily="34" charset="0"/>
              </a:rPr>
              <a:t>	</a:t>
            </a:r>
            <a:r>
              <a:rPr lang="en-GB" altLang="en-US" sz="2000" b="1">
                <a:latin typeface="Arial" panose="020B0604020202020204" pitchFamily="34" charset="0"/>
                <a:cs typeface="Arial" panose="020B0604020202020204" pitchFamily="34" charset="0"/>
              </a:rPr>
              <a:t>The clinical signs of scurvy are different in infants and other age groups</a:t>
            </a:r>
          </a:p>
          <a:p>
            <a:pPr>
              <a:lnSpc>
                <a:spcPct val="50000"/>
              </a:lnSpc>
              <a:buFontTx/>
              <a:buNone/>
            </a:pPr>
            <a:r>
              <a:rPr lang="en-GB" altLang="en-US" sz="2800" b="1">
                <a:latin typeface="Arial" panose="020B0604020202020204" pitchFamily="34" charset="0"/>
                <a:cs typeface="Arial" panose="020B0604020202020204" pitchFamily="34" charset="0"/>
              </a:rPr>
              <a:t>	</a:t>
            </a:r>
          </a:p>
          <a:p>
            <a:pPr lvl="1">
              <a:buFontTx/>
              <a:buNone/>
            </a:pPr>
            <a:r>
              <a:rPr lang="en-GB" altLang="en-US" sz="2400" b="1">
                <a:latin typeface="Arial" panose="020B0604020202020204" pitchFamily="34" charset="0"/>
                <a:cs typeface="Arial" panose="020B0604020202020204" pitchFamily="34" charset="0"/>
              </a:rPr>
              <a:t>	</a:t>
            </a:r>
            <a:r>
              <a:rPr lang="en-GB" altLang="en-US" sz="2000" b="1">
                <a:latin typeface="Arial" panose="020B0604020202020204" pitchFamily="34" charset="0"/>
                <a:cs typeface="Arial" panose="020B0604020202020204" pitchFamily="34" charset="0"/>
              </a:rPr>
              <a:t>In adults and adolescents you may see:</a:t>
            </a:r>
          </a:p>
          <a:p>
            <a:pPr lvl="1"/>
            <a:r>
              <a:rPr lang="en-GB" altLang="en-US" sz="1800" b="1">
                <a:latin typeface="Arial" panose="020B0604020202020204" pitchFamily="34" charset="0"/>
                <a:cs typeface="Arial" panose="020B0604020202020204" pitchFamily="34" charset="0"/>
              </a:rPr>
              <a:t>Bleeding gums (inter-dental papillae)</a:t>
            </a:r>
          </a:p>
          <a:p>
            <a:pPr lvl="1"/>
            <a:r>
              <a:rPr lang="en-GB" altLang="en-US" sz="1800" b="1">
                <a:latin typeface="Arial" panose="020B0604020202020204" pitchFamily="34" charset="0"/>
                <a:cs typeface="Arial" panose="020B0604020202020204" pitchFamily="34" charset="0"/>
              </a:rPr>
              <a:t>Peri-follicular haemorrhages (bleeding around base of the hairs)</a:t>
            </a:r>
          </a:p>
          <a:p>
            <a:pPr lvl="1"/>
            <a:r>
              <a:rPr lang="en-GB" altLang="en-US" sz="1800" b="1">
                <a:latin typeface="Arial" panose="020B0604020202020204" pitchFamily="34" charset="0"/>
                <a:cs typeface="Arial" panose="020B0604020202020204" pitchFamily="34" charset="0"/>
              </a:rPr>
              <a:t>Bilateral pain on squatting</a:t>
            </a:r>
          </a:p>
          <a:p>
            <a:pPr>
              <a:lnSpc>
                <a:spcPct val="80000"/>
              </a:lnSpc>
              <a:buFontTx/>
              <a:buNone/>
            </a:pPr>
            <a:r>
              <a:rPr lang="en-GB" altLang="en-US" sz="2800" b="1">
                <a:latin typeface="Arial" panose="020B0604020202020204" pitchFamily="34" charset="0"/>
                <a:cs typeface="Arial" panose="020B0604020202020204" pitchFamily="34" charset="0"/>
              </a:rPr>
              <a:t>	</a:t>
            </a:r>
          </a:p>
          <a:p>
            <a:pPr lvl="1">
              <a:buFontTx/>
              <a:buNone/>
            </a:pPr>
            <a:r>
              <a:rPr lang="en-GB" altLang="en-US" sz="2400" b="1">
                <a:latin typeface="Arial" panose="020B0604020202020204" pitchFamily="34" charset="0"/>
                <a:cs typeface="Arial" panose="020B0604020202020204" pitchFamily="34" charset="0"/>
              </a:rPr>
              <a:t>	</a:t>
            </a:r>
            <a:r>
              <a:rPr lang="en-GB" altLang="en-US" sz="2000" b="1">
                <a:latin typeface="Arial" panose="020B0604020202020204" pitchFamily="34" charset="0"/>
                <a:cs typeface="Arial" panose="020B0604020202020204" pitchFamily="34" charset="0"/>
              </a:rPr>
              <a:t>In infants you may see:</a:t>
            </a:r>
          </a:p>
          <a:p>
            <a:pPr lvl="1"/>
            <a:r>
              <a:rPr lang="en-GB" altLang="en-US" sz="1800" b="1">
                <a:latin typeface="Arial" panose="020B0604020202020204" pitchFamily="34" charset="0"/>
                <a:cs typeface="Arial" panose="020B0604020202020204" pitchFamily="34" charset="0"/>
              </a:rPr>
              <a:t>Bleeding gums (inter-dental papillae / teeth eruption)</a:t>
            </a:r>
          </a:p>
          <a:p>
            <a:pPr lvl="1"/>
            <a:r>
              <a:rPr lang="en-GB" altLang="en-US" sz="1800" b="1">
                <a:latin typeface="Arial" panose="020B0604020202020204" pitchFamily="34" charset="0"/>
                <a:cs typeface="Arial" panose="020B0604020202020204" pitchFamily="34" charset="0"/>
              </a:rPr>
              <a:t>Reluctance to move due to joint pain</a:t>
            </a:r>
          </a:p>
          <a:p>
            <a:pPr lvl="1"/>
            <a:endParaRPr lang="en-GB" altLang="en-US" sz="1800" b="1">
              <a:latin typeface="Arial" panose="020B0604020202020204" pitchFamily="34" charset="0"/>
              <a:cs typeface="Arial" panose="020B0604020202020204" pitchFamily="34" charset="0"/>
            </a:endParaRPr>
          </a:p>
          <a:p>
            <a:pPr lvl="1"/>
            <a:endParaRPr lang="en-GB" altLang="en-US" sz="2000" b="1">
              <a:latin typeface="Arial" panose="020B0604020202020204" pitchFamily="34" charset="0"/>
              <a:cs typeface="Arial" panose="020B0604020202020204" pitchFamily="34" charset="0"/>
            </a:endParaRPr>
          </a:p>
          <a:p>
            <a:pPr lvl="1">
              <a:buFontTx/>
              <a:buNone/>
            </a:pPr>
            <a:endParaRPr lang="en-GB" altLang="en-US" sz="2000" b="1">
              <a:latin typeface="Arial" panose="020B0604020202020204" pitchFamily="34" charset="0"/>
              <a:cs typeface="Arial" panose="020B0604020202020204" pitchFamily="34" charset="0"/>
            </a:endParaRPr>
          </a:p>
          <a:p>
            <a:endParaRPr lang="en-GB" altLang="en-US" sz="2800" b="1">
              <a:latin typeface="Arial" panose="020B0604020202020204" pitchFamily="34" charset="0"/>
            </a:endParaRPr>
          </a:p>
          <a:p>
            <a:endParaRPr lang="en-GB" altLang="en-US" sz="3600" b="1"/>
          </a:p>
        </p:txBody>
      </p:sp>
      <p:sp>
        <p:nvSpPr>
          <p:cNvPr id="209925" name="Text Box 5">
            <a:extLst>
              <a:ext uri="{FF2B5EF4-FFF2-40B4-BE49-F238E27FC236}">
                <a16:creationId xmlns:a16="http://schemas.microsoft.com/office/drawing/2014/main" id="{2DF53935-DFD2-8660-CDD6-77461A2CA43D}"/>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pic>
        <p:nvPicPr>
          <p:cNvPr id="209928" name="Picture 8">
            <a:hlinkClick r:id="rId3" action="ppaction://hlinksldjump" tooltip="Click here to see photos of clinical signs"/>
            <a:extLst>
              <a:ext uri="{FF2B5EF4-FFF2-40B4-BE49-F238E27FC236}">
                <a16:creationId xmlns:a16="http://schemas.microsoft.com/office/drawing/2014/main" id="{BDE04B12-BD66-7E7C-55C8-06C70F8E99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2913" y="3722688"/>
            <a:ext cx="836612" cy="392112"/>
          </a:xfrm>
          <a:prstGeom prst="rect">
            <a:avLst/>
          </a:prstGeom>
          <a:noFill/>
          <a:extLst>
            <a:ext uri="{909E8E84-426E-40DD-AFC4-6F175D3DCCD1}">
              <a14:hiddenFill xmlns:a14="http://schemas.microsoft.com/office/drawing/2010/main">
                <a:solidFill>
                  <a:srgbClr val="FFFFFF"/>
                </a:solidFill>
              </a14:hiddenFill>
            </a:ext>
          </a:extLst>
        </p:spPr>
      </p:pic>
      <p:sp>
        <p:nvSpPr>
          <p:cNvPr id="209929" name="Text Box 9">
            <a:extLst>
              <a:ext uri="{FF2B5EF4-FFF2-40B4-BE49-F238E27FC236}">
                <a16:creationId xmlns:a16="http://schemas.microsoft.com/office/drawing/2014/main" id="{47CDF23F-A7E5-1CCC-4665-C0CE30248A1E}"/>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E48C5A77-AEE2-4346-B7C5-0801A4C492A6}" type="slidenum">
              <a:rPr lang="en-GB" altLang="en-US" sz="900" i="0"/>
              <a:pPr>
                <a:spcBef>
                  <a:spcPct val="50000"/>
                </a:spcBef>
              </a:pPr>
              <a:t>33</a:t>
            </a:fld>
            <a:endParaRPr lang="en-GB" altLang="en-US" sz="900" i="0"/>
          </a:p>
        </p:txBody>
      </p:sp>
      <p:sp>
        <p:nvSpPr>
          <p:cNvPr id="209931" name="Text Box 11">
            <a:hlinkClick r:id="rId5" action="ppaction://hlinksldjump"/>
            <a:extLst>
              <a:ext uri="{FF2B5EF4-FFF2-40B4-BE49-F238E27FC236}">
                <a16:creationId xmlns:a16="http://schemas.microsoft.com/office/drawing/2014/main" id="{AF883E39-0732-265E-05EF-00AF8EA75187}"/>
              </a:ext>
            </a:extLst>
          </p:cNvPr>
          <p:cNvSpPr txBox="1">
            <a:spLocks noChangeArrowheads="1"/>
          </p:cNvSpPr>
          <p:nvPr/>
        </p:nvSpPr>
        <p:spPr bwMode="auto">
          <a:xfrm>
            <a:off x="7620000" y="41910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AutoShape 2">
            <a:extLst>
              <a:ext uri="{FF2B5EF4-FFF2-40B4-BE49-F238E27FC236}">
                <a16:creationId xmlns:a16="http://schemas.microsoft.com/office/drawing/2014/main" id="{74041FE7-9A8C-91DE-272B-4DF6632AC2F5}"/>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00355" name="Text Box 3">
            <a:extLst>
              <a:ext uri="{FF2B5EF4-FFF2-40B4-BE49-F238E27FC236}">
                <a16:creationId xmlns:a16="http://schemas.microsoft.com/office/drawing/2014/main" id="{0B5F77B7-234B-A3DB-5912-D08AEF2DBF58}"/>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Vitamin D Deficiency (Rickets) 1</a:t>
            </a:r>
          </a:p>
        </p:txBody>
      </p:sp>
      <p:sp>
        <p:nvSpPr>
          <p:cNvPr id="100356" name="Rectangle 4">
            <a:extLst>
              <a:ext uri="{FF2B5EF4-FFF2-40B4-BE49-F238E27FC236}">
                <a16:creationId xmlns:a16="http://schemas.microsoft.com/office/drawing/2014/main" id="{C1E4F0DB-2F3F-C89B-20AF-735DBCE9411F}"/>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400" b="1" i="1">
                <a:effectLst>
                  <a:outerShdw blurRad="38100" dist="38100" dir="2700000" algn="tl">
                    <a:srgbClr val="C0C0C0"/>
                  </a:outerShdw>
                </a:effectLst>
                <a:latin typeface="Arial" panose="020B0604020202020204" pitchFamily="34" charset="0"/>
              </a:rPr>
              <a:t>	</a:t>
            </a:r>
            <a:r>
              <a:rPr lang="en-GB" altLang="en-US" sz="2000" b="1" i="1">
                <a:effectLst>
                  <a:outerShdw blurRad="38100" dist="38100" dir="2700000" algn="tl">
                    <a:srgbClr val="C0C0C0"/>
                  </a:outerShdw>
                </a:effectLst>
                <a:latin typeface="Arial" panose="020B0604020202020204" pitchFamily="34" charset="0"/>
              </a:rPr>
              <a:t>Vitamin D</a:t>
            </a:r>
            <a:r>
              <a:rPr lang="en-GB" altLang="en-US" sz="2000" b="1">
                <a:latin typeface="Arial" panose="020B0604020202020204" pitchFamily="34" charset="0"/>
              </a:rPr>
              <a:t> is important for the growth of bones.</a:t>
            </a:r>
          </a:p>
          <a:p>
            <a:endParaRPr lang="en-GB" altLang="en-US" sz="2000" b="1">
              <a:latin typeface="Arial" panose="020B0604020202020204" pitchFamily="34" charset="0"/>
            </a:endParaRPr>
          </a:p>
          <a:p>
            <a:r>
              <a:rPr lang="en-GB" altLang="en-US" sz="2000" b="1">
                <a:latin typeface="Arial" panose="020B0604020202020204" pitchFamily="34" charset="0"/>
              </a:rPr>
              <a:t>Vitamin D is naturally made in the skin when people are exposed to sunlight.  </a:t>
            </a:r>
          </a:p>
          <a:p>
            <a:endParaRPr lang="en-GB" altLang="en-US" sz="2000" b="1">
              <a:latin typeface="Arial" panose="020B0604020202020204" pitchFamily="34" charset="0"/>
            </a:endParaRPr>
          </a:p>
          <a:p>
            <a:r>
              <a:rPr lang="en-GB" altLang="en-US" sz="2000" b="1">
                <a:latin typeface="Arial" panose="020B0604020202020204" pitchFamily="34" charset="0"/>
              </a:rPr>
              <a:t>Vitamin D from the diet is also important, especially when people don’t have much sunlight.</a:t>
            </a:r>
          </a:p>
          <a:p>
            <a:endParaRPr lang="en-GB" altLang="en-US" sz="2000" b="1">
              <a:latin typeface="Arial" panose="020B0604020202020204" pitchFamily="34" charset="0"/>
            </a:endParaRPr>
          </a:p>
          <a:p>
            <a:r>
              <a:rPr lang="en-GB" altLang="en-US" sz="2000" b="1">
                <a:latin typeface="Arial" panose="020B0604020202020204" pitchFamily="34" charset="0"/>
              </a:rPr>
              <a:t>The richest food sources are from some types of fish.</a:t>
            </a:r>
          </a:p>
          <a:p>
            <a:pPr lvl="1"/>
            <a:endParaRPr lang="en-GB" altLang="en-US" sz="2000" b="1">
              <a:latin typeface="Arial" panose="020B0604020202020204" pitchFamily="34" charset="0"/>
            </a:endParaRPr>
          </a:p>
        </p:txBody>
      </p:sp>
      <p:sp>
        <p:nvSpPr>
          <p:cNvPr id="100357" name="Text Box 5">
            <a:extLst>
              <a:ext uri="{FF2B5EF4-FFF2-40B4-BE49-F238E27FC236}">
                <a16:creationId xmlns:a16="http://schemas.microsoft.com/office/drawing/2014/main" id="{B8DDA2CA-7C4A-9263-CCA1-1F9ABE04F180}"/>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sp>
        <p:nvSpPr>
          <p:cNvPr id="100364" name="Text Box 12">
            <a:extLst>
              <a:ext uri="{FF2B5EF4-FFF2-40B4-BE49-F238E27FC236}">
                <a16:creationId xmlns:a16="http://schemas.microsoft.com/office/drawing/2014/main" id="{5FB6E273-3714-9043-CE6D-D642889904F8}"/>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DC0E7A12-DA4C-4545-89B1-74E85856B25E}" type="slidenum">
              <a:rPr lang="en-GB" altLang="en-US" sz="900" i="0"/>
              <a:pPr>
                <a:spcBef>
                  <a:spcPct val="50000"/>
                </a:spcBef>
              </a:pPr>
              <a:t>34</a:t>
            </a:fld>
            <a:endParaRPr lang="en-GB" altLang="en-US" sz="900" i="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AutoShape 2">
            <a:extLst>
              <a:ext uri="{FF2B5EF4-FFF2-40B4-BE49-F238E27FC236}">
                <a16:creationId xmlns:a16="http://schemas.microsoft.com/office/drawing/2014/main" id="{B281F4A9-F9F9-ED45-5D35-F5E5BEAD4710}"/>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11971" name="Text Box 3">
            <a:extLst>
              <a:ext uri="{FF2B5EF4-FFF2-40B4-BE49-F238E27FC236}">
                <a16:creationId xmlns:a16="http://schemas.microsoft.com/office/drawing/2014/main" id="{1A8FE756-3864-9D56-E16C-331C32FBAD68}"/>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Vitamin D Deficiency (Rickets) 2</a:t>
            </a:r>
          </a:p>
        </p:txBody>
      </p:sp>
      <p:sp>
        <p:nvSpPr>
          <p:cNvPr id="211972" name="Rectangle 4">
            <a:extLst>
              <a:ext uri="{FF2B5EF4-FFF2-40B4-BE49-F238E27FC236}">
                <a16:creationId xmlns:a16="http://schemas.microsoft.com/office/drawing/2014/main" id="{AFC3CFEE-8EDA-9D31-22BD-36235D359715}"/>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altLang="en-US" sz="2000" b="1">
                <a:latin typeface="Arial" panose="020B0604020202020204" pitchFamily="34" charset="0"/>
              </a:rPr>
              <a:t>If children don’t have enough vitamin D they develop </a:t>
            </a:r>
            <a:r>
              <a:rPr lang="en-GB" altLang="en-US" sz="2000" b="1" i="1">
                <a:effectLst>
                  <a:outerShdw blurRad="38100" dist="38100" dir="2700000" algn="tl">
                    <a:srgbClr val="C0C0C0"/>
                  </a:outerShdw>
                </a:effectLst>
                <a:latin typeface="Arial" panose="020B0604020202020204" pitchFamily="34" charset="0"/>
              </a:rPr>
              <a:t>rickets</a:t>
            </a:r>
            <a:r>
              <a:rPr lang="en-GB" altLang="en-US" sz="2000" b="1">
                <a:latin typeface="Arial" panose="020B0604020202020204" pitchFamily="34" charset="0"/>
              </a:rPr>
              <a:t> </a:t>
            </a:r>
          </a:p>
          <a:p>
            <a:endParaRPr lang="en-GB" altLang="en-US" sz="2000" b="1">
              <a:latin typeface="Arial" panose="020B0604020202020204" pitchFamily="34" charset="0"/>
            </a:endParaRPr>
          </a:p>
          <a:p>
            <a:r>
              <a:rPr lang="en-GB" altLang="en-US" sz="2000" b="1">
                <a:latin typeface="Arial" panose="020B0604020202020204" pitchFamily="34" charset="0"/>
              </a:rPr>
              <a:t>In women, vitamin D deficiency can contribute to another disease of the bones called </a:t>
            </a:r>
            <a:r>
              <a:rPr lang="en-GB" altLang="en-US" sz="2000" b="1" i="1">
                <a:effectLst>
                  <a:outerShdw blurRad="38100" dist="38100" dir="2700000" algn="tl">
                    <a:srgbClr val="C0C0C0"/>
                  </a:outerShdw>
                </a:effectLst>
                <a:latin typeface="Arial" panose="020B0604020202020204" pitchFamily="34" charset="0"/>
              </a:rPr>
              <a:t>osteomalacia</a:t>
            </a:r>
          </a:p>
          <a:p>
            <a:endParaRPr lang="en-GB" altLang="en-US" sz="2000" b="1">
              <a:latin typeface="Arial" panose="020B0604020202020204" pitchFamily="34" charset="0"/>
            </a:endParaRPr>
          </a:p>
          <a:p>
            <a:r>
              <a:rPr lang="en-GB" altLang="en-US" sz="2000" b="1">
                <a:latin typeface="Arial" panose="020B0604020202020204" pitchFamily="34" charset="0"/>
              </a:rPr>
              <a:t>The main clinical signs of rickets are malformations of </a:t>
            </a:r>
          </a:p>
          <a:p>
            <a:pPr>
              <a:buFontTx/>
              <a:buNone/>
            </a:pPr>
            <a:r>
              <a:rPr lang="en-GB" altLang="en-US" sz="2000" b="1">
                <a:latin typeface="Arial" panose="020B0604020202020204" pitchFamily="34" charset="0"/>
              </a:rPr>
              <a:t>	the bones</a:t>
            </a:r>
          </a:p>
          <a:p>
            <a:pPr>
              <a:buFontTx/>
              <a:buNone/>
            </a:pPr>
            <a:endParaRPr lang="en-GB" altLang="en-US" sz="2000" b="1">
              <a:latin typeface="Arial" panose="020B0604020202020204" pitchFamily="34" charset="0"/>
            </a:endParaRPr>
          </a:p>
          <a:p>
            <a:pPr lvl="1"/>
            <a:r>
              <a:rPr lang="en-GB" altLang="en-US" sz="1800" b="1">
                <a:latin typeface="Arial" panose="020B0604020202020204" pitchFamily="34" charset="0"/>
              </a:rPr>
              <a:t>Bow legs or knock knees</a:t>
            </a:r>
          </a:p>
          <a:p>
            <a:pPr lvl="1"/>
            <a:r>
              <a:rPr lang="en-GB" altLang="en-US" sz="1800" b="1">
                <a:latin typeface="Arial" panose="020B0604020202020204" pitchFamily="34" charset="0"/>
              </a:rPr>
              <a:t>Oseoto-chondral beading</a:t>
            </a:r>
          </a:p>
          <a:p>
            <a:pPr lvl="1"/>
            <a:endParaRPr lang="en-GB" altLang="en-US" sz="2000" b="1">
              <a:latin typeface="Arial" panose="020B0604020202020204" pitchFamily="34" charset="0"/>
            </a:endParaRPr>
          </a:p>
        </p:txBody>
      </p:sp>
      <p:sp>
        <p:nvSpPr>
          <p:cNvPr id="211973" name="Text Box 5">
            <a:extLst>
              <a:ext uri="{FF2B5EF4-FFF2-40B4-BE49-F238E27FC236}">
                <a16:creationId xmlns:a16="http://schemas.microsoft.com/office/drawing/2014/main" id="{8E030023-57F0-E518-9435-D3C29A0B2192}"/>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2</a:t>
            </a:r>
          </a:p>
        </p:txBody>
      </p:sp>
      <p:pic>
        <p:nvPicPr>
          <p:cNvPr id="211976" name="Picture 8">
            <a:hlinkClick r:id="rId3" action="ppaction://hlinksldjump" tooltip="Click here to see photos of clinical signs"/>
            <a:extLst>
              <a:ext uri="{FF2B5EF4-FFF2-40B4-BE49-F238E27FC236}">
                <a16:creationId xmlns:a16="http://schemas.microsoft.com/office/drawing/2014/main" id="{1CABB3F0-EE53-2DC4-EA1B-1C50968AA7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4267200"/>
            <a:ext cx="836613" cy="392113"/>
          </a:xfrm>
          <a:prstGeom prst="rect">
            <a:avLst/>
          </a:prstGeom>
          <a:noFill/>
          <a:extLst>
            <a:ext uri="{909E8E84-426E-40DD-AFC4-6F175D3DCCD1}">
              <a14:hiddenFill xmlns:a14="http://schemas.microsoft.com/office/drawing/2010/main">
                <a:solidFill>
                  <a:srgbClr val="FFFFFF"/>
                </a:solidFill>
              </a14:hiddenFill>
            </a:ext>
          </a:extLst>
        </p:spPr>
      </p:pic>
      <p:sp>
        <p:nvSpPr>
          <p:cNvPr id="211977" name="Text Box 9">
            <a:extLst>
              <a:ext uri="{FF2B5EF4-FFF2-40B4-BE49-F238E27FC236}">
                <a16:creationId xmlns:a16="http://schemas.microsoft.com/office/drawing/2014/main" id="{BC2A359C-DD07-27A3-0A82-1800C3CCA6CD}"/>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F0175C83-5522-426E-945C-634C92217E5B}" type="slidenum">
              <a:rPr lang="en-GB" altLang="en-US" sz="900" i="0"/>
              <a:pPr>
                <a:spcBef>
                  <a:spcPct val="50000"/>
                </a:spcBef>
              </a:pPr>
              <a:t>35</a:t>
            </a:fld>
            <a:endParaRPr lang="en-GB" altLang="en-US" sz="900" i="0"/>
          </a:p>
        </p:txBody>
      </p:sp>
      <p:sp>
        <p:nvSpPr>
          <p:cNvPr id="211979" name="Text Box 11">
            <a:hlinkClick r:id="rId5" action="ppaction://hlinksldjump"/>
            <a:extLst>
              <a:ext uri="{FF2B5EF4-FFF2-40B4-BE49-F238E27FC236}">
                <a16:creationId xmlns:a16="http://schemas.microsoft.com/office/drawing/2014/main" id="{540277B0-2618-495E-7BB4-DA25A5EE9E13}"/>
              </a:ext>
            </a:extLst>
          </p:cNvPr>
          <p:cNvSpPr txBox="1">
            <a:spLocks noChangeArrowheads="1"/>
          </p:cNvSpPr>
          <p:nvPr/>
        </p:nvSpPr>
        <p:spPr bwMode="auto">
          <a:xfrm>
            <a:off x="7620000" y="47244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GB" altLang="en-US" sz="1200" i="0">
                <a:solidFill>
                  <a:schemeClr val="folHlink"/>
                </a:solidFill>
              </a:rPr>
              <a:t>See Photo-card</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882" name="AutoShape 2">
            <a:extLst>
              <a:ext uri="{FF2B5EF4-FFF2-40B4-BE49-F238E27FC236}">
                <a16:creationId xmlns:a16="http://schemas.microsoft.com/office/drawing/2014/main" id="{544BB820-0ACB-2796-FC91-55C6C761EC63}"/>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22883" name="Text Box 3">
            <a:extLst>
              <a:ext uri="{FF2B5EF4-FFF2-40B4-BE49-F238E27FC236}">
                <a16:creationId xmlns:a16="http://schemas.microsoft.com/office/drawing/2014/main" id="{E26773C0-3FF1-E9C3-CCE4-E8D910388C33}"/>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Detection of Deficiencies</a:t>
            </a:r>
          </a:p>
        </p:txBody>
      </p:sp>
      <p:sp>
        <p:nvSpPr>
          <p:cNvPr id="122884" name="Rectangle 4">
            <a:extLst>
              <a:ext uri="{FF2B5EF4-FFF2-40B4-BE49-F238E27FC236}">
                <a16:creationId xmlns:a16="http://schemas.microsoft.com/office/drawing/2014/main" id="{C6671FA9-8118-CBD2-AE4E-E282F4D6001A}"/>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609600" indent="-609600">
              <a:lnSpc>
                <a:spcPct val="90000"/>
              </a:lnSpc>
              <a:buFontTx/>
              <a:buNone/>
            </a:pPr>
            <a:r>
              <a:rPr lang="en-GB" altLang="en-US" sz="1800" b="1">
                <a:latin typeface="Arial" panose="020B0604020202020204" pitchFamily="34" charset="0"/>
                <a:cs typeface="Arial" panose="020B0604020202020204" pitchFamily="34" charset="0"/>
              </a:rPr>
              <a:t>	</a:t>
            </a:r>
            <a:r>
              <a:rPr lang="en-GB" altLang="en-US" sz="2000" b="1">
                <a:latin typeface="Arial" panose="020B0604020202020204" pitchFamily="34" charset="0"/>
              </a:rPr>
              <a:t>Micronutrient deficiencies can be detected using a number of different approaches:</a:t>
            </a:r>
          </a:p>
          <a:p>
            <a:pPr marL="609600" indent="-609600">
              <a:lnSpc>
                <a:spcPct val="90000"/>
              </a:lnSpc>
              <a:buFontTx/>
              <a:buNone/>
            </a:pPr>
            <a:r>
              <a:rPr lang="en-GB" altLang="en-US" sz="2000" b="1">
                <a:latin typeface="Arial" panose="020B0604020202020204" pitchFamily="34" charset="0"/>
                <a:cs typeface="Arial" panose="020B0604020202020204" pitchFamily="34" charset="0"/>
              </a:rPr>
              <a:t>	</a:t>
            </a:r>
          </a:p>
          <a:p>
            <a:pPr marL="990600" lvl="1" indent="-533400">
              <a:lnSpc>
                <a:spcPct val="90000"/>
              </a:lnSpc>
              <a:buFontTx/>
              <a:buAutoNum type="arabicPeriod"/>
            </a:pPr>
            <a:r>
              <a:rPr lang="en-GB" altLang="en-US" sz="1800" b="1">
                <a:latin typeface="Arial" panose="020B0604020202020204" pitchFamily="34" charset="0"/>
                <a:cs typeface="Arial" panose="020B0604020202020204" pitchFamily="34" charset="0"/>
              </a:rPr>
              <a:t>Health and nutrition surveillance</a:t>
            </a:r>
          </a:p>
          <a:p>
            <a:pPr marL="990600" lvl="1" indent="-533400">
              <a:lnSpc>
                <a:spcPct val="90000"/>
              </a:lnSpc>
              <a:buFontTx/>
              <a:buAutoNum type="arabicPeriod"/>
            </a:pPr>
            <a:r>
              <a:rPr lang="en-GB" altLang="en-US" sz="1800" b="1">
                <a:latin typeface="Arial" panose="020B0604020202020204" pitchFamily="34" charset="0"/>
                <a:cs typeface="Arial" panose="020B0604020202020204" pitchFamily="34" charset="0"/>
              </a:rPr>
              <a:t>Food basket monitoring (on-site distribution monitoring)</a:t>
            </a:r>
          </a:p>
          <a:p>
            <a:pPr marL="990600" lvl="1" indent="-533400">
              <a:lnSpc>
                <a:spcPct val="90000"/>
              </a:lnSpc>
              <a:buFontTx/>
              <a:buAutoNum type="arabicPeriod"/>
            </a:pPr>
            <a:r>
              <a:rPr lang="en-GB" altLang="en-US" sz="1800" b="1">
                <a:latin typeface="Arial" panose="020B0604020202020204" pitchFamily="34" charset="0"/>
                <a:cs typeface="Arial" panose="020B0604020202020204" pitchFamily="34" charset="0"/>
              </a:rPr>
              <a:t>Routine nutrition surveys</a:t>
            </a:r>
          </a:p>
          <a:p>
            <a:pPr marL="990600" lvl="1" indent="-533400">
              <a:lnSpc>
                <a:spcPct val="90000"/>
              </a:lnSpc>
              <a:buFontTx/>
              <a:buAutoNum type="arabicPeriod"/>
            </a:pPr>
            <a:r>
              <a:rPr lang="en-GB" altLang="en-US" sz="1800" b="1">
                <a:latin typeface="Arial" panose="020B0604020202020204" pitchFamily="34" charset="0"/>
                <a:cs typeface="Arial" panose="020B0604020202020204" pitchFamily="34" charset="0"/>
              </a:rPr>
              <a:t>Specialised surveys and outbreak investigations</a:t>
            </a:r>
          </a:p>
          <a:p>
            <a:pPr marL="609600" indent="-609600">
              <a:lnSpc>
                <a:spcPct val="90000"/>
              </a:lnSpc>
              <a:buFontTx/>
              <a:buAutoNum type="arabicPeriod"/>
            </a:pPr>
            <a:endParaRPr lang="en-GB" altLang="en-US" sz="2000" b="1">
              <a:latin typeface="Arial" panose="020B0604020202020204" pitchFamily="34" charset="0"/>
              <a:cs typeface="Arial" panose="020B0604020202020204" pitchFamily="34" charset="0"/>
            </a:endParaRPr>
          </a:p>
          <a:p>
            <a:pPr marL="609600" indent="-609600">
              <a:lnSpc>
                <a:spcPct val="90000"/>
              </a:lnSpc>
              <a:buFontTx/>
              <a:buNone/>
            </a:pPr>
            <a:r>
              <a:rPr lang="en-GB" altLang="en-US" sz="2000" b="1">
                <a:latin typeface="Arial" panose="020B0604020202020204" pitchFamily="34" charset="0"/>
                <a:cs typeface="Arial" panose="020B0604020202020204" pitchFamily="34" charset="0"/>
              </a:rPr>
              <a:t>	Each of these has advantages and disadvantages in different situations.  If a problem is suspected it may be necessary to obtain expert advice on how to confirm the problem and what to do about it.</a:t>
            </a:r>
          </a:p>
          <a:p>
            <a:pPr marL="609600" indent="-609600">
              <a:lnSpc>
                <a:spcPct val="90000"/>
              </a:lnSpc>
              <a:buFontTx/>
              <a:buNone/>
            </a:pPr>
            <a:endParaRPr lang="en-GB" altLang="en-US" sz="2000" b="1">
              <a:latin typeface="Arial" panose="020B0604020202020204" pitchFamily="34" charset="0"/>
              <a:cs typeface="Arial" panose="020B0604020202020204" pitchFamily="34" charset="0"/>
            </a:endParaRPr>
          </a:p>
          <a:p>
            <a:pPr marL="609600" indent="-609600">
              <a:lnSpc>
                <a:spcPct val="90000"/>
              </a:lnSpc>
              <a:buFontTx/>
              <a:buNone/>
            </a:pPr>
            <a:r>
              <a:rPr lang="en-GB" altLang="en-US" sz="2000" b="1">
                <a:latin typeface="Arial" panose="020B0604020202020204" pitchFamily="34" charset="0"/>
                <a:cs typeface="Arial" panose="020B0604020202020204" pitchFamily="34" charset="0"/>
              </a:rPr>
              <a:t>	Micronutrient deficiencies can be difficult to detect and measure reliably!</a:t>
            </a:r>
          </a:p>
          <a:p>
            <a:pPr marL="609600" indent="-609600">
              <a:lnSpc>
                <a:spcPct val="90000"/>
              </a:lnSpc>
              <a:buFontTx/>
              <a:buAutoNum type="arabicPeriod"/>
            </a:pPr>
            <a:endParaRPr lang="en-GB" altLang="en-US" sz="2000" b="1">
              <a:latin typeface="Arial" panose="020B0604020202020204" pitchFamily="34" charset="0"/>
              <a:cs typeface="Arial" panose="020B0604020202020204" pitchFamily="34" charset="0"/>
            </a:endParaRPr>
          </a:p>
          <a:p>
            <a:pPr marL="609600" indent="-609600">
              <a:lnSpc>
                <a:spcPct val="90000"/>
              </a:lnSpc>
              <a:buFontTx/>
              <a:buNone/>
            </a:pPr>
            <a:endParaRPr lang="en-GB" altLang="en-US" sz="2000" b="1">
              <a:latin typeface="Arial" panose="020B0604020202020204" pitchFamily="34" charset="0"/>
              <a:cs typeface="Arial" panose="020B0604020202020204" pitchFamily="34" charset="0"/>
            </a:endParaRPr>
          </a:p>
          <a:p>
            <a:pPr marL="609600" indent="-609600">
              <a:lnSpc>
                <a:spcPct val="90000"/>
              </a:lnSpc>
              <a:buFontTx/>
              <a:buNone/>
            </a:pPr>
            <a:r>
              <a:rPr lang="en-GB" altLang="en-US" sz="2000" b="1">
                <a:latin typeface="Arial" panose="020B0604020202020204" pitchFamily="34" charset="0"/>
                <a:cs typeface="Arial" panose="020B0604020202020204" pitchFamily="34" charset="0"/>
              </a:rPr>
              <a:t>	</a:t>
            </a:r>
          </a:p>
          <a:p>
            <a:pPr marL="990600" lvl="1" indent="-533400">
              <a:lnSpc>
                <a:spcPct val="90000"/>
              </a:lnSpc>
            </a:pPr>
            <a:endParaRPr lang="en-GB" altLang="en-US" sz="1800" b="1">
              <a:latin typeface="Arial" panose="020B0604020202020204" pitchFamily="34" charset="0"/>
              <a:cs typeface="Arial" panose="020B0604020202020204" pitchFamily="34" charset="0"/>
            </a:endParaRPr>
          </a:p>
          <a:p>
            <a:pPr marL="990600" lvl="1" indent="-533400">
              <a:lnSpc>
                <a:spcPct val="90000"/>
              </a:lnSpc>
              <a:buFontTx/>
              <a:buNone/>
            </a:pPr>
            <a:endParaRPr lang="en-GB" altLang="en-US" sz="2000" b="1">
              <a:latin typeface="Arial" panose="020B0604020202020204" pitchFamily="34" charset="0"/>
              <a:cs typeface="Arial" panose="020B0604020202020204" pitchFamily="34" charset="0"/>
            </a:endParaRPr>
          </a:p>
          <a:p>
            <a:pPr marL="609600" indent="-609600">
              <a:lnSpc>
                <a:spcPct val="90000"/>
              </a:lnSpc>
            </a:pPr>
            <a:endParaRPr lang="en-GB" altLang="en-US" sz="2000" b="1">
              <a:latin typeface="Arial" panose="020B0604020202020204" pitchFamily="34" charset="0"/>
            </a:endParaRPr>
          </a:p>
          <a:p>
            <a:pPr marL="609600" indent="-609600">
              <a:lnSpc>
                <a:spcPct val="90000"/>
              </a:lnSpc>
            </a:pPr>
            <a:endParaRPr lang="en-GB" altLang="en-US" sz="2800" b="1"/>
          </a:p>
        </p:txBody>
      </p:sp>
      <p:sp>
        <p:nvSpPr>
          <p:cNvPr id="122885" name="Text Box 5">
            <a:extLst>
              <a:ext uri="{FF2B5EF4-FFF2-40B4-BE49-F238E27FC236}">
                <a16:creationId xmlns:a16="http://schemas.microsoft.com/office/drawing/2014/main" id="{D7D73885-0F90-F7FF-4CFF-5ABF64EFFFD4}"/>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22891" name="Text Box 11">
            <a:extLst>
              <a:ext uri="{FF2B5EF4-FFF2-40B4-BE49-F238E27FC236}">
                <a16:creationId xmlns:a16="http://schemas.microsoft.com/office/drawing/2014/main" id="{82B39125-70DF-4FBB-B0E7-F1985AE64302}"/>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1F096D4A-76B7-402B-9AA3-1C4F7C7DB268}" type="slidenum">
              <a:rPr lang="en-GB" altLang="en-US" sz="900" i="0"/>
              <a:pPr>
                <a:spcBef>
                  <a:spcPct val="50000"/>
                </a:spcBef>
              </a:pPr>
              <a:t>36</a:t>
            </a:fld>
            <a:endParaRPr lang="en-GB" altLang="en-US" sz="900" i="0"/>
          </a:p>
        </p:txBody>
      </p:sp>
    </p:spTree>
  </p:cSld>
  <p:clrMapOvr>
    <a:masterClrMapping/>
  </p:clrMapOvr>
  <p:transition>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AutoShape 2">
            <a:extLst>
              <a:ext uri="{FF2B5EF4-FFF2-40B4-BE49-F238E27FC236}">
                <a16:creationId xmlns:a16="http://schemas.microsoft.com/office/drawing/2014/main" id="{E8452404-AFC1-9719-1FE1-DC109DFE9FDD}"/>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29027" name="Text Box 3">
            <a:extLst>
              <a:ext uri="{FF2B5EF4-FFF2-40B4-BE49-F238E27FC236}">
                <a16:creationId xmlns:a16="http://schemas.microsoft.com/office/drawing/2014/main" id="{2A6F93F6-CA62-A6BF-1C33-F10BB01837B5}"/>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1</a:t>
            </a:r>
          </a:p>
        </p:txBody>
      </p:sp>
      <p:sp>
        <p:nvSpPr>
          <p:cNvPr id="129028" name="Rectangle 4">
            <a:extLst>
              <a:ext uri="{FF2B5EF4-FFF2-40B4-BE49-F238E27FC236}">
                <a16:creationId xmlns:a16="http://schemas.microsoft.com/office/drawing/2014/main" id="{F5C6FA33-DBEE-378D-6CCF-8D2E97AB0404}"/>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29030" name="Rectangle 6">
            <a:extLst>
              <a:ext uri="{FF2B5EF4-FFF2-40B4-BE49-F238E27FC236}">
                <a16:creationId xmlns:a16="http://schemas.microsoft.com/office/drawing/2014/main" id="{2BF9DBE1-E9D1-6B94-708D-BB7C3DB5919D}"/>
              </a:ext>
            </a:extLst>
          </p:cNvPr>
          <p:cNvSpPr>
            <a:spLocks noChangeArrowheads="1"/>
          </p:cNvSpPr>
          <p:nvPr/>
        </p:nvSpPr>
        <p:spPr bwMode="auto">
          <a:xfrm>
            <a:off x="914400" y="1066800"/>
            <a:ext cx="70866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GB" altLang="en-US" sz="2000" i="0">
                <a:latin typeface="Arial" panose="020B0604020202020204" pitchFamily="34" charset="0"/>
              </a:rPr>
              <a:t>	There are several possible approaches to tackling micronutrient deficiencies:</a:t>
            </a:r>
          </a:p>
          <a:p>
            <a:pPr>
              <a:lnSpc>
                <a:spcPct val="50000"/>
              </a:lnSpc>
            </a:pPr>
            <a:endParaRPr lang="en-GB" altLang="en-US" sz="2000" i="0">
              <a:latin typeface="Arial" panose="020B0604020202020204" pitchFamily="34" charset="0"/>
            </a:endParaRPr>
          </a:p>
          <a:p>
            <a:pPr>
              <a:buFontTx/>
              <a:buAutoNum type="arabicPeriod"/>
            </a:pPr>
            <a:r>
              <a:rPr lang="en-GB" altLang="en-US" sz="1800" i="0">
                <a:latin typeface="Arial" panose="020B0604020202020204" pitchFamily="34" charset="0"/>
              </a:rPr>
              <a:t>Adding a nutrient rich food or increasing the </a:t>
            </a:r>
          </a:p>
          <a:p>
            <a:r>
              <a:rPr lang="en-GB" altLang="en-US" sz="1800" i="0">
                <a:latin typeface="Arial" panose="020B0604020202020204" pitchFamily="34" charset="0"/>
              </a:rPr>
              <a:t>	size of the general ration</a:t>
            </a:r>
          </a:p>
          <a:p>
            <a:pPr>
              <a:lnSpc>
                <a:spcPct val="90000"/>
              </a:lnSpc>
              <a:buFontTx/>
              <a:buAutoNum type="arabicPeriod"/>
            </a:pPr>
            <a:endParaRPr lang="en-GB" altLang="en-US" sz="1800" i="0">
              <a:latin typeface="Arial" panose="020B0604020202020204" pitchFamily="34" charset="0"/>
            </a:endParaRPr>
          </a:p>
          <a:p>
            <a:pPr>
              <a:buFontTx/>
              <a:buAutoNum type="arabicPeriod" startAt="2"/>
            </a:pPr>
            <a:r>
              <a:rPr lang="en-GB" altLang="en-US" sz="1800" i="0">
                <a:latin typeface="Arial" panose="020B0604020202020204" pitchFamily="34" charset="0"/>
              </a:rPr>
              <a:t>Providing fresh food items </a:t>
            </a:r>
          </a:p>
          <a:p>
            <a:pPr>
              <a:lnSpc>
                <a:spcPct val="90000"/>
              </a:lnSpc>
              <a:buFontTx/>
              <a:buAutoNum type="arabicPeriod" startAt="2"/>
            </a:pPr>
            <a:endParaRPr lang="en-GB" altLang="en-US" sz="1800" i="0">
              <a:latin typeface="Arial" panose="020B0604020202020204" pitchFamily="34" charset="0"/>
            </a:endParaRPr>
          </a:p>
          <a:p>
            <a:pPr>
              <a:buFontTx/>
              <a:buAutoNum type="arabicPeriod" startAt="2"/>
            </a:pPr>
            <a:r>
              <a:rPr lang="en-GB" altLang="en-US" sz="1800" i="0">
                <a:latin typeface="Arial" panose="020B0604020202020204" pitchFamily="34" charset="0"/>
              </a:rPr>
              <a:t>Promoting the production of vegetables and fruit</a:t>
            </a:r>
          </a:p>
          <a:p>
            <a:pPr>
              <a:lnSpc>
                <a:spcPct val="90000"/>
              </a:lnSpc>
              <a:buFontTx/>
              <a:buAutoNum type="arabicPeriod" startAt="2"/>
            </a:pPr>
            <a:endParaRPr lang="en-GB" altLang="en-US" sz="1800" i="0">
              <a:latin typeface="Arial" panose="020B0604020202020204" pitchFamily="34" charset="0"/>
            </a:endParaRPr>
          </a:p>
          <a:p>
            <a:pPr>
              <a:buFontTx/>
              <a:buAutoNum type="arabicPeriod" startAt="2"/>
            </a:pPr>
            <a:r>
              <a:rPr lang="en-GB" altLang="en-US" sz="1800" i="0">
                <a:latin typeface="Arial" panose="020B0604020202020204" pitchFamily="34" charset="0"/>
              </a:rPr>
              <a:t>Providing fortified foods</a:t>
            </a:r>
          </a:p>
          <a:p>
            <a:pPr>
              <a:lnSpc>
                <a:spcPct val="90000"/>
              </a:lnSpc>
              <a:buFontTx/>
              <a:buAutoNum type="arabicPeriod" startAt="2"/>
            </a:pPr>
            <a:endParaRPr lang="en-GB" altLang="en-US" sz="1800" i="0">
              <a:latin typeface="Arial" panose="020B0604020202020204" pitchFamily="34" charset="0"/>
            </a:endParaRPr>
          </a:p>
          <a:p>
            <a:pPr>
              <a:buFontTx/>
              <a:buAutoNum type="arabicPeriod" startAt="2"/>
            </a:pPr>
            <a:r>
              <a:rPr lang="en-GB" altLang="en-US" sz="1800" i="0">
                <a:latin typeface="Arial" panose="020B0604020202020204" pitchFamily="34" charset="0"/>
              </a:rPr>
              <a:t>Distributing nutrient supplements</a:t>
            </a:r>
          </a:p>
          <a:p>
            <a:pPr>
              <a:lnSpc>
                <a:spcPct val="90000"/>
              </a:lnSpc>
              <a:buFontTx/>
              <a:buAutoNum type="arabicPeriod" startAt="2"/>
            </a:pPr>
            <a:endParaRPr lang="en-GB" altLang="en-US" sz="1800" i="0">
              <a:latin typeface="Arial" panose="020B0604020202020204" pitchFamily="34" charset="0"/>
            </a:endParaRPr>
          </a:p>
          <a:p>
            <a:pPr>
              <a:buFontTx/>
              <a:buAutoNum type="arabicPeriod" startAt="2"/>
            </a:pPr>
            <a:r>
              <a:rPr lang="en-GB" altLang="en-US" sz="1800" i="0">
                <a:latin typeface="Arial" panose="020B0604020202020204" pitchFamily="34" charset="0"/>
              </a:rPr>
              <a:t>Non-food public health interventions</a:t>
            </a:r>
          </a:p>
          <a:p>
            <a:pPr>
              <a:lnSpc>
                <a:spcPct val="90000"/>
              </a:lnSpc>
              <a:buFontTx/>
              <a:buAutoNum type="arabicPeriod" startAt="2"/>
            </a:pPr>
            <a:endParaRPr lang="en-GB" altLang="en-US" sz="1800" i="0">
              <a:latin typeface="Arial" panose="020B0604020202020204" pitchFamily="34" charset="0"/>
            </a:endParaRPr>
          </a:p>
          <a:p>
            <a:pPr>
              <a:buFontTx/>
              <a:buAutoNum type="arabicPeriod" startAt="2"/>
            </a:pPr>
            <a:r>
              <a:rPr lang="en-GB" altLang="en-US" sz="1800" i="0">
                <a:latin typeface="Arial" panose="020B0604020202020204" pitchFamily="34" charset="0"/>
              </a:rPr>
              <a:t>Income generation and improving market access</a:t>
            </a:r>
          </a:p>
          <a:p>
            <a:pPr>
              <a:lnSpc>
                <a:spcPct val="90000"/>
              </a:lnSpc>
            </a:pPr>
            <a:endParaRPr lang="en-GB" altLang="en-US" sz="1800" i="0">
              <a:latin typeface="Arial" panose="020B0604020202020204" pitchFamily="34" charset="0"/>
            </a:endParaRPr>
          </a:p>
          <a:p>
            <a:pPr>
              <a:buFontTx/>
              <a:buAutoNum type="arabicPeriod" startAt="8"/>
            </a:pPr>
            <a:r>
              <a:rPr lang="en-GB" altLang="en-US" sz="1800" i="0">
                <a:latin typeface="Arial" panose="020B0604020202020204" pitchFamily="34" charset="0"/>
              </a:rPr>
              <a:t>Promotion of exclusive breastfeeding and appropriate complementary infant feeding practice</a:t>
            </a:r>
          </a:p>
        </p:txBody>
      </p:sp>
      <p:sp>
        <p:nvSpPr>
          <p:cNvPr id="129032" name="Text Box 8">
            <a:extLst>
              <a:ext uri="{FF2B5EF4-FFF2-40B4-BE49-F238E27FC236}">
                <a16:creationId xmlns:a16="http://schemas.microsoft.com/office/drawing/2014/main" id="{25C71B13-35FE-5871-D5EE-DACDBF728689}"/>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29035" name="Text Box 11">
            <a:extLst>
              <a:ext uri="{FF2B5EF4-FFF2-40B4-BE49-F238E27FC236}">
                <a16:creationId xmlns:a16="http://schemas.microsoft.com/office/drawing/2014/main" id="{2FF9D057-9F16-27D1-C64A-D71E8BDC242D}"/>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06594FC8-8266-4FA7-9E31-0321891C09C0}" type="slidenum">
              <a:rPr lang="en-GB" altLang="en-US" sz="900" i="0"/>
              <a:pPr>
                <a:spcBef>
                  <a:spcPct val="50000"/>
                </a:spcBef>
              </a:pPr>
              <a:t>37</a:t>
            </a:fld>
            <a:endParaRPr lang="en-GB" altLang="en-US" sz="900" i="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AutoShape 2">
            <a:extLst>
              <a:ext uri="{FF2B5EF4-FFF2-40B4-BE49-F238E27FC236}">
                <a16:creationId xmlns:a16="http://schemas.microsoft.com/office/drawing/2014/main" id="{2A5A15F0-B946-23EF-8160-BC5298E66BB1}"/>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23907" name="Text Box 3">
            <a:extLst>
              <a:ext uri="{FF2B5EF4-FFF2-40B4-BE49-F238E27FC236}">
                <a16:creationId xmlns:a16="http://schemas.microsoft.com/office/drawing/2014/main" id="{4042A5D2-FC79-6FE5-2A64-547F72AAF130}"/>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2</a:t>
            </a:r>
          </a:p>
        </p:txBody>
      </p:sp>
      <p:sp>
        <p:nvSpPr>
          <p:cNvPr id="123908" name="Rectangle 4">
            <a:extLst>
              <a:ext uri="{FF2B5EF4-FFF2-40B4-BE49-F238E27FC236}">
                <a16:creationId xmlns:a16="http://schemas.microsoft.com/office/drawing/2014/main" id="{A661D979-8FEA-2D5E-9160-3BAFA56F69EE}"/>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23913" name="Rectangle 9">
            <a:extLst>
              <a:ext uri="{FF2B5EF4-FFF2-40B4-BE49-F238E27FC236}">
                <a16:creationId xmlns:a16="http://schemas.microsoft.com/office/drawing/2014/main" id="{DE65611B-9782-5AAB-BEBE-D9DF43E0B6E7}"/>
              </a:ext>
            </a:extLst>
          </p:cNvPr>
          <p:cNvSpPr>
            <a:spLocks noChangeArrowheads="1"/>
          </p:cNvSpPr>
          <p:nvPr/>
        </p:nvSpPr>
        <p:spPr bwMode="auto">
          <a:xfrm>
            <a:off x="914400" y="1143000"/>
            <a:ext cx="7086600" cy="795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GB" altLang="en-US" sz="2000" i="0">
                <a:latin typeface="Arial" panose="020B0604020202020204" pitchFamily="34" charset="0"/>
              </a:rPr>
              <a:t>	1. Adding a nutrient rich food or increasing the </a:t>
            </a:r>
          </a:p>
          <a:p>
            <a:r>
              <a:rPr lang="en-GB" altLang="en-US" sz="2000" i="0">
                <a:latin typeface="Arial" panose="020B0604020202020204" pitchFamily="34" charset="0"/>
              </a:rPr>
              <a:t>	size of the general ration</a:t>
            </a:r>
          </a:p>
          <a:p>
            <a:endParaRPr lang="en-GB" altLang="en-US" sz="2000" i="0">
              <a:latin typeface="Arial" panose="020B0604020202020204" pitchFamily="34" charset="0"/>
            </a:endParaRPr>
          </a:p>
          <a:p>
            <a:r>
              <a:rPr lang="en-GB" altLang="en-US" sz="2000" i="0">
                <a:latin typeface="Arial" panose="020B0604020202020204" pitchFamily="34" charset="0"/>
              </a:rPr>
              <a:t>	</a:t>
            </a:r>
            <a:r>
              <a:rPr lang="en-GB" altLang="en-US" sz="1800" i="0">
                <a:latin typeface="Arial" panose="020B0604020202020204" pitchFamily="34" charset="0"/>
              </a:rPr>
              <a:t>Where populations are receiving a general food ration, it may be possible to change or add items to combat particular deficiencies.  Improving the general food aid ration has been done in response to specific outbreaks, e.g. inclusion of ground nuts instead of pulses where niacin deficiency was a known problem.</a:t>
            </a:r>
          </a:p>
          <a:p>
            <a:endParaRPr lang="en-GB" altLang="en-US" sz="1800" i="0">
              <a:latin typeface="Arial" panose="020B0604020202020204" pitchFamily="34" charset="0"/>
            </a:endParaRPr>
          </a:p>
          <a:p>
            <a:r>
              <a:rPr lang="en-GB" altLang="en-US" sz="1800" i="0">
                <a:latin typeface="Arial" panose="020B0604020202020204" pitchFamily="34" charset="0"/>
              </a:rPr>
              <a:t>	If no nutrient rich foods are available to include in the general ration, increasing the cereal allocation may allow beneficiaries the opportunity to trade the excess and diversify their diet.  For this to happen they need access to markets.</a:t>
            </a:r>
          </a:p>
          <a:p>
            <a:endParaRPr lang="en-GB" altLang="en-US" sz="1800" i="0">
              <a:latin typeface="Arial" panose="020B0604020202020204" pitchFamily="34" charset="0"/>
            </a:endParaRPr>
          </a:p>
          <a:p>
            <a:r>
              <a:rPr lang="en-GB" altLang="en-US" sz="2000" i="0">
                <a:latin typeface="Arial" panose="020B0604020202020204" pitchFamily="34" charset="0"/>
              </a:rPr>
              <a:t>	</a:t>
            </a:r>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r>
              <a:rPr lang="en-GB" altLang="en-US" sz="2000" i="0">
                <a:latin typeface="Arial" panose="020B0604020202020204" pitchFamily="34" charset="0"/>
                <a:cs typeface="Arial" panose="020B0604020202020204" pitchFamily="34" charset="0"/>
              </a:rPr>
              <a:t>	</a:t>
            </a: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p:txBody>
      </p:sp>
      <p:sp>
        <p:nvSpPr>
          <p:cNvPr id="123914" name="Text Box 10">
            <a:extLst>
              <a:ext uri="{FF2B5EF4-FFF2-40B4-BE49-F238E27FC236}">
                <a16:creationId xmlns:a16="http://schemas.microsoft.com/office/drawing/2014/main" id="{43A06A98-3FE0-1196-03CE-17F6C70F9686}"/>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23917" name="Text Box 13">
            <a:extLst>
              <a:ext uri="{FF2B5EF4-FFF2-40B4-BE49-F238E27FC236}">
                <a16:creationId xmlns:a16="http://schemas.microsoft.com/office/drawing/2014/main" id="{94023FCE-972C-1D63-1EEA-2AC6F7DBE394}"/>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60E988E7-CE1E-48AC-8EC0-0130D05B964B}" type="slidenum">
              <a:rPr lang="en-GB" altLang="en-US" sz="900" i="0"/>
              <a:pPr>
                <a:spcBef>
                  <a:spcPct val="50000"/>
                </a:spcBef>
              </a:pPr>
              <a:t>38</a:t>
            </a:fld>
            <a:endParaRPr lang="en-GB" altLang="en-US" sz="900" i="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AutoShape 2">
            <a:extLst>
              <a:ext uri="{FF2B5EF4-FFF2-40B4-BE49-F238E27FC236}">
                <a16:creationId xmlns:a16="http://schemas.microsoft.com/office/drawing/2014/main" id="{549F4BF8-5711-C64E-6764-36FEB2A1C2DE}"/>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53955" name="Text Box 3">
            <a:extLst>
              <a:ext uri="{FF2B5EF4-FFF2-40B4-BE49-F238E27FC236}">
                <a16:creationId xmlns:a16="http://schemas.microsoft.com/office/drawing/2014/main" id="{B19DF3E6-1D8A-BACC-090F-8C2D7594FB4F}"/>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3</a:t>
            </a:r>
          </a:p>
        </p:txBody>
      </p:sp>
      <p:sp>
        <p:nvSpPr>
          <p:cNvPr id="253956" name="Rectangle 4">
            <a:extLst>
              <a:ext uri="{FF2B5EF4-FFF2-40B4-BE49-F238E27FC236}">
                <a16:creationId xmlns:a16="http://schemas.microsoft.com/office/drawing/2014/main" id="{3F57B3EE-DCF3-BE4B-A210-99DA4DE1EC47}"/>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253957" name="Rectangle 5">
            <a:extLst>
              <a:ext uri="{FF2B5EF4-FFF2-40B4-BE49-F238E27FC236}">
                <a16:creationId xmlns:a16="http://schemas.microsoft.com/office/drawing/2014/main" id="{1A7ACFA5-4ECD-7DC0-EBC7-46A37F2BB5A2}"/>
              </a:ext>
            </a:extLst>
          </p:cNvPr>
          <p:cNvSpPr>
            <a:spLocks noChangeArrowheads="1"/>
          </p:cNvSpPr>
          <p:nvPr/>
        </p:nvSpPr>
        <p:spPr bwMode="auto">
          <a:xfrm>
            <a:off x="914400" y="1143000"/>
            <a:ext cx="7086600" cy="625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GB" altLang="en-US" sz="2000" i="0">
                <a:latin typeface="Arial" panose="020B0604020202020204" pitchFamily="34" charset="0"/>
              </a:rPr>
              <a:t>	</a:t>
            </a:r>
          </a:p>
          <a:p>
            <a:r>
              <a:rPr lang="en-GB" altLang="en-US" sz="2000" i="0">
                <a:latin typeface="Arial" panose="020B0604020202020204" pitchFamily="34" charset="0"/>
              </a:rPr>
              <a:t>	</a:t>
            </a:r>
            <a:r>
              <a:rPr lang="en-GB" altLang="en-US" sz="1800" i="0">
                <a:latin typeface="Arial" panose="020B0604020202020204" pitchFamily="34" charset="0"/>
              </a:rPr>
              <a:t>Education of the population about food processing and consumption may be very important in ensuring the best use of the available food. </a:t>
            </a:r>
          </a:p>
          <a:p>
            <a:endParaRPr lang="en-GB" altLang="en-US" sz="1800" i="0">
              <a:latin typeface="Arial" panose="020B0604020202020204" pitchFamily="34" charset="0"/>
            </a:endParaRPr>
          </a:p>
          <a:p>
            <a:r>
              <a:rPr lang="en-GB" altLang="en-US" sz="1800" i="0">
                <a:latin typeface="Arial" panose="020B0604020202020204" pitchFamily="34" charset="0"/>
              </a:rPr>
              <a:t>	People should understand the importance of different nutrients, which foods contain them and how to prepare the foods to preserve, as far as possible, the nutritional value.</a:t>
            </a:r>
          </a:p>
          <a:p>
            <a:endParaRPr lang="en-GB" altLang="en-US" sz="1800" i="0">
              <a:latin typeface="Arial" panose="020B0604020202020204" pitchFamily="34" charset="0"/>
            </a:endParaRPr>
          </a:p>
          <a:p>
            <a:r>
              <a:rPr lang="en-GB" altLang="en-US" sz="2000" i="0">
                <a:latin typeface="Arial" panose="020B0604020202020204" pitchFamily="34" charset="0"/>
              </a:rPr>
              <a:t>	</a:t>
            </a:r>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r>
              <a:rPr lang="en-GB" altLang="en-US" sz="2000" i="0">
                <a:latin typeface="Arial" panose="020B0604020202020204" pitchFamily="34" charset="0"/>
                <a:cs typeface="Arial" panose="020B0604020202020204" pitchFamily="34" charset="0"/>
              </a:rPr>
              <a:t>	</a:t>
            </a: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p:txBody>
      </p:sp>
      <p:sp>
        <p:nvSpPr>
          <p:cNvPr id="253958" name="Text Box 6">
            <a:extLst>
              <a:ext uri="{FF2B5EF4-FFF2-40B4-BE49-F238E27FC236}">
                <a16:creationId xmlns:a16="http://schemas.microsoft.com/office/drawing/2014/main" id="{BBDCBD2C-C0B6-9672-0D31-D3633BC29EFC}"/>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253961" name="Text Box 9">
            <a:extLst>
              <a:ext uri="{FF2B5EF4-FFF2-40B4-BE49-F238E27FC236}">
                <a16:creationId xmlns:a16="http://schemas.microsoft.com/office/drawing/2014/main" id="{DC110253-8DC3-76C8-33FF-8B470C6FB974}"/>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390D6A45-C036-4713-B7B7-C04EDD115583}" type="slidenum">
              <a:rPr lang="en-GB" altLang="en-US" sz="900" i="0"/>
              <a:pPr>
                <a:spcBef>
                  <a:spcPct val="50000"/>
                </a:spcBef>
              </a:pPr>
              <a:t>39</a:t>
            </a:fld>
            <a:endParaRPr lang="en-GB" altLang="en-US" sz="900" i="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AutoShape 2">
            <a:extLst>
              <a:ext uri="{FF2B5EF4-FFF2-40B4-BE49-F238E27FC236}">
                <a16:creationId xmlns:a16="http://schemas.microsoft.com/office/drawing/2014/main" id="{09A2916E-E13F-C64E-4226-74D9EE8629DB}"/>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1075" name="Text Box 3">
            <a:extLst>
              <a:ext uri="{FF2B5EF4-FFF2-40B4-BE49-F238E27FC236}">
                <a16:creationId xmlns:a16="http://schemas.microsoft.com/office/drawing/2014/main" id="{7A69CF8E-F6FD-005C-42B2-784DD2CCB252}"/>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4</a:t>
            </a:r>
          </a:p>
        </p:txBody>
      </p:sp>
      <p:sp>
        <p:nvSpPr>
          <p:cNvPr id="131076" name="Rectangle 4">
            <a:extLst>
              <a:ext uri="{FF2B5EF4-FFF2-40B4-BE49-F238E27FC236}">
                <a16:creationId xmlns:a16="http://schemas.microsoft.com/office/drawing/2014/main" id="{5283527F-226A-335D-37B5-858A9DFF2110}"/>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31078" name="Rectangle 6">
            <a:extLst>
              <a:ext uri="{FF2B5EF4-FFF2-40B4-BE49-F238E27FC236}">
                <a16:creationId xmlns:a16="http://schemas.microsoft.com/office/drawing/2014/main" id="{FA047D62-13C5-4D49-A3A5-C34F292356EE}"/>
              </a:ext>
            </a:extLst>
          </p:cNvPr>
          <p:cNvSpPr>
            <a:spLocks noChangeArrowheads="1"/>
          </p:cNvSpPr>
          <p:nvPr/>
        </p:nvSpPr>
        <p:spPr bwMode="auto">
          <a:xfrm>
            <a:off x="914400" y="1143000"/>
            <a:ext cx="7086600" cy="213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buFontTx/>
              <a:buAutoNum type="arabicPeriod" startAt="2"/>
            </a:pPr>
            <a:r>
              <a:rPr lang="en-GB" altLang="en-US" sz="2000" i="0">
                <a:latin typeface="Arial" panose="020B0604020202020204" pitchFamily="34" charset="0"/>
              </a:rPr>
              <a:t>Providing fresh food items</a:t>
            </a:r>
          </a:p>
          <a:p>
            <a:pPr>
              <a:buFontTx/>
              <a:buAutoNum type="arabicPeriod" startAt="2"/>
            </a:pPr>
            <a:endParaRPr lang="en-GB" altLang="en-US" sz="2000" i="0">
              <a:latin typeface="Arial" panose="020B0604020202020204" pitchFamily="34" charset="0"/>
            </a:endParaRPr>
          </a:p>
          <a:p>
            <a:r>
              <a:rPr lang="en-GB" altLang="en-US" sz="2000" i="0">
                <a:latin typeface="Arial" panose="020B0604020202020204" pitchFamily="34" charset="0"/>
              </a:rPr>
              <a:t>	</a:t>
            </a:r>
            <a:r>
              <a:rPr lang="en-GB" altLang="en-US" sz="1800" i="0">
                <a:latin typeface="Arial" panose="020B0604020202020204" pitchFamily="34" charset="0"/>
              </a:rPr>
              <a:t>Fresh food items which are micronutrient-rich can be purchased locally and distributed as a complementary part of the general ration.  However, the difficulty of transporting and storing fresh foods is a major constraint.</a:t>
            </a:r>
          </a:p>
          <a:p>
            <a:r>
              <a:rPr lang="en-GB" altLang="en-US" sz="2000" i="0">
                <a:latin typeface="Arial" panose="020B0604020202020204" pitchFamily="34" charset="0"/>
              </a:rPr>
              <a:t> </a:t>
            </a:r>
          </a:p>
        </p:txBody>
      </p:sp>
      <p:sp>
        <p:nvSpPr>
          <p:cNvPr id="131079" name="Text Box 7">
            <a:extLst>
              <a:ext uri="{FF2B5EF4-FFF2-40B4-BE49-F238E27FC236}">
                <a16:creationId xmlns:a16="http://schemas.microsoft.com/office/drawing/2014/main" id="{1FE9A757-462D-9FE7-F975-A6B9DD37708C}"/>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31082" name="Text Box 10">
            <a:extLst>
              <a:ext uri="{FF2B5EF4-FFF2-40B4-BE49-F238E27FC236}">
                <a16:creationId xmlns:a16="http://schemas.microsoft.com/office/drawing/2014/main" id="{B2C9C238-0B85-3494-89DD-965DEE210D03}"/>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FF95C2B7-5EDB-4285-A2AD-601F249648D0}" type="slidenum">
              <a:rPr lang="en-GB" altLang="en-US" sz="900" i="0"/>
              <a:pPr>
                <a:spcBef>
                  <a:spcPct val="50000"/>
                </a:spcBef>
              </a:pPr>
              <a:t>40</a:t>
            </a:fld>
            <a:endParaRPr lang="en-GB" altLang="en-US" sz="900" i="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AutoShape 2">
            <a:extLst>
              <a:ext uri="{FF2B5EF4-FFF2-40B4-BE49-F238E27FC236}">
                <a16:creationId xmlns:a16="http://schemas.microsoft.com/office/drawing/2014/main" id="{E324CD13-7C83-C422-C483-438BD269F237}"/>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0051" name="Text Box 3">
            <a:extLst>
              <a:ext uri="{FF2B5EF4-FFF2-40B4-BE49-F238E27FC236}">
                <a16:creationId xmlns:a16="http://schemas.microsoft.com/office/drawing/2014/main" id="{7C28D356-06B4-23B0-7297-ADA3C6F9721F}"/>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5</a:t>
            </a:r>
          </a:p>
        </p:txBody>
      </p:sp>
      <p:sp>
        <p:nvSpPr>
          <p:cNvPr id="130052" name="Rectangle 4">
            <a:extLst>
              <a:ext uri="{FF2B5EF4-FFF2-40B4-BE49-F238E27FC236}">
                <a16:creationId xmlns:a16="http://schemas.microsoft.com/office/drawing/2014/main" id="{9DA76A8D-27DD-79FA-1764-8B3C2063F35D}"/>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30054" name="Rectangle 6">
            <a:extLst>
              <a:ext uri="{FF2B5EF4-FFF2-40B4-BE49-F238E27FC236}">
                <a16:creationId xmlns:a16="http://schemas.microsoft.com/office/drawing/2014/main" id="{5DBF68B9-85AE-63D1-C427-316FDEECAB56}"/>
              </a:ext>
            </a:extLst>
          </p:cNvPr>
          <p:cNvSpPr>
            <a:spLocks noChangeArrowheads="1"/>
          </p:cNvSpPr>
          <p:nvPr/>
        </p:nvSpPr>
        <p:spPr bwMode="auto">
          <a:xfrm>
            <a:off x="914400" y="1143000"/>
            <a:ext cx="7086600" cy="353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buFontTx/>
              <a:buAutoNum type="arabicPeriod" startAt="3"/>
            </a:pPr>
            <a:r>
              <a:rPr lang="en-GB" altLang="en-US" sz="2000" i="0">
                <a:latin typeface="Arial" panose="020B0604020202020204" pitchFamily="34" charset="0"/>
              </a:rPr>
              <a:t>Promoting the production of vegetables and fruit</a:t>
            </a:r>
          </a:p>
          <a:p>
            <a:pPr>
              <a:buFontTx/>
              <a:buAutoNum type="arabicPeriod" startAt="3"/>
            </a:pPr>
            <a:endParaRPr lang="en-GB" altLang="en-US" sz="2000" i="0">
              <a:latin typeface="Arial" panose="020B0604020202020204" pitchFamily="34" charset="0"/>
            </a:endParaRPr>
          </a:p>
          <a:p>
            <a:r>
              <a:rPr lang="en-GB" altLang="en-US" sz="2000" i="0">
                <a:latin typeface="Arial" panose="020B0604020202020204" pitchFamily="34" charset="0"/>
              </a:rPr>
              <a:t>	</a:t>
            </a:r>
            <a:r>
              <a:rPr lang="en-GB" altLang="en-US" sz="1800" i="0">
                <a:latin typeface="Arial" panose="020B0604020202020204" pitchFamily="34" charset="0"/>
              </a:rPr>
              <a:t>The distribution of seeds, tools and other agricultural inputs may allow populations to grow vegetables and fruit or livestock for home consumption or for sale.  </a:t>
            </a:r>
          </a:p>
          <a:p>
            <a:endParaRPr lang="en-GB" altLang="en-US" sz="1800" i="0">
              <a:latin typeface="Arial" panose="020B0604020202020204" pitchFamily="34" charset="0"/>
            </a:endParaRPr>
          </a:p>
          <a:p>
            <a:r>
              <a:rPr lang="en-GB" altLang="en-US" sz="1800" i="0">
                <a:latin typeface="Arial" panose="020B0604020202020204" pitchFamily="34" charset="0"/>
              </a:rPr>
              <a:t>	Access to land may be a major constraint, particularly in refugee camps or in areas which are insecure e.g. due to land mines.  Water may also be a limiting factor.</a:t>
            </a:r>
          </a:p>
          <a:p>
            <a:endParaRPr lang="en-GB" altLang="en-US" sz="1800" i="0">
              <a:latin typeface="Arial" panose="020B0604020202020204" pitchFamily="34" charset="0"/>
            </a:endParaRPr>
          </a:p>
          <a:p>
            <a:endParaRPr lang="en-GB" altLang="en-US" sz="2000" i="0">
              <a:latin typeface="Arial" panose="020B0604020202020204" pitchFamily="34" charset="0"/>
            </a:endParaRPr>
          </a:p>
          <a:p>
            <a:pPr>
              <a:buFontTx/>
              <a:buChar char="•"/>
            </a:pPr>
            <a:endParaRPr lang="en-GB" altLang="en-US" sz="2000" i="0">
              <a:latin typeface="Arial" panose="020B0604020202020204" pitchFamily="34" charset="0"/>
            </a:endParaRPr>
          </a:p>
        </p:txBody>
      </p:sp>
      <p:sp>
        <p:nvSpPr>
          <p:cNvPr id="130055" name="Text Box 7">
            <a:extLst>
              <a:ext uri="{FF2B5EF4-FFF2-40B4-BE49-F238E27FC236}">
                <a16:creationId xmlns:a16="http://schemas.microsoft.com/office/drawing/2014/main" id="{403D576D-1403-E7E3-7C56-8CDEC12A0A5C}"/>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30058" name="Text Box 10">
            <a:extLst>
              <a:ext uri="{FF2B5EF4-FFF2-40B4-BE49-F238E27FC236}">
                <a16:creationId xmlns:a16="http://schemas.microsoft.com/office/drawing/2014/main" id="{29E2BCA6-F49B-28F2-672E-533501254817}"/>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78E0347B-3844-47DC-9BAA-D20057C4C30A}" type="slidenum">
              <a:rPr lang="en-GB" altLang="en-US" sz="900" i="0"/>
              <a:pPr>
                <a:spcBef>
                  <a:spcPct val="50000"/>
                </a:spcBef>
              </a:pPr>
              <a:t>41</a:t>
            </a:fld>
            <a:endParaRPr lang="en-GB" altLang="en-US" sz="900" i="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AutoShape 2">
            <a:extLst>
              <a:ext uri="{FF2B5EF4-FFF2-40B4-BE49-F238E27FC236}">
                <a16:creationId xmlns:a16="http://schemas.microsoft.com/office/drawing/2014/main" id="{4C458AF5-5C45-4ECC-5A05-D777ECC62095}"/>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099" name="Text Box 3">
            <a:extLst>
              <a:ext uri="{FF2B5EF4-FFF2-40B4-BE49-F238E27FC236}">
                <a16:creationId xmlns:a16="http://schemas.microsoft.com/office/drawing/2014/main" id="{032ED99B-682F-720C-AAB3-EF93B6E0110D}"/>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6</a:t>
            </a:r>
          </a:p>
        </p:txBody>
      </p:sp>
      <p:sp>
        <p:nvSpPr>
          <p:cNvPr id="132100" name="Rectangle 4">
            <a:extLst>
              <a:ext uri="{FF2B5EF4-FFF2-40B4-BE49-F238E27FC236}">
                <a16:creationId xmlns:a16="http://schemas.microsoft.com/office/drawing/2014/main" id="{AFE8CDBC-22BF-9B6F-4581-F9A61B79D839}"/>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32102" name="Rectangle 6">
            <a:extLst>
              <a:ext uri="{FF2B5EF4-FFF2-40B4-BE49-F238E27FC236}">
                <a16:creationId xmlns:a16="http://schemas.microsoft.com/office/drawing/2014/main" id="{84C0C334-1469-0732-367F-BB1C2074FC7B}"/>
              </a:ext>
            </a:extLst>
          </p:cNvPr>
          <p:cNvSpPr>
            <a:spLocks noChangeArrowheads="1"/>
          </p:cNvSpPr>
          <p:nvPr/>
        </p:nvSpPr>
        <p:spPr bwMode="auto">
          <a:xfrm>
            <a:off x="914400" y="1143000"/>
            <a:ext cx="7086600" cy="298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buFontTx/>
              <a:buAutoNum type="arabicPeriod" startAt="4"/>
            </a:pPr>
            <a:r>
              <a:rPr lang="en-GB" altLang="en-US" sz="2000" i="0">
                <a:latin typeface="Arial" panose="020B0604020202020204" pitchFamily="34" charset="0"/>
              </a:rPr>
              <a:t>Providing fortified foods</a:t>
            </a:r>
          </a:p>
          <a:p>
            <a:pPr>
              <a:buFontTx/>
              <a:buAutoNum type="arabicPeriod" startAt="4"/>
            </a:pPr>
            <a:endParaRPr lang="en-GB" altLang="en-US" sz="2000" i="0">
              <a:latin typeface="Arial" panose="020B0604020202020204" pitchFamily="34" charset="0"/>
            </a:endParaRPr>
          </a:p>
          <a:p>
            <a:r>
              <a:rPr lang="en-GB" altLang="en-US" sz="2000" i="0">
                <a:latin typeface="Arial" panose="020B0604020202020204" pitchFamily="34" charset="0"/>
              </a:rPr>
              <a:t>	</a:t>
            </a:r>
            <a:r>
              <a:rPr lang="en-GB" altLang="en-US" sz="1800" i="0">
                <a:latin typeface="Arial" panose="020B0604020202020204" pitchFamily="34" charset="0"/>
              </a:rPr>
              <a:t>Fortified commodities such as vitamin A fortified oil and iodised salt are provided routinely in WFP rations and fortified blended foods are often included.  </a:t>
            </a:r>
          </a:p>
          <a:p>
            <a:endParaRPr lang="en-GB" altLang="en-US" sz="1800" i="0">
              <a:latin typeface="Arial" panose="020B0604020202020204" pitchFamily="34" charset="0"/>
            </a:endParaRPr>
          </a:p>
          <a:p>
            <a:r>
              <a:rPr lang="en-GB" altLang="en-US" sz="1800" i="0">
                <a:latin typeface="Arial" panose="020B0604020202020204" pitchFamily="34" charset="0"/>
              </a:rPr>
              <a:t>	Cereals such as wheat flour can also be fortified with calcium, iron, thiamine and niacin</a:t>
            </a:r>
            <a:r>
              <a:rPr lang="en-GB" altLang="en-US" sz="1800">
                <a:latin typeface="Arial" panose="020B0604020202020204" pitchFamily="34" charset="0"/>
              </a:rPr>
              <a:t>.</a:t>
            </a:r>
            <a:endParaRPr lang="en-GB" altLang="en-US" sz="1800" i="0">
              <a:latin typeface="Arial" panose="020B0604020202020204" pitchFamily="34" charset="0"/>
            </a:endParaRPr>
          </a:p>
          <a:p>
            <a:r>
              <a:rPr lang="en-GB" altLang="en-US" sz="2000">
                <a:latin typeface="Arial" panose="020B0604020202020204" pitchFamily="34" charset="0"/>
              </a:rPr>
              <a:t> </a:t>
            </a:r>
            <a:endParaRPr lang="en-GB" altLang="en-US" sz="2000" i="0">
              <a:latin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p:txBody>
      </p:sp>
      <p:sp>
        <p:nvSpPr>
          <p:cNvPr id="132103" name="Text Box 7">
            <a:extLst>
              <a:ext uri="{FF2B5EF4-FFF2-40B4-BE49-F238E27FC236}">
                <a16:creationId xmlns:a16="http://schemas.microsoft.com/office/drawing/2014/main" id="{FA80FD79-A1BA-22E8-42BA-BA22D528B674}"/>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32106" name="Text Box 10">
            <a:extLst>
              <a:ext uri="{FF2B5EF4-FFF2-40B4-BE49-F238E27FC236}">
                <a16:creationId xmlns:a16="http://schemas.microsoft.com/office/drawing/2014/main" id="{7D159297-4883-515F-6D3D-8CA04F30AD3D}"/>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3292A496-2657-4D1A-95F8-E4C8989E2DC4}" type="slidenum">
              <a:rPr lang="en-GB" altLang="en-US" sz="900" i="0"/>
              <a:pPr>
                <a:spcBef>
                  <a:spcPct val="50000"/>
                </a:spcBef>
              </a:pPr>
              <a:t>42</a:t>
            </a:fld>
            <a:endParaRPr lang="en-GB" altLang="en-US" sz="900" i="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AutoShape 2">
            <a:extLst>
              <a:ext uri="{FF2B5EF4-FFF2-40B4-BE49-F238E27FC236}">
                <a16:creationId xmlns:a16="http://schemas.microsoft.com/office/drawing/2014/main" id="{A2DD18DE-F1FB-828E-FAED-1BCF9C196F15}"/>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3123" name="Text Box 3">
            <a:extLst>
              <a:ext uri="{FF2B5EF4-FFF2-40B4-BE49-F238E27FC236}">
                <a16:creationId xmlns:a16="http://schemas.microsoft.com/office/drawing/2014/main" id="{91B95E97-6EFC-37C9-A191-8A41401966A0}"/>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7</a:t>
            </a:r>
          </a:p>
        </p:txBody>
      </p:sp>
      <p:sp>
        <p:nvSpPr>
          <p:cNvPr id="133124" name="Rectangle 4">
            <a:extLst>
              <a:ext uri="{FF2B5EF4-FFF2-40B4-BE49-F238E27FC236}">
                <a16:creationId xmlns:a16="http://schemas.microsoft.com/office/drawing/2014/main" id="{3A7D6E62-5E45-8B90-4804-C3DF3E52DDDB}"/>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33125" name="Text Box 5">
            <a:extLst>
              <a:ext uri="{FF2B5EF4-FFF2-40B4-BE49-F238E27FC236}">
                <a16:creationId xmlns:a16="http://schemas.microsoft.com/office/drawing/2014/main" id="{BE7B0E56-4594-8634-3FD2-FA49BA14F3AC}"/>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33126" name="Rectangle 6">
            <a:extLst>
              <a:ext uri="{FF2B5EF4-FFF2-40B4-BE49-F238E27FC236}">
                <a16:creationId xmlns:a16="http://schemas.microsoft.com/office/drawing/2014/main" id="{63F8665F-592C-6B75-2B48-413B2FFA4BD4}"/>
              </a:ext>
            </a:extLst>
          </p:cNvPr>
          <p:cNvSpPr>
            <a:spLocks noChangeArrowheads="1"/>
          </p:cNvSpPr>
          <p:nvPr/>
        </p:nvSpPr>
        <p:spPr bwMode="auto">
          <a:xfrm>
            <a:off x="914400" y="1143000"/>
            <a:ext cx="7086600" cy="34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buFontTx/>
              <a:buAutoNum type="arabicPeriod" startAt="5"/>
            </a:pPr>
            <a:r>
              <a:rPr lang="en-GB" altLang="en-US" sz="2000" i="0">
                <a:latin typeface="Arial" panose="020B0604020202020204" pitchFamily="34" charset="0"/>
              </a:rPr>
              <a:t>Distributing nutrient supplements</a:t>
            </a:r>
          </a:p>
          <a:p>
            <a:pPr>
              <a:buFontTx/>
              <a:buAutoNum type="arabicPeriod" startAt="5"/>
            </a:pPr>
            <a:endParaRPr lang="en-GB" altLang="en-US" sz="2000" i="0">
              <a:latin typeface="Arial" panose="020B0604020202020204" pitchFamily="34" charset="0"/>
            </a:endParaRPr>
          </a:p>
          <a:p>
            <a:r>
              <a:rPr lang="en-GB" altLang="en-US" sz="2000" i="0">
                <a:latin typeface="Arial" panose="020B0604020202020204" pitchFamily="34" charset="0"/>
              </a:rPr>
              <a:t>	</a:t>
            </a:r>
            <a:r>
              <a:rPr lang="en-GB" altLang="en-US" sz="1800" i="0">
                <a:latin typeface="Arial" panose="020B0604020202020204" pitchFamily="34" charset="0"/>
              </a:rPr>
              <a:t>The following micronutrient supplements may be routinely distributed:</a:t>
            </a:r>
          </a:p>
          <a:p>
            <a:endParaRPr lang="en-GB" altLang="en-US" sz="1800" i="0">
              <a:latin typeface="Arial" panose="020B0604020202020204" pitchFamily="34" charset="0"/>
            </a:endParaRPr>
          </a:p>
          <a:p>
            <a:pPr>
              <a:buFontTx/>
              <a:buChar char="•"/>
            </a:pPr>
            <a:r>
              <a:rPr lang="en-GB" altLang="en-US" sz="1800" i="0">
                <a:latin typeface="Arial" panose="020B0604020202020204" pitchFamily="34" charset="0"/>
              </a:rPr>
              <a:t>Vitamin A supplements to young children every 6 months. </a:t>
            </a:r>
          </a:p>
          <a:p>
            <a:pPr>
              <a:buFontTx/>
              <a:buChar char="•"/>
            </a:pPr>
            <a:r>
              <a:rPr lang="en-GB" altLang="en-US" sz="1800" i="0">
                <a:latin typeface="Arial" panose="020B0604020202020204" pitchFamily="34" charset="0"/>
              </a:rPr>
              <a:t>Iron and folate to pregnant women through MCH programmes, and possibly through emergency supplementary feeding programmes. </a:t>
            </a:r>
          </a:p>
          <a:p>
            <a:pPr>
              <a:buFontTx/>
              <a:buChar char="•"/>
            </a:pPr>
            <a:r>
              <a:rPr lang="en-GB" altLang="en-US" sz="1800" i="0">
                <a:latin typeface="Arial" panose="020B0604020202020204" pitchFamily="34" charset="0"/>
              </a:rPr>
              <a:t>Multi-vitamins to severely malnourished individuals in therapeutic feeding programmes.</a:t>
            </a:r>
          </a:p>
          <a:p>
            <a:pPr>
              <a:buFontTx/>
              <a:buChar char="•"/>
            </a:pPr>
            <a:endParaRPr lang="en-GB" altLang="en-US" sz="1800" i="0">
              <a:latin typeface="Arial" panose="020B0604020202020204" pitchFamily="34" charset="0"/>
            </a:endParaRPr>
          </a:p>
        </p:txBody>
      </p:sp>
      <p:sp>
        <p:nvSpPr>
          <p:cNvPr id="133129" name="Text Box 9">
            <a:extLst>
              <a:ext uri="{FF2B5EF4-FFF2-40B4-BE49-F238E27FC236}">
                <a16:creationId xmlns:a16="http://schemas.microsoft.com/office/drawing/2014/main" id="{C33C4ECE-2171-903F-AF24-B3924DCF7796}"/>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E1A841EC-9918-4AEA-907F-10959B604A65}" type="slidenum">
              <a:rPr lang="en-GB" altLang="en-US" sz="900" i="0"/>
              <a:pPr>
                <a:spcBef>
                  <a:spcPct val="50000"/>
                </a:spcBef>
              </a:pPr>
              <a:t>43</a:t>
            </a:fld>
            <a:endParaRPr lang="en-GB" altLang="en-US" sz="900" i="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AutoShape 2">
            <a:extLst>
              <a:ext uri="{FF2B5EF4-FFF2-40B4-BE49-F238E27FC236}">
                <a16:creationId xmlns:a16="http://schemas.microsoft.com/office/drawing/2014/main" id="{131767B6-432C-E7E5-2228-398721097576}"/>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4147" name="Text Box 3">
            <a:extLst>
              <a:ext uri="{FF2B5EF4-FFF2-40B4-BE49-F238E27FC236}">
                <a16:creationId xmlns:a16="http://schemas.microsoft.com/office/drawing/2014/main" id="{B34A2E49-8F81-46CC-5617-934436751299}"/>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8</a:t>
            </a:r>
          </a:p>
        </p:txBody>
      </p:sp>
      <p:sp>
        <p:nvSpPr>
          <p:cNvPr id="134148" name="Rectangle 4">
            <a:extLst>
              <a:ext uri="{FF2B5EF4-FFF2-40B4-BE49-F238E27FC236}">
                <a16:creationId xmlns:a16="http://schemas.microsoft.com/office/drawing/2014/main" id="{3CDEC690-69E4-822D-7B39-01B59D6D154F}"/>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34149" name="Text Box 5">
            <a:extLst>
              <a:ext uri="{FF2B5EF4-FFF2-40B4-BE49-F238E27FC236}">
                <a16:creationId xmlns:a16="http://schemas.microsoft.com/office/drawing/2014/main" id="{80EA6B8D-07AA-7769-BB13-D895D2807C28}"/>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34150" name="Rectangle 6">
            <a:extLst>
              <a:ext uri="{FF2B5EF4-FFF2-40B4-BE49-F238E27FC236}">
                <a16:creationId xmlns:a16="http://schemas.microsoft.com/office/drawing/2014/main" id="{306AD849-928B-8614-395B-4217E76BBFCC}"/>
              </a:ext>
            </a:extLst>
          </p:cNvPr>
          <p:cNvSpPr>
            <a:spLocks noChangeArrowheads="1"/>
          </p:cNvSpPr>
          <p:nvPr/>
        </p:nvSpPr>
        <p:spPr bwMode="auto">
          <a:xfrm>
            <a:off x="914400" y="1143000"/>
            <a:ext cx="7086600" cy="503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647700" algn="l">
              <a:defRPr sz="2400">
                <a:solidFill>
                  <a:schemeClr val="tx1"/>
                </a:solidFill>
                <a:latin typeface="Times" panose="02020603050405020304" pitchFamily="18" charset="0"/>
              </a:defRPr>
            </a:lvl2pPr>
            <a:lvl3pPr marL="1752600" indent="-457200" algn="l">
              <a:defRPr sz="2400">
                <a:solidFill>
                  <a:schemeClr val="tx1"/>
                </a:solidFill>
                <a:latin typeface="Times" panose="02020603050405020304" pitchFamily="18" charset="0"/>
              </a:defRPr>
            </a:lvl3pPr>
            <a:lvl4pPr marL="2400300" indent="-457200" algn="l">
              <a:defRPr sz="2400">
                <a:solidFill>
                  <a:schemeClr val="tx1"/>
                </a:solidFill>
                <a:latin typeface="Times" panose="02020603050405020304" pitchFamily="18" charset="0"/>
              </a:defRPr>
            </a:lvl4pPr>
            <a:lvl5pPr marL="3048000" indent="-457200" algn="l">
              <a:defRPr sz="2400">
                <a:solidFill>
                  <a:schemeClr val="tx1"/>
                </a:solidFill>
                <a:latin typeface="Times" panose="02020603050405020304" pitchFamily="18" charset="0"/>
              </a:defRPr>
            </a:lvl5pPr>
            <a:lvl6pPr marL="3505200" indent="-457200" eaLnBrk="0" fontAlgn="base" hangingPunct="0">
              <a:spcBef>
                <a:spcPct val="0"/>
              </a:spcBef>
              <a:spcAft>
                <a:spcPct val="0"/>
              </a:spcAft>
              <a:defRPr sz="2400">
                <a:solidFill>
                  <a:schemeClr val="tx1"/>
                </a:solidFill>
                <a:latin typeface="Times" panose="02020603050405020304" pitchFamily="18" charset="0"/>
              </a:defRPr>
            </a:lvl6pPr>
            <a:lvl7pPr marL="3962400" indent="-457200" eaLnBrk="0" fontAlgn="base" hangingPunct="0">
              <a:spcBef>
                <a:spcPct val="0"/>
              </a:spcBef>
              <a:spcAft>
                <a:spcPct val="0"/>
              </a:spcAft>
              <a:defRPr sz="2400">
                <a:solidFill>
                  <a:schemeClr val="tx1"/>
                </a:solidFill>
                <a:latin typeface="Times" panose="02020603050405020304" pitchFamily="18" charset="0"/>
              </a:defRPr>
            </a:lvl7pPr>
            <a:lvl8pPr marL="4419600" indent="-457200" eaLnBrk="0" fontAlgn="base" hangingPunct="0">
              <a:spcBef>
                <a:spcPct val="0"/>
              </a:spcBef>
              <a:spcAft>
                <a:spcPct val="0"/>
              </a:spcAft>
              <a:defRPr sz="2400">
                <a:solidFill>
                  <a:schemeClr val="tx1"/>
                </a:solidFill>
                <a:latin typeface="Times" panose="02020603050405020304" pitchFamily="18" charset="0"/>
              </a:defRPr>
            </a:lvl8pPr>
            <a:lvl9pPr marL="4876800" indent="-457200" eaLnBrk="0" fontAlgn="base" hangingPunct="0">
              <a:spcBef>
                <a:spcPct val="0"/>
              </a:spcBef>
              <a:spcAft>
                <a:spcPct val="0"/>
              </a:spcAft>
              <a:defRPr sz="2400">
                <a:solidFill>
                  <a:schemeClr val="tx1"/>
                </a:solidFill>
                <a:latin typeface="Times" panose="02020603050405020304" pitchFamily="18" charset="0"/>
              </a:defRPr>
            </a:lvl9pPr>
          </a:lstStyle>
          <a:p>
            <a:pPr>
              <a:buFontTx/>
              <a:buAutoNum type="arabicPeriod" startAt="6"/>
            </a:pPr>
            <a:r>
              <a:rPr lang="en-GB" altLang="en-US" sz="2000" i="0">
                <a:latin typeface="Arial" panose="020B0604020202020204" pitchFamily="34" charset="0"/>
              </a:rPr>
              <a:t>Non-food public health interventions</a:t>
            </a:r>
          </a:p>
          <a:p>
            <a:pPr>
              <a:buFontTx/>
              <a:buAutoNum type="arabicPeriod" startAt="6"/>
            </a:pPr>
            <a:endParaRPr lang="en-GB" altLang="en-US" sz="2000" i="0">
              <a:latin typeface="Arial" panose="020B0604020202020204" pitchFamily="34" charset="0"/>
            </a:endParaRPr>
          </a:p>
          <a:p>
            <a:r>
              <a:rPr lang="en-GB" altLang="en-US" sz="2000" i="0">
                <a:latin typeface="Arial" panose="020B0604020202020204" pitchFamily="34" charset="0"/>
              </a:rPr>
              <a:t> 	Good health is very important in maintaining good nutrition.  Below are some examples of public health interventions that may be important:</a:t>
            </a:r>
          </a:p>
          <a:p>
            <a:pPr>
              <a:lnSpc>
                <a:spcPct val="20000"/>
              </a:lnSpc>
            </a:pPr>
            <a:endParaRPr lang="en-GB" altLang="en-US" sz="2000" i="0">
              <a:latin typeface="Arial" panose="020B0604020202020204" pitchFamily="34" charset="0"/>
            </a:endParaRPr>
          </a:p>
          <a:p>
            <a:r>
              <a:rPr lang="en-GB" altLang="en-US" sz="2000" i="0">
                <a:latin typeface="Arial" panose="020B0604020202020204" pitchFamily="34" charset="0"/>
              </a:rPr>
              <a:t>	- </a:t>
            </a:r>
            <a:r>
              <a:rPr lang="en-GB" altLang="en-US" sz="1800" i="0">
                <a:latin typeface="Arial" panose="020B0604020202020204" pitchFamily="34" charset="0"/>
              </a:rPr>
              <a:t>Vaccination against measles is important in control of xeropthalmia</a:t>
            </a:r>
          </a:p>
          <a:p>
            <a:r>
              <a:rPr lang="en-GB" altLang="en-US" sz="1800" i="0">
                <a:latin typeface="Arial" panose="020B0604020202020204" pitchFamily="34" charset="0"/>
              </a:rPr>
              <a:t>	- Water, sanitation and hygiene promotion to control diarrhoea</a:t>
            </a:r>
          </a:p>
          <a:p>
            <a:r>
              <a:rPr lang="en-GB" altLang="en-US" sz="1800" i="0">
                <a:latin typeface="Arial" panose="020B0604020202020204" pitchFamily="34" charset="0"/>
              </a:rPr>
              <a:t>	- De-worming to control anaemia due to intestinal parasites such as hookworm or schistosomiasis</a:t>
            </a:r>
          </a:p>
          <a:p>
            <a:r>
              <a:rPr lang="en-GB" altLang="en-US" sz="1800" i="0">
                <a:latin typeface="Arial" panose="020B0604020202020204" pitchFamily="34" charset="0"/>
              </a:rPr>
              <a:t>	- Malaria control (e.g. bednets, vector control, etc.) to combat anaemia</a:t>
            </a:r>
          </a:p>
          <a:p>
            <a:r>
              <a:rPr lang="en-GB" altLang="en-US" sz="1800" i="0">
                <a:latin typeface="Arial" panose="020B0604020202020204" pitchFamily="34" charset="0"/>
              </a:rPr>
              <a:t>	- Health and nutrition promotion activities e.g. sun exposure as protective factor against rickets</a:t>
            </a:r>
          </a:p>
          <a:p>
            <a:pPr>
              <a:buFontTx/>
              <a:buChar char="•"/>
            </a:pPr>
            <a:endParaRPr lang="en-GB" altLang="en-US" sz="1800" i="0">
              <a:latin typeface="Arial" panose="020B0604020202020204" pitchFamily="34" charset="0"/>
            </a:endParaRPr>
          </a:p>
          <a:p>
            <a:endParaRPr lang="en-GB" altLang="en-US" sz="2000" i="0">
              <a:latin typeface="Arial" panose="020B0604020202020204" pitchFamily="34" charset="0"/>
              <a:cs typeface="Arial" panose="020B0604020202020204" pitchFamily="34" charset="0"/>
            </a:endParaRPr>
          </a:p>
        </p:txBody>
      </p:sp>
      <p:sp>
        <p:nvSpPr>
          <p:cNvPr id="134153" name="Text Box 9">
            <a:extLst>
              <a:ext uri="{FF2B5EF4-FFF2-40B4-BE49-F238E27FC236}">
                <a16:creationId xmlns:a16="http://schemas.microsoft.com/office/drawing/2014/main" id="{3F65F050-7B0D-495F-ABAC-59D8E236A2E8}"/>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542C08A9-8707-4C75-BF11-A6E51C2445CE}" type="slidenum">
              <a:rPr lang="en-GB" altLang="en-US" sz="900" i="0"/>
              <a:pPr>
                <a:spcBef>
                  <a:spcPct val="50000"/>
                </a:spcBef>
              </a:pPr>
              <a:t>44</a:t>
            </a:fld>
            <a:endParaRPr lang="en-GB" altLang="en-US" sz="900" i="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AutoShape 2">
            <a:extLst>
              <a:ext uri="{FF2B5EF4-FFF2-40B4-BE49-F238E27FC236}">
                <a16:creationId xmlns:a16="http://schemas.microsoft.com/office/drawing/2014/main" id="{DE415BA2-EEC5-E164-0B81-F437D423E197}"/>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5171" name="Text Box 3">
            <a:extLst>
              <a:ext uri="{FF2B5EF4-FFF2-40B4-BE49-F238E27FC236}">
                <a16:creationId xmlns:a16="http://schemas.microsoft.com/office/drawing/2014/main" id="{39ACA395-A25D-814E-1E1F-1A34DD2F5BAD}"/>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9</a:t>
            </a:r>
          </a:p>
        </p:txBody>
      </p:sp>
      <p:sp>
        <p:nvSpPr>
          <p:cNvPr id="135172" name="Rectangle 4">
            <a:extLst>
              <a:ext uri="{FF2B5EF4-FFF2-40B4-BE49-F238E27FC236}">
                <a16:creationId xmlns:a16="http://schemas.microsoft.com/office/drawing/2014/main" id="{AEBDFEC5-A006-353A-0948-D709077C16C6}"/>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135173" name="Text Box 5">
            <a:extLst>
              <a:ext uri="{FF2B5EF4-FFF2-40B4-BE49-F238E27FC236}">
                <a16:creationId xmlns:a16="http://schemas.microsoft.com/office/drawing/2014/main" id="{30741D32-6A6E-4566-FC18-B8CD206C1F88}"/>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135174" name="Rectangle 6">
            <a:extLst>
              <a:ext uri="{FF2B5EF4-FFF2-40B4-BE49-F238E27FC236}">
                <a16:creationId xmlns:a16="http://schemas.microsoft.com/office/drawing/2014/main" id="{F6F609CE-0CE8-F55C-396D-E3F2F50B4954}"/>
              </a:ext>
            </a:extLst>
          </p:cNvPr>
          <p:cNvSpPr>
            <a:spLocks noChangeArrowheads="1"/>
          </p:cNvSpPr>
          <p:nvPr/>
        </p:nvSpPr>
        <p:spPr bwMode="auto">
          <a:xfrm>
            <a:off x="914400" y="1143000"/>
            <a:ext cx="70866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buFontTx/>
              <a:buAutoNum type="arabicPeriod" startAt="7"/>
            </a:pPr>
            <a:r>
              <a:rPr lang="en-GB" altLang="en-US" sz="2000" i="0">
                <a:latin typeface="Arial" panose="020B0604020202020204" pitchFamily="34" charset="0"/>
              </a:rPr>
              <a:t>Income generation and market access</a:t>
            </a:r>
          </a:p>
          <a:p>
            <a:pPr>
              <a:buFontTx/>
              <a:buAutoNum type="arabicPeriod" startAt="7"/>
            </a:pPr>
            <a:endParaRPr lang="en-GB" altLang="en-US" sz="2000" i="0">
              <a:latin typeface="Arial" panose="020B0604020202020204" pitchFamily="34" charset="0"/>
            </a:endParaRPr>
          </a:p>
          <a:p>
            <a:r>
              <a:rPr lang="en-GB" altLang="en-US" sz="2000" i="0">
                <a:latin typeface="Arial" panose="020B0604020202020204" pitchFamily="34" charset="0"/>
              </a:rPr>
              <a:t>	</a:t>
            </a:r>
            <a:r>
              <a:rPr lang="en-GB" altLang="en-US" sz="1800" i="0">
                <a:latin typeface="Arial" panose="020B0604020202020204" pitchFamily="34" charset="0"/>
              </a:rPr>
              <a:t>Income generation schemes can help to improve dietary intake of micronutrients through increasing the purchasing power of beneficiaries and therefore their diet diversity.  Micro-credit, enterprise development and improving market access may help in the process.  However, the most vulnerable households and individuals may be the ones least likely to benefit.</a:t>
            </a:r>
          </a:p>
        </p:txBody>
      </p:sp>
      <p:sp>
        <p:nvSpPr>
          <p:cNvPr id="135177" name="Text Box 9">
            <a:extLst>
              <a:ext uri="{FF2B5EF4-FFF2-40B4-BE49-F238E27FC236}">
                <a16:creationId xmlns:a16="http://schemas.microsoft.com/office/drawing/2014/main" id="{196E5191-D12E-16DC-9F66-F52BFC57BEFD}"/>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FB13A5A9-FED0-41BC-9C87-39B5A928A051}" type="slidenum">
              <a:rPr lang="en-GB" altLang="en-US" sz="900" i="0"/>
              <a:pPr>
                <a:spcBef>
                  <a:spcPct val="50000"/>
                </a:spcBef>
              </a:pPr>
              <a:t>45</a:t>
            </a:fld>
            <a:endParaRPr lang="en-GB" altLang="en-US" sz="900" i="0"/>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AutoShape 2">
            <a:extLst>
              <a:ext uri="{FF2B5EF4-FFF2-40B4-BE49-F238E27FC236}">
                <a16:creationId xmlns:a16="http://schemas.microsoft.com/office/drawing/2014/main" id="{0C332D15-E352-CEE4-1F61-6ADC483E1FEC}"/>
              </a:ext>
            </a:extLst>
          </p:cNvPr>
          <p:cNvSpPr>
            <a:spLocks noChangeArrowheads="1"/>
          </p:cNvSpPr>
          <p:nvPr/>
        </p:nvSpPr>
        <p:spPr bwMode="auto">
          <a:xfrm>
            <a:off x="304800" y="304800"/>
            <a:ext cx="5791200" cy="457200"/>
          </a:xfrm>
          <a:prstGeom prst="roundRect">
            <a:avLst>
              <a:gd name="adj" fmla="val 47222"/>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52931" name="Text Box 3">
            <a:extLst>
              <a:ext uri="{FF2B5EF4-FFF2-40B4-BE49-F238E27FC236}">
                <a16:creationId xmlns:a16="http://schemas.microsoft.com/office/drawing/2014/main" id="{18F47868-C159-9D24-3A23-BD30AC3EF24C}"/>
              </a:ext>
            </a:extLst>
          </p:cNvPr>
          <p:cNvSpPr txBox="1">
            <a:spLocks noChangeArrowheads="1"/>
          </p:cNvSpPr>
          <p:nvPr/>
        </p:nvSpPr>
        <p:spPr bwMode="auto">
          <a:xfrm>
            <a:off x="533400" y="304800"/>
            <a:ext cx="52578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i="0">
                <a:solidFill>
                  <a:schemeClr val="bg1"/>
                </a:solidFill>
              </a:rPr>
              <a:t>Interventions 10</a:t>
            </a:r>
          </a:p>
        </p:txBody>
      </p:sp>
      <p:sp>
        <p:nvSpPr>
          <p:cNvPr id="252932" name="Rectangle 4">
            <a:extLst>
              <a:ext uri="{FF2B5EF4-FFF2-40B4-BE49-F238E27FC236}">
                <a16:creationId xmlns:a16="http://schemas.microsoft.com/office/drawing/2014/main" id="{3A95A0F9-FA9A-E51F-79BE-DF8CBC544C68}"/>
              </a:ext>
            </a:extLst>
          </p:cNvPr>
          <p:cNvSpPr>
            <a:spLocks noGrp="1" noChangeArrowheads="1"/>
          </p:cNvSpPr>
          <p:nvPr>
            <p:ph type="body" idx="1"/>
          </p:nvPr>
        </p:nvSpPr>
        <p:spPr bwMode="auto">
          <a:xfrm>
            <a:off x="685800" y="1219200"/>
            <a:ext cx="7772400" cy="48768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Tx/>
              <a:buNone/>
            </a:pPr>
            <a:r>
              <a:rPr lang="en-GB" altLang="en-US" sz="2000" b="1">
                <a:latin typeface="Arial" panose="020B0604020202020204" pitchFamily="34" charset="0"/>
                <a:cs typeface="Arial" panose="020B0604020202020204" pitchFamily="34" charset="0"/>
              </a:rPr>
              <a:t>	</a:t>
            </a:r>
            <a:endParaRPr lang="en-GB" altLang="en-US" sz="2400" b="1">
              <a:latin typeface="Arial" panose="020B0604020202020204" pitchFamily="34" charset="0"/>
              <a:cs typeface="Arial" panose="020B0604020202020204" pitchFamily="34" charset="0"/>
            </a:endParaRPr>
          </a:p>
          <a:p>
            <a:pPr lvl="1">
              <a:buFontTx/>
              <a:buNone/>
            </a:pPr>
            <a:endParaRPr lang="en-GB" altLang="en-US" sz="2400" b="1">
              <a:latin typeface="Arial" panose="020B0604020202020204" pitchFamily="34" charset="0"/>
              <a:cs typeface="Arial" panose="020B0604020202020204" pitchFamily="34" charset="0"/>
            </a:endParaRPr>
          </a:p>
          <a:p>
            <a:endParaRPr lang="en-GB" altLang="en-US" sz="2400" b="1">
              <a:latin typeface="Arial" panose="020B0604020202020204" pitchFamily="34" charset="0"/>
            </a:endParaRPr>
          </a:p>
          <a:p>
            <a:endParaRPr lang="en-GB" altLang="en-US" b="1"/>
          </a:p>
        </p:txBody>
      </p:sp>
      <p:sp>
        <p:nvSpPr>
          <p:cNvPr id="252933" name="Text Box 5">
            <a:extLst>
              <a:ext uri="{FF2B5EF4-FFF2-40B4-BE49-F238E27FC236}">
                <a16:creationId xmlns:a16="http://schemas.microsoft.com/office/drawing/2014/main" id="{916BF57D-7CC8-A7D5-52D0-85D4BF414B24}"/>
              </a:ext>
            </a:extLst>
          </p:cNvPr>
          <p:cNvSpPr txBox="1">
            <a:spLocks noChangeArrowheads="1"/>
          </p:cNvSpPr>
          <p:nvPr/>
        </p:nvSpPr>
        <p:spPr bwMode="auto">
          <a:xfrm>
            <a:off x="7924800" y="228600"/>
            <a:ext cx="914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200" i="0">
                <a:effectLst>
                  <a:outerShdw blurRad="38100" dist="38100" dir="2700000" algn="tl">
                    <a:srgbClr val="C0C0C0"/>
                  </a:outerShdw>
                </a:effectLst>
              </a:rPr>
              <a:t>Section 3</a:t>
            </a:r>
          </a:p>
        </p:txBody>
      </p:sp>
      <p:sp>
        <p:nvSpPr>
          <p:cNvPr id="252934" name="Rectangle 6">
            <a:extLst>
              <a:ext uri="{FF2B5EF4-FFF2-40B4-BE49-F238E27FC236}">
                <a16:creationId xmlns:a16="http://schemas.microsoft.com/office/drawing/2014/main" id="{06AB2616-AD94-698C-5033-F06B9FB6390C}"/>
              </a:ext>
            </a:extLst>
          </p:cNvPr>
          <p:cNvSpPr>
            <a:spLocks noChangeArrowheads="1"/>
          </p:cNvSpPr>
          <p:nvPr/>
        </p:nvSpPr>
        <p:spPr bwMode="auto">
          <a:xfrm>
            <a:off x="914400" y="1143000"/>
            <a:ext cx="7086600" cy="402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sz="2400">
                <a:solidFill>
                  <a:schemeClr val="tx1"/>
                </a:solidFill>
                <a:latin typeface="Times" panose="02020603050405020304" pitchFamily="18" charset="0"/>
              </a:defRPr>
            </a:lvl1pPr>
            <a:lvl2pPr marL="914400" indent="-457200" algn="l">
              <a:defRPr sz="2400">
                <a:solidFill>
                  <a:schemeClr val="tx1"/>
                </a:solidFill>
                <a:latin typeface="Times" panose="02020603050405020304" pitchFamily="18" charset="0"/>
              </a:defRPr>
            </a:lvl2pPr>
            <a:lvl3pPr marL="1371600" indent="-457200" algn="l">
              <a:defRPr sz="2400">
                <a:solidFill>
                  <a:schemeClr val="tx1"/>
                </a:solidFill>
                <a:latin typeface="Times" panose="02020603050405020304" pitchFamily="18" charset="0"/>
              </a:defRPr>
            </a:lvl3pPr>
            <a:lvl4pPr marL="1828800" indent="-457200" algn="l">
              <a:defRPr sz="2400">
                <a:solidFill>
                  <a:schemeClr val="tx1"/>
                </a:solidFill>
                <a:latin typeface="Times" panose="02020603050405020304" pitchFamily="18" charset="0"/>
              </a:defRPr>
            </a:lvl4pPr>
            <a:lvl5pPr marL="2286000" indent="-457200" algn="l">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buFontTx/>
              <a:buAutoNum type="arabicPeriod" startAt="8"/>
            </a:pPr>
            <a:r>
              <a:rPr lang="en-GB" altLang="en-US" sz="2000" i="0">
                <a:latin typeface="Arial" panose="020B0604020202020204" pitchFamily="34" charset="0"/>
              </a:rPr>
              <a:t>Promotion of exclusive breastfeeding and appropriate complementary infant feeding practice</a:t>
            </a:r>
          </a:p>
          <a:p>
            <a:pPr>
              <a:buFontTx/>
              <a:buAutoNum type="arabicPeriod" startAt="8"/>
            </a:pPr>
            <a:endParaRPr lang="en-GB" altLang="en-US" sz="2000" i="0">
              <a:latin typeface="Arial" panose="020B0604020202020204" pitchFamily="34" charset="0"/>
            </a:endParaRPr>
          </a:p>
          <a:p>
            <a:r>
              <a:rPr lang="en-GB" altLang="en-US" sz="1800" i="0">
                <a:latin typeface="Arial" panose="020B0604020202020204" pitchFamily="34" charset="0"/>
              </a:rPr>
              <a:t>	Exclusive breastfeeding up to about 6 months of age, followed by the introduction of complementary foods with continued breastfeeding are very important for the nutritional status and health of children.  Complementary foods for infants should be rich in energy and nutrients as the growing child requires these for successful growth and development.</a:t>
            </a:r>
          </a:p>
          <a:p>
            <a:pPr>
              <a:buFontTx/>
              <a:buAutoNum type="arabicPeriod" startAt="8"/>
            </a:pPr>
            <a:endParaRPr lang="en-GB" altLang="en-US" sz="1800" i="0">
              <a:latin typeface="Arial" panose="020B0604020202020204" pitchFamily="34" charset="0"/>
            </a:endParaRPr>
          </a:p>
          <a:p>
            <a:pPr>
              <a:buFontTx/>
              <a:buAutoNum type="arabicPeriod" startAt="8"/>
            </a:pPr>
            <a:endParaRPr lang="en-GB" altLang="en-US" sz="1800" i="0">
              <a:latin typeface="Arial" panose="020B0604020202020204" pitchFamily="34" charset="0"/>
            </a:endParaRPr>
          </a:p>
          <a:p>
            <a:pPr>
              <a:buFontTx/>
              <a:buAutoNum type="arabicPeriod" startAt="8"/>
            </a:pPr>
            <a:endParaRPr lang="en-GB" altLang="en-US" sz="1800" i="0">
              <a:latin typeface="Arial" panose="020B0604020202020204" pitchFamily="34" charset="0"/>
            </a:endParaRPr>
          </a:p>
          <a:p>
            <a:pPr>
              <a:buFontTx/>
              <a:buAutoNum type="arabicPeriod" startAt="8"/>
            </a:pPr>
            <a:endParaRPr lang="en-GB" altLang="en-US" sz="1800" i="0">
              <a:latin typeface="Arial" panose="020B0604020202020204" pitchFamily="34" charset="0"/>
            </a:endParaRPr>
          </a:p>
        </p:txBody>
      </p:sp>
      <p:sp>
        <p:nvSpPr>
          <p:cNvPr id="252937" name="Text Box 9">
            <a:extLst>
              <a:ext uri="{FF2B5EF4-FFF2-40B4-BE49-F238E27FC236}">
                <a16:creationId xmlns:a16="http://schemas.microsoft.com/office/drawing/2014/main" id="{6D3432B4-F2B4-24DB-45EA-6CBA2B38B2D6}"/>
              </a:ext>
            </a:extLst>
          </p:cNvPr>
          <p:cNvSpPr txBox="1">
            <a:spLocks noChangeArrowheads="1"/>
          </p:cNvSpPr>
          <p:nvPr/>
        </p:nvSpPr>
        <p:spPr bwMode="auto">
          <a:xfrm>
            <a:off x="8610600" y="6553200"/>
            <a:ext cx="5334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FA7D5713-1A7F-485B-AA38-8B742CA0AC00}" type="slidenum">
              <a:rPr lang="en-GB" altLang="en-US" sz="900" i="0"/>
              <a:pPr>
                <a:spcBef>
                  <a:spcPct val="50000"/>
                </a:spcBef>
              </a:pPr>
              <a:t>46</a:t>
            </a:fld>
            <a:endParaRPr lang="en-GB" altLang="en-US" sz="900" i="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56595"/>
            <a:ext cx="8208912" cy="521953"/>
          </a:xfrm>
        </p:spPr>
        <p:txBody>
          <a:bodyPr>
            <a:noAutofit/>
          </a:bodyPr>
          <a:lstStyle/>
          <a:p>
            <a:r>
              <a:rPr lang="en-IN" sz="4000" dirty="0">
                <a:latin typeface="Arial Rounded MT Bold" panose="020F0704030504030204" pitchFamily="34" charset="0"/>
              </a:rPr>
              <a:t>Supplementary feeding programmes</a:t>
            </a:r>
          </a:p>
        </p:txBody>
      </p:sp>
      <p:sp>
        <p:nvSpPr>
          <p:cNvPr id="3" name="Content Placeholder 2"/>
          <p:cNvSpPr>
            <a:spLocks noGrp="1"/>
          </p:cNvSpPr>
          <p:nvPr>
            <p:ph idx="1"/>
          </p:nvPr>
        </p:nvSpPr>
        <p:spPr>
          <a:xfrm>
            <a:off x="214952" y="2065077"/>
            <a:ext cx="8608326" cy="3935673"/>
          </a:xfrm>
        </p:spPr>
        <p:txBody>
          <a:bodyPr>
            <a:normAutofit/>
          </a:bodyPr>
          <a:lstStyle/>
          <a:p>
            <a:r>
              <a:rPr lang="en-IN" dirty="0"/>
              <a:t>Food supplementation programmes have a very important role to play to combat malnutrition.</a:t>
            </a:r>
          </a:p>
          <a:p>
            <a:r>
              <a:rPr lang="en-IN" dirty="0"/>
              <a:t>The aim of these supplementary feeding programmes is to improve the nutritional status of vulnerable groups through distribution of food supplements.</a:t>
            </a:r>
          </a:p>
        </p:txBody>
      </p:sp>
    </p:spTree>
    <p:extLst>
      <p:ext uri="{BB962C8B-B14F-4D97-AF65-F5344CB8AC3E}">
        <p14:creationId xmlns:p14="http://schemas.microsoft.com/office/powerpoint/2010/main" val="3115509477"/>
      </p:ext>
    </p:extLst>
  </p:cSld>
  <p:clrMapOvr>
    <a:masterClrMapping/>
  </p:clrMapOvr>
  <p:transition spd="med">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A23C-8BED-05B0-D118-4D60AE4D0199}"/>
              </a:ext>
            </a:extLst>
          </p:cNvPr>
          <p:cNvSpPr>
            <a:spLocks noGrp="1"/>
          </p:cNvSpPr>
          <p:nvPr>
            <p:ph type="title"/>
          </p:nvPr>
        </p:nvSpPr>
        <p:spPr/>
        <p:txBody>
          <a:bodyPr/>
          <a:lstStyle/>
          <a:p>
            <a:r>
              <a:rPr lang="en-IN" dirty="0">
                <a:latin typeface="Arial Rounded MT Bold" panose="020F0704030504030204" pitchFamily="34" charset="0"/>
              </a:rPr>
              <a:t>Following supplementary feeding programmes :</a:t>
            </a:r>
            <a:br>
              <a:rPr lang="en-IN" dirty="0">
                <a:latin typeface="Arial Rounded MT Bold" panose="020F0704030504030204" pitchFamily="34" charset="0"/>
              </a:rPr>
            </a:br>
            <a:endParaRPr lang="en-IN" dirty="0"/>
          </a:p>
        </p:txBody>
      </p:sp>
      <p:sp>
        <p:nvSpPr>
          <p:cNvPr id="3" name="Content Placeholder 2">
            <a:extLst>
              <a:ext uri="{FF2B5EF4-FFF2-40B4-BE49-F238E27FC236}">
                <a16:creationId xmlns:a16="http://schemas.microsoft.com/office/drawing/2014/main" id="{C6F55394-91DF-0232-2D4F-322D3DDEE378}"/>
              </a:ext>
            </a:extLst>
          </p:cNvPr>
          <p:cNvSpPr>
            <a:spLocks noGrp="1"/>
          </p:cNvSpPr>
          <p:nvPr>
            <p:ph idx="1"/>
          </p:nvPr>
        </p:nvSpPr>
        <p:spPr/>
        <p:txBody>
          <a:bodyPr/>
          <a:lstStyle/>
          <a:p>
            <a:pPr marL="514350" indent="-514350">
              <a:buAutoNum type="arabicPeriod"/>
            </a:pPr>
            <a:r>
              <a:rPr lang="en-IN" sz="2800" dirty="0"/>
              <a:t>National Programme of Nutritional Support to Primary Education (Mid   Day Meal Programme)</a:t>
            </a:r>
          </a:p>
          <a:p>
            <a:pPr marL="514350" indent="-514350">
              <a:buAutoNum type="arabicPeriod"/>
            </a:pPr>
            <a:r>
              <a:rPr lang="en-IN" sz="2800" dirty="0"/>
              <a:t>Special Nutrition Programme</a:t>
            </a:r>
          </a:p>
          <a:p>
            <a:pPr marL="514350" indent="-514350">
              <a:buAutoNum type="arabicPeriod"/>
            </a:pPr>
            <a:r>
              <a:rPr lang="en-IN" sz="2800" dirty="0"/>
              <a:t>Pradhan Mantri's </a:t>
            </a:r>
            <a:r>
              <a:rPr lang="en-IN" sz="2800" dirty="0" err="1"/>
              <a:t>Gramodaya</a:t>
            </a:r>
            <a:r>
              <a:rPr lang="en-IN" sz="2800" dirty="0"/>
              <a:t> Yojana (PMGY)</a:t>
            </a:r>
          </a:p>
          <a:p>
            <a:pPr marL="514350" indent="-514350">
              <a:buAutoNum type="arabicPeriod"/>
            </a:pPr>
            <a:r>
              <a:rPr lang="en-IN" sz="2800" dirty="0" err="1"/>
              <a:t>Balwadi</a:t>
            </a:r>
            <a:r>
              <a:rPr lang="en-IN" sz="2800" dirty="0"/>
              <a:t> Feeding Programme</a:t>
            </a:r>
          </a:p>
          <a:p>
            <a:pPr marL="514350" indent="-514350">
              <a:buAutoNum type="arabicPeriod"/>
            </a:pPr>
            <a:r>
              <a:rPr lang="en-IN" sz="2800" dirty="0"/>
              <a:t>Composite Nutrition Programme, and Applied nutrition programme</a:t>
            </a:r>
          </a:p>
        </p:txBody>
      </p:sp>
    </p:spTree>
    <p:extLst>
      <p:ext uri="{BB962C8B-B14F-4D97-AF65-F5344CB8AC3E}">
        <p14:creationId xmlns:p14="http://schemas.microsoft.com/office/powerpoint/2010/main" val="3671008820"/>
      </p:ext>
    </p:extLst>
  </p:cSld>
  <p:clrMapOvr>
    <a:masterClrMapping/>
  </p:clrMapOvr>
  <p:transition spd="med">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700" dirty="0">
                <a:latin typeface="Arial Rounded MT Bold" panose="020F0704030504030204" pitchFamily="34" charset="0"/>
              </a:rPr>
              <a:t>Mid Day Meal Programme</a:t>
            </a:r>
          </a:p>
        </p:txBody>
      </p:sp>
      <p:sp>
        <p:nvSpPr>
          <p:cNvPr id="3" name="Content Placeholder 2"/>
          <p:cNvSpPr>
            <a:spLocks noGrp="1"/>
          </p:cNvSpPr>
          <p:nvPr>
            <p:ph idx="1"/>
          </p:nvPr>
        </p:nvSpPr>
        <p:spPr>
          <a:xfrm>
            <a:off x="628650" y="1038656"/>
            <a:ext cx="8115300" cy="3200291"/>
          </a:xfrm>
        </p:spPr>
        <p:txBody>
          <a:bodyPr>
            <a:noAutofit/>
          </a:bodyPr>
          <a:lstStyle/>
          <a:p>
            <a:r>
              <a:rPr lang="en-IN" sz="2200" dirty="0"/>
              <a:t>The National Programme of Nutritional Support to Primary Education commonly known as Mid Day Meals Scheme was launched in August, 1995</a:t>
            </a:r>
          </a:p>
          <a:p>
            <a:r>
              <a:rPr lang="en-IN" sz="2200" dirty="0"/>
              <a:t>The mid day meal programme is one of the most important ongoing feeding programmes</a:t>
            </a:r>
          </a:p>
          <a:p>
            <a:r>
              <a:rPr lang="en-IN" sz="2200" dirty="0"/>
              <a:t>organized by the Department of Education not only to improve nutritional status of school children but also to attract poor children to school.</a:t>
            </a:r>
          </a:p>
          <a:p>
            <a:pPr marL="0" indent="0">
              <a:buNone/>
            </a:pPr>
            <a:r>
              <a:rPr lang="en-IN" sz="2200" b="1" i="1" dirty="0"/>
              <a:t>     </a:t>
            </a:r>
            <a:r>
              <a:rPr lang="en-IN" sz="2200" b="1" i="1" dirty="0">
                <a:solidFill>
                  <a:srgbClr val="FF0000"/>
                </a:solidFill>
              </a:rPr>
              <a:t>Objectives</a:t>
            </a:r>
          </a:p>
          <a:p>
            <a:r>
              <a:rPr lang="en-IN" sz="2200" dirty="0"/>
              <a:t>The programme is intended to give a boost to universalization of primary education by increasing enrolment, retention and attendance and simultaneously impacting upon nutritional status of students in primary classes.</a:t>
            </a:r>
          </a:p>
        </p:txBody>
      </p:sp>
    </p:spTree>
    <p:extLst>
      <p:ext uri="{BB962C8B-B14F-4D97-AF65-F5344CB8AC3E}">
        <p14:creationId xmlns:p14="http://schemas.microsoft.com/office/powerpoint/2010/main" val="443849824"/>
      </p:ext>
    </p:extLst>
  </p:cSld>
  <p:clrMapOvr>
    <a:masterClrMapping/>
  </p:clrMapOvr>
  <p:transition spd="med">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404664"/>
            <a:ext cx="6672050" cy="798320"/>
          </a:xfrm>
        </p:spPr>
        <p:txBody>
          <a:bodyPr>
            <a:normAutofit/>
          </a:bodyPr>
          <a:lstStyle/>
          <a:p>
            <a:r>
              <a:rPr lang="en-IN" sz="3200" dirty="0">
                <a:latin typeface="Arial Black" panose="020B0A04020102020204" pitchFamily="34" charset="0"/>
              </a:rPr>
              <a:t>Special Nutrition Programme</a:t>
            </a:r>
          </a:p>
        </p:txBody>
      </p:sp>
      <p:sp>
        <p:nvSpPr>
          <p:cNvPr id="3" name="Content Placeholder 2"/>
          <p:cNvSpPr>
            <a:spLocks noGrp="1"/>
          </p:cNvSpPr>
          <p:nvPr>
            <p:ph idx="1"/>
          </p:nvPr>
        </p:nvSpPr>
        <p:spPr>
          <a:xfrm>
            <a:off x="514350" y="980728"/>
            <a:ext cx="8115300" cy="3517603"/>
          </a:xfrm>
        </p:spPr>
        <p:txBody>
          <a:bodyPr/>
          <a:lstStyle/>
          <a:p>
            <a:r>
              <a:rPr lang="en-IN" sz="2400" dirty="0"/>
              <a:t>The Special Nutrition Programme was launched by the Central Social Welfare Board </a:t>
            </a:r>
            <a:r>
              <a:rPr lang="en-IN" sz="2400" b="1" dirty="0"/>
              <a:t>(CSWD) </a:t>
            </a:r>
            <a:r>
              <a:rPr lang="en-IN" sz="2400" dirty="0"/>
              <a:t>in 1970-71.</a:t>
            </a:r>
          </a:p>
          <a:p>
            <a:r>
              <a:rPr lang="en-IN" sz="2400" dirty="0"/>
              <a:t>The aim of the programme was to provide supplementary nutrition to children, pregnant women and nursing mothers belonging to the weaker sections of the society.</a:t>
            </a:r>
          </a:p>
          <a:p>
            <a:r>
              <a:rPr lang="en-IN" sz="2400" dirty="0"/>
              <a:t>The main component of the programme was food supplementation.</a:t>
            </a:r>
          </a:p>
          <a:p>
            <a:r>
              <a:rPr lang="en-IN" sz="2400" dirty="0"/>
              <a:t>The supplement consisted of 300 Kcal and 10 g protein for children and 500 Kcal and 25 g protein for Pregnant- lactating women. Feeding of the beneficiaries was undertaken for 300 days a year.</a:t>
            </a:r>
          </a:p>
          <a:p>
            <a:r>
              <a:rPr lang="en-IN" sz="2400" dirty="0"/>
              <a:t>In addition to supplementary feeding, the scheme also included periodic health check ups for the beneficiaries.</a:t>
            </a:r>
          </a:p>
        </p:txBody>
      </p:sp>
    </p:spTree>
    <p:extLst>
      <p:ext uri="{BB962C8B-B14F-4D97-AF65-F5344CB8AC3E}">
        <p14:creationId xmlns:p14="http://schemas.microsoft.com/office/powerpoint/2010/main" val="3189221933"/>
      </p:ext>
    </p:extLst>
  </p:cSld>
  <p:clrMapOvr>
    <a:masterClrMapping/>
  </p:clrMapOvr>
  <p:transition spd="med">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800" y="422301"/>
            <a:ext cx="7186400" cy="542425"/>
          </a:xfrm>
        </p:spPr>
        <p:txBody>
          <a:bodyPr>
            <a:noAutofit/>
          </a:bodyPr>
          <a:lstStyle/>
          <a:p>
            <a:r>
              <a:rPr lang="en-IN" sz="3200" b="1" dirty="0"/>
              <a:t>Pradhan Mantri's Gramodaya Yojana (PMGY)</a:t>
            </a:r>
            <a:endParaRPr lang="en-IN" sz="3200" dirty="0"/>
          </a:p>
        </p:txBody>
      </p:sp>
      <p:sp>
        <p:nvSpPr>
          <p:cNvPr id="3" name="Content Placeholder 2"/>
          <p:cNvSpPr>
            <a:spLocks noGrp="1"/>
          </p:cNvSpPr>
          <p:nvPr>
            <p:ph idx="1"/>
          </p:nvPr>
        </p:nvSpPr>
        <p:spPr>
          <a:xfrm>
            <a:off x="514350" y="1556792"/>
            <a:ext cx="8115300" cy="3459707"/>
          </a:xfrm>
        </p:spPr>
        <p:txBody>
          <a:bodyPr/>
          <a:lstStyle/>
          <a:p>
            <a:r>
              <a:rPr lang="en-IN" sz="2400" dirty="0"/>
              <a:t>In order to achieve the objective of sustainable human development at the village level, a new initiative in the form of Pradhan Mantri's Gramodaya Yojana (PMGY) has been introduced in the Annual Plan 2000-01.</a:t>
            </a:r>
          </a:p>
          <a:p>
            <a:r>
              <a:rPr lang="en-IN" sz="2400" dirty="0"/>
              <a:t>Schemes related to health, nutrition, education, drinking water, housing and rural roads are undertaken within this programme</a:t>
            </a:r>
          </a:p>
          <a:p>
            <a:r>
              <a:rPr lang="en-IN" sz="2400" dirty="0"/>
              <a:t>The PMGY has two components: Prograrmmes for rural connectivity with 50 percent allocation, and other programmes of primary health, primary education, rural shelter, rural drinking water and nutrition with the remaining 50 percent allocation.</a:t>
            </a:r>
          </a:p>
        </p:txBody>
      </p:sp>
    </p:spTree>
    <p:extLst>
      <p:ext uri="{BB962C8B-B14F-4D97-AF65-F5344CB8AC3E}">
        <p14:creationId xmlns:p14="http://schemas.microsoft.com/office/powerpoint/2010/main" val="568714859"/>
      </p:ext>
    </p:extLst>
  </p:cSld>
  <p:clrMapOvr>
    <a:masterClrMapping/>
  </p:clrMapOvr>
  <p:transition spd="med">
    <p:wipe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025" y="384273"/>
            <a:ext cx="6457950" cy="969771"/>
          </a:xfrm>
        </p:spPr>
        <p:txBody>
          <a:bodyPr/>
          <a:lstStyle/>
          <a:p>
            <a:r>
              <a:rPr lang="en-IN" sz="3200" b="1" dirty="0"/>
              <a:t>Balwadi Feeding Programme</a:t>
            </a:r>
            <a:endParaRPr lang="en-IN" sz="3200" dirty="0"/>
          </a:p>
        </p:txBody>
      </p:sp>
      <p:sp>
        <p:nvSpPr>
          <p:cNvPr id="3" name="Content Placeholder 2"/>
          <p:cNvSpPr>
            <a:spLocks noGrp="1"/>
          </p:cNvSpPr>
          <p:nvPr>
            <p:ph idx="1"/>
          </p:nvPr>
        </p:nvSpPr>
        <p:spPr>
          <a:xfrm>
            <a:off x="395536" y="1354044"/>
            <a:ext cx="8115300" cy="3120963"/>
          </a:xfrm>
        </p:spPr>
        <p:txBody>
          <a:bodyPr>
            <a:noAutofit/>
          </a:bodyPr>
          <a:lstStyle/>
          <a:p>
            <a:r>
              <a:rPr lang="en-IN" sz="2200" dirty="0"/>
              <a:t> Like the Special Nutrition Programme , the Balwadi Feeding Programme was also launched in 1970-71. </a:t>
            </a:r>
          </a:p>
          <a:p>
            <a:r>
              <a:rPr lang="en-IN" sz="2200" dirty="0"/>
              <a:t>Although the Special Nutrition Programme is no longer in operation, the Balwadi Feeding Programme remains one of the ongoing programmes -implemented through the voluntary organizations. </a:t>
            </a:r>
          </a:p>
          <a:p>
            <a:r>
              <a:rPr lang="en-IN" sz="2200" dirty="0"/>
              <a:t>The beneficiaries of the programme include preschool children attending the Balwadi. The services provided under the programme are supplementary feeding, regular health check-ups, immunization, habit formation and socialization through games and recreation.</a:t>
            </a:r>
          </a:p>
          <a:p>
            <a:r>
              <a:rPr lang="en-IN" sz="2200" dirty="0"/>
              <a:t>The nutrition programme also has an educative </a:t>
            </a:r>
            <a:r>
              <a:rPr lang="en-IN" sz="2200" b="1" dirty="0"/>
              <a:t> </a:t>
            </a:r>
            <a:r>
              <a:rPr lang="en-IN" sz="2200" dirty="0"/>
              <a:t>value as it brings together several children of the same age and is expected to</a:t>
            </a:r>
            <a:r>
              <a:rPr lang="en-IN" sz="2200" b="1" dirty="0"/>
              <a:t> </a:t>
            </a:r>
            <a:r>
              <a:rPr lang="en-IN" sz="2200" dirty="0"/>
              <a:t>inculcate good habits and help children develop taste for different types of foods. </a:t>
            </a:r>
          </a:p>
        </p:txBody>
      </p:sp>
    </p:spTree>
    <p:extLst>
      <p:ext uri="{BB962C8B-B14F-4D97-AF65-F5344CB8AC3E}">
        <p14:creationId xmlns:p14="http://schemas.microsoft.com/office/powerpoint/2010/main" val="304567849"/>
      </p:ext>
    </p:extLst>
  </p:cSld>
  <p:clrMapOvr>
    <a:masterClrMapping/>
  </p:clrMapOvr>
  <p:transition spd="med">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04664"/>
            <a:ext cx="7272808" cy="562896"/>
          </a:xfrm>
        </p:spPr>
        <p:txBody>
          <a:bodyPr>
            <a:noAutofit/>
          </a:bodyPr>
          <a:lstStyle/>
          <a:p>
            <a:r>
              <a:rPr lang="en-IN" sz="3200" dirty="0">
                <a:latin typeface="Arial Rounded MT Bold" panose="020F0704030504030204" pitchFamily="34" charset="0"/>
              </a:rPr>
              <a:t>Composite Nutrition Programme</a:t>
            </a:r>
          </a:p>
        </p:txBody>
      </p:sp>
      <p:sp>
        <p:nvSpPr>
          <p:cNvPr id="3" name="Content Placeholder 2"/>
          <p:cNvSpPr>
            <a:spLocks noGrp="1"/>
          </p:cNvSpPr>
          <p:nvPr>
            <p:ph idx="1"/>
          </p:nvPr>
        </p:nvSpPr>
        <p:spPr>
          <a:xfrm>
            <a:off x="514350" y="1196752"/>
            <a:ext cx="8115300" cy="3230999"/>
          </a:xfrm>
        </p:spPr>
        <p:txBody>
          <a:bodyPr>
            <a:noAutofit/>
          </a:bodyPr>
          <a:lstStyle/>
          <a:p>
            <a:r>
              <a:rPr lang="en-IN" sz="2400" dirty="0"/>
              <a:t>The Composite Nutrition Programme was a feeding programme launched by the Department of Community Development, with the main objective of providing nutrition education to the masses. </a:t>
            </a:r>
          </a:p>
          <a:p>
            <a:r>
              <a:rPr lang="en-IN" sz="2400" dirty="0"/>
              <a:t>The core of the programme was nutrition education and its particular application through demonstration feeding. </a:t>
            </a:r>
          </a:p>
          <a:p>
            <a:r>
              <a:rPr lang="en-IN" sz="2400" dirty="0">
                <a:latin typeface="Arial Rounded MT Bold" panose="020F0704030504030204" pitchFamily="34" charset="0"/>
              </a:rPr>
              <a:t>The programme had five components</a:t>
            </a:r>
            <a:r>
              <a:rPr lang="en-IN" sz="2400" dirty="0"/>
              <a:t>:</a:t>
            </a:r>
          </a:p>
          <a:p>
            <a:pPr marL="0" indent="0">
              <a:buNone/>
            </a:pPr>
            <a:r>
              <a:rPr lang="en-IN" sz="2400" b="1" dirty="0"/>
              <a:t>1.</a:t>
            </a:r>
            <a:r>
              <a:rPr lang="en-IN" sz="2400" dirty="0"/>
              <a:t> Nutrition education through mahila mandals</a:t>
            </a:r>
          </a:p>
          <a:p>
            <a:pPr marL="0" indent="0">
              <a:buNone/>
            </a:pPr>
            <a:r>
              <a:rPr lang="en-IN" sz="2400" b="1" dirty="0"/>
              <a:t>2. </a:t>
            </a:r>
            <a:r>
              <a:rPr lang="en-IN" sz="2400" dirty="0"/>
              <a:t>Encouragement of economic activities of mahila mandals ,</a:t>
            </a:r>
          </a:p>
          <a:p>
            <a:pPr marL="0" indent="0">
              <a:buNone/>
            </a:pPr>
            <a:r>
              <a:rPr lang="en-IN" sz="2400" b="1" dirty="0"/>
              <a:t>3. </a:t>
            </a:r>
            <a:r>
              <a:rPr lang="en-IN" sz="2400" dirty="0"/>
              <a:t>Strengthening 'the supervisory machinery for women's programme</a:t>
            </a:r>
          </a:p>
          <a:p>
            <a:pPr marL="0" indent="0">
              <a:buNone/>
            </a:pPr>
            <a:r>
              <a:rPr lang="en-IN" sz="2400" b="1" dirty="0"/>
              <a:t>4. </a:t>
            </a:r>
            <a:r>
              <a:rPr lang="en-IN" sz="2400" dirty="0"/>
              <a:t>Training of associate women workers, and</a:t>
            </a:r>
          </a:p>
          <a:p>
            <a:pPr marL="0" indent="0">
              <a:buNone/>
            </a:pPr>
            <a:r>
              <a:rPr lang="en-IN" sz="2400" b="1" dirty="0"/>
              <a:t>5. </a:t>
            </a:r>
            <a:r>
              <a:rPr lang="en-IN" sz="2400" dirty="0"/>
              <a:t>Demonstration feeding</a:t>
            </a:r>
          </a:p>
        </p:txBody>
      </p:sp>
    </p:spTree>
    <p:extLst>
      <p:ext uri="{BB962C8B-B14F-4D97-AF65-F5344CB8AC3E}">
        <p14:creationId xmlns:p14="http://schemas.microsoft.com/office/powerpoint/2010/main" val="2349964614"/>
      </p:ext>
    </p:extLst>
  </p:cSld>
  <p:clrMapOvr>
    <a:masterClrMapping/>
  </p:clrMapOvr>
  <p:transition spd="med">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404664"/>
            <a:ext cx="6457950" cy="470774"/>
          </a:xfrm>
        </p:spPr>
        <p:txBody>
          <a:bodyPr>
            <a:noAutofit/>
          </a:bodyPr>
          <a:lstStyle/>
          <a:p>
            <a:r>
              <a:rPr lang="en-IN" sz="3200" dirty="0">
                <a:latin typeface="Arial Rounded MT Bold" panose="020F0704030504030204" pitchFamily="34" charset="0"/>
              </a:rPr>
              <a:t>Applied Nutrition Programme</a:t>
            </a:r>
          </a:p>
        </p:txBody>
      </p:sp>
      <p:sp>
        <p:nvSpPr>
          <p:cNvPr id="3" name="Content Placeholder 2"/>
          <p:cNvSpPr>
            <a:spLocks noGrp="1"/>
          </p:cNvSpPr>
          <p:nvPr>
            <p:ph idx="1"/>
          </p:nvPr>
        </p:nvSpPr>
        <p:spPr>
          <a:xfrm>
            <a:off x="646981" y="1124744"/>
            <a:ext cx="8115300" cy="3456187"/>
          </a:xfrm>
        </p:spPr>
        <p:txBody>
          <a:bodyPr>
            <a:noAutofit/>
          </a:bodyPr>
          <a:lstStyle/>
          <a:p>
            <a:r>
              <a:rPr lang="en-IN" sz="2200" dirty="0"/>
              <a:t>The Applied Nutrition Programme was one of the first national nutrition programmes launched in 1963 through the Community Development Department, </a:t>
            </a:r>
          </a:p>
          <a:p>
            <a:r>
              <a:rPr lang="en-IN" sz="2200" dirty="0"/>
              <a:t>Aimed at improving the nutrition of lactating and pregnant women and children. </a:t>
            </a:r>
          </a:p>
          <a:p>
            <a:r>
              <a:rPr lang="en-IN" sz="2200" dirty="0"/>
              <a:t>The programme was developed </a:t>
            </a:r>
            <a:r>
              <a:rPr lang="en-IN" sz="2200" i="1" dirty="0"/>
              <a:t>'to educate rural people about how they can increase and improve their food supply through their own efforts'.</a:t>
            </a:r>
          </a:p>
          <a:p>
            <a:pPr marL="0" indent="0">
              <a:buNone/>
            </a:pPr>
            <a:r>
              <a:rPr lang="en-IN" sz="2200" dirty="0">
                <a:latin typeface="Arial Rounded MT Bold" panose="020F0704030504030204" pitchFamily="34" charset="0"/>
              </a:rPr>
              <a:t> The main objectives of the programme were:</a:t>
            </a:r>
          </a:p>
          <a:p>
            <a:pPr>
              <a:buAutoNum type="arabicPeriod"/>
            </a:pPr>
            <a:r>
              <a:rPr lang="en-IN" sz="2200" dirty="0"/>
              <a:t>To encourage production of body-building foods (such as eggs, fish, milk etc.) and</a:t>
            </a:r>
          </a:p>
          <a:p>
            <a:pPr marL="0" indent="0">
              <a:buNone/>
            </a:pPr>
            <a:r>
              <a:rPr lang="en-IN" sz="2200" dirty="0"/>
              <a:t>    protective foods (such as vegetables, fruits), and</a:t>
            </a:r>
          </a:p>
          <a:p>
            <a:pPr marL="0" indent="0">
              <a:buNone/>
            </a:pPr>
            <a:r>
              <a:rPr lang="en-IN" sz="2200" b="1" dirty="0"/>
              <a:t>2.   </a:t>
            </a:r>
            <a:r>
              <a:rPr lang="en-IN" sz="2200" dirty="0"/>
              <a:t>To provide nutrition education, so as to promote consumption of the body-building</a:t>
            </a:r>
          </a:p>
          <a:p>
            <a:pPr marL="0" indent="0">
              <a:buNone/>
            </a:pPr>
            <a:r>
              <a:rPr lang="en-IN" sz="2200" dirty="0"/>
              <a:t>     protective foods by mothers and children.</a:t>
            </a:r>
          </a:p>
        </p:txBody>
      </p:sp>
    </p:spTree>
    <p:extLst>
      <p:ext uri="{BB962C8B-B14F-4D97-AF65-F5344CB8AC3E}">
        <p14:creationId xmlns:p14="http://schemas.microsoft.com/office/powerpoint/2010/main" val="1169232599"/>
      </p:ext>
    </p:extLst>
  </p:cSld>
  <p:clrMapOvr>
    <a:masterClrMapping/>
  </p:clrMapOvr>
  <p:transition spd="med">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CA4C0-4E18-B476-FE28-7B84031E934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97A8E7E-6F3B-F9A2-047E-63EE6223CE7E}"/>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228196186"/>
      </p:ext>
    </p:extLst>
  </p:cSld>
  <p:clrMapOvr>
    <a:masterClrMapping/>
  </p:clrMapOvr>
  <p:transition spd="med">
    <p:wipe dir="d"/>
  </p:transition>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000066"/>
      </a:folHlink>
    </a:clrScheme>
    <a:fontScheme name="Default Desig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GB" sz="2400" b="1" i="1" u="none" strike="noStrike" cap="none" normalizeH="0" baseline="0" smtClean="0">
            <a:ln>
              <a:noFill/>
            </a:ln>
            <a:solidFill>
              <a:schemeClr val="tx1"/>
            </a:solidFill>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GB" sz="2400" b="1" i="1" u="none" strike="noStrike" cap="none" normalizeH="0" baseline="0" smtClean="0">
            <a:ln>
              <a:noFill/>
            </a:ln>
            <a:solidFill>
              <a:schemeClr val="tx1"/>
            </a:solidFill>
            <a:effectLst/>
            <a:latin typeface="Arial" panose="020B0604020202020204" pitchFamily="34" charset="0"/>
            <a:cs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6286</TotalTime>
  <Words>5011</Words>
  <Application>Microsoft Office PowerPoint</Application>
  <PresentationFormat>On-screen Show (4:3)</PresentationFormat>
  <Paragraphs>722</Paragraphs>
  <Slides>55</Slides>
  <Notes>38</Notes>
  <HiddenSlides>1</HiddenSlides>
  <MMClips>0</MMClips>
  <ScaleCrop>false</ScaleCrop>
  <HeadingPairs>
    <vt:vector size="10"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55</vt:i4>
      </vt:variant>
      <vt:variant>
        <vt:lpstr>Custom Shows</vt:lpstr>
      </vt:variant>
      <vt:variant>
        <vt:i4>1</vt:i4>
      </vt:variant>
    </vt:vector>
  </HeadingPairs>
  <TitlesOfParts>
    <vt:vector size="63" baseType="lpstr">
      <vt:lpstr>Arial</vt:lpstr>
      <vt:lpstr>Arial Black</vt:lpstr>
      <vt:lpstr>Arial Rounded MT Bold</vt:lpstr>
      <vt:lpstr>Times</vt:lpstr>
      <vt:lpstr>Times New Roman</vt:lpstr>
      <vt:lpstr>Default Design</vt:lpstr>
      <vt:lpstr>Photo Editor Photo</vt:lpstr>
      <vt:lpstr>CM 5.6 Program for Nutritional Supplementation &amp; Micronutrient Deficiencies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Supplementary feeding programmes</vt:lpstr>
      <vt:lpstr>Following supplementary feeding programmes : </vt:lpstr>
      <vt:lpstr>Mid Day Meal Programme</vt:lpstr>
      <vt:lpstr>Special Nutrition Programme</vt:lpstr>
      <vt:lpstr>Pradhan Mantri's Gramodaya Yojana (PMGY)</vt:lpstr>
      <vt:lpstr>Balwadi Feeding Programme</vt:lpstr>
      <vt:lpstr>Composite Nutrition Programme</vt:lpstr>
      <vt:lpstr>Applied Nutrition Programme</vt:lpstr>
      <vt:lpstr>PowerPoint Presentation</vt:lpstr>
      <vt:lpstr>Session 1</vt:lpstr>
    </vt:vector>
  </TitlesOfParts>
  <Company>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MNND Training Overheads</dc:title>
  <dc:creator>Andrew Seal</dc:creator>
  <cp:lastModifiedBy>Arun Singh</cp:lastModifiedBy>
  <cp:revision>176</cp:revision>
  <dcterms:created xsi:type="dcterms:W3CDTF">2001-03-27T12:13:51Z</dcterms:created>
  <dcterms:modified xsi:type="dcterms:W3CDTF">2024-06-03T07:14:35Z</dcterms:modified>
</cp:coreProperties>
</file>