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1" r:id="rId5"/>
    <p:sldId id="264" r:id="rId6"/>
    <p:sldId id="257" r:id="rId7"/>
    <p:sldId id="263" r:id="rId8"/>
    <p:sldId id="258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0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9CEEC-0A21-8A15-16C7-B05CDA791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97AD2A-1EF8-A374-B9B1-0656B2CA2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C0EC7-96CC-C9BF-7860-CB686DADE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014B5-3D36-946C-C30A-0E4CF30E6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F9EA5-6A46-4FF5-C435-FD8EF6311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928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987DD-4F4D-1789-1121-BDFAE0C54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030C1-8BD8-2A2D-4839-93D884873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3F61F-311F-0ED2-2EBE-5A021346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E6714-EC63-3A69-ABAE-D3A375EFC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E0562-3C66-0FC7-8966-C912568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7885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00CB-8C11-F821-F45E-E76318CCE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6A5F9-8FE1-9B71-4183-BA8177E1C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8C81A-7FC6-96F2-1F1E-B1E8FADB0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65106-52E0-31E9-0239-676412D7C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2662D-2ED1-9192-6DEA-D909B9A02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7336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D9051-8EB1-F325-C0D0-3FCDC2BB4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9D3A9-C86D-31B2-259B-C9C52CA82D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A1C60B-C6D4-A5D9-2641-B1F928A59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8C9C0-A424-690D-A5A1-9035D2407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8673A1-979F-1836-76B4-CF75A2273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53ED1-B363-1E6F-6D97-5EDC83042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6946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E46A-6B1F-2471-FDCD-E2DE13F4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E0CF3-7AEF-B4F3-E18B-38A24C919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4E1AA-557A-28C1-4D96-5FE980BDC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626F44-7F5E-B5BF-3137-C875820266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A435F5-EB19-EEF2-2E57-4D7EB0954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DD1A86-3D2C-062D-CD49-E7DB66A65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5826AA-7F87-84F8-D41A-E4C08F039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AEB067-07F0-9478-A50F-0C81C34A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144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5A096-5BD9-02AF-BD3D-E2BB5792A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DCA6F2-4890-F2BB-2CDD-81EC103E5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670FD9-10A6-F1B2-C2EB-54D1C7B11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B04487-8528-EA19-903A-EA92F7ED5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008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2A38C7-A65D-E26A-3321-63E1DEDAB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DCE59-5797-74A3-1FE4-A837F5D89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2DFB4-11C9-F45F-DE55-A251E29F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418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FA645-2FD0-411D-18C2-E83387ABC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FBF3F-1A69-7E4F-CED2-2F14F36E5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E57B4-ED27-89F3-CA8E-7FDC05D515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0B553-4136-370C-ECB6-CA8262401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5FC979-DA00-0F91-70CF-11A996BB3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051A9-30EF-0419-BC3C-0260E632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3094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4C0D-E4B1-00AD-8D95-184CCB859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89C58B-04A6-74B1-1977-513851A6F3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C57EC-B1DC-9F42-DEAF-4ECEF00CE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4CFC75-E923-372A-721B-34DDD342C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335FD-16FD-174F-5218-A017D1BB3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232683-FE52-DC70-3B3C-461F57D9A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807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26E1D-66F1-5402-A6AD-71AC197D2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197B2C-9216-EB61-BDB9-6E166E3CD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84D05-4AF8-D5F0-73EF-846881CEB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4147C-2216-2CA8-DDCF-346EA42BF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67A03-8F66-BDAC-0DA8-4DF4B9037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47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BD2893-D25E-ACDB-D810-A97AE28BC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40D7EE-AFD7-30BF-1146-8D5235F36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DA085-0A3D-C776-AC93-0F7B0DAE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09721-8BAB-A66E-2195-DD92CA3E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33E61-561A-2109-EB15-B7AB70FB6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1600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114CC9-C71D-974B-D265-2D6148227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A2BC5-F418-B3E7-776E-3C2BF2008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54ACD-AF32-A2F9-BE0F-A6965E218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C79D8-F116-40F8-8028-03334A437EC8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CF408-4A03-8530-75A9-2829B1568F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4CD48-6883-EC53-D103-12AB9B6E9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03DA5-FFC9-44F0-A4DC-AF8A8E359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84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21AF-2B06-34A2-E6B2-681F7D1A47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Relevance &amp; Current Scenario of Breastfeeding in India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18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F8ED-B667-066C-ED91-BCAE1FE08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Relevance of breastfeeding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23EBB-1A16-2AA8-14B1-3E3513543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3090"/>
            <a:ext cx="10515600" cy="4313873"/>
          </a:xfrm>
        </p:spPr>
        <p:txBody>
          <a:bodyPr>
            <a:normAutofit/>
          </a:bodyPr>
          <a:lstStyle/>
          <a:p>
            <a:r>
              <a:rPr lang="en-US" sz="3600" dirty="0"/>
              <a:t>Improves health, emotional well-being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It has positive societal impact.</a:t>
            </a:r>
          </a:p>
        </p:txBody>
      </p:sp>
    </p:spTree>
    <p:extLst>
      <p:ext uri="{BB962C8B-B14F-4D97-AF65-F5344CB8AC3E}">
        <p14:creationId xmlns:p14="http://schemas.microsoft.com/office/powerpoint/2010/main" val="235190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200EA-F5E1-122C-EAAD-DDE150960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000" b="1" dirty="0">
                <a:solidFill>
                  <a:srgbClr val="FF0000"/>
                </a:solidFill>
              </a:rPr>
              <a:t>Child Health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1817F-E959-AB5B-388B-551598CBC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Lowers the risk of respiratory infections, diarrhea, and other illnesses.</a:t>
            </a:r>
          </a:p>
          <a:p>
            <a:endParaRPr lang="en-US" sz="3600" dirty="0"/>
          </a:p>
          <a:p>
            <a:r>
              <a:rPr lang="en-US" sz="3600" dirty="0"/>
              <a:t>Lower incidence of obesity, diabetes, and cardiovascular diseases later in life</a:t>
            </a:r>
          </a:p>
          <a:p>
            <a:endParaRPr lang="en-US" sz="3600" dirty="0"/>
          </a:p>
          <a:p>
            <a:r>
              <a:rPr lang="en-US" sz="3600" dirty="0"/>
              <a:t>Boost in cognitive development and academic performance.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276600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5C16F-B770-E956-28B4-12485839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000" b="1" dirty="0">
                <a:solidFill>
                  <a:srgbClr val="FF0000"/>
                </a:solidFill>
              </a:rPr>
              <a:t>Maternal Health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15AC4-5BA5-51A8-8282-23521654B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Breastfeeding helps in uterine contraction and reduces postpartum bleeding.</a:t>
            </a:r>
          </a:p>
          <a:p>
            <a:endParaRPr lang="en-US" sz="3600" dirty="0"/>
          </a:p>
          <a:p>
            <a:r>
              <a:rPr lang="en-US" sz="3600" dirty="0"/>
              <a:t>Lowers the risk of breast and ovarian cancers</a:t>
            </a:r>
          </a:p>
          <a:p>
            <a:endParaRPr lang="en-US" sz="3600" dirty="0"/>
          </a:p>
          <a:p>
            <a:r>
              <a:rPr lang="en-US" sz="3600" dirty="0"/>
              <a:t>Promotes a strong emotional bond between mother and infant.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10397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0FC22-4D2E-DF12-F1D8-FE3CCD231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8270" y="234251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Current Scenario of Breastfeeding in India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3634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9782-03E5-36A6-2486-F30F371B5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Scenario of </a:t>
            </a:r>
            <a:r>
              <a:rPr lang="en-IN" b="1" dirty="0">
                <a:solidFill>
                  <a:srgbClr val="FF0000"/>
                </a:solidFill>
              </a:rPr>
              <a:t>Exclusive breastfeeding in India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32048-2248-0F52-62B6-91F671970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Approximately 64% of newborns are put to the breast within one hour of birth. (NFHS-V)</a:t>
            </a:r>
          </a:p>
          <a:p>
            <a:endParaRPr lang="en-US" dirty="0"/>
          </a:p>
          <a:p>
            <a:r>
              <a:rPr lang="en-US" dirty="0"/>
              <a:t>About 41% of infants in India are exclusively breastfed for the first six months (NFHS-V)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880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4526-3F66-68BA-4934-5AE8D1344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Scenario of </a:t>
            </a:r>
            <a:r>
              <a:rPr lang="en-IN" b="1" dirty="0">
                <a:solidFill>
                  <a:srgbClr val="FF0000"/>
                </a:solidFill>
              </a:rPr>
              <a:t>Breast feeding during complementary feeding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8E1C3-210A-BCAB-E413-2EB0C1D01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Around 70% children aged 12-15 months still breastfed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About 57% of children aged 20-23 months continue to receive breast milk.</a:t>
            </a:r>
          </a:p>
          <a:p>
            <a:endParaRPr lang="en-IN" sz="3600" dirty="0"/>
          </a:p>
          <a:p>
            <a:r>
              <a:rPr lang="en-US" sz="3600" dirty="0"/>
              <a:t>This reflects a slight increase from earlier surveys</a:t>
            </a:r>
            <a:endParaRPr lang="en-IN" sz="3600" dirty="0"/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645866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7759D-1900-EA5A-7B7E-C0EEA22EC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5000" b="1" dirty="0">
                <a:solidFill>
                  <a:srgbClr val="FF0000"/>
                </a:solidFill>
              </a:rPr>
              <a:t>Causes for decrease in breast feeding practices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DD508-1EAA-D134-AA63-2455B4A0F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4569"/>
            <a:ext cx="10515600" cy="3902393"/>
          </a:xfrm>
        </p:spPr>
        <p:txBody>
          <a:bodyPr>
            <a:normAutofit/>
          </a:bodyPr>
          <a:lstStyle/>
          <a:p>
            <a:r>
              <a:rPr lang="en-IN" sz="3600" dirty="0"/>
              <a:t>Insufficient maternity leave</a:t>
            </a:r>
          </a:p>
          <a:p>
            <a:r>
              <a:rPr lang="en-IN" sz="3600" dirty="0"/>
              <a:t>Poverty</a:t>
            </a:r>
          </a:p>
          <a:p>
            <a:r>
              <a:rPr lang="en-IN" sz="3600" dirty="0"/>
              <a:t>Lack of awareness  </a:t>
            </a:r>
          </a:p>
          <a:p>
            <a:r>
              <a:rPr lang="en-IN" sz="3600" dirty="0"/>
              <a:t>Lack of education</a:t>
            </a:r>
          </a:p>
          <a:p>
            <a:r>
              <a:rPr lang="en-IN" sz="3600" dirty="0"/>
              <a:t>Lack of guidance, support, counselling to the mothers</a:t>
            </a:r>
          </a:p>
        </p:txBody>
      </p:sp>
    </p:spTree>
    <p:extLst>
      <p:ext uri="{BB962C8B-B14F-4D97-AF65-F5344CB8AC3E}">
        <p14:creationId xmlns:p14="http://schemas.microsoft.com/office/powerpoint/2010/main" val="1675887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CB537-828F-7002-1758-7B11FA6F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b="1" dirty="0">
                <a:solidFill>
                  <a:srgbClr val="FF0000"/>
                </a:solidFill>
              </a:rPr>
              <a:t>For improving breastfeeding practices</a:t>
            </a:r>
            <a:endParaRPr lang="en-IN" sz="5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9BF9F-A4C0-ADF1-624F-25484EB6E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Continued efforts from all sectors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Government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Healthcare providers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NGOs, and communities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9817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220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Relevance &amp; Current Scenario of Breastfeeding in India</vt:lpstr>
      <vt:lpstr>Relevance of breastfeeding</vt:lpstr>
      <vt:lpstr>Child Health Benefits</vt:lpstr>
      <vt:lpstr>Maternal Health Benefits</vt:lpstr>
      <vt:lpstr>Current Scenario of Breastfeeding in India</vt:lpstr>
      <vt:lpstr>Scenario of Exclusive breastfeeding in India</vt:lpstr>
      <vt:lpstr>Scenario of Breast feeding during complementary feeding</vt:lpstr>
      <vt:lpstr>Causes for decrease in breast feeding practices </vt:lpstr>
      <vt:lpstr>For improving breastfeeding practices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Archana Singh</dc:creator>
  <cp:lastModifiedBy>Archana Singh</cp:lastModifiedBy>
  <cp:revision>3</cp:revision>
  <dcterms:created xsi:type="dcterms:W3CDTF">2024-08-04T04:53:09Z</dcterms:created>
  <dcterms:modified xsi:type="dcterms:W3CDTF">2024-08-04T10:14:38Z</dcterms:modified>
</cp:coreProperties>
</file>