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51B99-8C14-AE9C-A5E2-317250749B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E665398-4E35-4F3C-C160-978FF8D13B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CC86599-858C-6764-512F-31142D91F27C}"/>
              </a:ext>
            </a:extLst>
          </p:cNvPr>
          <p:cNvSpPr>
            <a:spLocks noGrp="1"/>
          </p:cNvSpPr>
          <p:nvPr>
            <p:ph type="dt" sz="half" idx="10"/>
          </p:nvPr>
        </p:nvSpPr>
        <p:spPr/>
        <p:txBody>
          <a:bodyPr/>
          <a:lstStyle/>
          <a:p>
            <a:fld id="{D0299B9B-D3A0-416B-B85E-0E8967E3196D}" type="datetimeFigureOut">
              <a:rPr lang="en-IN" smtClean="0"/>
              <a:t>22-07-2024</a:t>
            </a:fld>
            <a:endParaRPr lang="en-IN"/>
          </a:p>
        </p:txBody>
      </p:sp>
      <p:sp>
        <p:nvSpPr>
          <p:cNvPr id="5" name="Footer Placeholder 4">
            <a:extLst>
              <a:ext uri="{FF2B5EF4-FFF2-40B4-BE49-F238E27FC236}">
                <a16:creationId xmlns:a16="http://schemas.microsoft.com/office/drawing/2014/main" id="{6B65820F-5574-83C5-68E7-F47F9922F26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A03BCA4-AA6A-4079-AF00-E5A434A4B003}"/>
              </a:ext>
            </a:extLst>
          </p:cNvPr>
          <p:cNvSpPr>
            <a:spLocks noGrp="1"/>
          </p:cNvSpPr>
          <p:nvPr>
            <p:ph type="sldNum" sz="quarter" idx="12"/>
          </p:nvPr>
        </p:nvSpPr>
        <p:spPr/>
        <p:txBody>
          <a:bodyPr/>
          <a:lstStyle/>
          <a:p>
            <a:fld id="{FA42A2C5-64CA-4999-9700-BD2095475EB6}" type="slidenum">
              <a:rPr lang="en-IN" smtClean="0"/>
              <a:t>‹#›</a:t>
            </a:fld>
            <a:endParaRPr lang="en-IN"/>
          </a:p>
        </p:txBody>
      </p:sp>
    </p:spTree>
    <p:extLst>
      <p:ext uri="{BB962C8B-B14F-4D97-AF65-F5344CB8AC3E}">
        <p14:creationId xmlns:p14="http://schemas.microsoft.com/office/powerpoint/2010/main" val="1645707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8757E-D7B3-1552-3508-A1489986D8C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C794F4A-5043-FC7D-6C37-B535A12903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65598A9-88E6-5584-084B-ABBABF665935}"/>
              </a:ext>
            </a:extLst>
          </p:cNvPr>
          <p:cNvSpPr>
            <a:spLocks noGrp="1"/>
          </p:cNvSpPr>
          <p:nvPr>
            <p:ph type="dt" sz="half" idx="10"/>
          </p:nvPr>
        </p:nvSpPr>
        <p:spPr/>
        <p:txBody>
          <a:bodyPr/>
          <a:lstStyle/>
          <a:p>
            <a:fld id="{D0299B9B-D3A0-416B-B85E-0E8967E3196D}" type="datetimeFigureOut">
              <a:rPr lang="en-IN" smtClean="0"/>
              <a:t>22-07-2024</a:t>
            </a:fld>
            <a:endParaRPr lang="en-IN"/>
          </a:p>
        </p:txBody>
      </p:sp>
      <p:sp>
        <p:nvSpPr>
          <p:cNvPr id="5" name="Footer Placeholder 4">
            <a:extLst>
              <a:ext uri="{FF2B5EF4-FFF2-40B4-BE49-F238E27FC236}">
                <a16:creationId xmlns:a16="http://schemas.microsoft.com/office/drawing/2014/main" id="{81A6341C-C399-1202-7256-20CF66CBF95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E6910AD-E491-6A74-27C4-17BD74396BFD}"/>
              </a:ext>
            </a:extLst>
          </p:cNvPr>
          <p:cNvSpPr>
            <a:spLocks noGrp="1"/>
          </p:cNvSpPr>
          <p:nvPr>
            <p:ph type="sldNum" sz="quarter" idx="12"/>
          </p:nvPr>
        </p:nvSpPr>
        <p:spPr/>
        <p:txBody>
          <a:bodyPr/>
          <a:lstStyle/>
          <a:p>
            <a:fld id="{FA42A2C5-64CA-4999-9700-BD2095475EB6}" type="slidenum">
              <a:rPr lang="en-IN" smtClean="0"/>
              <a:t>‹#›</a:t>
            </a:fld>
            <a:endParaRPr lang="en-IN"/>
          </a:p>
        </p:txBody>
      </p:sp>
    </p:spTree>
    <p:extLst>
      <p:ext uri="{BB962C8B-B14F-4D97-AF65-F5344CB8AC3E}">
        <p14:creationId xmlns:p14="http://schemas.microsoft.com/office/powerpoint/2010/main" val="2827927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747EA-BBFC-D5C3-F508-AF454346C2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136B880-4DFF-8923-6E7D-72CCD93F36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B5E6FA-2B1F-C38A-E14F-333B3979D0FD}"/>
              </a:ext>
            </a:extLst>
          </p:cNvPr>
          <p:cNvSpPr>
            <a:spLocks noGrp="1"/>
          </p:cNvSpPr>
          <p:nvPr>
            <p:ph type="dt" sz="half" idx="10"/>
          </p:nvPr>
        </p:nvSpPr>
        <p:spPr/>
        <p:txBody>
          <a:bodyPr/>
          <a:lstStyle/>
          <a:p>
            <a:fld id="{D0299B9B-D3A0-416B-B85E-0E8967E3196D}" type="datetimeFigureOut">
              <a:rPr lang="en-IN" smtClean="0"/>
              <a:t>22-07-2024</a:t>
            </a:fld>
            <a:endParaRPr lang="en-IN"/>
          </a:p>
        </p:txBody>
      </p:sp>
      <p:sp>
        <p:nvSpPr>
          <p:cNvPr id="5" name="Footer Placeholder 4">
            <a:extLst>
              <a:ext uri="{FF2B5EF4-FFF2-40B4-BE49-F238E27FC236}">
                <a16:creationId xmlns:a16="http://schemas.microsoft.com/office/drawing/2014/main" id="{D135FC63-539C-307D-473E-8116053A587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C27D6E3-3BC7-5AE5-BBB7-05295987887A}"/>
              </a:ext>
            </a:extLst>
          </p:cNvPr>
          <p:cNvSpPr>
            <a:spLocks noGrp="1"/>
          </p:cNvSpPr>
          <p:nvPr>
            <p:ph type="sldNum" sz="quarter" idx="12"/>
          </p:nvPr>
        </p:nvSpPr>
        <p:spPr/>
        <p:txBody>
          <a:bodyPr/>
          <a:lstStyle/>
          <a:p>
            <a:fld id="{FA42A2C5-64CA-4999-9700-BD2095475EB6}" type="slidenum">
              <a:rPr lang="en-IN" smtClean="0"/>
              <a:t>‹#›</a:t>
            </a:fld>
            <a:endParaRPr lang="en-IN"/>
          </a:p>
        </p:txBody>
      </p:sp>
    </p:spTree>
    <p:extLst>
      <p:ext uri="{BB962C8B-B14F-4D97-AF65-F5344CB8AC3E}">
        <p14:creationId xmlns:p14="http://schemas.microsoft.com/office/powerpoint/2010/main" val="3312016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E8B6B-7235-208F-A5BE-5FA38ED1342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234A6AA-32C9-7AE6-8960-3B242A1511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1A660AA-9470-71D8-2091-DF2C5A5D21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5E9F92D-87A9-5E60-A1E0-C90F1F1E32BE}"/>
              </a:ext>
            </a:extLst>
          </p:cNvPr>
          <p:cNvSpPr>
            <a:spLocks noGrp="1"/>
          </p:cNvSpPr>
          <p:nvPr>
            <p:ph type="dt" sz="half" idx="10"/>
          </p:nvPr>
        </p:nvSpPr>
        <p:spPr/>
        <p:txBody>
          <a:bodyPr/>
          <a:lstStyle/>
          <a:p>
            <a:fld id="{D0299B9B-D3A0-416B-B85E-0E8967E3196D}" type="datetimeFigureOut">
              <a:rPr lang="en-IN" smtClean="0"/>
              <a:t>22-07-2024</a:t>
            </a:fld>
            <a:endParaRPr lang="en-IN"/>
          </a:p>
        </p:txBody>
      </p:sp>
      <p:sp>
        <p:nvSpPr>
          <p:cNvPr id="6" name="Footer Placeholder 5">
            <a:extLst>
              <a:ext uri="{FF2B5EF4-FFF2-40B4-BE49-F238E27FC236}">
                <a16:creationId xmlns:a16="http://schemas.microsoft.com/office/drawing/2014/main" id="{D0900FE3-7A99-795D-B5DD-C956BEF9069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579ACD1-E36F-3783-4C90-39EEE1EA03EB}"/>
              </a:ext>
            </a:extLst>
          </p:cNvPr>
          <p:cNvSpPr>
            <a:spLocks noGrp="1"/>
          </p:cNvSpPr>
          <p:nvPr>
            <p:ph type="sldNum" sz="quarter" idx="12"/>
          </p:nvPr>
        </p:nvSpPr>
        <p:spPr/>
        <p:txBody>
          <a:bodyPr/>
          <a:lstStyle/>
          <a:p>
            <a:fld id="{FA42A2C5-64CA-4999-9700-BD2095475EB6}" type="slidenum">
              <a:rPr lang="en-IN" smtClean="0"/>
              <a:t>‹#›</a:t>
            </a:fld>
            <a:endParaRPr lang="en-IN"/>
          </a:p>
        </p:txBody>
      </p:sp>
    </p:spTree>
    <p:extLst>
      <p:ext uri="{BB962C8B-B14F-4D97-AF65-F5344CB8AC3E}">
        <p14:creationId xmlns:p14="http://schemas.microsoft.com/office/powerpoint/2010/main" val="2356747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D5EA7-CA1C-7B45-E8B3-1FE694E158B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9372048-30CA-2358-8847-3CBA416A6F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663A55-B7C5-C6BA-246D-36E377B508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690A0B8-A034-F0F9-26E3-D68DD8F3FF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ED92A5-64DF-CCB2-16E3-3926B6BCBE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C427B76-683A-4A4B-CED8-02B4A72D389F}"/>
              </a:ext>
            </a:extLst>
          </p:cNvPr>
          <p:cNvSpPr>
            <a:spLocks noGrp="1"/>
          </p:cNvSpPr>
          <p:nvPr>
            <p:ph type="dt" sz="half" idx="10"/>
          </p:nvPr>
        </p:nvSpPr>
        <p:spPr/>
        <p:txBody>
          <a:bodyPr/>
          <a:lstStyle/>
          <a:p>
            <a:fld id="{D0299B9B-D3A0-416B-B85E-0E8967E3196D}" type="datetimeFigureOut">
              <a:rPr lang="en-IN" smtClean="0"/>
              <a:t>22-07-2024</a:t>
            </a:fld>
            <a:endParaRPr lang="en-IN"/>
          </a:p>
        </p:txBody>
      </p:sp>
      <p:sp>
        <p:nvSpPr>
          <p:cNvPr id="8" name="Footer Placeholder 7">
            <a:extLst>
              <a:ext uri="{FF2B5EF4-FFF2-40B4-BE49-F238E27FC236}">
                <a16:creationId xmlns:a16="http://schemas.microsoft.com/office/drawing/2014/main" id="{14BF43E3-86D3-7320-1F81-A3D0E98BBDF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68A801A-6D0E-C81B-DD09-BFC0EB82B1C4}"/>
              </a:ext>
            </a:extLst>
          </p:cNvPr>
          <p:cNvSpPr>
            <a:spLocks noGrp="1"/>
          </p:cNvSpPr>
          <p:nvPr>
            <p:ph type="sldNum" sz="quarter" idx="12"/>
          </p:nvPr>
        </p:nvSpPr>
        <p:spPr/>
        <p:txBody>
          <a:bodyPr/>
          <a:lstStyle/>
          <a:p>
            <a:fld id="{FA42A2C5-64CA-4999-9700-BD2095475EB6}" type="slidenum">
              <a:rPr lang="en-IN" smtClean="0"/>
              <a:t>‹#›</a:t>
            </a:fld>
            <a:endParaRPr lang="en-IN"/>
          </a:p>
        </p:txBody>
      </p:sp>
    </p:spTree>
    <p:extLst>
      <p:ext uri="{BB962C8B-B14F-4D97-AF65-F5344CB8AC3E}">
        <p14:creationId xmlns:p14="http://schemas.microsoft.com/office/powerpoint/2010/main" val="160729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9BA96-CA26-0216-35E5-1D00395008A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3C879FC-D89D-FA65-BE9D-0590971BB3D6}"/>
              </a:ext>
            </a:extLst>
          </p:cNvPr>
          <p:cNvSpPr>
            <a:spLocks noGrp="1"/>
          </p:cNvSpPr>
          <p:nvPr>
            <p:ph type="dt" sz="half" idx="10"/>
          </p:nvPr>
        </p:nvSpPr>
        <p:spPr/>
        <p:txBody>
          <a:bodyPr/>
          <a:lstStyle/>
          <a:p>
            <a:fld id="{D0299B9B-D3A0-416B-B85E-0E8967E3196D}" type="datetimeFigureOut">
              <a:rPr lang="en-IN" smtClean="0"/>
              <a:t>22-07-2024</a:t>
            </a:fld>
            <a:endParaRPr lang="en-IN"/>
          </a:p>
        </p:txBody>
      </p:sp>
      <p:sp>
        <p:nvSpPr>
          <p:cNvPr id="4" name="Footer Placeholder 3">
            <a:extLst>
              <a:ext uri="{FF2B5EF4-FFF2-40B4-BE49-F238E27FC236}">
                <a16:creationId xmlns:a16="http://schemas.microsoft.com/office/drawing/2014/main" id="{75FD356B-240A-AC91-BE35-BA7DE819B68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E68E17B-D8A6-8206-D045-3749F8AAFC65}"/>
              </a:ext>
            </a:extLst>
          </p:cNvPr>
          <p:cNvSpPr>
            <a:spLocks noGrp="1"/>
          </p:cNvSpPr>
          <p:nvPr>
            <p:ph type="sldNum" sz="quarter" idx="12"/>
          </p:nvPr>
        </p:nvSpPr>
        <p:spPr/>
        <p:txBody>
          <a:bodyPr/>
          <a:lstStyle/>
          <a:p>
            <a:fld id="{FA42A2C5-64CA-4999-9700-BD2095475EB6}" type="slidenum">
              <a:rPr lang="en-IN" smtClean="0"/>
              <a:t>‹#›</a:t>
            </a:fld>
            <a:endParaRPr lang="en-IN"/>
          </a:p>
        </p:txBody>
      </p:sp>
    </p:spTree>
    <p:extLst>
      <p:ext uri="{BB962C8B-B14F-4D97-AF65-F5344CB8AC3E}">
        <p14:creationId xmlns:p14="http://schemas.microsoft.com/office/powerpoint/2010/main" val="1922095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3A20ED-A3D8-F5A8-0703-6BAE764D41CC}"/>
              </a:ext>
            </a:extLst>
          </p:cNvPr>
          <p:cNvSpPr>
            <a:spLocks noGrp="1"/>
          </p:cNvSpPr>
          <p:nvPr>
            <p:ph type="dt" sz="half" idx="10"/>
          </p:nvPr>
        </p:nvSpPr>
        <p:spPr/>
        <p:txBody>
          <a:bodyPr/>
          <a:lstStyle/>
          <a:p>
            <a:fld id="{D0299B9B-D3A0-416B-B85E-0E8967E3196D}" type="datetimeFigureOut">
              <a:rPr lang="en-IN" smtClean="0"/>
              <a:t>22-07-2024</a:t>
            </a:fld>
            <a:endParaRPr lang="en-IN"/>
          </a:p>
        </p:txBody>
      </p:sp>
      <p:sp>
        <p:nvSpPr>
          <p:cNvPr id="3" name="Footer Placeholder 2">
            <a:extLst>
              <a:ext uri="{FF2B5EF4-FFF2-40B4-BE49-F238E27FC236}">
                <a16:creationId xmlns:a16="http://schemas.microsoft.com/office/drawing/2014/main" id="{5EAFA6AF-E585-8022-1EE7-049BFB83E03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427DF48-F58D-57C4-2B78-E48442F7601A}"/>
              </a:ext>
            </a:extLst>
          </p:cNvPr>
          <p:cNvSpPr>
            <a:spLocks noGrp="1"/>
          </p:cNvSpPr>
          <p:nvPr>
            <p:ph type="sldNum" sz="quarter" idx="12"/>
          </p:nvPr>
        </p:nvSpPr>
        <p:spPr/>
        <p:txBody>
          <a:bodyPr/>
          <a:lstStyle/>
          <a:p>
            <a:fld id="{FA42A2C5-64CA-4999-9700-BD2095475EB6}" type="slidenum">
              <a:rPr lang="en-IN" smtClean="0"/>
              <a:t>‹#›</a:t>
            </a:fld>
            <a:endParaRPr lang="en-IN"/>
          </a:p>
        </p:txBody>
      </p:sp>
    </p:spTree>
    <p:extLst>
      <p:ext uri="{BB962C8B-B14F-4D97-AF65-F5344CB8AC3E}">
        <p14:creationId xmlns:p14="http://schemas.microsoft.com/office/powerpoint/2010/main" val="2007093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68935-AE30-3E79-BF11-A35F2DD8F0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58C9CEE-6BFA-6969-543B-B05F64E568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7BDDAFA-B6AB-2B76-8CE1-541F0B85E9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7A1030-EB17-5010-ABB6-6D8A6370317C}"/>
              </a:ext>
            </a:extLst>
          </p:cNvPr>
          <p:cNvSpPr>
            <a:spLocks noGrp="1"/>
          </p:cNvSpPr>
          <p:nvPr>
            <p:ph type="dt" sz="half" idx="10"/>
          </p:nvPr>
        </p:nvSpPr>
        <p:spPr/>
        <p:txBody>
          <a:bodyPr/>
          <a:lstStyle/>
          <a:p>
            <a:fld id="{D0299B9B-D3A0-416B-B85E-0E8967E3196D}" type="datetimeFigureOut">
              <a:rPr lang="en-IN" smtClean="0"/>
              <a:t>22-07-2024</a:t>
            </a:fld>
            <a:endParaRPr lang="en-IN"/>
          </a:p>
        </p:txBody>
      </p:sp>
      <p:sp>
        <p:nvSpPr>
          <p:cNvPr id="6" name="Footer Placeholder 5">
            <a:extLst>
              <a:ext uri="{FF2B5EF4-FFF2-40B4-BE49-F238E27FC236}">
                <a16:creationId xmlns:a16="http://schemas.microsoft.com/office/drawing/2014/main" id="{2F457772-CF4C-DB9B-15BF-E590D1FBF6E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DE5D1D2-3AB3-4E7B-3902-8DE6D71F44F2}"/>
              </a:ext>
            </a:extLst>
          </p:cNvPr>
          <p:cNvSpPr>
            <a:spLocks noGrp="1"/>
          </p:cNvSpPr>
          <p:nvPr>
            <p:ph type="sldNum" sz="quarter" idx="12"/>
          </p:nvPr>
        </p:nvSpPr>
        <p:spPr/>
        <p:txBody>
          <a:bodyPr/>
          <a:lstStyle/>
          <a:p>
            <a:fld id="{FA42A2C5-64CA-4999-9700-BD2095475EB6}" type="slidenum">
              <a:rPr lang="en-IN" smtClean="0"/>
              <a:t>‹#›</a:t>
            </a:fld>
            <a:endParaRPr lang="en-IN"/>
          </a:p>
        </p:txBody>
      </p:sp>
    </p:spTree>
    <p:extLst>
      <p:ext uri="{BB962C8B-B14F-4D97-AF65-F5344CB8AC3E}">
        <p14:creationId xmlns:p14="http://schemas.microsoft.com/office/powerpoint/2010/main" val="972036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473D1-30AD-0E44-992E-240774688C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C1558EE-F095-E143-43C7-B804E8970E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D7B6F15-AC6D-BDBB-3326-9421ADBE29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537F4C-2DB7-CF56-2267-2BFE1B4D2458}"/>
              </a:ext>
            </a:extLst>
          </p:cNvPr>
          <p:cNvSpPr>
            <a:spLocks noGrp="1"/>
          </p:cNvSpPr>
          <p:nvPr>
            <p:ph type="dt" sz="half" idx="10"/>
          </p:nvPr>
        </p:nvSpPr>
        <p:spPr/>
        <p:txBody>
          <a:bodyPr/>
          <a:lstStyle/>
          <a:p>
            <a:fld id="{D0299B9B-D3A0-416B-B85E-0E8967E3196D}" type="datetimeFigureOut">
              <a:rPr lang="en-IN" smtClean="0"/>
              <a:t>22-07-2024</a:t>
            </a:fld>
            <a:endParaRPr lang="en-IN"/>
          </a:p>
        </p:txBody>
      </p:sp>
      <p:sp>
        <p:nvSpPr>
          <p:cNvPr id="6" name="Footer Placeholder 5">
            <a:extLst>
              <a:ext uri="{FF2B5EF4-FFF2-40B4-BE49-F238E27FC236}">
                <a16:creationId xmlns:a16="http://schemas.microsoft.com/office/drawing/2014/main" id="{B7162F56-9D79-1349-17B6-92DAC341BAD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60D90A6-CD85-5095-AED9-B37EC357A84B}"/>
              </a:ext>
            </a:extLst>
          </p:cNvPr>
          <p:cNvSpPr>
            <a:spLocks noGrp="1"/>
          </p:cNvSpPr>
          <p:nvPr>
            <p:ph type="sldNum" sz="quarter" idx="12"/>
          </p:nvPr>
        </p:nvSpPr>
        <p:spPr/>
        <p:txBody>
          <a:bodyPr/>
          <a:lstStyle/>
          <a:p>
            <a:fld id="{FA42A2C5-64CA-4999-9700-BD2095475EB6}" type="slidenum">
              <a:rPr lang="en-IN" smtClean="0"/>
              <a:t>‹#›</a:t>
            </a:fld>
            <a:endParaRPr lang="en-IN"/>
          </a:p>
        </p:txBody>
      </p:sp>
    </p:spTree>
    <p:extLst>
      <p:ext uri="{BB962C8B-B14F-4D97-AF65-F5344CB8AC3E}">
        <p14:creationId xmlns:p14="http://schemas.microsoft.com/office/powerpoint/2010/main" val="785826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F3DA3-FB4E-DA77-6D78-F76520E3395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76BA607-731B-2436-1032-5D62AC481B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6EEC37-840A-6B21-8806-1C1AC82AF0AF}"/>
              </a:ext>
            </a:extLst>
          </p:cNvPr>
          <p:cNvSpPr>
            <a:spLocks noGrp="1"/>
          </p:cNvSpPr>
          <p:nvPr>
            <p:ph type="dt" sz="half" idx="10"/>
          </p:nvPr>
        </p:nvSpPr>
        <p:spPr/>
        <p:txBody>
          <a:bodyPr/>
          <a:lstStyle/>
          <a:p>
            <a:fld id="{D0299B9B-D3A0-416B-B85E-0E8967E3196D}" type="datetimeFigureOut">
              <a:rPr lang="en-IN" smtClean="0"/>
              <a:t>22-07-2024</a:t>
            </a:fld>
            <a:endParaRPr lang="en-IN"/>
          </a:p>
        </p:txBody>
      </p:sp>
      <p:sp>
        <p:nvSpPr>
          <p:cNvPr id="5" name="Footer Placeholder 4">
            <a:extLst>
              <a:ext uri="{FF2B5EF4-FFF2-40B4-BE49-F238E27FC236}">
                <a16:creationId xmlns:a16="http://schemas.microsoft.com/office/drawing/2014/main" id="{469D6232-8FDA-B17B-2595-3A8EB58089A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EF172BD-CB49-08B9-D3CB-EC8C001D6604}"/>
              </a:ext>
            </a:extLst>
          </p:cNvPr>
          <p:cNvSpPr>
            <a:spLocks noGrp="1"/>
          </p:cNvSpPr>
          <p:nvPr>
            <p:ph type="sldNum" sz="quarter" idx="12"/>
          </p:nvPr>
        </p:nvSpPr>
        <p:spPr/>
        <p:txBody>
          <a:bodyPr/>
          <a:lstStyle/>
          <a:p>
            <a:fld id="{FA42A2C5-64CA-4999-9700-BD2095475EB6}" type="slidenum">
              <a:rPr lang="en-IN" smtClean="0"/>
              <a:t>‹#›</a:t>
            </a:fld>
            <a:endParaRPr lang="en-IN"/>
          </a:p>
        </p:txBody>
      </p:sp>
    </p:spTree>
    <p:extLst>
      <p:ext uri="{BB962C8B-B14F-4D97-AF65-F5344CB8AC3E}">
        <p14:creationId xmlns:p14="http://schemas.microsoft.com/office/powerpoint/2010/main" val="2565628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06D98F-5F06-EF41-AAED-1501FF97DC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72570BB-8D3E-AB57-5F4B-6725D67B264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BFE4067-FB61-E14E-8E18-08A58B869A6C}"/>
              </a:ext>
            </a:extLst>
          </p:cNvPr>
          <p:cNvSpPr>
            <a:spLocks noGrp="1"/>
          </p:cNvSpPr>
          <p:nvPr>
            <p:ph type="dt" sz="half" idx="10"/>
          </p:nvPr>
        </p:nvSpPr>
        <p:spPr/>
        <p:txBody>
          <a:bodyPr/>
          <a:lstStyle/>
          <a:p>
            <a:fld id="{D0299B9B-D3A0-416B-B85E-0E8967E3196D}" type="datetimeFigureOut">
              <a:rPr lang="en-IN" smtClean="0"/>
              <a:t>22-07-2024</a:t>
            </a:fld>
            <a:endParaRPr lang="en-IN"/>
          </a:p>
        </p:txBody>
      </p:sp>
      <p:sp>
        <p:nvSpPr>
          <p:cNvPr id="5" name="Footer Placeholder 4">
            <a:extLst>
              <a:ext uri="{FF2B5EF4-FFF2-40B4-BE49-F238E27FC236}">
                <a16:creationId xmlns:a16="http://schemas.microsoft.com/office/drawing/2014/main" id="{7FE9648C-075F-23CE-C701-D19374CF6C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689A95C-E72E-D95B-EFF7-425DBADB90AD}"/>
              </a:ext>
            </a:extLst>
          </p:cNvPr>
          <p:cNvSpPr>
            <a:spLocks noGrp="1"/>
          </p:cNvSpPr>
          <p:nvPr>
            <p:ph type="sldNum" sz="quarter" idx="12"/>
          </p:nvPr>
        </p:nvSpPr>
        <p:spPr/>
        <p:txBody>
          <a:bodyPr/>
          <a:lstStyle/>
          <a:p>
            <a:fld id="{FA42A2C5-64CA-4999-9700-BD2095475EB6}" type="slidenum">
              <a:rPr lang="en-IN" smtClean="0"/>
              <a:t>‹#›</a:t>
            </a:fld>
            <a:endParaRPr lang="en-IN"/>
          </a:p>
        </p:txBody>
      </p:sp>
    </p:spTree>
    <p:extLst>
      <p:ext uri="{BB962C8B-B14F-4D97-AF65-F5344CB8AC3E}">
        <p14:creationId xmlns:p14="http://schemas.microsoft.com/office/powerpoint/2010/main" val="190062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8FFC52-403E-5D04-EE69-C1564615EA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F507B02-C117-8DDB-703F-F8F03D168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3C2831A-16E2-B0C4-C974-33472BD76A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299B9B-D3A0-416B-B85E-0E8967E3196D}" type="datetimeFigureOut">
              <a:rPr lang="en-IN" smtClean="0"/>
              <a:t>22-07-2024</a:t>
            </a:fld>
            <a:endParaRPr lang="en-IN"/>
          </a:p>
        </p:txBody>
      </p:sp>
      <p:sp>
        <p:nvSpPr>
          <p:cNvPr id="5" name="Footer Placeholder 4">
            <a:extLst>
              <a:ext uri="{FF2B5EF4-FFF2-40B4-BE49-F238E27FC236}">
                <a16:creationId xmlns:a16="http://schemas.microsoft.com/office/drawing/2014/main" id="{6BBC68DC-7261-07D3-7E5C-641F7DC09D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D35C5B1-7267-A313-EB37-75730157F3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42A2C5-64CA-4999-9700-BD2095475EB6}" type="slidenum">
              <a:rPr lang="en-IN" smtClean="0"/>
              <a:t>‹#›</a:t>
            </a:fld>
            <a:endParaRPr lang="en-IN"/>
          </a:p>
        </p:txBody>
      </p:sp>
    </p:spTree>
    <p:extLst>
      <p:ext uri="{BB962C8B-B14F-4D97-AF65-F5344CB8AC3E}">
        <p14:creationId xmlns:p14="http://schemas.microsoft.com/office/powerpoint/2010/main" val="390992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D83E0-F230-3BB6-8FFA-19DD4EA59B2A}"/>
              </a:ext>
            </a:extLst>
          </p:cNvPr>
          <p:cNvSpPr>
            <a:spLocks noGrp="1"/>
          </p:cNvSpPr>
          <p:nvPr>
            <p:ph type="ctrTitle"/>
          </p:nvPr>
        </p:nvSpPr>
        <p:spPr/>
        <p:txBody>
          <a:bodyPr/>
          <a:lstStyle/>
          <a:p>
            <a:r>
              <a:rPr lang="en-IN" dirty="0"/>
              <a:t>Bias in Epidemiological Studies</a:t>
            </a:r>
          </a:p>
        </p:txBody>
      </p:sp>
    </p:spTree>
    <p:extLst>
      <p:ext uri="{BB962C8B-B14F-4D97-AF65-F5344CB8AC3E}">
        <p14:creationId xmlns:p14="http://schemas.microsoft.com/office/powerpoint/2010/main" val="1771241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BE70-3608-882E-1B96-B4EB661E6440}"/>
              </a:ext>
            </a:extLst>
          </p:cNvPr>
          <p:cNvSpPr>
            <a:spLocks noGrp="1"/>
          </p:cNvSpPr>
          <p:nvPr>
            <p:ph type="title"/>
          </p:nvPr>
        </p:nvSpPr>
        <p:spPr/>
        <p:txBody>
          <a:bodyPr/>
          <a:lstStyle/>
          <a:p>
            <a:r>
              <a:rPr lang="en-US" dirty="0"/>
              <a:t>Outline</a:t>
            </a:r>
            <a:endParaRPr lang="en-IN" dirty="0"/>
          </a:p>
        </p:txBody>
      </p:sp>
      <p:sp>
        <p:nvSpPr>
          <p:cNvPr id="3" name="Content Placeholder 2">
            <a:extLst>
              <a:ext uri="{FF2B5EF4-FFF2-40B4-BE49-F238E27FC236}">
                <a16:creationId xmlns:a16="http://schemas.microsoft.com/office/drawing/2014/main" id="{DC6041D3-287D-1E03-7C9C-A383D08B674E}"/>
              </a:ext>
            </a:extLst>
          </p:cNvPr>
          <p:cNvSpPr>
            <a:spLocks noGrp="1"/>
          </p:cNvSpPr>
          <p:nvPr>
            <p:ph idx="1"/>
          </p:nvPr>
        </p:nvSpPr>
        <p:spPr/>
        <p:txBody>
          <a:bodyPr>
            <a:normAutofit fontScale="85000" lnSpcReduction="20000"/>
          </a:bodyPr>
          <a:lstStyle/>
          <a:p>
            <a:r>
              <a:rPr lang="en-US" b="1" dirty="0"/>
              <a:t>Introduction</a:t>
            </a:r>
          </a:p>
          <a:p>
            <a:pPr>
              <a:buFont typeface="Arial" panose="020B0604020202020204" pitchFamily="34" charset="0"/>
              <a:buChar char="•"/>
            </a:pPr>
            <a:r>
              <a:rPr lang="en-US" dirty="0"/>
              <a:t>Definition of Bias</a:t>
            </a:r>
          </a:p>
          <a:p>
            <a:pPr>
              <a:buFont typeface="Arial" panose="020B0604020202020204" pitchFamily="34" charset="0"/>
              <a:buChar char="•"/>
            </a:pPr>
            <a:r>
              <a:rPr lang="en-US" dirty="0"/>
              <a:t>Importance of understanding bias in epidemiological research</a:t>
            </a:r>
          </a:p>
          <a:p>
            <a:pPr>
              <a:buFont typeface="Arial" panose="020B0604020202020204" pitchFamily="34" charset="0"/>
              <a:buChar char="•"/>
            </a:pPr>
            <a:r>
              <a:rPr lang="en-US" dirty="0"/>
              <a:t>Overview of types of bias</a:t>
            </a:r>
          </a:p>
          <a:p>
            <a:r>
              <a:rPr lang="en-US" b="1" dirty="0"/>
              <a:t>2. Types of Bias</a:t>
            </a:r>
          </a:p>
          <a:p>
            <a:pPr>
              <a:buFont typeface="Arial" panose="020B0604020202020204" pitchFamily="34" charset="0"/>
              <a:buChar char="•"/>
            </a:pPr>
            <a:r>
              <a:rPr lang="en-US" b="1" dirty="0"/>
              <a:t>Selection Bias</a:t>
            </a:r>
            <a:endParaRPr lang="en-US" dirty="0"/>
          </a:p>
          <a:p>
            <a:pPr marL="742950" lvl="1" indent="-285750">
              <a:buFont typeface="Arial" panose="020B0604020202020204" pitchFamily="34" charset="0"/>
              <a:buChar char="•"/>
            </a:pPr>
            <a:r>
              <a:rPr lang="en-US" dirty="0"/>
              <a:t>Definition and examples</a:t>
            </a:r>
          </a:p>
          <a:p>
            <a:pPr marL="742950" lvl="1" indent="-285750">
              <a:buFont typeface="Arial" panose="020B0604020202020204" pitchFamily="34" charset="0"/>
              <a:buChar char="•"/>
            </a:pPr>
            <a:r>
              <a:rPr lang="en-US" dirty="0"/>
              <a:t>How it occurs: improper selection of study participants</a:t>
            </a:r>
          </a:p>
          <a:p>
            <a:pPr marL="742950" lvl="1" indent="-285750">
              <a:buFont typeface="Arial" panose="020B0604020202020204" pitchFamily="34" charset="0"/>
              <a:buChar char="•"/>
            </a:pPr>
            <a:r>
              <a:rPr lang="en-US" dirty="0"/>
              <a:t>Examples: non-response bias, loss to follow-up, healthy worker effect</a:t>
            </a:r>
          </a:p>
          <a:p>
            <a:pPr>
              <a:buFont typeface="Arial" panose="020B0604020202020204" pitchFamily="34" charset="0"/>
              <a:buChar char="•"/>
            </a:pPr>
            <a:r>
              <a:rPr lang="en-US" b="1" dirty="0"/>
              <a:t>Information Bias</a:t>
            </a:r>
            <a:endParaRPr lang="en-US" dirty="0"/>
          </a:p>
          <a:p>
            <a:pPr marL="742950" lvl="1" indent="-285750">
              <a:buFont typeface="Arial" panose="020B0604020202020204" pitchFamily="34" charset="0"/>
              <a:buChar char="•"/>
            </a:pPr>
            <a:r>
              <a:rPr lang="en-US" dirty="0"/>
              <a:t>Definition and examples</a:t>
            </a:r>
          </a:p>
          <a:p>
            <a:pPr marL="742950" lvl="1" indent="-285750">
              <a:buFont typeface="Arial" panose="020B0604020202020204" pitchFamily="34" charset="0"/>
              <a:buChar char="•"/>
            </a:pPr>
            <a:r>
              <a:rPr lang="en-US" dirty="0"/>
              <a:t>How it occurs: errors in measurement or data collection</a:t>
            </a:r>
          </a:p>
          <a:p>
            <a:pPr marL="742950" lvl="1" indent="-285750">
              <a:buFont typeface="Arial" panose="020B0604020202020204" pitchFamily="34" charset="0"/>
              <a:buChar char="•"/>
            </a:pPr>
            <a:r>
              <a:rPr lang="en-US" dirty="0"/>
              <a:t>Examples: recall bias, interviewer bias, misclassification bias</a:t>
            </a:r>
          </a:p>
          <a:p>
            <a:endParaRPr lang="en-IN" dirty="0"/>
          </a:p>
        </p:txBody>
      </p:sp>
    </p:spTree>
    <p:extLst>
      <p:ext uri="{BB962C8B-B14F-4D97-AF65-F5344CB8AC3E}">
        <p14:creationId xmlns:p14="http://schemas.microsoft.com/office/powerpoint/2010/main" val="1914983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E095-6593-D618-5CC9-BE21A8D9DBE2}"/>
              </a:ext>
            </a:extLst>
          </p:cNvPr>
          <p:cNvSpPr>
            <a:spLocks noGrp="1"/>
          </p:cNvSpPr>
          <p:nvPr>
            <p:ph type="title"/>
          </p:nvPr>
        </p:nvSpPr>
        <p:spPr/>
        <p:txBody>
          <a:bodyPr/>
          <a:lstStyle/>
          <a:p>
            <a:r>
              <a:rPr lang="en-US" dirty="0"/>
              <a:t>Outline…….</a:t>
            </a:r>
            <a:endParaRPr lang="en-IN" dirty="0"/>
          </a:p>
        </p:txBody>
      </p:sp>
      <p:sp>
        <p:nvSpPr>
          <p:cNvPr id="3" name="Content Placeholder 2">
            <a:extLst>
              <a:ext uri="{FF2B5EF4-FFF2-40B4-BE49-F238E27FC236}">
                <a16:creationId xmlns:a16="http://schemas.microsoft.com/office/drawing/2014/main" id="{51E97BDC-CC7F-AB81-3A70-97C45195FFA3}"/>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en-US" b="1" dirty="0"/>
              <a:t>Confounding Bias</a:t>
            </a:r>
            <a:endParaRPr lang="en-US" dirty="0"/>
          </a:p>
          <a:p>
            <a:pPr marL="742950" lvl="1" indent="-285750">
              <a:buFont typeface="Arial" panose="020B0604020202020204" pitchFamily="34" charset="0"/>
              <a:buChar char="•"/>
            </a:pPr>
            <a:r>
              <a:rPr lang="en-US" dirty="0"/>
              <a:t>Definition and examples</a:t>
            </a:r>
          </a:p>
          <a:p>
            <a:pPr marL="742950" lvl="1" indent="-285750">
              <a:buFont typeface="Arial" panose="020B0604020202020204" pitchFamily="34" charset="0"/>
              <a:buChar char="•"/>
            </a:pPr>
            <a:r>
              <a:rPr lang="en-US" dirty="0"/>
              <a:t>How it occurs: mixing of effects between the exposure, outcome, and a third variable</a:t>
            </a:r>
          </a:p>
          <a:p>
            <a:pPr marL="742950" lvl="1" indent="-285750">
              <a:buFont typeface="Arial" panose="020B0604020202020204" pitchFamily="34" charset="0"/>
              <a:buChar char="•"/>
            </a:pPr>
            <a:r>
              <a:rPr lang="en-US" dirty="0"/>
              <a:t>Examples: age, sex, socioeconomic status</a:t>
            </a:r>
          </a:p>
          <a:p>
            <a:r>
              <a:rPr lang="en-US" b="1" dirty="0"/>
              <a:t>3. Selection Bias</a:t>
            </a:r>
          </a:p>
          <a:p>
            <a:pPr>
              <a:buFont typeface="Arial" panose="020B0604020202020204" pitchFamily="34" charset="0"/>
              <a:buChar char="•"/>
            </a:pPr>
            <a:r>
              <a:rPr lang="en-US" dirty="0"/>
              <a:t>Detailed discussion on selection bias</a:t>
            </a:r>
          </a:p>
          <a:p>
            <a:pPr>
              <a:buFont typeface="Arial" panose="020B0604020202020204" pitchFamily="34" charset="0"/>
              <a:buChar char="•"/>
            </a:pPr>
            <a:r>
              <a:rPr lang="en-US" dirty="0"/>
              <a:t>Impact on study results</a:t>
            </a:r>
          </a:p>
          <a:p>
            <a:pPr>
              <a:buFont typeface="Arial" panose="020B0604020202020204" pitchFamily="34" charset="0"/>
              <a:buChar char="•"/>
            </a:pPr>
            <a:r>
              <a:rPr lang="en-US" dirty="0"/>
              <a:t>Strategies to minimize selection bias</a:t>
            </a:r>
          </a:p>
          <a:p>
            <a:pPr marL="742950" lvl="1" indent="-285750">
              <a:buFont typeface="Arial" panose="020B0604020202020204" pitchFamily="34" charset="0"/>
              <a:buChar char="•"/>
            </a:pPr>
            <a:r>
              <a:rPr lang="en-US" dirty="0"/>
              <a:t>Randomization</a:t>
            </a:r>
          </a:p>
          <a:p>
            <a:pPr marL="742950" lvl="1" indent="-285750">
              <a:buFont typeface="Arial" panose="020B0604020202020204" pitchFamily="34" charset="0"/>
              <a:buChar char="•"/>
            </a:pPr>
            <a:r>
              <a:rPr lang="en-US" dirty="0"/>
              <a:t>Matching</a:t>
            </a:r>
          </a:p>
          <a:p>
            <a:pPr marL="742950" lvl="1" indent="-285750">
              <a:buFont typeface="Arial" panose="020B0604020202020204" pitchFamily="34" charset="0"/>
              <a:buChar char="•"/>
            </a:pPr>
            <a:r>
              <a:rPr lang="en-US" dirty="0"/>
              <a:t>Restriction</a:t>
            </a:r>
          </a:p>
          <a:p>
            <a:pPr marL="742950" lvl="1" indent="-285750">
              <a:buFont typeface="Arial" panose="020B0604020202020204" pitchFamily="34" charset="0"/>
              <a:buChar char="•"/>
            </a:pPr>
            <a:r>
              <a:rPr lang="en-US" dirty="0"/>
              <a:t>Using appropriate control groups</a:t>
            </a:r>
          </a:p>
          <a:p>
            <a:endParaRPr lang="en-IN" dirty="0"/>
          </a:p>
        </p:txBody>
      </p:sp>
    </p:spTree>
    <p:extLst>
      <p:ext uri="{BB962C8B-B14F-4D97-AF65-F5344CB8AC3E}">
        <p14:creationId xmlns:p14="http://schemas.microsoft.com/office/powerpoint/2010/main" val="3237356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F8CE7-C6B3-B020-0812-96B49AD95783}"/>
              </a:ext>
            </a:extLst>
          </p:cNvPr>
          <p:cNvSpPr>
            <a:spLocks noGrp="1"/>
          </p:cNvSpPr>
          <p:nvPr>
            <p:ph type="title"/>
          </p:nvPr>
        </p:nvSpPr>
        <p:spPr/>
        <p:txBody>
          <a:bodyPr/>
          <a:lstStyle/>
          <a:p>
            <a:r>
              <a:rPr lang="en-US" dirty="0"/>
              <a:t>Outline………</a:t>
            </a:r>
            <a:endParaRPr lang="en-IN" dirty="0"/>
          </a:p>
        </p:txBody>
      </p:sp>
      <p:sp>
        <p:nvSpPr>
          <p:cNvPr id="3" name="Content Placeholder 2">
            <a:extLst>
              <a:ext uri="{FF2B5EF4-FFF2-40B4-BE49-F238E27FC236}">
                <a16:creationId xmlns:a16="http://schemas.microsoft.com/office/drawing/2014/main" id="{7BCBB178-B1CD-8539-9BF0-97CCE6E5E4D2}"/>
              </a:ext>
            </a:extLst>
          </p:cNvPr>
          <p:cNvSpPr>
            <a:spLocks noGrp="1"/>
          </p:cNvSpPr>
          <p:nvPr>
            <p:ph idx="1"/>
          </p:nvPr>
        </p:nvSpPr>
        <p:spPr/>
        <p:txBody>
          <a:bodyPr/>
          <a:lstStyle/>
          <a:p>
            <a:r>
              <a:rPr lang="en-US" b="1" dirty="0"/>
              <a:t>4. Information Bias</a:t>
            </a:r>
          </a:p>
          <a:p>
            <a:pPr>
              <a:buFont typeface="Arial" panose="020B0604020202020204" pitchFamily="34" charset="0"/>
              <a:buChar char="•"/>
            </a:pPr>
            <a:r>
              <a:rPr lang="en-US" dirty="0"/>
              <a:t>Detailed discussion on information bias</a:t>
            </a:r>
          </a:p>
          <a:p>
            <a:pPr>
              <a:buFont typeface="Arial" panose="020B0604020202020204" pitchFamily="34" charset="0"/>
              <a:buChar char="•"/>
            </a:pPr>
            <a:r>
              <a:rPr lang="en-US" dirty="0"/>
              <a:t>Impact on study results</a:t>
            </a:r>
          </a:p>
          <a:p>
            <a:pPr>
              <a:buFont typeface="Arial" panose="020B0604020202020204" pitchFamily="34" charset="0"/>
              <a:buChar char="•"/>
            </a:pPr>
            <a:r>
              <a:rPr lang="en-US" dirty="0"/>
              <a:t>Strategies to minimize information bias</a:t>
            </a:r>
          </a:p>
          <a:p>
            <a:pPr marL="742950" lvl="1" indent="-285750">
              <a:buFont typeface="Arial" panose="020B0604020202020204" pitchFamily="34" charset="0"/>
              <a:buChar char="•"/>
            </a:pPr>
            <a:r>
              <a:rPr lang="en-US" dirty="0"/>
              <a:t>Blinding (single, double)</a:t>
            </a:r>
          </a:p>
          <a:p>
            <a:pPr marL="742950" lvl="1" indent="-285750">
              <a:buFont typeface="Arial" panose="020B0604020202020204" pitchFamily="34" charset="0"/>
              <a:buChar char="•"/>
            </a:pPr>
            <a:r>
              <a:rPr lang="en-US" dirty="0"/>
              <a:t>Standardized data collection methods</a:t>
            </a:r>
          </a:p>
          <a:p>
            <a:pPr marL="742950" lvl="1" indent="-285750">
              <a:buFont typeface="Arial" panose="020B0604020202020204" pitchFamily="34" charset="0"/>
              <a:buChar char="•"/>
            </a:pPr>
            <a:r>
              <a:rPr lang="en-US" dirty="0"/>
              <a:t>Training of interviewers/data collectors</a:t>
            </a:r>
          </a:p>
          <a:p>
            <a:endParaRPr lang="en-IN" dirty="0"/>
          </a:p>
        </p:txBody>
      </p:sp>
    </p:spTree>
    <p:extLst>
      <p:ext uri="{BB962C8B-B14F-4D97-AF65-F5344CB8AC3E}">
        <p14:creationId xmlns:p14="http://schemas.microsoft.com/office/powerpoint/2010/main" val="1354656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3C9B8-4A47-B833-0590-C089B5961CA6}"/>
              </a:ext>
            </a:extLst>
          </p:cNvPr>
          <p:cNvSpPr>
            <a:spLocks noGrp="1"/>
          </p:cNvSpPr>
          <p:nvPr>
            <p:ph type="title"/>
          </p:nvPr>
        </p:nvSpPr>
        <p:spPr/>
        <p:txBody>
          <a:bodyPr/>
          <a:lstStyle/>
          <a:p>
            <a:r>
              <a:rPr lang="en-US" dirty="0"/>
              <a:t>Outline………</a:t>
            </a:r>
            <a:endParaRPr lang="en-IN" dirty="0"/>
          </a:p>
        </p:txBody>
      </p:sp>
      <p:sp>
        <p:nvSpPr>
          <p:cNvPr id="3" name="Content Placeholder 2">
            <a:extLst>
              <a:ext uri="{FF2B5EF4-FFF2-40B4-BE49-F238E27FC236}">
                <a16:creationId xmlns:a16="http://schemas.microsoft.com/office/drawing/2014/main" id="{F6735B27-9803-DDB2-95C4-E34F6A7169C8}"/>
              </a:ext>
            </a:extLst>
          </p:cNvPr>
          <p:cNvSpPr>
            <a:spLocks noGrp="1"/>
          </p:cNvSpPr>
          <p:nvPr>
            <p:ph idx="1"/>
          </p:nvPr>
        </p:nvSpPr>
        <p:spPr/>
        <p:txBody>
          <a:bodyPr>
            <a:normAutofit fontScale="92500" lnSpcReduction="20000"/>
          </a:bodyPr>
          <a:lstStyle/>
          <a:p>
            <a:r>
              <a:rPr lang="en-US" b="1" dirty="0"/>
              <a:t>5. Confounding Bias</a:t>
            </a:r>
          </a:p>
          <a:p>
            <a:pPr>
              <a:buFont typeface="Arial" panose="020B0604020202020204" pitchFamily="34" charset="0"/>
              <a:buChar char="•"/>
            </a:pPr>
            <a:r>
              <a:rPr lang="en-US" dirty="0"/>
              <a:t>Detailed discussion on confounding bias</a:t>
            </a:r>
          </a:p>
          <a:p>
            <a:pPr>
              <a:buFont typeface="Arial" panose="020B0604020202020204" pitchFamily="34" charset="0"/>
              <a:buChar char="•"/>
            </a:pPr>
            <a:r>
              <a:rPr lang="en-US" dirty="0"/>
              <a:t>Impact on study results</a:t>
            </a:r>
          </a:p>
          <a:p>
            <a:pPr>
              <a:buFont typeface="Arial" panose="020B0604020202020204" pitchFamily="34" charset="0"/>
              <a:buChar char="•"/>
            </a:pPr>
            <a:r>
              <a:rPr lang="en-US" dirty="0"/>
              <a:t>Strategies to minimize confounding bias</a:t>
            </a:r>
          </a:p>
          <a:p>
            <a:pPr marL="742950" lvl="1" indent="-285750">
              <a:buFont typeface="Arial" panose="020B0604020202020204" pitchFamily="34" charset="0"/>
              <a:buChar char="•"/>
            </a:pPr>
            <a:r>
              <a:rPr lang="en-US" dirty="0"/>
              <a:t>Randomization</a:t>
            </a:r>
          </a:p>
          <a:p>
            <a:pPr marL="742950" lvl="1" indent="-285750">
              <a:buFont typeface="Arial" panose="020B0604020202020204" pitchFamily="34" charset="0"/>
              <a:buChar char="•"/>
            </a:pPr>
            <a:r>
              <a:rPr lang="en-US" dirty="0"/>
              <a:t>Matching</a:t>
            </a:r>
          </a:p>
          <a:p>
            <a:pPr marL="742950" lvl="1" indent="-285750">
              <a:buFont typeface="Arial" panose="020B0604020202020204" pitchFamily="34" charset="0"/>
              <a:buChar char="•"/>
            </a:pPr>
            <a:r>
              <a:rPr lang="en-US" dirty="0"/>
              <a:t>Stratification</a:t>
            </a:r>
          </a:p>
          <a:p>
            <a:pPr marL="742950" lvl="1" indent="-285750">
              <a:buFont typeface="Arial" panose="020B0604020202020204" pitchFamily="34" charset="0"/>
              <a:buChar char="•"/>
            </a:pPr>
            <a:r>
              <a:rPr lang="en-US" dirty="0"/>
              <a:t>Multivariate analysis</a:t>
            </a:r>
          </a:p>
          <a:p>
            <a:r>
              <a:rPr lang="en-US" b="1" dirty="0"/>
              <a:t>6. Examples and Case Studies</a:t>
            </a:r>
          </a:p>
          <a:p>
            <a:pPr>
              <a:buFont typeface="Arial" panose="020B0604020202020204" pitchFamily="34" charset="0"/>
              <a:buChar char="•"/>
            </a:pPr>
            <a:r>
              <a:rPr lang="en-US" dirty="0"/>
              <a:t>Real-world examples of studies affected by different types of bias</a:t>
            </a:r>
          </a:p>
          <a:p>
            <a:pPr>
              <a:buFont typeface="Arial" panose="020B0604020202020204" pitchFamily="34" charset="0"/>
              <a:buChar char="•"/>
            </a:pPr>
            <a:r>
              <a:rPr lang="en-US" dirty="0"/>
              <a:t>Discussion on how these biases were identified and addressed</a:t>
            </a:r>
          </a:p>
          <a:p>
            <a:pPr marL="0" indent="0">
              <a:buNone/>
            </a:pPr>
            <a:endParaRPr lang="en-IN" dirty="0"/>
          </a:p>
        </p:txBody>
      </p:sp>
    </p:spTree>
    <p:extLst>
      <p:ext uri="{BB962C8B-B14F-4D97-AF65-F5344CB8AC3E}">
        <p14:creationId xmlns:p14="http://schemas.microsoft.com/office/powerpoint/2010/main" val="2948436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7D6AB-9E29-FA4C-B49C-A0B0DB9C8D87}"/>
              </a:ext>
            </a:extLst>
          </p:cNvPr>
          <p:cNvSpPr>
            <a:spLocks noGrp="1"/>
          </p:cNvSpPr>
          <p:nvPr>
            <p:ph type="title"/>
          </p:nvPr>
        </p:nvSpPr>
        <p:spPr/>
        <p:txBody>
          <a:bodyPr/>
          <a:lstStyle/>
          <a:p>
            <a:r>
              <a:rPr lang="en-US" dirty="0"/>
              <a:t>Outline….</a:t>
            </a:r>
            <a:endParaRPr lang="en-IN" dirty="0"/>
          </a:p>
        </p:txBody>
      </p:sp>
      <p:sp>
        <p:nvSpPr>
          <p:cNvPr id="3" name="Content Placeholder 2">
            <a:extLst>
              <a:ext uri="{FF2B5EF4-FFF2-40B4-BE49-F238E27FC236}">
                <a16:creationId xmlns:a16="http://schemas.microsoft.com/office/drawing/2014/main" id="{6A59B95D-BC84-BC10-AB1F-7C8B3FF5193C}"/>
              </a:ext>
            </a:extLst>
          </p:cNvPr>
          <p:cNvSpPr>
            <a:spLocks noGrp="1"/>
          </p:cNvSpPr>
          <p:nvPr>
            <p:ph idx="1"/>
          </p:nvPr>
        </p:nvSpPr>
        <p:spPr/>
        <p:txBody>
          <a:bodyPr>
            <a:normAutofit/>
          </a:bodyPr>
          <a:lstStyle/>
          <a:p>
            <a:r>
              <a:rPr lang="en-US" b="1" dirty="0"/>
              <a:t>7. Detection and Correction of Bias</a:t>
            </a:r>
          </a:p>
          <a:p>
            <a:pPr>
              <a:buFont typeface="Arial" panose="020B0604020202020204" pitchFamily="34" charset="0"/>
              <a:buChar char="•"/>
            </a:pPr>
            <a:r>
              <a:rPr lang="en-US" dirty="0"/>
              <a:t>Techniques to detect bias</a:t>
            </a:r>
          </a:p>
          <a:p>
            <a:pPr marL="742950" lvl="1" indent="-285750">
              <a:buFont typeface="Arial" panose="020B0604020202020204" pitchFamily="34" charset="0"/>
              <a:buChar char="•"/>
            </a:pPr>
            <a:r>
              <a:rPr lang="en-US" dirty="0"/>
              <a:t>Sensitivity analysis</a:t>
            </a:r>
          </a:p>
          <a:p>
            <a:pPr marL="742950" lvl="1" indent="-285750">
              <a:buFont typeface="Arial" panose="020B0604020202020204" pitchFamily="34" charset="0"/>
              <a:buChar char="•"/>
            </a:pPr>
            <a:r>
              <a:rPr lang="en-US" dirty="0"/>
              <a:t>Subgroup analysis</a:t>
            </a:r>
          </a:p>
          <a:p>
            <a:pPr>
              <a:buFont typeface="Arial" panose="020B0604020202020204" pitchFamily="34" charset="0"/>
              <a:buChar char="•"/>
            </a:pPr>
            <a:r>
              <a:rPr lang="en-US" dirty="0"/>
              <a:t>Methods to adjust for bias</a:t>
            </a:r>
          </a:p>
          <a:p>
            <a:pPr marL="742950" lvl="1" indent="-285750">
              <a:buFont typeface="Arial" panose="020B0604020202020204" pitchFamily="34" charset="0"/>
              <a:buChar char="•"/>
            </a:pPr>
            <a:r>
              <a:rPr lang="en-US" dirty="0"/>
              <a:t>Statistical adjustments</a:t>
            </a:r>
          </a:p>
          <a:p>
            <a:pPr marL="742950" lvl="1" indent="-285750">
              <a:buFont typeface="Arial" panose="020B0604020202020204" pitchFamily="34" charset="0"/>
              <a:buChar char="•"/>
            </a:pPr>
            <a:r>
              <a:rPr lang="en-US" dirty="0"/>
              <a:t>Propensity score matching</a:t>
            </a:r>
          </a:p>
          <a:p>
            <a:pPr marL="742950" lvl="1" indent="-285750">
              <a:buFont typeface="Arial" panose="020B0604020202020204" pitchFamily="34" charset="0"/>
              <a:buChar char="•"/>
            </a:pPr>
            <a:r>
              <a:rPr lang="en-US" dirty="0"/>
              <a:t>Instrumental variable analysis</a:t>
            </a:r>
          </a:p>
          <a:p>
            <a:endParaRPr lang="en-IN" dirty="0"/>
          </a:p>
        </p:txBody>
      </p:sp>
    </p:spTree>
    <p:extLst>
      <p:ext uri="{BB962C8B-B14F-4D97-AF65-F5344CB8AC3E}">
        <p14:creationId xmlns:p14="http://schemas.microsoft.com/office/powerpoint/2010/main" val="1847655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9BB9B-B6D0-FC7E-B0DA-731F96844B70}"/>
              </a:ext>
            </a:extLst>
          </p:cNvPr>
          <p:cNvSpPr>
            <a:spLocks noGrp="1"/>
          </p:cNvSpPr>
          <p:nvPr>
            <p:ph type="title"/>
          </p:nvPr>
        </p:nvSpPr>
        <p:spPr/>
        <p:txBody>
          <a:bodyPr/>
          <a:lstStyle/>
          <a:p>
            <a:r>
              <a:rPr lang="en-US" dirty="0"/>
              <a:t>Outline….</a:t>
            </a:r>
            <a:endParaRPr lang="en-IN" dirty="0"/>
          </a:p>
        </p:txBody>
      </p:sp>
      <p:sp>
        <p:nvSpPr>
          <p:cNvPr id="3" name="Content Placeholder 2">
            <a:extLst>
              <a:ext uri="{FF2B5EF4-FFF2-40B4-BE49-F238E27FC236}">
                <a16:creationId xmlns:a16="http://schemas.microsoft.com/office/drawing/2014/main" id="{E6EFB635-DD46-BA69-C9A4-80B209D5E662}"/>
              </a:ext>
            </a:extLst>
          </p:cNvPr>
          <p:cNvSpPr>
            <a:spLocks noGrp="1"/>
          </p:cNvSpPr>
          <p:nvPr>
            <p:ph idx="1"/>
          </p:nvPr>
        </p:nvSpPr>
        <p:spPr/>
        <p:txBody>
          <a:bodyPr/>
          <a:lstStyle/>
          <a:p>
            <a:r>
              <a:rPr lang="en-US" b="1" dirty="0"/>
              <a:t>8. Practical Applications</a:t>
            </a:r>
          </a:p>
          <a:p>
            <a:pPr>
              <a:buFont typeface="Arial" panose="020B0604020202020204" pitchFamily="34" charset="0"/>
              <a:buChar char="•"/>
            </a:pPr>
            <a:r>
              <a:rPr lang="en-US" dirty="0"/>
              <a:t>Designing studies to minimize bias</a:t>
            </a:r>
          </a:p>
          <a:p>
            <a:pPr>
              <a:buFont typeface="Arial" panose="020B0604020202020204" pitchFamily="34" charset="0"/>
              <a:buChar char="•"/>
            </a:pPr>
            <a:r>
              <a:rPr lang="en-US" dirty="0"/>
              <a:t>Evaluating existing studies for potential bias</a:t>
            </a:r>
          </a:p>
          <a:p>
            <a:pPr>
              <a:buFont typeface="Arial" panose="020B0604020202020204" pitchFamily="34" charset="0"/>
              <a:buChar char="•"/>
            </a:pPr>
            <a:r>
              <a:rPr lang="en-US" dirty="0"/>
              <a:t>Reporting bias in research</a:t>
            </a:r>
          </a:p>
          <a:p>
            <a:r>
              <a:rPr lang="en-US" b="1" dirty="0"/>
              <a:t>9. Conclusion</a:t>
            </a:r>
          </a:p>
          <a:p>
            <a:pPr>
              <a:buFont typeface="Arial" panose="020B0604020202020204" pitchFamily="34" charset="0"/>
              <a:buChar char="•"/>
            </a:pPr>
            <a:r>
              <a:rPr lang="en-US" dirty="0"/>
              <a:t>Summary of key points</a:t>
            </a:r>
          </a:p>
          <a:p>
            <a:pPr>
              <a:buFont typeface="Arial" panose="020B0604020202020204" pitchFamily="34" charset="0"/>
              <a:buChar char="•"/>
            </a:pPr>
            <a:r>
              <a:rPr lang="en-US" dirty="0"/>
              <a:t>Importance of vigilance for bias in epidemiological research</a:t>
            </a:r>
          </a:p>
          <a:p>
            <a:pPr>
              <a:buFont typeface="Arial" panose="020B0604020202020204" pitchFamily="34" charset="0"/>
              <a:buChar char="•"/>
            </a:pPr>
            <a:r>
              <a:rPr lang="en-US" dirty="0"/>
              <a:t>Questions and discussion</a:t>
            </a:r>
          </a:p>
          <a:p>
            <a:endParaRPr lang="en-IN" dirty="0"/>
          </a:p>
        </p:txBody>
      </p:sp>
    </p:spTree>
    <p:extLst>
      <p:ext uri="{BB962C8B-B14F-4D97-AF65-F5344CB8AC3E}">
        <p14:creationId xmlns:p14="http://schemas.microsoft.com/office/powerpoint/2010/main" val="790386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E97AF-9418-7E55-69EC-082D5F3FC222}"/>
              </a:ext>
            </a:extLst>
          </p:cNvPr>
          <p:cNvSpPr>
            <a:spLocks noGrp="1"/>
          </p:cNvSpPr>
          <p:nvPr>
            <p:ph type="title"/>
          </p:nvPr>
        </p:nvSpPr>
        <p:spPr/>
        <p:txBody>
          <a:bodyPr/>
          <a:lstStyle/>
          <a:p>
            <a:r>
              <a:rPr lang="en-US" b="1" dirty="0"/>
              <a:t>1. Introduction</a:t>
            </a:r>
            <a:endParaRPr lang="en-IN" dirty="0"/>
          </a:p>
        </p:txBody>
      </p:sp>
      <p:sp>
        <p:nvSpPr>
          <p:cNvPr id="3" name="Content Placeholder 2">
            <a:extLst>
              <a:ext uri="{FF2B5EF4-FFF2-40B4-BE49-F238E27FC236}">
                <a16:creationId xmlns:a16="http://schemas.microsoft.com/office/drawing/2014/main" id="{666CB158-44DF-DBAF-A16D-5BC3A234A0FC}"/>
              </a:ext>
            </a:extLst>
          </p:cNvPr>
          <p:cNvSpPr>
            <a:spLocks noGrp="1"/>
          </p:cNvSpPr>
          <p:nvPr>
            <p:ph idx="1"/>
          </p:nvPr>
        </p:nvSpPr>
        <p:spPr/>
        <p:txBody>
          <a:bodyPr/>
          <a:lstStyle/>
          <a:p>
            <a:r>
              <a:rPr lang="en-US" dirty="0"/>
              <a:t>Bias in epidemiological studies refers to systematic errors that can affect the validity of study results. Understanding and addressing bias is crucial for ensuring the accuracy and reliability of epidemiological research findings.</a:t>
            </a:r>
          </a:p>
          <a:p>
            <a:endParaRPr lang="en-IN" dirty="0"/>
          </a:p>
        </p:txBody>
      </p:sp>
    </p:spTree>
    <p:extLst>
      <p:ext uri="{BB962C8B-B14F-4D97-AF65-F5344CB8AC3E}">
        <p14:creationId xmlns:p14="http://schemas.microsoft.com/office/powerpoint/2010/main" val="914408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86EDC-5483-9DDA-0185-6F2064F48B53}"/>
              </a:ext>
            </a:extLst>
          </p:cNvPr>
          <p:cNvSpPr>
            <a:spLocks noGrp="1"/>
          </p:cNvSpPr>
          <p:nvPr>
            <p:ph type="title"/>
          </p:nvPr>
        </p:nvSpPr>
        <p:spPr/>
        <p:txBody>
          <a:bodyPr/>
          <a:lstStyle/>
          <a:p>
            <a:r>
              <a:rPr lang="en-US" b="1" dirty="0"/>
              <a:t>2. Types of Bias</a:t>
            </a:r>
            <a:endParaRPr lang="en-IN" dirty="0"/>
          </a:p>
        </p:txBody>
      </p:sp>
      <p:sp>
        <p:nvSpPr>
          <p:cNvPr id="3" name="Content Placeholder 2">
            <a:extLst>
              <a:ext uri="{FF2B5EF4-FFF2-40B4-BE49-F238E27FC236}">
                <a16:creationId xmlns:a16="http://schemas.microsoft.com/office/drawing/2014/main" id="{A6517C0C-665A-9409-2568-12A1BACBE0DE}"/>
              </a:ext>
            </a:extLst>
          </p:cNvPr>
          <p:cNvSpPr>
            <a:spLocks noGrp="1"/>
          </p:cNvSpPr>
          <p:nvPr>
            <p:ph idx="1"/>
          </p:nvPr>
        </p:nvSpPr>
        <p:spPr/>
        <p:txBody>
          <a:bodyPr/>
          <a:lstStyle/>
          <a:p>
            <a:r>
              <a:rPr lang="en-US" b="1" dirty="0"/>
              <a:t>Selection Bias:</a:t>
            </a:r>
            <a:r>
              <a:rPr lang="en-US" dirty="0"/>
              <a:t> Occurs when there is a systematic difference between those who are selected for the study and those who are not. For example, if a study on occupational health only includes currently employed individuals, it may miss those who left work due to health reasons, leading to a "healthy worker effect."</a:t>
            </a:r>
          </a:p>
          <a:p>
            <a:endParaRPr lang="en-IN" dirty="0"/>
          </a:p>
        </p:txBody>
      </p:sp>
    </p:spTree>
    <p:extLst>
      <p:ext uri="{BB962C8B-B14F-4D97-AF65-F5344CB8AC3E}">
        <p14:creationId xmlns:p14="http://schemas.microsoft.com/office/powerpoint/2010/main" val="868414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774C8-A5CB-5F2A-DC68-6C9F0E4599E2}"/>
              </a:ext>
            </a:extLst>
          </p:cNvPr>
          <p:cNvSpPr>
            <a:spLocks noGrp="1"/>
          </p:cNvSpPr>
          <p:nvPr>
            <p:ph type="title"/>
          </p:nvPr>
        </p:nvSpPr>
        <p:spPr/>
        <p:txBody>
          <a:bodyPr/>
          <a:lstStyle/>
          <a:p>
            <a:r>
              <a:rPr lang="en-US" b="1" dirty="0"/>
              <a:t>2. Types of Bias…….</a:t>
            </a:r>
            <a:endParaRPr lang="en-IN" dirty="0"/>
          </a:p>
        </p:txBody>
      </p:sp>
      <p:sp>
        <p:nvSpPr>
          <p:cNvPr id="3" name="Content Placeholder 2">
            <a:extLst>
              <a:ext uri="{FF2B5EF4-FFF2-40B4-BE49-F238E27FC236}">
                <a16:creationId xmlns:a16="http://schemas.microsoft.com/office/drawing/2014/main" id="{7B9CB874-6CB7-A653-953A-0FE725BF2077}"/>
              </a:ext>
            </a:extLst>
          </p:cNvPr>
          <p:cNvSpPr>
            <a:spLocks noGrp="1"/>
          </p:cNvSpPr>
          <p:nvPr>
            <p:ph idx="1"/>
          </p:nvPr>
        </p:nvSpPr>
        <p:spPr/>
        <p:txBody>
          <a:bodyPr/>
          <a:lstStyle/>
          <a:p>
            <a:r>
              <a:rPr lang="en-US" b="1" dirty="0"/>
              <a:t>Information Bias:</a:t>
            </a:r>
            <a:r>
              <a:rPr lang="en-US" dirty="0"/>
              <a:t> Occurs when there are errors in measuring or collecting data. For instance, recall bias can happen in case-control studies where cases may remember past exposures more accurately than controls.</a:t>
            </a:r>
          </a:p>
          <a:p>
            <a:r>
              <a:rPr lang="en-US" b="1" dirty="0"/>
              <a:t>Confounding Bias:</a:t>
            </a:r>
            <a:r>
              <a:rPr lang="en-US" dirty="0"/>
              <a:t> Arises when the effect of the primary exposure on the outcome is mixed with the effect of another variable. For example, if studying the effect of smoking on lung cancer without accounting for age, age could be a confounder.</a:t>
            </a:r>
          </a:p>
          <a:p>
            <a:endParaRPr lang="en-IN" dirty="0"/>
          </a:p>
        </p:txBody>
      </p:sp>
    </p:spTree>
    <p:extLst>
      <p:ext uri="{BB962C8B-B14F-4D97-AF65-F5344CB8AC3E}">
        <p14:creationId xmlns:p14="http://schemas.microsoft.com/office/powerpoint/2010/main" val="2089996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E6D89-5784-F206-E2E3-3C1D376D2622}"/>
              </a:ext>
            </a:extLst>
          </p:cNvPr>
          <p:cNvSpPr>
            <a:spLocks noGrp="1"/>
          </p:cNvSpPr>
          <p:nvPr>
            <p:ph type="title"/>
          </p:nvPr>
        </p:nvSpPr>
        <p:spPr/>
        <p:txBody>
          <a:bodyPr/>
          <a:lstStyle/>
          <a:p>
            <a:r>
              <a:rPr lang="en-US" b="1" dirty="0"/>
              <a:t>2. Types of Bias…….</a:t>
            </a:r>
            <a:endParaRPr lang="en-IN" dirty="0"/>
          </a:p>
        </p:txBody>
      </p:sp>
      <p:sp>
        <p:nvSpPr>
          <p:cNvPr id="3" name="Content Placeholder 2">
            <a:extLst>
              <a:ext uri="{FF2B5EF4-FFF2-40B4-BE49-F238E27FC236}">
                <a16:creationId xmlns:a16="http://schemas.microsoft.com/office/drawing/2014/main" id="{9A95EB15-A8E3-94C5-D2A1-DFDE5A68C7C7}"/>
              </a:ext>
            </a:extLst>
          </p:cNvPr>
          <p:cNvSpPr>
            <a:spLocks noGrp="1"/>
          </p:cNvSpPr>
          <p:nvPr>
            <p:ph idx="1"/>
          </p:nvPr>
        </p:nvSpPr>
        <p:spPr/>
        <p:txBody>
          <a:bodyPr/>
          <a:lstStyle/>
          <a:p>
            <a:r>
              <a:rPr lang="en-US" b="1" dirty="0"/>
              <a:t>3. Selection Bias</a:t>
            </a:r>
          </a:p>
          <a:p>
            <a:r>
              <a:rPr lang="en-US" dirty="0"/>
              <a:t>To minimize selection bias, use randomization to ensure all participants have an equal chance of being selected. Matching and restriction can also help by ensuring comparable groups.</a:t>
            </a:r>
          </a:p>
          <a:p>
            <a:r>
              <a:rPr lang="en-US" b="1" dirty="0"/>
              <a:t>4. Information Bias</a:t>
            </a:r>
          </a:p>
          <a:p>
            <a:r>
              <a:rPr lang="en-US" dirty="0"/>
              <a:t>Minimize information bias through blinding, standardized data collection methods, and proper training of data collectors. Ensuring consistent and objective measurement techniques is key.</a:t>
            </a:r>
          </a:p>
          <a:p>
            <a:endParaRPr lang="en-IN" dirty="0"/>
          </a:p>
        </p:txBody>
      </p:sp>
    </p:spTree>
    <p:extLst>
      <p:ext uri="{BB962C8B-B14F-4D97-AF65-F5344CB8AC3E}">
        <p14:creationId xmlns:p14="http://schemas.microsoft.com/office/powerpoint/2010/main" val="353283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6D41-EF1F-D11E-8ADE-4F28556E7090}"/>
              </a:ext>
            </a:extLst>
          </p:cNvPr>
          <p:cNvSpPr>
            <a:spLocks noGrp="1"/>
          </p:cNvSpPr>
          <p:nvPr>
            <p:ph type="title"/>
          </p:nvPr>
        </p:nvSpPr>
        <p:spPr/>
        <p:txBody>
          <a:bodyPr/>
          <a:lstStyle/>
          <a:p>
            <a:r>
              <a:rPr lang="en-US" b="1" dirty="0"/>
              <a:t>2. Types of Bias…….</a:t>
            </a:r>
            <a:endParaRPr lang="en-IN" dirty="0"/>
          </a:p>
        </p:txBody>
      </p:sp>
      <p:sp>
        <p:nvSpPr>
          <p:cNvPr id="3" name="Content Placeholder 2">
            <a:extLst>
              <a:ext uri="{FF2B5EF4-FFF2-40B4-BE49-F238E27FC236}">
                <a16:creationId xmlns:a16="http://schemas.microsoft.com/office/drawing/2014/main" id="{EC9B4032-8874-A749-F563-C0EB7F9923D6}"/>
              </a:ext>
            </a:extLst>
          </p:cNvPr>
          <p:cNvSpPr>
            <a:spLocks noGrp="1"/>
          </p:cNvSpPr>
          <p:nvPr>
            <p:ph idx="1"/>
          </p:nvPr>
        </p:nvSpPr>
        <p:spPr/>
        <p:txBody>
          <a:bodyPr/>
          <a:lstStyle/>
          <a:p>
            <a:r>
              <a:rPr lang="en-US" b="1" dirty="0"/>
              <a:t>5. Confounding Bias</a:t>
            </a:r>
          </a:p>
          <a:p>
            <a:r>
              <a:rPr lang="en-US" dirty="0"/>
              <a:t>Randomization helps distribute confounders equally between groups. Matching and stratification can control for confounders by comparing similar groups, and multivariate analysis can adjust for multiple confounders statistically.</a:t>
            </a:r>
          </a:p>
          <a:p>
            <a:r>
              <a:rPr lang="en-US" b="1" dirty="0"/>
              <a:t>6. Examples and Case Studies</a:t>
            </a:r>
          </a:p>
          <a:p>
            <a:r>
              <a:rPr lang="en-US" dirty="0"/>
              <a:t>Discuss specific studies, such as the Framingham Heart Study, and how they addressed biases. Highlight studies with known biases and their impact on results.</a:t>
            </a:r>
          </a:p>
          <a:p>
            <a:endParaRPr lang="en-IN" dirty="0"/>
          </a:p>
        </p:txBody>
      </p:sp>
    </p:spTree>
    <p:extLst>
      <p:ext uri="{BB962C8B-B14F-4D97-AF65-F5344CB8AC3E}">
        <p14:creationId xmlns:p14="http://schemas.microsoft.com/office/powerpoint/2010/main" val="2482345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D9D78-23BA-ABFE-0F86-07734EECB972}"/>
              </a:ext>
            </a:extLst>
          </p:cNvPr>
          <p:cNvSpPr>
            <a:spLocks noGrp="1"/>
          </p:cNvSpPr>
          <p:nvPr>
            <p:ph type="title"/>
          </p:nvPr>
        </p:nvSpPr>
        <p:spPr/>
        <p:txBody>
          <a:bodyPr/>
          <a:lstStyle/>
          <a:p>
            <a:r>
              <a:rPr lang="en-US" b="1" dirty="0"/>
              <a:t>2. Types of Bias…….</a:t>
            </a:r>
            <a:endParaRPr lang="en-IN" dirty="0"/>
          </a:p>
        </p:txBody>
      </p:sp>
      <p:sp>
        <p:nvSpPr>
          <p:cNvPr id="3" name="Content Placeholder 2">
            <a:extLst>
              <a:ext uri="{FF2B5EF4-FFF2-40B4-BE49-F238E27FC236}">
                <a16:creationId xmlns:a16="http://schemas.microsoft.com/office/drawing/2014/main" id="{D8C75DFE-8294-AE21-C008-D03006633D68}"/>
              </a:ext>
            </a:extLst>
          </p:cNvPr>
          <p:cNvSpPr>
            <a:spLocks noGrp="1"/>
          </p:cNvSpPr>
          <p:nvPr>
            <p:ph idx="1"/>
          </p:nvPr>
        </p:nvSpPr>
        <p:spPr/>
        <p:txBody>
          <a:bodyPr>
            <a:normAutofit/>
          </a:bodyPr>
          <a:lstStyle/>
          <a:p>
            <a:r>
              <a:rPr lang="en-US" b="1" dirty="0"/>
              <a:t>7. Detection and Correction of Bias</a:t>
            </a:r>
          </a:p>
          <a:p>
            <a:r>
              <a:rPr lang="en-US" dirty="0"/>
              <a:t>Use sensitivity and subgroup analyses to detect bias. Adjust for bias using statistical methods like multivariate analysis, propensity score matching, or instrumental variable analysis.</a:t>
            </a:r>
          </a:p>
          <a:p>
            <a:r>
              <a:rPr lang="en-US" b="1" dirty="0"/>
              <a:t>8. Practical Applications</a:t>
            </a:r>
          </a:p>
          <a:p>
            <a:r>
              <a:rPr lang="en-US" dirty="0"/>
              <a:t>Design studies with bias minimization in mind. Evaluate existing research for potential biases and report them transparently in publications.</a:t>
            </a:r>
          </a:p>
          <a:p>
            <a:endParaRPr lang="en-IN" dirty="0"/>
          </a:p>
        </p:txBody>
      </p:sp>
    </p:spTree>
    <p:extLst>
      <p:ext uri="{BB962C8B-B14F-4D97-AF65-F5344CB8AC3E}">
        <p14:creationId xmlns:p14="http://schemas.microsoft.com/office/powerpoint/2010/main" val="351447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FF794-0974-290B-C961-A0EFD2DBF562}"/>
              </a:ext>
            </a:extLst>
          </p:cNvPr>
          <p:cNvSpPr>
            <a:spLocks noGrp="1"/>
          </p:cNvSpPr>
          <p:nvPr>
            <p:ph type="title"/>
          </p:nvPr>
        </p:nvSpPr>
        <p:spPr/>
        <p:txBody>
          <a:bodyPr/>
          <a:lstStyle/>
          <a:p>
            <a:r>
              <a:rPr lang="en-US" b="1" dirty="0"/>
              <a:t>9. Conclusion</a:t>
            </a:r>
            <a:endParaRPr lang="en-IN" dirty="0"/>
          </a:p>
        </p:txBody>
      </p:sp>
      <p:sp>
        <p:nvSpPr>
          <p:cNvPr id="3" name="Content Placeholder 2">
            <a:extLst>
              <a:ext uri="{FF2B5EF4-FFF2-40B4-BE49-F238E27FC236}">
                <a16:creationId xmlns:a16="http://schemas.microsoft.com/office/drawing/2014/main" id="{835CC5C7-F6F1-E4C8-CF28-792DA1BB7214}"/>
              </a:ext>
            </a:extLst>
          </p:cNvPr>
          <p:cNvSpPr>
            <a:spLocks noGrp="1"/>
          </p:cNvSpPr>
          <p:nvPr>
            <p:ph idx="1"/>
          </p:nvPr>
        </p:nvSpPr>
        <p:spPr/>
        <p:txBody>
          <a:bodyPr/>
          <a:lstStyle/>
          <a:p>
            <a:r>
              <a:rPr lang="en-US" dirty="0"/>
              <a:t>Bias is a critical concern in epidemiological research. By understanding its types, sources, and mitigation strategies, researchers can enhance the validity and reliability of their findings.</a:t>
            </a:r>
          </a:p>
          <a:p>
            <a:endParaRPr lang="en-IN" dirty="0"/>
          </a:p>
        </p:txBody>
      </p:sp>
    </p:spTree>
    <p:extLst>
      <p:ext uri="{BB962C8B-B14F-4D97-AF65-F5344CB8AC3E}">
        <p14:creationId xmlns:p14="http://schemas.microsoft.com/office/powerpoint/2010/main" val="703752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56DAC-3525-3204-3CB5-1737D4BBDCB2}"/>
              </a:ext>
            </a:extLst>
          </p:cNvPr>
          <p:cNvSpPr>
            <a:spLocks noGrp="1"/>
          </p:cNvSpPr>
          <p:nvPr>
            <p:ph type="title"/>
          </p:nvPr>
        </p:nvSpPr>
        <p:spPr/>
        <p:txBody>
          <a:bodyPr/>
          <a:lstStyle/>
          <a:p>
            <a:r>
              <a:rPr lang="en-US" b="1" dirty="0"/>
              <a:t>Questions for Discussion</a:t>
            </a:r>
            <a:endParaRPr lang="en-IN" dirty="0"/>
          </a:p>
        </p:txBody>
      </p:sp>
      <p:sp>
        <p:nvSpPr>
          <p:cNvPr id="3" name="Content Placeholder 2">
            <a:extLst>
              <a:ext uri="{FF2B5EF4-FFF2-40B4-BE49-F238E27FC236}">
                <a16:creationId xmlns:a16="http://schemas.microsoft.com/office/drawing/2014/main" id="{3B627838-B642-12B6-1E6B-897A86705D1A}"/>
              </a:ext>
            </a:extLst>
          </p:cNvPr>
          <p:cNvSpPr>
            <a:spLocks noGrp="1"/>
          </p:cNvSpPr>
          <p:nvPr>
            <p:ph idx="1"/>
          </p:nvPr>
        </p:nvSpPr>
        <p:spPr/>
        <p:txBody>
          <a:bodyPr/>
          <a:lstStyle/>
          <a:p>
            <a:pPr>
              <a:buFont typeface="+mj-lt"/>
              <a:buAutoNum type="arabicPeriod"/>
            </a:pPr>
            <a:r>
              <a:rPr lang="en-US" dirty="0"/>
              <a:t>What are some common sources of selection bias in cohort studies?</a:t>
            </a:r>
          </a:p>
          <a:p>
            <a:pPr>
              <a:buFont typeface="+mj-lt"/>
              <a:buAutoNum type="arabicPeriod"/>
            </a:pPr>
            <a:r>
              <a:rPr lang="en-US" dirty="0"/>
              <a:t>How can recall bias affect the results of a case-control study?</a:t>
            </a:r>
          </a:p>
          <a:p>
            <a:pPr>
              <a:buFont typeface="+mj-lt"/>
              <a:buAutoNum type="arabicPeriod"/>
            </a:pPr>
            <a:r>
              <a:rPr lang="en-US" dirty="0"/>
              <a:t>Discuss a real-world example where confounding was effectively controlled.</a:t>
            </a:r>
          </a:p>
          <a:p>
            <a:endParaRPr lang="en-IN" dirty="0"/>
          </a:p>
        </p:txBody>
      </p:sp>
    </p:spTree>
    <p:extLst>
      <p:ext uri="{BB962C8B-B14F-4D97-AF65-F5344CB8AC3E}">
        <p14:creationId xmlns:p14="http://schemas.microsoft.com/office/powerpoint/2010/main" val="26685238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759</Words>
  <Application>Microsoft Office PowerPoint</Application>
  <PresentationFormat>Widescreen</PresentationFormat>
  <Paragraphs>94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Bias in Epidemiological Studies</vt:lpstr>
      <vt:lpstr>Outline</vt:lpstr>
      <vt:lpstr>Outline…….</vt:lpstr>
      <vt:lpstr>Outline………</vt:lpstr>
      <vt:lpstr>Outline………</vt:lpstr>
      <vt:lpstr>Outline….</vt:lpstr>
      <vt:lpstr>Outline….</vt:lpstr>
      <vt:lpstr>1. Introduction</vt:lpstr>
      <vt:lpstr>2. Types of Bias</vt:lpstr>
      <vt:lpstr>2. Types of Bias…….</vt:lpstr>
      <vt:lpstr>2. Types of Bias…….</vt:lpstr>
      <vt:lpstr>2. Types of Bias…….</vt:lpstr>
      <vt:lpstr>2. Types of Bias…….</vt:lpstr>
      <vt:lpstr>9. Conclusion</vt:lpstr>
      <vt:lpstr>Questions for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Arun Singh</dc:creator>
  <cp:lastModifiedBy>Arun Singh</cp:lastModifiedBy>
  <cp:revision>5</cp:revision>
  <dcterms:created xsi:type="dcterms:W3CDTF">2024-07-22T06:58:24Z</dcterms:created>
  <dcterms:modified xsi:type="dcterms:W3CDTF">2024-07-22T07:20:18Z</dcterms:modified>
</cp:coreProperties>
</file>