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un Singh" userId="5d6db3f42b6ac2d9" providerId="LiveId" clId="{398FF3F0-FCDC-46E0-9709-B44ABD6E17A3}"/>
    <pc:docChg chg="custSel addSld modSld">
      <pc:chgData name="Arun Singh" userId="5d6db3f42b6ac2d9" providerId="LiveId" clId="{398FF3F0-FCDC-46E0-9709-B44ABD6E17A3}" dt="2024-07-22T10:32:09.951" v="33"/>
      <pc:docMkLst>
        <pc:docMk/>
      </pc:docMkLst>
      <pc:sldChg chg="delSp modSp new mod">
        <pc:chgData name="Arun Singh" userId="5d6db3f42b6ac2d9" providerId="LiveId" clId="{398FF3F0-FCDC-46E0-9709-B44ABD6E17A3}" dt="2024-07-22T10:27:43.874" v="2" actId="478"/>
        <pc:sldMkLst>
          <pc:docMk/>
          <pc:sldMk cId="984146266" sldId="256"/>
        </pc:sldMkLst>
        <pc:spChg chg="mod">
          <ac:chgData name="Arun Singh" userId="5d6db3f42b6ac2d9" providerId="LiveId" clId="{398FF3F0-FCDC-46E0-9709-B44ABD6E17A3}" dt="2024-07-22T10:27:40.372" v="1"/>
          <ac:spMkLst>
            <pc:docMk/>
            <pc:sldMk cId="984146266" sldId="256"/>
            <ac:spMk id="2" creationId="{E68099D1-7FE9-97C0-B26F-68841F3BB368}"/>
          </ac:spMkLst>
        </pc:spChg>
        <pc:spChg chg="del">
          <ac:chgData name="Arun Singh" userId="5d6db3f42b6ac2d9" providerId="LiveId" clId="{398FF3F0-FCDC-46E0-9709-B44ABD6E17A3}" dt="2024-07-22T10:27:43.874" v="2" actId="478"/>
          <ac:spMkLst>
            <pc:docMk/>
            <pc:sldMk cId="984146266" sldId="256"/>
            <ac:spMk id="3" creationId="{E26B71D5-DE79-C510-D059-7962B591D0A9}"/>
          </ac:spMkLst>
        </pc:spChg>
      </pc:sldChg>
      <pc:sldChg chg="modSp new mod">
        <pc:chgData name="Arun Singh" userId="5d6db3f42b6ac2d9" providerId="LiveId" clId="{398FF3F0-FCDC-46E0-9709-B44ABD6E17A3}" dt="2024-07-22T10:28:04.575" v="5" actId="27636"/>
        <pc:sldMkLst>
          <pc:docMk/>
          <pc:sldMk cId="1003255554" sldId="257"/>
        </pc:sldMkLst>
        <pc:spChg chg="mod">
          <ac:chgData name="Arun Singh" userId="5d6db3f42b6ac2d9" providerId="LiveId" clId="{398FF3F0-FCDC-46E0-9709-B44ABD6E17A3}" dt="2024-07-22T10:28:04.575" v="5" actId="27636"/>
          <ac:spMkLst>
            <pc:docMk/>
            <pc:sldMk cId="1003255554" sldId="257"/>
            <ac:spMk id="3" creationId="{489EC835-9455-AAAD-9782-54287CF1A514}"/>
          </ac:spMkLst>
        </pc:spChg>
      </pc:sldChg>
      <pc:sldChg chg="modSp new mod">
        <pc:chgData name="Arun Singh" userId="5d6db3f42b6ac2d9" providerId="LiveId" clId="{398FF3F0-FCDC-46E0-9709-B44ABD6E17A3}" dt="2024-07-22T10:28:45.721" v="8" actId="27636"/>
        <pc:sldMkLst>
          <pc:docMk/>
          <pc:sldMk cId="3328720744" sldId="258"/>
        </pc:sldMkLst>
        <pc:spChg chg="mod">
          <ac:chgData name="Arun Singh" userId="5d6db3f42b6ac2d9" providerId="LiveId" clId="{398FF3F0-FCDC-46E0-9709-B44ABD6E17A3}" dt="2024-07-22T10:28:45.721" v="8" actId="27636"/>
          <ac:spMkLst>
            <pc:docMk/>
            <pc:sldMk cId="3328720744" sldId="258"/>
            <ac:spMk id="3" creationId="{732CBD1D-BB98-1692-0E98-070FCB2CED6C}"/>
          </ac:spMkLst>
        </pc:spChg>
      </pc:sldChg>
      <pc:sldChg chg="modSp new mod">
        <pc:chgData name="Arun Singh" userId="5d6db3f42b6ac2d9" providerId="LiveId" clId="{398FF3F0-FCDC-46E0-9709-B44ABD6E17A3}" dt="2024-07-22T10:29:16.458" v="11" actId="27636"/>
        <pc:sldMkLst>
          <pc:docMk/>
          <pc:sldMk cId="2383599436" sldId="259"/>
        </pc:sldMkLst>
        <pc:spChg chg="mod">
          <ac:chgData name="Arun Singh" userId="5d6db3f42b6ac2d9" providerId="LiveId" clId="{398FF3F0-FCDC-46E0-9709-B44ABD6E17A3}" dt="2024-07-22T10:29:16.458" v="11" actId="27636"/>
          <ac:spMkLst>
            <pc:docMk/>
            <pc:sldMk cId="2383599436" sldId="259"/>
            <ac:spMk id="3" creationId="{D2D3F6FB-8F89-3955-B71E-7925C6779C48}"/>
          </ac:spMkLst>
        </pc:spChg>
      </pc:sldChg>
      <pc:sldChg chg="delSp modSp new mod">
        <pc:chgData name="Arun Singh" userId="5d6db3f42b6ac2d9" providerId="LiveId" clId="{398FF3F0-FCDC-46E0-9709-B44ABD6E17A3}" dt="2024-07-22T10:29:45.785" v="15" actId="478"/>
        <pc:sldMkLst>
          <pc:docMk/>
          <pc:sldMk cId="3154397479" sldId="260"/>
        </pc:sldMkLst>
        <pc:spChg chg="del">
          <ac:chgData name="Arun Singh" userId="5d6db3f42b6ac2d9" providerId="LiveId" clId="{398FF3F0-FCDC-46E0-9709-B44ABD6E17A3}" dt="2024-07-22T10:29:45.785" v="15" actId="478"/>
          <ac:spMkLst>
            <pc:docMk/>
            <pc:sldMk cId="3154397479" sldId="260"/>
            <ac:spMk id="2" creationId="{D750122B-6867-B28F-A27C-E8E770BC85B0}"/>
          </ac:spMkLst>
        </pc:spChg>
        <pc:spChg chg="mod">
          <ac:chgData name="Arun Singh" userId="5d6db3f42b6ac2d9" providerId="LiveId" clId="{398FF3F0-FCDC-46E0-9709-B44ABD6E17A3}" dt="2024-07-22T10:29:41.517" v="14" actId="27636"/>
          <ac:spMkLst>
            <pc:docMk/>
            <pc:sldMk cId="3154397479" sldId="260"/>
            <ac:spMk id="3" creationId="{F7DC2820-59E5-59F7-FBC9-497A359A212C}"/>
          </ac:spMkLst>
        </pc:spChg>
      </pc:sldChg>
      <pc:sldChg chg="modSp new mod">
        <pc:chgData name="Arun Singh" userId="5d6db3f42b6ac2d9" providerId="LiveId" clId="{398FF3F0-FCDC-46E0-9709-B44ABD6E17A3}" dt="2024-07-22T10:30:17.661" v="18" actId="27636"/>
        <pc:sldMkLst>
          <pc:docMk/>
          <pc:sldMk cId="1758881990" sldId="261"/>
        </pc:sldMkLst>
        <pc:spChg chg="mod">
          <ac:chgData name="Arun Singh" userId="5d6db3f42b6ac2d9" providerId="LiveId" clId="{398FF3F0-FCDC-46E0-9709-B44ABD6E17A3}" dt="2024-07-22T10:30:17.661" v="18" actId="27636"/>
          <ac:spMkLst>
            <pc:docMk/>
            <pc:sldMk cId="1758881990" sldId="261"/>
            <ac:spMk id="3" creationId="{AB0A0705-8542-841B-9847-5E5B264387A8}"/>
          </ac:spMkLst>
        </pc:spChg>
      </pc:sldChg>
      <pc:sldChg chg="modSp new mod">
        <pc:chgData name="Arun Singh" userId="5d6db3f42b6ac2d9" providerId="LiveId" clId="{398FF3F0-FCDC-46E0-9709-B44ABD6E17A3}" dt="2024-07-22T10:30:36.749" v="20"/>
        <pc:sldMkLst>
          <pc:docMk/>
          <pc:sldMk cId="749283784" sldId="262"/>
        </pc:sldMkLst>
        <pc:spChg chg="mod">
          <ac:chgData name="Arun Singh" userId="5d6db3f42b6ac2d9" providerId="LiveId" clId="{398FF3F0-FCDC-46E0-9709-B44ABD6E17A3}" dt="2024-07-22T10:30:36.749" v="20"/>
          <ac:spMkLst>
            <pc:docMk/>
            <pc:sldMk cId="749283784" sldId="262"/>
            <ac:spMk id="3" creationId="{1F8FB0FE-CC90-6C70-AD29-2C085F13530C}"/>
          </ac:spMkLst>
        </pc:spChg>
      </pc:sldChg>
      <pc:sldChg chg="modSp new mod">
        <pc:chgData name="Arun Singh" userId="5d6db3f42b6ac2d9" providerId="LiveId" clId="{398FF3F0-FCDC-46E0-9709-B44ABD6E17A3}" dt="2024-07-22T10:30:58.012" v="23" actId="27636"/>
        <pc:sldMkLst>
          <pc:docMk/>
          <pc:sldMk cId="3076105008" sldId="263"/>
        </pc:sldMkLst>
        <pc:spChg chg="mod">
          <ac:chgData name="Arun Singh" userId="5d6db3f42b6ac2d9" providerId="LiveId" clId="{398FF3F0-FCDC-46E0-9709-B44ABD6E17A3}" dt="2024-07-22T10:30:58.012" v="23" actId="27636"/>
          <ac:spMkLst>
            <pc:docMk/>
            <pc:sldMk cId="3076105008" sldId="263"/>
            <ac:spMk id="3" creationId="{B538D8CB-8526-F250-3E9F-78A8917C0B9F}"/>
          </ac:spMkLst>
        </pc:spChg>
      </pc:sldChg>
      <pc:sldChg chg="modSp new mod">
        <pc:chgData name="Arun Singh" userId="5d6db3f42b6ac2d9" providerId="LiveId" clId="{398FF3F0-FCDC-46E0-9709-B44ABD6E17A3}" dt="2024-07-22T10:31:20.712" v="26" actId="27636"/>
        <pc:sldMkLst>
          <pc:docMk/>
          <pc:sldMk cId="3552859641" sldId="264"/>
        </pc:sldMkLst>
        <pc:spChg chg="mod">
          <ac:chgData name="Arun Singh" userId="5d6db3f42b6ac2d9" providerId="LiveId" clId="{398FF3F0-FCDC-46E0-9709-B44ABD6E17A3}" dt="2024-07-22T10:31:20.712" v="26" actId="27636"/>
          <ac:spMkLst>
            <pc:docMk/>
            <pc:sldMk cId="3552859641" sldId="264"/>
            <ac:spMk id="3" creationId="{2940FB7E-4347-F0EF-123B-DD6AE0E45E93}"/>
          </ac:spMkLst>
        </pc:spChg>
      </pc:sldChg>
      <pc:sldChg chg="modSp new mod">
        <pc:chgData name="Arun Singh" userId="5d6db3f42b6ac2d9" providerId="LiveId" clId="{398FF3F0-FCDC-46E0-9709-B44ABD6E17A3}" dt="2024-07-22T10:31:36.643" v="29" actId="27636"/>
        <pc:sldMkLst>
          <pc:docMk/>
          <pc:sldMk cId="1906097405" sldId="265"/>
        </pc:sldMkLst>
        <pc:spChg chg="mod">
          <ac:chgData name="Arun Singh" userId="5d6db3f42b6ac2d9" providerId="LiveId" clId="{398FF3F0-FCDC-46E0-9709-B44ABD6E17A3}" dt="2024-07-22T10:31:36.643" v="29" actId="27636"/>
          <ac:spMkLst>
            <pc:docMk/>
            <pc:sldMk cId="1906097405" sldId="265"/>
            <ac:spMk id="3" creationId="{9626B51C-DCCE-C1F2-3458-C38689EF49A5}"/>
          </ac:spMkLst>
        </pc:spChg>
      </pc:sldChg>
      <pc:sldChg chg="modSp new mod">
        <pc:chgData name="Arun Singh" userId="5d6db3f42b6ac2d9" providerId="LiveId" clId="{398FF3F0-FCDC-46E0-9709-B44ABD6E17A3}" dt="2024-07-22T10:31:53.228" v="31"/>
        <pc:sldMkLst>
          <pc:docMk/>
          <pc:sldMk cId="3913315368" sldId="266"/>
        </pc:sldMkLst>
        <pc:spChg chg="mod">
          <ac:chgData name="Arun Singh" userId="5d6db3f42b6ac2d9" providerId="LiveId" clId="{398FF3F0-FCDC-46E0-9709-B44ABD6E17A3}" dt="2024-07-22T10:31:53.228" v="31"/>
          <ac:spMkLst>
            <pc:docMk/>
            <pc:sldMk cId="3913315368" sldId="266"/>
            <ac:spMk id="3" creationId="{A1F87CDE-98F3-7305-E737-E1F3C09DA291}"/>
          </ac:spMkLst>
        </pc:spChg>
      </pc:sldChg>
      <pc:sldChg chg="modSp new mod">
        <pc:chgData name="Arun Singh" userId="5d6db3f42b6ac2d9" providerId="LiveId" clId="{398FF3F0-FCDC-46E0-9709-B44ABD6E17A3}" dt="2024-07-22T10:32:09.951" v="33"/>
        <pc:sldMkLst>
          <pc:docMk/>
          <pc:sldMk cId="3843379480" sldId="267"/>
        </pc:sldMkLst>
        <pc:spChg chg="mod">
          <ac:chgData name="Arun Singh" userId="5d6db3f42b6ac2d9" providerId="LiveId" clId="{398FF3F0-FCDC-46E0-9709-B44ABD6E17A3}" dt="2024-07-22T10:32:09.951" v="33"/>
          <ac:spMkLst>
            <pc:docMk/>
            <pc:sldMk cId="3843379480" sldId="267"/>
            <ac:spMk id="3" creationId="{9F743774-B921-A503-BE27-E51E3AD67E6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E23D-602A-DFD4-7AFD-FABC0B6563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DD373EB-A9EA-CE18-B57E-28D8B259F0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E6E510-7BB5-A3C0-1747-AEDD5C1A2F00}"/>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5" name="Footer Placeholder 4">
            <a:extLst>
              <a:ext uri="{FF2B5EF4-FFF2-40B4-BE49-F238E27FC236}">
                <a16:creationId xmlns:a16="http://schemas.microsoft.com/office/drawing/2014/main" id="{4457FC34-7963-AA9B-1621-2F296915EC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2A2130-DF9C-370D-FD32-4BAB2AF7D700}"/>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2706663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7015-4DC5-916F-A6D8-4529792A279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12DD300-A197-4487-7C61-0EF64E66F7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3277A65-D8CF-E815-3A75-D568810A9C86}"/>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5" name="Footer Placeholder 4">
            <a:extLst>
              <a:ext uri="{FF2B5EF4-FFF2-40B4-BE49-F238E27FC236}">
                <a16:creationId xmlns:a16="http://schemas.microsoft.com/office/drawing/2014/main" id="{6E3ED30F-F052-94F2-B44E-65746E835E1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C33D719-7881-D184-5AB6-AAA7672F970B}"/>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917068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68E6-2CD0-33AA-A335-B63B129732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0C2173B-9A69-DE09-CC47-F4BA5AF023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0A08EA-2C24-AD56-6D96-39127273E5C1}"/>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5" name="Footer Placeholder 4">
            <a:extLst>
              <a:ext uri="{FF2B5EF4-FFF2-40B4-BE49-F238E27FC236}">
                <a16:creationId xmlns:a16="http://schemas.microsoft.com/office/drawing/2014/main" id="{14B5F1A1-67A6-D1AD-EEA0-C604EDC1FC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8D0A5A-6C41-F77E-D291-F4DEABB99043}"/>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2278426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9F101-A94B-17F2-A28C-B5B52AD0E12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3411ECC-7EFF-5D20-E757-80BD86920F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3711FE1-89DB-8992-F902-E40F3DDDA9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6D8EFB6-110E-8B65-9CE1-F475B077A8FA}"/>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6" name="Footer Placeholder 5">
            <a:extLst>
              <a:ext uri="{FF2B5EF4-FFF2-40B4-BE49-F238E27FC236}">
                <a16:creationId xmlns:a16="http://schemas.microsoft.com/office/drawing/2014/main" id="{DC17C5EA-7755-C03D-60E4-BEB4988C844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974C78F-6B88-6556-A333-12281D39611B}"/>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802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674E6-5DA4-69B1-0B5E-7F8CA58513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2E659F2-EA91-B79B-8A8D-2BF931019E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C42352-41E2-3D95-B426-D7023F657D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DD37715-8AEB-596A-ED8F-7B653849D3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6E8B97-06AC-AB80-E0F2-1AE6809408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6048853-EE3E-FCCF-1D8A-F8F7A3BE20E6}"/>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8" name="Footer Placeholder 7">
            <a:extLst>
              <a:ext uri="{FF2B5EF4-FFF2-40B4-BE49-F238E27FC236}">
                <a16:creationId xmlns:a16="http://schemas.microsoft.com/office/drawing/2014/main" id="{D04D74B8-4620-C448-ECB9-B415BE0D225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C56504F-54F1-7621-AA7C-CE2A2979FE10}"/>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1899269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28F8-AC0D-66BE-F2CB-B4094955F96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F63E528-1A26-5B40-6030-3A71EE9D264F}"/>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4" name="Footer Placeholder 3">
            <a:extLst>
              <a:ext uri="{FF2B5EF4-FFF2-40B4-BE49-F238E27FC236}">
                <a16:creationId xmlns:a16="http://schemas.microsoft.com/office/drawing/2014/main" id="{AE16F76B-BABD-C6ED-9D3E-BEDF2010512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6958EB7-260A-E8D6-CE05-5812C45DA5F2}"/>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417210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0EA7BF-0580-41C1-A099-A83B302AD44B}"/>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3" name="Footer Placeholder 2">
            <a:extLst>
              <a:ext uri="{FF2B5EF4-FFF2-40B4-BE49-F238E27FC236}">
                <a16:creationId xmlns:a16="http://schemas.microsoft.com/office/drawing/2014/main" id="{351DA4BD-4EEB-4BAC-9101-B68B5685F32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03E32F2-740A-76BB-23ED-3E3D10DAF539}"/>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2155759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D6392-7693-1C0D-31C5-63E79714E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0D4FCF7-B646-C4A5-4088-2D8B5BDA71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60E7D80-E0C9-CEF8-E816-6AE336D2E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609C31-F333-516B-441A-945205933B02}"/>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6" name="Footer Placeholder 5">
            <a:extLst>
              <a:ext uri="{FF2B5EF4-FFF2-40B4-BE49-F238E27FC236}">
                <a16:creationId xmlns:a16="http://schemas.microsoft.com/office/drawing/2014/main" id="{B224775C-FAE8-A7EE-A688-A59BD72173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87F093E-5C6A-D4AF-8001-68B30B85B4A4}"/>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515526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7BF9-FE32-1478-9E81-A397E8D036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C0AC7F9-7D0C-718E-88E9-240E6465B1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BC1F063-0909-4BF9-C040-9AAAEB17E7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EC123-7297-6AC7-3FCD-3D3C4CE7A715}"/>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6" name="Footer Placeholder 5">
            <a:extLst>
              <a:ext uri="{FF2B5EF4-FFF2-40B4-BE49-F238E27FC236}">
                <a16:creationId xmlns:a16="http://schemas.microsoft.com/office/drawing/2014/main" id="{F566DE00-280F-9EA2-606D-1B969AC4C90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31F4353-EB5B-8FD1-1379-93C556ACB2E2}"/>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352677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F69C-0548-B741-B3A1-3AC9186FD81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6437AC0-C92F-AB11-AEDB-A3880E6FC7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33717F-7416-20A3-BD54-DA7014FFB660}"/>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5" name="Footer Placeholder 4">
            <a:extLst>
              <a:ext uri="{FF2B5EF4-FFF2-40B4-BE49-F238E27FC236}">
                <a16:creationId xmlns:a16="http://schemas.microsoft.com/office/drawing/2014/main" id="{4327C0B0-177C-D020-D0D7-8AD1E9C7924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A6606B-4BDF-2EAB-7334-FF324EA04624}"/>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333629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2104B7-FAB1-1A0B-2E43-B430F5314B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F21EF1B-8736-9C00-B503-FE331F91F8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BCFA55-4514-E9D4-2F7C-AA24756E3BF0}"/>
              </a:ext>
            </a:extLst>
          </p:cNvPr>
          <p:cNvSpPr>
            <a:spLocks noGrp="1"/>
          </p:cNvSpPr>
          <p:nvPr>
            <p:ph type="dt" sz="half" idx="10"/>
          </p:nvPr>
        </p:nvSpPr>
        <p:spPr/>
        <p:txBody>
          <a:bodyPr/>
          <a:lstStyle/>
          <a:p>
            <a:fld id="{C093ECD4-D0B8-491D-923E-E56FA5677DB8}" type="datetimeFigureOut">
              <a:rPr lang="en-IN" smtClean="0"/>
              <a:t>22-07-2024</a:t>
            </a:fld>
            <a:endParaRPr lang="en-IN"/>
          </a:p>
        </p:txBody>
      </p:sp>
      <p:sp>
        <p:nvSpPr>
          <p:cNvPr id="5" name="Footer Placeholder 4">
            <a:extLst>
              <a:ext uri="{FF2B5EF4-FFF2-40B4-BE49-F238E27FC236}">
                <a16:creationId xmlns:a16="http://schemas.microsoft.com/office/drawing/2014/main" id="{99F9A4B3-B344-E768-A4DB-05979B3BE7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B21C831-B972-6068-A4B6-9BDAE62BCD55}"/>
              </a:ext>
            </a:extLst>
          </p:cNvPr>
          <p:cNvSpPr>
            <a:spLocks noGrp="1"/>
          </p:cNvSpPr>
          <p:nvPr>
            <p:ph type="sldNum" sz="quarter" idx="12"/>
          </p:nvPr>
        </p:nvSpPr>
        <p:spPr/>
        <p:txBody>
          <a:bodyPr/>
          <a:lstStyle/>
          <a:p>
            <a:fld id="{F9B72C5A-8FCA-4469-8A98-D2B5F62F3438}" type="slidenum">
              <a:rPr lang="en-IN" smtClean="0"/>
              <a:t>‹#›</a:t>
            </a:fld>
            <a:endParaRPr lang="en-IN"/>
          </a:p>
        </p:txBody>
      </p:sp>
    </p:spTree>
    <p:extLst>
      <p:ext uri="{BB962C8B-B14F-4D97-AF65-F5344CB8AC3E}">
        <p14:creationId xmlns:p14="http://schemas.microsoft.com/office/powerpoint/2010/main" val="4228865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775C7C-6581-3176-D499-40E54D446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36A7120-E742-CDC7-CFBD-5153A4EED5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4DEFC84-E898-513C-DE2C-75AD0FAFE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3ECD4-D0B8-491D-923E-E56FA5677DB8}" type="datetimeFigureOut">
              <a:rPr lang="en-IN" smtClean="0"/>
              <a:t>22-07-2024</a:t>
            </a:fld>
            <a:endParaRPr lang="en-IN"/>
          </a:p>
        </p:txBody>
      </p:sp>
      <p:sp>
        <p:nvSpPr>
          <p:cNvPr id="5" name="Footer Placeholder 4">
            <a:extLst>
              <a:ext uri="{FF2B5EF4-FFF2-40B4-BE49-F238E27FC236}">
                <a16:creationId xmlns:a16="http://schemas.microsoft.com/office/drawing/2014/main" id="{9292F44E-CBB6-7274-2FC7-FBCC40520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EC068C3-9350-317E-9F52-47A55C200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B72C5A-8FCA-4469-8A98-D2B5F62F3438}" type="slidenum">
              <a:rPr lang="en-IN" smtClean="0"/>
              <a:t>‹#›</a:t>
            </a:fld>
            <a:endParaRPr lang="en-IN"/>
          </a:p>
        </p:txBody>
      </p:sp>
    </p:spTree>
    <p:extLst>
      <p:ext uri="{BB962C8B-B14F-4D97-AF65-F5344CB8AC3E}">
        <p14:creationId xmlns:p14="http://schemas.microsoft.com/office/powerpoint/2010/main" val="1247862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99D1-7FE9-97C0-B26F-68841F3BB368}"/>
              </a:ext>
            </a:extLst>
          </p:cNvPr>
          <p:cNvSpPr>
            <a:spLocks noGrp="1"/>
          </p:cNvSpPr>
          <p:nvPr>
            <p:ph type="ctrTitle"/>
          </p:nvPr>
        </p:nvSpPr>
        <p:spPr/>
        <p:txBody>
          <a:bodyPr/>
          <a:lstStyle/>
          <a:p>
            <a:r>
              <a:rPr lang="en-US" dirty="0"/>
              <a:t>Association and Causation in Epidemiological Studies</a:t>
            </a:r>
            <a:endParaRPr lang="en-IN" dirty="0"/>
          </a:p>
        </p:txBody>
      </p:sp>
    </p:spTree>
    <p:extLst>
      <p:ext uri="{BB962C8B-B14F-4D97-AF65-F5344CB8AC3E}">
        <p14:creationId xmlns:p14="http://schemas.microsoft.com/office/powerpoint/2010/main" val="984146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6D7D0-3087-3545-4B1C-408EF96DE1E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89EC835-9455-AAAD-9782-54287CF1A514}"/>
              </a:ext>
            </a:extLst>
          </p:cNvPr>
          <p:cNvSpPr>
            <a:spLocks noGrp="1"/>
          </p:cNvSpPr>
          <p:nvPr>
            <p:ph idx="1"/>
          </p:nvPr>
        </p:nvSpPr>
        <p:spPr/>
        <p:txBody>
          <a:bodyPr>
            <a:normAutofit fontScale="92500" lnSpcReduction="10000"/>
          </a:bodyPr>
          <a:lstStyle/>
          <a:p>
            <a:r>
              <a:rPr lang="en-US" b="1" dirty="0"/>
              <a:t>1. Introduction</a:t>
            </a:r>
          </a:p>
          <a:p>
            <a:pPr>
              <a:buFont typeface="Arial" panose="020B0604020202020204" pitchFamily="34" charset="0"/>
              <a:buChar char="•"/>
            </a:pPr>
            <a:r>
              <a:rPr lang="en-US" dirty="0"/>
              <a:t>Definitions</a:t>
            </a:r>
          </a:p>
          <a:p>
            <a:pPr marL="742950" lvl="1" indent="-285750">
              <a:buFont typeface="Arial" panose="020B0604020202020204" pitchFamily="34" charset="0"/>
              <a:buChar char="•"/>
            </a:pPr>
            <a:r>
              <a:rPr lang="en-US" dirty="0"/>
              <a:t>Association</a:t>
            </a:r>
          </a:p>
          <a:p>
            <a:pPr marL="742950" lvl="1" indent="-285750">
              <a:buFont typeface="Arial" panose="020B0604020202020204" pitchFamily="34" charset="0"/>
              <a:buChar char="•"/>
            </a:pPr>
            <a:r>
              <a:rPr lang="en-US" dirty="0"/>
              <a:t>Causation</a:t>
            </a:r>
          </a:p>
          <a:p>
            <a:pPr>
              <a:buFont typeface="Arial" panose="020B0604020202020204" pitchFamily="34" charset="0"/>
              <a:buChar char="•"/>
            </a:pPr>
            <a:r>
              <a:rPr lang="en-US" dirty="0"/>
              <a:t>Importance in epidemiological research</a:t>
            </a:r>
          </a:p>
          <a:p>
            <a:pPr>
              <a:buFont typeface="Arial" panose="020B0604020202020204" pitchFamily="34" charset="0"/>
              <a:buChar char="•"/>
            </a:pPr>
            <a:r>
              <a:rPr lang="en-US" dirty="0"/>
              <a:t>Overview of key concepts</a:t>
            </a:r>
          </a:p>
          <a:p>
            <a:r>
              <a:rPr lang="en-US" b="1" dirty="0"/>
              <a:t>2. Types of Associations</a:t>
            </a:r>
          </a:p>
          <a:p>
            <a:pPr>
              <a:buFont typeface="Arial" panose="020B0604020202020204" pitchFamily="34" charset="0"/>
              <a:buChar char="•"/>
            </a:pPr>
            <a:r>
              <a:rPr lang="en-US" dirty="0"/>
              <a:t>Positive and Negative Associations</a:t>
            </a:r>
          </a:p>
          <a:p>
            <a:pPr>
              <a:buFont typeface="Arial" panose="020B0604020202020204" pitchFamily="34" charset="0"/>
              <a:buChar char="•"/>
            </a:pPr>
            <a:r>
              <a:rPr lang="en-US" dirty="0"/>
              <a:t>Direct and Indirect Associations</a:t>
            </a:r>
          </a:p>
          <a:p>
            <a:pPr>
              <a:buFont typeface="Arial" panose="020B0604020202020204" pitchFamily="34" charset="0"/>
              <a:buChar char="•"/>
            </a:pPr>
            <a:r>
              <a:rPr lang="en-US" dirty="0"/>
              <a:t>Spurious Associations</a:t>
            </a:r>
          </a:p>
          <a:p>
            <a:endParaRPr lang="en-IN" dirty="0"/>
          </a:p>
        </p:txBody>
      </p:sp>
    </p:spTree>
    <p:extLst>
      <p:ext uri="{BB962C8B-B14F-4D97-AF65-F5344CB8AC3E}">
        <p14:creationId xmlns:p14="http://schemas.microsoft.com/office/powerpoint/2010/main" val="1003255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5870-E6B1-5037-CADB-82EB98FEEB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32CBD1D-BB98-1692-0E98-070FCB2CED6C}"/>
              </a:ext>
            </a:extLst>
          </p:cNvPr>
          <p:cNvSpPr>
            <a:spLocks noGrp="1"/>
          </p:cNvSpPr>
          <p:nvPr>
            <p:ph idx="1"/>
          </p:nvPr>
        </p:nvSpPr>
        <p:spPr/>
        <p:txBody>
          <a:bodyPr>
            <a:normAutofit fontScale="92500" lnSpcReduction="20000"/>
          </a:bodyPr>
          <a:lstStyle/>
          <a:p>
            <a:r>
              <a:rPr lang="en-IN" b="1" dirty="0"/>
              <a:t>3. Establishing Association</a:t>
            </a:r>
          </a:p>
          <a:p>
            <a:pPr>
              <a:buFont typeface="Arial" panose="020B0604020202020204" pitchFamily="34" charset="0"/>
              <a:buChar char="•"/>
            </a:pPr>
            <a:r>
              <a:rPr lang="en-IN" dirty="0"/>
              <a:t>Descriptive Studies</a:t>
            </a:r>
          </a:p>
          <a:p>
            <a:pPr marL="742950" lvl="1" indent="-285750">
              <a:buFont typeface="Arial" panose="020B0604020202020204" pitchFamily="34" charset="0"/>
              <a:buChar char="•"/>
            </a:pPr>
            <a:r>
              <a:rPr lang="en-IN" dirty="0"/>
              <a:t>Cross-sectional studies</a:t>
            </a:r>
          </a:p>
          <a:p>
            <a:pPr marL="742950" lvl="1" indent="-285750">
              <a:buFont typeface="Arial" panose="020B0604020202020204" pitchFamily="34" charset="0"/>
              <a:buChar char="•"/>
            </a:pPr>
            <a:r>
              <a:rPr lang="en-IN" dirty="0"/>
              <a:t>Ecological studies</a:t>
            </a:r>
          </a:p>
          <a:p>
            <a:pPr>
              <a:buFont typeface="Arial" panose="020B0604020202020204" pitchFamily="34" charset="0"/>
              <a:buChar char="•"/>
            </a:pPr>
            <a:r>
              <a:rPr lang="en-IN" dirty="0"/>
              <a:t>Analytical Studies</a:t>
            </a:r>
          </a:p>
          <a:p>
            <a:pPr marL="742950" lvl="1" indent="-285750">
              <a:buFont typeface="Arial" panose="020B0604020202020204" pitchFamily="34" charset="0"/>
              <a:buChar char="•"/>
            </a:pPr>
            <a:r>
              <a:rPr lang="en-IN" dirty="0"/>
              <a:t>Case-control studies</a:t>
            </a:r>
          </a:p>
          <a:p>
            <a:pPr marL="742950" lvl="1" indent="-285750">
              <a:buFont typeface="Arial" panose="020B0604020202020204" pitchFamily="34" charset="0"/>
              <a:buChar char="•"/>
            </a:pPr>
            <a:r>
              <a:rPr lang="en-IN" dirty="0"/>
              <a:t>Cohort studies</a:t>
            </a:r>
          </a:p>
          <a:p>
            <a:pPr marL="742950" lvl="1" indent="-285750">
              <a:buFont typeface="Arial" panose="020B0604020202020204" pitchFamily="34" charset="0"/>
              <a:buChar char="•"/>
            </a:pPr>
            <a:r>
              <a:rPr lang="en-IN" dirty="0"/>
              <a:t>Randomized controlled trials (RCTs)</a:t>
            </a:r>
          </a:p>
          <a:p>
            <a:pPr>
              <a:buFont typeface="Arial" panose="020B0604020202020204" pitchFamily="34" charset="0"/>
              <a:buChar char="•"/>
            </a:pPr>
            <a:r>
              <a:rPr lang="en-IN" dirty="0"/>
              <a:t>Measures of Association</a:t>
            </a:r>
          </a:p>
          <a:p>
            <a:pPr marL="742950" lvl="1" indent="-285750">
              <a:buFont typeface="Arial" panose="020B0604020202020204" pitchFamily="34" charset="0"/>
              <a:buChar char="•"/>
            </a:pPr>
            <a:r>
              <a:rPr lang="en-IN" dirty="0"/>
              <a:t>Risk Ratio (Relative Risk)</a:t>
            </a:r>
          </a:p>
          <a:p>
            <a:pPr marL="742950" lvl="1" indent="-285750">
              <a:buFont typeface="Arial" panose="020B0604020202020204" pitchFamily="34" charset="0"/>
              <a:buChar char="•"/>
            </a:pPr>
            <a:r>
              <a:rPr lang="en-IN" dirty="0"/>
              <a:t>Odds Ratio</a:t>
            </a:r>
          </a:p>
          <a:p>
            <a:pPr marL="742950" lvl="1" indent="-285750">
              <a:buFont typeface="Arial" panose="020B0604020202020204" pitchFamily="34" charset="0"/>
              <a:buChar char="•"/>
            </a:pPr>
            <a:r>
              <a:rPr lang="en-IN" dirty="0"/>
              <a:t>Hazard Ratio</a:t>
            </a:r>
          </a:p>
          <a:p>
            <a:endParaRPr lang="en-IN" dirty="0"/>
          </a:p>
        </p:txBody>
      </p:sp>
    </p:spTree>
    <p:extLst>
      <p:ext uri="{BB962C8B-B14F-4D97-AF65-F5344CB8AC3E}">
        <p14:creationId xmlns:p14="http://schemas.microsoft.com/office/powerpoint/2010/main" val="3328720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5366E-F407-7FD3-DABE-122FBCE31C1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2D3F6FB-8F89-3955-B71E-7925C6779C48}"/>
              </a:ext>
            </a:extLst>
          </p:cNvPr>
          <p:cNvSpPr>
            <a:spLocks noGrp="1"/>
          </p:cNvSpPr>
          <p:nvPr>
            <p:ph idx="1"/>
          </p:nvPr>
        </p:nvSpPr>
        <p:spPr/>
        <p:txBody>
          <a:bodyPr>
            <a:normAutofit fontScale="92500" lnSpcReduction="10000"/>
          </a:bodyPr>
          <a:lstStyle/>
          <a:p>
            <a:r>
              <a:rPr lang="en-US" b="1" dirty="0"/>
              <a:t>4. Establishing Causation</a:t>
            </a:r>
          </a:p>
          <a:p>
            <a:pPr>
              <a:buFont typeface="Arial" panose="020B0604020202020204" pitchFamily="34" charset="0"/>
              <a:buChar char="•"/>
            </a:pPr>
            <a:r>
              <a:rPr lang="en-US" dirty="0"/>
              <a:t>Causation vs. Correlation</a:t>
            </a:r>
          </a:p>
          <a:p>
            <a:pPr>
              <a:buFont typeface="Arial" panose="020B0604020202020204" pitchFamily="34" charset="0"/>
              <a:buChar char="•"/>
            </a:pPr>
            <a:r>
              <a:rPr lang="en-US" dirty="0"/>
              <a:t>Criteria for Causation</a:t>
            </a:r>
          </a:p>
          <a:p>
            <a:pPr marL="742950" lvl="1" indent="-285750">
              <a:buFont typeface="Arial" panose="020B0604020202020204" pitchFamily="34" charset="0"/>
              <a:buChar char="•"/>
            </a:pPr>
            <a:r>
              <a:rPr lang="en-US" dirty="0"/>
              <a:t>Bradford Hill Criteria</a:t>
            </a:r>
          </a:p>
          <a:p>
            <a:pPr marL="1143000" lvl="2" indent="-228600">
              <a:buFont typeface="Arial" panose="020B0604020202020204" pitchFamily="34" charset="0"/>
              <a:buChar char="•"/>
            </a:pPr>
            <a:r>
              <a:rPr lang="en-US" dirty="0"/>
              <a:t>Strength of association</a:t>
            </a:r>
          </a:p>
          <a:p>
            <a:pPr marL="1143000" lvl="2" indent="-228600">
              <a:buFont typeface="Arial" panose="020B0604020202020204" pitchFamily="34" charset="0"/>
              <a:buChar char="•"/>
            </a:pPr>
            <a:r>
              <a:rPr lang="en-US" dirty="0"/>
              <a:t>Consistency</a:t>
            </a:r>
          </a:p>
          <a:p>
            <a:pPr marL="1143000" lvl="2" indent="-228600">
              <a:buFont typeface="Arial" panose="020B0604020202020204" pitchFamily="34" charset="0"/>
              <a:buChar char="•"/>
            </a:pPr>
            <a:r>
              <a:rPr lang="en-US" dirty="0"/>
              <a:t>Specificity</a:t>
            </a:r>
          </a:p>
          <a:p>
            <a:pPr marL="1143000" lvl="2" indent="-228600">
              <a:buFont typeface="Arial" panose="020B0604020202020204" pitchFamily="34" charset="0"/>
              <a:buChar char="•"/>
            </a:pPr>
            <a:r>
              <a:rPr lang="en-US" dirty="0"/>
              <a:t>Temporality</a:t>
            </a:r>
          </a:p>
          <a:p>
            <a:pPr marL="1143000" lvl="2" indent="-228600">
              <a:buFont typeface="Arial" panose="020B0604020202020204" pitchFamily="34" charset="0"/>
              <a:buChar char="•"/>
            </a:pPr>
            <a:r>
              <a:rPr lang="en-US" dirty="0"/>
              <a:t>Biological gradient</a:t>
            </a:r>
          </a:p>
          <a:p>
            <a:pPr marL="1143000" lvl="2" indent="-228600">
              <a:buFont typeface="Arial" panose="020B0604020202020204" pitchFamily="34" charset="0"/>
              <a:buChar char="•"/>
            </a:pPr>
            <a:r>
              <a:rPr lang="en-US" dirty="0"/>
              <a:t>Plausibility</a:t>
            </a:r>
          </a:p>
          <a:p>
            <a:pPr marL="1143000" lvl="2" indent="-228600">
              <a:buFont typeface="Arial" panose="020B0604020202020204" pitchFamily="34" charset="0"/>
              <a:buChar char="•"/>
            </a:pPr>
            <a:r>
              <a:rPr lang="en-US" dirty="0"/>
              <a:t>Coherence</a:t>
            </a:r>
          </a:p>
          <a:p>
            <a:pPr marL="1143000" lvl="2" indent="-228600">
              <a:buFont typeface="Arial" panose="020B0604020202020204" pitchFamily="34" charset="0"/>
              <a:buChar char="•"/>
            </a:pPr>
            <a:r>
              <a:rPr lang="en-US" dirty="0"/>
              <a:t>Experiment</a:t>
            </a:r>
          </a:p>
          <a:p>
            <a:pPr marL="1143000" lvl="2" indent="-228600">
              <a:buFont typeface="Arial" panose="020B0604020202020204" pitchFamily="34" charset="0"/>
              <a:buChar char="•"/>
            </a:pPr>
            <a:r>
              <a:rPr lang="en-US" dirty="0"/>
              <a:t>Analogy</a:t>
            </a:r>
          </a:p>
          <a:p>
            <a:endParaRPr lang="en-IN" dirty="0"/>
          </a:p>
        </p:txBody>
      </p:sp>
    </p:spTree>
    <p:extLst>
      <p:ext uri="{BB962C8B-B14F-4D97-AF65-F5344CB8AC3E}">
        <p14:creationId xmlns:p14="http://schemas.microsoft.com/office/powerpoint/2010/main" val="238359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DC2820-59E5-59F7-FBC9-497A359A212C}"/>
              </a:ext>
            </a:extLst>
          </p:cNvPr>
          <p:cNvSpPr>
            <a:spLocks noGrp="1"/>
          </p:cNvSpPr>
          <p:nvPr>
            <p:ph idx="1"/>
          </p:nvPr>
        </p:nvSpPr>
        <p:spPr/>
        <p:txBody>
          <a:bodyPr>
            <a:normAutofit fontScale="85000" lnSpcReduction="20000"/>
          </a:bodyPr>
          <a:lstStyle/>
          <a:p>
            <a:r>
              <a:rPr lang="en-US" b="1" dirty="0"/>
              <a:t>5. Bias, Confounding, and Effect Modification</a:t>
            </a:r>
          </a:p>
          <a:p>
            <a:pPr>
              <a:buFont typeface="Arial" panose="020B0604020202020204" pitchFamily="34" charset="0"/>
              <a:buChar char="•"/>
            </a:pPr>
            <a:r>
              <a:rPr lang="en-US" dirty="0"/>
              <a:t>Role of Bias and Confounding in Misinterpreting Associations</a:t>
            </a:r>
          </a:p>
          <a:p>
            <a:pPr>
              <a:buFont typeface="Arial" panose="020B0604020202020204" pitchFamily="34" charset="0"/>
              <a:buChar char="•"/>
            </a:pPr>
            <a:r>
              <a:rPr lang="en-US" dirty="0"/>
              <a:t>Effect Modification vs. Confounding</a:t>
            </a:r>
          </a:p>
          <a:p>
            <a:pPr>
              <a:buFont typeface="Arial" panose="020B0604020202020204" pitchFamily="34" charset="0"/>
              <a:buChar char="•"/>
            </a:pPr>
            <a:r>
              <a:rPr lang="en-US" dirty="0"/>
              <a:t>Strategies to Address Bias and Confounding</a:t>
            </a:r>
          </a:p>
          <a:p>
            <a:r>
              <a:rPr lang="en-US" b="1" dirty="0"/>
              <a:t>6. Causal Inference Methods</a:t>
            </a:r>
          </a:p>
          <a:p>
            <a:pPr>
              <a:buFont typeface="Arial" panose="020B0604020202020204" pitchFamily="34" charset="0"/>
              <a:buChar char="•"/>
            </a:pPr>
            <a:r>
              <a:rPr lang="en-US" dirty="0"/>
              <a:t>Statistical Methods</a:t>
            </a:r>
          </a:p>
          <a:p>
            <a:pPr marL="742950" lvl="1" indent="-285750">
              <a:buFont typeface="Arial" panose="020B0604020202020204" pitchFamily="34" charset="0"/>
              <a:buChar char="•"/>
            </a:pPr>
            <a:r>
              <a:rPr lang="en-US" dirty="0"/>
              <a:t>Multivariate analysis</a:t>
            </a:r>
          </a:p>
          <a:p>
            <a:pPr marL="742950" lvl="1" indent="-285750">
              <a:buFont typeface="Arial" panose="020B0604020202020204" pitchFamily="34" charset="0"/>
              <a:buChar char="•"/>
            </a:pPr>
            <a:r>
              <a:rPr lang="en-US" dirty="0"/>
              <a:t>Propensity score matching</a:t>
            </a:r>
          </a:p>
          <a:p>
            <a:pPr marL="742950" lvl="1" indent="-285750">
              <a:buFont typeface="Arial" panose="020B0604020202020204" pitchFamily="34" charset="0"/>
              <a:buChar char="•"/>
            </a:pPr>
            <a:r>
              <a:rPr lang="en-US" dirty="0"/>
              <a:t>Instrumental variable analysis</a:t>
            </a:r>
          </a:p>
          <a:p>
            <a:pPr>
              <a:buFont typeface="Arial" panose="020B0604020202020204" pitchFamily="34" charset="0"/>
              <a:buChar char="•"/>
            </a:pPr>
            <a:r>
              <a:rPr lang="en-US" dirty="0"/>
              <a:t>Study Designs for Causal Inference</a:t>
            </a:r>
          </a:p>
          <a:p>
            <a:pPr marL="742950" lvl="1" indent="-285750">
              <a:buFont typeface="Arial" panose="020B0604020202020204" pitchFamily="34" charset="0"/>
              <a:buChar char="•"/>
            </a:pPr>
            <a:r>
              <a:rPr lang="en-US" dirty="0"/>
              <a:t>Randomized controlled trials</a:t>
            </a:r>
          </a:p>
          <a:p>
            <a:pPr marL="742950" lvl="1" indent="-285750">
              <a:buFont typeface="Arial" panose="020B0604020202020204" pitchFamily="34" charset="0"/>
              <a:buChar char="•"/>
            </a:pPr>
            <a:r>
              <a:rPr lang="en-US" dirty="0"/>
              <a:t>Natural experiments</a:t>
            </a:r>
          </a:p>
          <a:p>
            <a:pPr marL="742950" lvl="1" indent="-285750">
              <a:buFont typeface="Arial" panose="020B0604020202020204" pitchFamily="34" charset="0"/>
              <a:buChar char="•"/>
            </a:pPr>
            <a:r>
              <a:rPr lang="en-US" dirty="0"/>
              <a:t>Mendelian randomization</a:t>
            </a:r>
          </a:p>
          <a:p>
            <a:endParaRPr lang="en-IN" dirty="0"/>
          </a:p>
        </p:txBody>
      </p:sp>
    </p:spTree>
    <p:extLst>
      <p:ext uri="{BB962C8B-B14F-4D97-AF65-F5344CB8AC3E}">
        <p14:creationId xmlns:p14="http://schemas.microsoft.com/office/powerpoint/2010/main" val="315439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59CA-E7DC-B453-28FC-5088BFD71D2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B0A0705-8542-841B-9847-5E5B264387A8}"/>
              </a:ext>
            </a:extLst>
          </p:cNvPr>
          <p:cNvSpPr>
            <a:spLocks noGrp="1"/>
          </p:cNvSpPr>
          <p:nvPr>
            <p:ph idx="1"/>
          </p:nvPr>
        </p:nvSpPr>
        <p:spPr/>
        <p:txBody>
          <a:bodyPr>
            <a:normAutofit fontScale="92500" lnSpcReduction="20000"/>
          </a:bodyPr>
          <a:lstStyle/>
          <a:p>
            <a:r>
              <a:rPr lang="en-US" b="1" dirty="0"/>
              <a:t>7. Examples and Case Studies</a:t>
            </a:r>
          </a:p>
          <a:p>
            <a:pPr>
              <a:buFont typeface="Arial" panose="020B0604020202020204" pitchFamily="34" charset="0"/>
              <a:buChar char="•"/>
            </a:pPr>
            <a:r>
              <a:rPr lang="en-US" dirty="0"/>
              <a:t>Historical Examples of Causal Inference</a:t>
            </a:r>
          </a:p>
          <a:p>
            <a:pPr marL="742950" lvl="1" indent="-285750">
              <a:buFont typeface="Arial" panose="020B0604020202020204" pitchFamily="34" charset="0"/>
              <a:buChar char="•"/>
            </a:pPr>
            <a:r>
              <a:rPr lang="en-US" dirty="0"/>
              <a:t>Smoking and lung cancer</a:t>
            </a:r>
          </a:p>
          <a:p>
            <a:pPr marL="742950" lvl="1" indent="-285750">
              <a:buFont typeface="Arial" panose="020B0604020202020204" pitchFamily="34" charset="0"/>
              <a:buChar char="•"/>
            </a:pPr>
            <a:r>
              <a:rPr lang="en-US" dirty="0"/>
              <a:t>Cholera and water contamination</a:t>
            </a:r>
          </a:p>
          <a:p>
            <a:pPr>
              <a:buFont typeface="Arial" panose="020B0604020202020204" pitchFamily="34" charset="0"/>
              <a:buChar char="•"/>
            </a:pPr>
            <a:r>
              <a:rPr lang="en-US" dirty="0"/>
              <a:t>Modern Examples</a:t>
            </a:r>
          </a:p>
          <a:p>
            <a:pPr marL="742950" lvl="1" indent="-285750">
              <a:buFont typeface="Arial" panose="020B0604020202020204" pitchFamily="34" charset="0"/>
              <a:buChar char="•"/>
            </a:pPr>
            <a:r>
              <a:rPr lang="en-US" dirty="0"/>
              <a:t>HPV and cervical cancer</a:t>
            </a:r>
          </a:p>
          <a:p>
            <a:pPr marL="742950" lvl="1" indent="-285750">
              <a:buFont typeface="Arial" panose="020B0604020202020204" pitchFamily="34" charset="0"/>
              <a:buChar char="•"/>
            </a:pPr>
            <a:r>
              <a:rPr lang="en-US" dirty="0"/>
              <a:t>Obesity and Type 2 diabetes</a:t>
            </a:r>
          </a:p>
          <a:p>
            <a:r>
              <a:rPr lang="en-US" b="1" dirty="0"/>
              <a:t>8. Practical Applications</a:t>
            </a:r>
          </a:p>
          <a:p>
            <a:pPr>
              <a:buFont typeface="Arial" panose="020B0604020202020204" pitchFamily="34" charset="0"/>
              <a:buChar char="•"/>
            </a:pPr>
            <a:r>
              <a:rPr lang="en-US" dirty="0"/>
              <a:t>Designing Studies to Test Causal Hypotheses</a:t>
            </a:r>
          </a:p>
          <a:p>
            <a:pPr>
              <a:buFont typeface="Arial" panose="020B0604020202020204" pitchFamily="34" charset="0"/>
              <a:buChar char="•"/>
            </a:pPr>
            <a:r>
              <a:rPr lang="en-US" dirty="0"/>
              <a:t>Evaluating Research for Causal Inference</a:t>
            </a:r>
          </a:p>
          <a:p>
            <a:pPr>
              <a:buFont typeface="Arial" panose="020B0604020202020204" pitchFamily="34" charset="0"/>
              <a:buChar char="•"/>
            </a:pPr>
            <a:r>
              <a:rPr lang="en-US" dirty="0"/>
              <a:t>Reporting Associations and Causal Relationships</a:t>
            </a:r>
          </a:p>
          <a:p>
            <a:endParaRPr lang="en-IN" dirty="0"/>
          </a:p>
        </p:txBody>
      </p:sp>
    </p:spTree>
    <p:extLst>
      <p:ext uri="{BB962C8B-B14F-4D97-AF65-F5344CB8AC3E}">
        <p14:creationId xmlns:p14="http://schemas.microsoft.com/office/powerpoint/2010/main" val="1758881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C0A1-F311-745F-E456-14F314F2B19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F8FB0FE-CC90-6C70-AD29-2C085F13530C}"/>
              </a:ext>
            </a:extLst>
          </p:cNvPr>
          <p:cNvSpPr>
            <a:spLocks noGrp="1"/>
          </p:cNvSpPr>
          <p:nvPr>
            <p:ph idx="1"/>
          </p:nvPr>
        </p:nvSpPr>
        <p:spPr/>
        <p:txBody>
          <a:bodyPr/>
          <a:lstStyle/>
          <a:p>
            <a:r>
              <a:rPr lang="en-US" b="1" dirty="0"/>
              <a:t>9. Conclusion</a:t>
            </a:r>
          </a:p>
          <a:p>
            <a:pPr>
              <a:buFont typeface="Arial" panose="020B0604020202020204" pitchFamily="34" charset="0"/>
              <a:buChar char="•"/>
            </a:pPr>
            <a:r>
              <a:rPr lang="en-US" dirty="0"/>
              <a:t>Summary of Key Points</a:t>
            </a:r>
          </a:p>
          <a:p>
            <a:pPr>
              <a:buFont typeface="Arial" panose="020B0604020202020204" pitchFamily="34" charset="0"/>
              <a:buChar char="•"/>
            </a:pPr>
            <a:r>
              <a:rPr lang="en-US" dirty="0"/>
              <a:t>Importance of Causal Inference in Public Health</a:t>
            </a:r>
          </a:p>
          <a:p>
            <a:pPr>
              <a:buFont typeface="Arial" panose="020B0604020202020204" pitchFamily="34" charset="0"/>
              <a:buChar char="•"/>
            </a:pPr>
            <a:r>
              <a:rPr lang="en-US" dirty="0"/>
              <a:t>Questions and Discussion</a:t>
            </a:r>
          </a:p>
          <a:p>
            <a:endParaRPr lang="en-IN" dirty="0"/>
          </a:p>
        </p:txBody>
      </p:sp>
    </p:spTree>
    <p:extLst>
      <p:ext uri="{BB962C8B-B14F-4D97-AF65-F5344CB8AC3E}">
        <p14:creationId xmlns:p14="http://schemas.microsoft.com/office/powerpoint/2010/main" val="749283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1ECA-7434-D8D6-893E-64DF0B67F9F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538D8CB-8526-F250-3E9F-78A8917C0B9F}"/>
              </a:ext>
            </a:extLst>
          </p:cNvPr>
          <p:cNvSpPr>
            <a:spLocks noGrp="1"/>
          </p:cNvSpPr>
          <p:nvPr>
            <p:ph idx="1"/>
          </p:nvPr>
        </p:nvSpPr>
        <p:spPr/>
        <p:txBody>
          <a:bodyPr>
            <a:normAutofit fontScale="85000" lnSpcReduction="20000"/>
          </a:bodyPr>
          <a:lstStyle/>
          <a:p>
            <a:r>
              <a:rPr lang="en-US" b="1" dirty="0"/>
              <a:t>Lecture Content</a:t>
            </a:r>
          </a:p>
          <a:p>
            <a:r>
              <a:rPr lang="en-US" b="1" dirty="0"/>
              <a:t>1. Introduction</a:t>
            </a:r>
          </a:p>
          <a:p>
            <a:r>
              <a:rPr lang="en-US" dirty="0"/>
              <a:t>Understanding the difference between association and causation is fundamental in epidemiology. Association refers to a relationship between two variables, whereas causation indicates that one variable directly affects the other.</a:t>
            </a:r>
          </a:p>
          <a:p>
            <a:r>
              <a:rPr lang="en-US" b="1" dirty="0"/>
              <a:t>2. Types of Associations</a:t>
            </a:r>
          </a:p>
          <a:p>
            <a:r>
              <a:rPr lang="en-US" b="1" dirty="0"/>
              <a:t>Positive and Negative Associations:</a:t>
            </a:r>
            <a:r>
              <a:rPr lang="en-US" dirty="0"/>
              <a:t> A positive association means that as one variable increases, so does the other. A negative association means that as one variable increases, the other decreases.</a:t>
            </a:r>
          </a:p>
          <a:p>
            <a:r>
              <a:rPr lang="en-US" b="1" dirty="0"/>
              <a:t>Direct and Indirect Associations:</a:t>
            </a:r>
            <a:r>
              <a:rPr lang="en-US" dirty="0"/>
              <a:t> Direct associations imply a straightforward relationship, while indirect associations involve intermediate variables.</a:t>
            </a:r>
          </a:p>
          <a:p>
            <a:r>
              <a:rPr lang="en-US" b="1" dirty="0"/>
              <a:t>Spurious Associations:</a:t>
            </a:r>
            <a:r>
              <a:rPr lang="en-US" dirty="0"/>
              <a:t> These occur when two variables appear related but are actually influenced by a third variable.</a:t>
            </a:r>
          </a:p>
          <a:p>
            <a:endParaRPr lang="en-IN" dirty="0"/>
          </a:p>
        </p:txBody>
      </p:sp>
    </p:spTree>
    <p:extLst>
      <p:ext uri="{BB962C8B-B14F-4D97-AF65-F5344CB8AC3E}">
        <p14:creationId xmlns:p14="http://schemas.microsoft.com/office/powerpoint/2010/main" val="307610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3C484-74E9-820B-8419-F64E37A3E75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940FB7E-4347-F0EF-123B-DD6AE0E45E93}"/>
              </a:ext>
            </a:extLst>
          </p:cNvPr>
          <p:cNvSpPr>
            <a:spLocks noGrp="1"/>
          </p:cNvSpPr>
          <p:nvPr>
            <p:ph idx="1"/>
          </p:nvPr>
        </p:nvSpPr>
        <p:spPr/>
        <p:txBody>
          <a:bodyPr>
            <a:normAutofit fontScale="55000" lnSpcReduction="20000"/>
          </a:bodyPr>
          <a:lstStyle/>
          <a:p>
            <a:r>
              <a:rPr lang="en-US" b="1" dirty="0"/>
              <a:t>3. Establishing Association</a:t>
            </a:r>
          </a:p>
          <a:p>
            <a:r>
              <a:rPr lang="en-US" dirty="0"/>
              <a:t>Use descriptive studies like cross-sectional and ecological studies to identify potential associations. Analytical studies, such as case-control studies, cohort studies, and RCTs, provide stronger evidence. Measures of association, including risk ratio, odds ratio, and hazard ratio, quantify the strength of the relationship.</a:t>
            </a:r>
          </a:p>
          <a:p>
            <a:r>
              <a:rPr lang="en-US" b="1" dirty="0"/>
              <a:t>4. Establishing Causation</a:t>
            </a:r>
          </a:p>
          <a:p>
            <a:r>
              <a:rPr lang="en-US" dirty="0"/>
              <a:t>To infer causation, it's essential to differentiate it from correlation. The Bradford Hill Criteria are widely used to assess causality:</a:t>
            </a:r>
          </a:p>
          <a:p>
            <a:pPr>
              <a:buFont typeface="+mj-lt"/>
              <a:buAutoNum type="arabicPeriod"/>
            </a:pPr>
            <a:r>
              <a:rPr lang="en-US" b="1" dirty="0"/>
              <a:t>Strength of Association:</a:t>
            </a:r>
            <a:r>
              <a:rPr lang="en-US" dirty="0"/>
              <a:t> Stronger associations are more likely to be causal.</a:t>
            </a:r>
          </a:p>
          <a:p>
            <a:pPr>
              <a:buFont typeface="+mj-lt"/>
              <a:buAutoNum type="arabicPeriod"/>
            </a:pPr>
            <a:r>
              <a:rPr lang="en-US" b="1" dirty="0"/>
              <a:t>Consistency:</a:t>
            </a:r>
            <a:r>
              <a:rPr lang="en-US" dirty="0"/>
              <a:t> Consistent findings across different studies and populations.</a:t>
            </a:r>
          </a:p>
          <a:p>
            <a:pPr>
              <a:buFont typeface="+mj-lt"/>
              <a:buAutoNum type="arabicPeriod"/>
            </a:pPr>
            <a:r>
              <a:rPr lang="en-US" b="1" dirty="0"/>
              <a:t>Specificity:</a:t>
            </a:r>
            <a:r>
              <a:rPr lang="en-US" dirty="0"/>
              <a:t> A specific cause leads to a specific effect.</a:t>
            </a:r>
          </a:p>
          <a:p>
            <a:pPr>
              <a:buFont typeface="+mj-lt"/>
              <a:buAutoNum type="arabicPeriod"/>
            </a:pPr>
            <a:r>
              <a:rPr lang="en-US" b="1" dirty="0"/>
              <a:t>Temporality:</a:t>
            </a:r>
            <a:r>
              <a:rPr lang="en-US" dirty="0"/>
              <a:t> The cause precedes the effect.</a:t>
            </a:r>
          </a:p>
          <a:p>
            <a:pPr>
              <a:buFont typeface="+mj-lt"/>
              <a:buAutoNum type="arabicPeriod"/>
            </a:pPr>
            <a:r>
              <a:rPr lang="en-US" b="1" dirty="0"/>
              <a:t>Biological Gradient:</a:t>
            </a:r>
            <a:r>
              <a:rPr lang="en-US" dirty="0"/>
              <a:t> Dose-response relationship.</a:t>
            </a:r>
          </a:p>
          <a:p>
            <a:pPr>
              <a:buFont typeface="+mj-lt"/>
              <a:buAutoNum type="arabicPeriod"/>
            </a:pPr>
            <a:r>
              <a:rPr lang="en-US" b="1" dirty="0"/>
              <a:t>Plausibility:</a:t>
            </a:r>
            <a:r>
              <a:rPr lang="en-US" dirty="0"/>
              <a:t> The association is biologically plausible.</a:t>
            </a:r>
          </a:p>
          <a:p>
            <a:pPr>
              <a:buFont typeface="+mj-lt"/>
              <a:buAutoNum type="arabicPeriod"/>
            </a:pPr>
            <a:r>
              <a:rPr lang="en-US" b="1" dirty="0"/>
              <a:t>Coherence:</a:t>
            </a:r>
            <a:r>
              <a:rPr lang="en-US" dirty="0"/>
              <a:t> The association is consistent with existing knowledge.</a:t>
            </a:r>
          </a:p>
          <a:p>
            <a:pPr>
              <a:buFont typeface="+mj-lt"/>
              <a:buAutoNum type="arabicPeriod"/>
            </a:pPr>
            <a:r>
              <a:rPr lang="en-US" b="1" dirty="0"/>
              <a:t>Experiment:</a:t>
            </a:r>
            <a:r>
              <a:rPr lang="en-US" dirty="0"/>
              <a:t> Experimental evidence supports the association.</a:t>
            </a:r>
          </a:p>
          <a:p>
            <a:pPr>
              <a:buFont typeface="+mj-lt"/>
              <a:buAutoNum type="arabicPeriod"/>
            </a:pPr>
            <a:r>
              <a:rPr lang="en-US" b="1" dirty="0"/>
              <a:t>Analogy:</a:t>
            </a:r>
            <a:r>
              <a:rPr lang="en-US" dirty="0"/>
              <a:t> Similar associations are known.</a:t>
            </a:r>
          </a:p>
          <a:p>
            <a:endParaRPr lang="en-IN" dirty="0"/>
          </a:p>
        </p:txBody>
      </p:sp>
    </p:spTree>
    <p:extLst>
      <p:ext uri="{BB962C8B-B14F-4D97-AF65-F5344CB8AC3E}">
        <p14:creationId xmlns:p14="http://schemas.microsoft.com/office/powerpoint/2010/main" val="3552859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6836-C97E-FD82-1F5C-B8BF7C37D4F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626B51C-DCCE-C1F2-3458-C38689EF49A5}"/>
              </a:ext>
            </a:extLst>
          </p:cNvPr>
          <p:cNvSpPr>
            <a:spLocks noGrp="1"/>
          </p:cNvSpPr>
          <p:nvPr>
            <p:ph idx="1"/>
          </p:nvPr>
        </p:nvSpPr>
        <p:spPr/>
        <p:txBody>
          <a:bodyPr>
            <a:normAutofit fontScale="77500" lnSpcReduction="20000"/>
          </a:bodyPr>
          <a:lstStyle/>
          <a:p>
            <a:r>
              <a:rPr lang="en-US" b="1" dirty="0"/>
              <a:t>5. Bias, Confounding, and Effect Modification</a:t>
            </a:r>
          </a:p>
          <a:p>
            <a:r>
              <a:rPr lang="en-US" dirty="0"/>
              <a:t>Bias and confounding can mislead associations. Effect modification, unlike confounding, occurs when the effect of the primary exposure on an outcome changes depending on the level of another variable. Strategies to address these issues include careful study design and statistical adjustments.</a:t>
            </a:r>
          </a:p>
          <a:p>
            <a:r>
              <a:rPr lang="en-US" b="1" dirty="0"/>
              <a:t>6. Causal Inference Methods</a:t>
            </a:r>
          </a:p>
          <a:p>
            <a:r>
              <a:rPr lang="en-US" dirty="0"/>
              <a:t>Statistical methods like multivariate analysis, propensity score matching, and instrumental variable analysis help control for confounding. Study designs such as RCTs, natural experiments, and Mendelian randomization provide robust evidence for causal inference.</a:t>
            </a:r>
          </a:p>
          <a:p>
            <a:r>
              <a:rPr lang="en-US" b="1" dirty="0"/>
              <a:t>7. Examples and Case Studies</a:t>
            </a:r>
          </a:p>
          <a:p>
            <a:r>
              <a:rPr lang="en-US" dirty="0"/>
              <a:t>Discuss historical and modern examples of causal inference. The link between smoking and lung cancer was established through multiple studies and criteria. Similarly, the relationship between HPV and cervical cancer was confirmed through various research methods.</a:t>
            </a:r>
          </a:p>
          <a:p>
            <a:endParaRPr lang="en-IN" dirty="0"/>
          </a:p>
        </p:txBody>
      </p:sp>
    </p:spTree>
    <p:extLst>
      <p:ext uri="{BB962C8B-B14F-4D97-AF65-F5344CB8AC3E}">
        <p14:creationId xmlns:p14="http://schemas.microsoft.com/office/powerpoint/2010/main" val="190609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46006-386A-C13B-032F-7A52F405897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1F87CDE-98F3-7305-E737-E1F3C09DA291}"/>
              </a:ext>
            </a:extLst>
          </p:cNvPr>
          <p:cNvSpPr>
            <a:spLocks noGrp="1"/>
          </p:cNvSpPr>
          <p:nvPr>
            <p:ph idx="1"/>
          </p:nvPr>
        </p:nvSpPr>
        <p:spPr/>
        <p:txBody>
          <a:bodyPr/>
          <a:lstStyle/>
          <a:p>
            <a:r>
              <a:rPr lang="en-US" b="1" dirty="0"/>
              <a:t>8. Practical Applications</a:t>
            </a:r>
          </a:p>
          <a:p>
            <a:r>
              <a:rPr lang="en-US" dirty="0"/>
              <a:t>Design studies with causal hypotheses in mind. Evaluate existing research critically, considering potential biases and confounders. Report both associations and causal relationships transparently.</a:t>
            </a:r>
          </a:p>
          <a:p>
            <a:r>
              <a:rPr lang="en-US" b="1" dirty="0"/>
              <a:t>9. Conclusion</a:t>
            </a:r>
          </a:p>
          <a:p>
            <a:r>
              <a:rPr lang="en-US" dirty="0"/>
              <a:t>Distinguishing between association and causation is crucial in epidemiological research. Understanding and applying causal inference methods can significantly impact public health decisions and interventions.</a:t>
            </a:r>
          </a:p>
          <a:p>
            <a:endParaRPr lang="en-IN" dirty="0"/>
          </a:p>
        </p:txBody>
      </p:sp>
    </p:spTree>
    <p:extLst>
      <p:ext uri="{BB962C8B-B14F-4D97-AF65-F5344CB8AC3E}">
        <p14:creationId xmlns:p14="http://schemas.microsoft.com/office/powerpoint/2010/main" val="3913315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0655-5D5D-E48B-52CF-FEF66445142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F743774-B921-A503-BE27-E51E3AD67E67}"/>
              </a:ext>
            </a:extLst>
          </p:cNvPr>
          <p:cNvSpPr>
            <a:spLocks noGrp="1"/>
          </p:cNvSpPr>
          <p:nvPr>
            <p:ph idx="1"/>
          </p:nvPr>
        </p:nvSpPr>
        <p:spPr/>
        <p:txBody>
          <a:bodyPr/>
          <a:lstStyle/>
          <a:p>
            <a:r>
              <a:rPr lang="en-US" b="1" dirty="0"/>
              <a:t>Questions for Discussion</a:t>
            </a:r>
          </a:p>
          <a:p>
            <a:pPr>
              <a:buFont typeface="+mj-lt"/>
              <a:buAutoNum type="arabicPeriod"/>
            </a:pPr>
            <a:r>
              <a:rPr lang="en-US" dirty="0"/>
              <a:t>How can we differentiate between a spurious association and a causal relationship?</a:t>
            </a:r>
          </a:p>
          <a:p>
            <a:pPr>
              <a:buFont typeface="+mj-lt"/>
              <a:buAutoNum type="arabicPeriod"/>
            </a:pPr>
            <a:r>
              <a:rPr lang="en-US" dirty="0"/>
              <a:t>Discuss a study where bias or confounding led to incorrect conclusions about causality.</a:t>
            </a:r>
          </a:p>
          <a:p>
            <a:pPr>
              <a:buFont typeface="+mj-lt"/>
              <a:buAutoNum type="arabicPeriod"/>
            </a:pPr>
            <a:r>
              <a:rPr lang="en-US" dirty="0"/>
              <a:t>What are the limitations of the Bradford Hill Criteria in establishing causality?</a:t>
            </a:r>
          </a:p>
          <a:p>
            <a:endParaRPr lang="en-IN" dirty="0"/>
          </a:p>
        </p:txBody>
      </p:sp>
    </p:spTree>
    <p:extLst>
      <p:ext uri="{BB962C8B-B14F-4D97-AF65-F5344CB8AC3E}">
        <p14:creationId xmlns:p14="http://schemas.microsoft.com/office/powerpoint/2010/main" val="3843379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744</Words>
  <Application>Microsoft Office PowerPoint</Application>
  <PresentationFormat>Widescreen</PresentationFormat>
  <Paragraphs>98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Association and Causation in Epidemiological Studies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Arun Singh</dc:creator>
  <cp:lastModifiedBy>Arun Singh</cp:lastModifiedBy>
  <cp:revision>1</cp:revision>
  <dcterms:created xsi:type="dcterms:W3CDTF">2024-07-22T10:27:35Z</dcterms:created>
  <dcterms:modified xsi:type="dcterms:W3CDTF">2024-07-22T10:33:21Z</dcterms:modified>
</cp:coreProperties>
</file>