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-114" y="-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B359-BFE0-4D83-8A0B-E5DFF575ED38}" type="datetimeFigureOut">
              <a:rPr lang="en-IN" smtClean="0"/>
              <a:t>29-08-2023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D64ABC4E-423E-496C-915B-564294F9C490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2041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B359-BFE0-4D83-8A0B-E5DFF575ED38}" type="datetimeFigureOut">
              <a:rPr lang="en-IN" smtClean="0"/>
              <a:t>29-08-2023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ABC4E-423E-496C-915B-564294F9C490}" type="slidenum">
              <a:rPr lang="en-IN" smtClean="0"/>
              <a:t>‹#›</a:t>
            </a:fld>
            <a:endParaRPr lang="en-IN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853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B359-BFE0-4D83-8A0B-E5DFF575ED38}" type="datetimeFigureOut">
              <a:rPr lang="en-IN" smtClean="0"/>
              <a:t>29-08-2023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ABC4E-423E-496C-915B-564294F9C490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7916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B359-BFE0-4D83-8A0B-E5DFF575ED38}" type="datetimeFigureOut">
              <a:rPr lang="en-IN" smtClean="0"/>
              <a:t>29-08-2023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ABC4E-423E-496C-915B-564294F9C490}" type="slidenum">
              <a:rPr lang="en-IN" smtClean="0"/>
              <a:t>‹#›</a:t>
            </a:fld>
            <a:endParaRPr lang="en-IN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1410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B359-BFE0-4D83-8A0B-E5DFF575ED38}" type="datetimeFigureOut">
              <a:rPr lang="en-IN" smtClean="0"/>
              <a:t>29-08-2023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ABC4E-423E-496C-915B-564294F9C490}" type="slidenum">
              <a:rPr lang="en-IN" smtClean="0"/>
              <a:t>‹#›</a:t>
            </a:fld>
            <a:endParaRPr lang="en-IN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9766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B359-BFE0-4D83-8A0B-E5DFF575ED38}" type="datetimeFigureOut">
              <a:rPr lang="en-IN" smtClean="0"/>
              <a:t>29-08-2023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ABC4E-423E-496C-915B-564294F9C490}" type="slidenum">
              <a:rPr lang="en-IN" smtClean="0"/>
              <a:t>‹#›</a:t>
            </a:fld>
            <a:endParaRPr lang="en-IN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1507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B359-BFE0-4D83-8A0B-E5DFF575ED38}" type="datetimeFigureOut">
              <a:rPr lang="en-IN" smtClean="0"/>
              <a:t>29-08-2023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ABC4E-423E-496C-915B-564294F9C4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6194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B359-BFE0-4D83-8A0B-E5DFF575ED38}" type="datetimeFigureOut">
              <a:rPr lang="en-IN" smtClean="0"/>
              <a:t>29-08-2023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ABC4E-423E-496C-915B-564294F9C490}" type="slidenum">
              <a:rPr lang="en-IN" smtClean="0"/>
              <a:t>‹#›</a:t>
            </a:fld>
            <a:endParaRPr lang="en-IN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4454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8E76B359-BFE0-4D83-8A0B-E5DFF575ED38}" type="datetimeFigureOut">
              <a:rPr lang="en-IN" smtClean="0"/>
              <a:t>29-08-2023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ABC4E-423E-496C-915B-564294F9C490}" type="slidenum">
              <a:rPr lang="en-IN" smtClean="0"/>
              <a:t>‹#›</a:t>
            </a:fld>
            <a:endParaRPr lang="en-IN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2417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B359-BFE0-4D83-8A0B-E5DFF575ED38}" type="datetimeFigureOut">
              <a:rPr lang="en-IN" smtClean="0"/>
              <a:t>29-08-2023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ABC4E-423E-496C-915B-564294F9C490}" type="slidenum">
              <a:rPr lang="en-IN" smtClean="0"/>
              <a:t>‹#›</a:t>
            </a:fld>
            <a:endParaRPr lang="en-IN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845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B359-BFE0-4D83-8A0B-E5DFF575ED38}" type="datetimeFigureOut">
              <a:rPr lang="en-IN" smtClean="0"/>
              <a:t>29-08-2023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ABC4E-423E-496C-915B-564294F9C490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522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6B359-BFE0-4D83-8A0B-E5DFF575ED38}" type="datetimeFigureOut">
              <a:rPr lang="en-IN" smtClean="0"/>
              <a:t>29-08-2023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D64ABC4E-423E-496C-915B-564294F9C490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1425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3B81B7C-55E8-6729-2EC8-D78698AB2F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9632" y="794792"/>
            <a:ext cx="8637073" cy="25414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Themes of Poster/Slogan</a:t>
            </a:r>
            <a:br>
              <a:rPr lang="en-US" dirty="0"/>
            </a:br>
            <a:r>
              <a:rPr lang="en-US" dirty="0"/>
              <a:t>making Competition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71795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414696E-0BD9-E6EC-8752-14935504F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6096000" cy="1049235"/>
          </a:xfrm>
        </p:spPr>
        <p:txBody>
          <a:bodyPr>
            <a:normAutofit/>
          </a:bodyPr>
          <a:lstStyle/>
          <a:p>
            <a:r>
              <a:rPr lang="en-US" sz="4400" b="1" u="sng" dirty="0">
                <a:solidFill>
                  <a:srgbClr val="002060"/>
                </a:solidFill>
                <a:latin typeface="Sitka Small Semibold" pitchFamily="2" charset="0"/>
              </a:rPr>
              <a:t>Goal </a:t>
            </a:r>
            <a:r>
              <a:rPr lang="en-US" sz="4000" b="1" u="sng" dirty="0">
                <a:solidFill>
                  <a:srgbClr val="002060"/>
                </a:solidFill>
                <a:latin typeface="Sitka Small Semibold" pitchFamily="2" charset="0"/>
              </a:rPr>
              <a:t>1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identify patients correctly</a:t>
            </a:r>
            <a:endParaRPr lang="en-IN" dirty="0"/>
          </a:p>
        </p:txBody>
      </p:sp>
      <p:sp>
        <p:nvSpPr>
          <p:cNvPr id="4" name="Arrow: Curved Right 3">
            <a:extLst>
              <a:ext uri="{FF2B5EF4-FFF2-40B4-BE49-F238E27FC236}">
                <a16:creationId xmlns="" xmlns:a16="http://schemas.microsoft.com/office/drawing/2014/main" id="{3A97152F-5B13-D781-EFEB-475E8D271A6D}"/>
              </a:ext>
            </a:extLst>
          </p:cNvPr>
          <p:cNvSpPr/>
          <p:nvPr/>
        </p:nvSpPr>
        <p:spPr>
          <a:xfrm rot="20913202">
            <a:off x="200363" y="1047770"/>
            <a:ext cx="904974" cy="145172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C935962-FCE2-C53E-F868-CCC1C24F56F1}"/>
              </a:ext>
            </a:extLst>
          </p:cNvPr>
          <p:cNvSpPr txBox="1"/>
          <p:nvPr/>
        </p:nvSpPr>
        <p:spPr>
          <a:xfrm>
            <a:off x="5587989" y="1889073"/>
            <a:ext cx="740946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>
                <a:solidFill>
                  <a:srgbClr val="002060"/>
                </a:solidFill>
                <a:latin typeface="Sitka Small Semibold" pitchFamily="2" charset="0"/>
              </a:rPr>
              <a:t>GOAL</a:t>
            </a:r>
            <a:r>
              <a:rPr lang="en-US" sz="4000" b="1" u="sng" dirty="0">
                <a:solidFill>
                  <a:srgbClr val="002060"/>
                </a:solidFill>
                <a:latin typeface="Sitka Small Semibold" pitchFamily="2" charset="0"/>
              </a:rPr>
              <a:t> 2</a:t>
            </a:r>
          </a:p>
          <a:p>
            <a:r>
              <a:rPr lang="en-US" sz="2400" dirty="0"/>
              <a:t>IMPROVE STAFF COMMUNICATION</a:t>
            </a:r>
            <a:endParaRPr lang="en-IN" sz="2400" dirty="0"/>
          </a:p>
        </p:txBody>
      </p:sp>
      <p:sp>
        <p:nvSpPr>
          <p:cNvPr id="8" name="Arrow: Curved Left 7">
            <a:extLst>
              <a:ext uri="{FF2B5EF4-FFF2-40B4-BE49-F238E27FC236}">
                <a16:creationId xmlns="" xmlns:a16="http://schemas.microsoft.com/office/drawing/2014/main" id="{C697B33A-A11C-6E86-C965-5890BB8BAF9B}"/>
              </a:ext>
            </a:extLst>
          </p:cNvPr>
          <p:cNvSpPr/>
          <p:nvPr/>
        </p:nvSpPr>
        <p:spPr>
          <a:xfrm>
            <a:off x="10711357" y="2682612"/>
            <a:ext cx="1201480" cy="1863750"/>
          </a:xfrm>
          <a:prstGeom prst="curvedLeftArrow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40390" y="972409"/>
            <a:ext cx="4177644" cy="21211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Eg</a:t>
            </a:r>
            <a:r>
              <a:rPr lang="en-IN" sz="2400" dirty="0"/>
              <a:t> </a:t>
            </a:r>
            <a:r>
              <a:rPr lang="en-IN" sz="2400" dirty="0" smtClean="0"/>
              <a:t>– Correct department allotment to the patient.</a:t>
            </a:r>
            <a:endParaRPr lang="en-IN" sz="2400" dirty="0"/>
          </a:p>
          <a:p>
            <a:pPr algn="ctr"/>
            <a:r>
              <a:rPr lang="en-IN" sz="2400" dirty="0"/>
              <a:t>      Correct Diagnosis</a:t>
            </a:r>
          </a:p>
          <a:p>
            <a:pPr algn="ctr"/>
            <a:r>
              <a:rPr lang="en-IN" sz="2400" dirty="0"/>
              <a:t>      Correct Treatment etc.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82953" y="3027846"/>
            <a:ext cx="4858449" cy="2296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 err="1"/>
              <a:t>Eg</a:t>
            </a:r>
            <a:r>
              <a:rPr lang="en-IN" sz="2800" dirty="0"/>
              <a:t> – Interdepartmental</a:t>
            </a:r>
          </a:p>
          <a:p>
            <a:pPr algn="ctr"/>
            <a:r>
              <a:rPr lang="en-IN" sz="2800" dirty="0"/>
              <a:t>      Doctor – Doctor</a:t>
            </a:r>
          </a:p>
          <a:p>
            <a:pPr algn="ctr"/>
            <a:r>
              <a:rPr lang="en-IN" sz="2800" dirty="0"/>
              <a:t>      Patient – Doctor etc.</a:t>
            </a:r>
          </a:p>
        </p:txBody>
      </p:sp>
    </p:spTree>
    <p:extLst>
      <p:ext uri="{BB962C8B-B14F-4D97-AF65-F5344CB8AC3E}">
        <p14:creationId xmlns:p14="http://schemas.microsoft.com/office/powerpoint/2010/main" val="2943658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414696E-0BD9-E6EC-8752-14935504F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6096000" cy="1049235"/>
          </a:xfrm>
        </p:spPr>
        <p:txBody>
          <a:bodyPr>
            <a:normAutofit/>
          </a:bodyPr>
          <a:lstStyle/>
          <a:p>
            <a:r>
              <a:rPr lang="en-US" sz="4400" b="1" u="sng" dirty="0">
                <a:solidFill>
                  <a:srgbClr val="002060"/>
                </a:solidFill>
                <a:latin typeface="Sitka Small Semibold" pitchFamily="2" charset="0"/>
              </a:rPr>
              <a:t>Goal </a:t>
            </a:r>
            <a:r>
              <a:rPr lang="en-US" sz="4000" b="1" u="sng" dirty="0">
                <a:solidFill>
                  <a:srgbClr val="002060"/>
                </a:solidFill>
                <a:latin typeface="Sitka Small Semibold" pitchFamily="2" charset="0"/>
              </a:rPr>
              <a:t>3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Use medicines safely</a:t>
            </a:r>
            <a:endParaRPr lang="en-IN" dirty="0"/>
          </a:p>
        </p:txBody>
      </p:sp>
      <p:sp>
        <p:nvSpPr>
          <p:cNvPr id="4" name="Arrow: Curved Right 3">
            <a:extLst>
              <a:ext uri="{FF2B5EF4-FFF2-40B4-BE49-F238E27FC236}">
                <a16:creationId xmlns="" xmlns:a16="http://schemas.microsoft.com/office/drawing/2014/main" id="{3A97152F-5B13-D781-EFEB-475E8D271A6D}"/>
              </a:ext>
            </a:extLst>
          </p:cNvPr>
          <p:cNvSpPr/>
          <p:nvPr/>
        </p:nvSpPr>
        <p:spPr>
          <a:xfrm rot="20913202">
            <a:off x="200363" y="1047770"/>
            <a:ext cx="904974" cy="1451728"/>
          </a:xfrm>
          <a:prstGeom prst="curved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C935962-FCE2-C53E-F868-CCC1C24F56F1}"/>
              </a:ext>
            </a:extLst>
          </p:cNvPr>
          <p:cNvSpPr txBox="1"/>
          <p:nvPr/>
        </p:nvSpPr>
        <p:spPr>
          <a:xfrm>
            <a:off x="5587989" y="1889073"/>
            <a:ext cx="740946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>
                <a:solidFill>
                  <a:srgbClr val="002060"/>
                </a:solidFill>
                <a:latin typeface="Sitka Small Semibold" pitchFamily="2" charset="0"/>
              </a:rPr>
              <a:t>GOAL</a:t>
            </a:r>
            <a:r>
              <a:rPr lang="en-US" sz="4000" b="1" u="sng" dirty="0">
                <a:solidFill>
                  <a:srgbClr val="002060"/>
                </a:solidFill>
                <a:latin typeface="Sitka Small Semibold" pitchFamily="2" charset="0"/>
              </a:rPr>
              <a:t> 4</a:t>
            </a:r>
          </a:p>
          <a:p>
            <a:r>
              <a:rPr lang="en-US" sz="2400" dirty="0"/>
              <a:t>USE ALARMS SAFELY</a:t>
            </a:r>
            <a:endParaRPr lang="en-IN" sz="2400" dirty="0"/>
          </a:p>
        </p:txBody>
      </p:sp>
      <p:sp>
        <p:nvSpPr>
          <p:cNvPr id="8" name="Arrow: Curved Left 7">
            <a:extLst>
              <a:ext uri="{FF2B5EF4-FFF2-40B4-BE49-F238E27FC236}">
                <a16:creationId xmlns="" xmlns:a16="http://schemas.microsoft.com/office/drawing/2014/main" id="{C697B33A-A11C-6E86-C965-5890BB8BAF9B}"/>
              </a:ext>
            </a:extLst>
          </p:cNvPr>
          <p:cNvSpPr/>
          <p:nvPr/>
        </p:nvSpPr>
        <p:spPr>
          <a:xfrm>
            <a:off x="10572371" y="2574858"/>
            <a:ext cx="1443016" cy="1817679"/>
          </a:xfrm>
          <a:prstGeom prst="curvedLeftArrow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40388" y="972409"/>
            <a:ext cx="4169099" cy="24565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err="1">
                <a:solidFill>
                  <a:schemeClr val="bg1"/>
                </a:solidFill>
              </a:rPr>
              <a:t>Eg</a:t>
            </a:r>
            <a:r>
              <a:rPr lang="en-US" sz="2800" dirty="0">
                <a:solidFill>
                  <a:schemeClr val="bg1"/>
                </a:solidFill>
              </a:rPr>
              <a:t> – Correct Dosage</a:t>
            </a:r>
          </a:p>
          <a:p>
            <a:r>
              <a:rPr lang="en-US" sz="2800" dirty="0">
                <a:solidFill>
                  <a:schemeClr val="bg1"/>
                </a:solidFill>
              </a:rPr>
              <a:t>      Monitoring of serious</a:t>
            </a:r>
          </a:p>
          <a:p>
            <a:r>
              <a:rPr lang="en-US" sz="2800" dirty="0">
                <a:solidFill>
                  <a:schemeClr val="bg1"/>
                </a:solidFill>
              </a:rPr>
              <a:t>      adverse reactions etc.</a:t>
            </a:r>
            <a:endParaRPr lang="en-IN" sz="28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682921" y="2958680"/>
            <a:ext cx="4849934" cy="23992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bg1"/>
                </a:solidFill>
              </a:rPr>
              <a:t>Eg</a:t>
            </a:r>
            <a:r>
              <a:rPr lang="en-US" sz="3200" dirty="0">
                <a:solidFill>
                  <a:schemeClr val="bg1"/>
                </a:solidFill>
              </a:rPr>
              <a:t> – Fire Alarm</a:t>
            </a:r>
          </a:p>
          <a:p>
            <a:r>
              <a:rPr lang="en-US" sz="3200" dirty="0">
                <a:solidFill>
                  <a:schemeClr val="bg1"/>
                </a:solidFill>
              </a:rPr>
              <a:t>       Emergency Alarm etc.</a:t>
            </a:r>
            <a:endParaRPr lang="en-IN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631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414696E-0BD9-E6EC-8752-14935504F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6096000" cy="1049235"/>
          </a:xfrm>
        </p:spPr>
        <p:txBody>
          <a:bodyPr>
            <a:normAutofit/>
          </a:bodyPr>
          <a:lstStyle/>
          <a:p>
            <a:r>
              <a:rPr lang="en-US" sz="4400" b="1" u="sng" dirty="0">
                <a:solidFill>
                  <a:srgbClr val="002060"/>
                </a:solidFill>
                <a:latin typeface="Sitka Small Semibold" pitchFamily="2" charset="0"/>
              </a:rPr>
              <a:t>Goal </a:t>
            </a:r>
            <a:r>
              <a:rPr lang="en-US" sz="4000" b="1" u="sng" dirty="0">
                <a:solidFill>
                  <a:srgbClr val="002060"/>
                </a:solidFill>
                <a:latin typeface="Sitka Small Semibold" pitchFamily="2" charset="0"/>
              </a:rPr>
              <a:t>5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PREVENT INFECTION</a:t>
            </a:r>
            <a:endParaRPr lang="en-IN" dirty="0"/>
          </a:p>
        </p:txBody>
      </p:sp>
      <p:sp>
        <p:nvSpPr>
          <p:cNvPr id="4" name="Arrow: Curved Right 3">
            <a:extLst>
              <a:ext uri="{FF2B5EF4-FFF2-40B4-BE49-F238E27FC236}">
                <a16:creationId xmlns="" xmlns:a16="http://schemas.microsoft.com/office/drawing/2014/main" id="{3A97152F-5B13-D781-EFEB-475E8D271A6D}"/>
              </a:ext>
            </a:extLst>
          </p:cNvPr>
          <p:cNvSpPr/>
          <p:nvPr/>
        </p:nvSpPr>
        <p:spPr>
          <a:xfrm rot="20913202">
            <a:off x="200363" y="1047770"/>
            <a:ext cx="904974" cy="1451728"/>
          </a:xfrm>
          <a:prstGeom prst="curved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C935962-FCE2-C53E-F868-CCC1C24F56F1}"/>
              </a:ext>
            </a:extLst>
          </p:cNvPr>
          <p:cNvSpPr txBox="1"/>
          <p:nvPr/>
        </p:nvSpPr>
        <p:spPr>
          <a:xfrm>
            <a:off x="5587989" y="1889073"/>
            <a:ext cx="740946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>
                <a:solidFill>
                  <a:srgbClr val="002060"/>
                </a:solidFill>
                <a:latin typeface="Sitka Small Semibold" pitchFamily="2" charset="0"/>
              </a:rPr>
              <a:t>GOAL</a:t>
            </a:r>
            <a:r>
              <a:rPr lang="en-US" sz="4000" b="1" u="sng" dirty="0">
                <a:solidFill>
                  <a:srgbClr val="002060"/>
                </a:solidFill>
                <a:latin typeface="Sitka Small Semibold" pitchFamily="2" charset="0"/>
              </a:rPr>
              <a:t> 6</a:t>
            </a:r>
          </a:p>
          <a:p>
            <a:r>
              <a:rPr lang="en-US" sz="2400" dirty="0"/>
              <a:t>IDENTIFY PATIENTS SAFETY RISKS</a:t>
            </a:r>
            <a:endParaRPr lang="en-IN" sz="2400" dirty="0"/>
          </a:p>
        </p:txBody>
      </p:sp>
      <p:sp>
        <p:nvSpPr>
          <p:cNvPr id="8" name="Arrow: Curved Left 7">
            <a:extLst>
              <a:ext uri="{FF2B5EF4-FFF2-40B4-BE49-F238E27FC236}">
                <a16:creationId xmlns="" xmlns:a16="http://schemas.microsoft.com/office/drawing/2014/main" id="{C697B33A-A11C-6E86-C965-5890BB8BAF9B}"/>
              </a:ext>
            </a:extLst>
          </p:cNvPr>
          <p:cNvSpPr/>
          <p:nvPr/>
        </p:nvSpPr>
        <p:spPr>
          <a:xfrm>
            <a:off x="10391686" y="2699704"/>
            <a:ext cx="1450887" cy="2137216"/>
          </a:xfrm>
          <a:prstGeom prst="curvedLeftArrow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05699" y="972409"/>
            <a:ext cx="3659408" cy="18989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>
                <a:solidFill>
                  <a:schemeClr val="bg1"/>
                </a:solidFill>
              </a:rPr>
              <a:t>Eg</a:t>
            </a:r>
            <a:r>
              <a:rPr lang="en-US" sz="2400" dirty="0">
                <a:solidFill>
                  <a:schemeClr val="bg1"/>
                </a:solidFill>
              </a:rPr>
              <a:t> – Cross Infection</a:t>
            </a:r>
          </a:p>
          <a:p>
            <a:pPr algn="just"/>
            <a:r>
              <a:rPr lang="en-US" sz="2400" dirty="0">
                <a:solidFill>
                  <a:schemeClr val="bg1"/>
                </a:solidFill>
              </a:rPr>
              <a:t>       Universal </a:t>
            </a:r>
            <a:r>
              <a:rPr lang="en-US" sz="2400" dirty="0" smtClean="0">
                <a:solidFill>
                  <a:schemeClr val="bg1"/>
                </a:solidFill>
              </a:rPr>
              <a:t>    Precautions </a:t>
            </a:r>
            <a:r>
              <a:rPr lang="en-US" sz="2400" dirty="0">
                <a:solidFill>
                  <a:schemeClr val="bg1"/>
                </a:solidFill>
              </a:rPr>
              <a:t>etc.</a:t>
            </a:r>
            <a:endParaRPr lang="en-IN" sz="24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691499" y="3027845"/>
            <a:ext cx="4418176" cy="22534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bg1"/>
                </a:solidFill>
              </a:rPr>
              <a:t>Eg</a:t>
            </a:r>
            <a:r>
              <a:rPr lang="en-US" sz="3200" dirty="0">
                <a:solidFill>
                  <a:schemeClr val="bg1"/>
                </a:solidFill>
              </a:rPr>
              <a:t> – Labs and Sampling during the time of surgery, other procedures etc.</a:t>
            </a:r>
            <a:endParaRPr lang="en-IN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603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414696E-0BD9-E6EC-8752-14935504F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6096000" cy="1049235"/>
          </a:xfrm>
        </p:spPr>
        <p:txBody>
          <a:bodyPr>
            <a:normAutofit/>
          </a:bodyPr>
          <a:lstStyle/>
          <a:p>
            <a:r>
              <a:rPr lang="en-US" sz="4400" b="1" u="sng" dirty="0">
                <a:solidFill>
                  <a:srgbClr val="002060"/>
                </a:solidFill>
                <a:latin typeface="Sitka Small Semibold" pitchFamily="2" charset="0"/>
              </a:rPr>
              <a:t>Goal </a:t>
            </a:r>
            <a:r>
              <a:rPr lang="en-US" sz="4000" b="1" u="sng" dirty="0">
                <a:solidFill>
                  <a:srgbClr val="002060"/>
                </a:solidFill>
                <a:latin typeface="Sitka Small Semibold" pitchFamily="2" charset="0"/>
              </a:rPr>
              <a:t>7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PREVENT MISTAKES IN SURGERY</a:t>
            </a:r>
            <a:endParaRPr lang="en-IN" dirty="0"/>
          </a:p>
        </p:txBody>
      </p:sp>
      <p:sp>
        <p:nvSpPr>
          <p:cNvPr id="4" name="Arrow: Curved Right 3">
            <a:extLst>
              <a:ext uri="{FF2B5EF4-FFF2-40B4-BE49-F238E27FC236}">
                <a16:creationId xmlns="" xmlns:a16="http://schemas.microsoft.com/office/drawing/2014/main" id="{3A97152F-5B13-D781-EFEB-475E8D271A6D}"/>
              </a:ext>
            </a:extLst>
          </p:cNvPr>
          <p:cNvSpPr/>
          <p:nvPr/>
        </p:nvSpPr>
        <p:spPr>
          <a:xfrm rot="20913202">
            <a:off x="200363" y="1047770"/>
            <a:ext cx="904974" cy="1451728"/>
          </a:xfrm>
          <a:prstGeom prst="curved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05699" y="972409"/>
            <a:ext cx="3958510" cy="2129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err="1">
                <a:solidFill>
                  <a:schemeClr val="bg1"/>
                </a:solidFill>
              </a:rPr>
              <a:t>Eg</a:t>
            </a:r>
            <a:r>
              <a:rPr lang="en-US" sz="2000" dirty="0">
                <a:solidFill>
                  <a:schemeClr val="bg1"/>
                </a:solidFill>
              </a:rPr>
              <a:t> – Universal Precaution,</a:t>
            </a:r>
          </a:p>
          <a:p>
            <a:r>
              <a:rPr lang="en-US" sz="2000" dirty="0">
                <a:solidFill>
                  <a:schemeClr val="bg1"/>
                </a:solidFill>
              </a:rPr>
              <a:t>       Alarm in case of mishap etc.</a:t>
            </a:r>
            <a:endParaRPr lang="en-IN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138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7828" y="0"/>
            <a:ext cx="9603275" cy="1745672"/>
          </a:xfrm>
        </p:spPr>
        <p:txBody>
          <a:bodyPr/>
          <a:lstStyle/>
          <a:p>
            <a:r>
              <a:rPr lang="en-US" dirty="0" smtClean="0"/>
              <a:t>event: Poster making competition</a:t>
            </a:r>
            <a:br>
              <a:rPr lang="en-US" dirty="0" smtClean="0"/>
            </a:br>
            <a:r>
              <a:rPr lang="en-US" dirty="0" smtClean="0"/>
              <a:t>Theme: Any one goal under patient safety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078182"/>
            <a:ext cx="9603275" cy="3388164"/>
          </a:xfrm>
        </p:spPr>
        <p:txBody>
          <a:bodyPr/>
          <a:lstStyle/>
          <a:p>
            <a:r>
              <a:rPr lang="en-US" dirty="0" smtClean="0"/>
              <a:t>The participants can choose any one goal and make poster regarding it.</a:t>
            </a:r>
          </a:p>
          <a:p>
            <a:r>
              <a:rPr lang="en-US" dirty="0" smtClean="0"/>
              <a:t>There will be a preliminary round on </a:t>
            </a:r>
            <a:r>
              <a:rPr lang="en-US" u="sng" dirty="0" smtClean="0"/>
              <a:t>September 12 </a:t>
            </a:r>
            <a:r>
              <a:rPr lang="en-US" dirty="0" smtClean="0"/>
              <a:t>but you have to submit it by </a:t>
            </a:r>
            <a:r>
              <a:rPr lang="en-US" u="sng" dirty="0" smtClean="0"/>
              <a:t>September 9 </a:t>
            </a:r>
            <a:r>
              <a:rPr lang="en-US" dirty="0" smtClean="0"/>
              <a:t>before 2 PM.</a:t>
            </a:r>
          </a:p>
          <a:p>
            <a:r>
              <a:rPr lang="en-US" dirty="0" smtClean="0"/>
              <a:t>Certificates of participation will be allotted to all the participants.</a:t>
            </a:r>
          </a:p>
          <a:p>
            <a:r>
              <a:rPr lang="en-US" dirty="0" smtClean="0"/>
              <a:t>The winners will get prize along with the certificates.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221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Poster making guidelines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135686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Please prepare your poster on one sheet of paper. </a:t>
            </a:r>
            <a:r>
              <a:rPr lang="en-US" dirty="0" smtClean="0"/>
              <a:t> Any </a:t>
            </a:r>
            <a:r>
              <a:rPr lang="en-US" dirty="0" err="1"/>
              <a:t>colour</a:t>
            </a:r>
            <a:r>
              <a:rPr lang="en-US" dirty="0"/>
              <a:t> chart paper can be used.</a:t>
            </a:r>
          </a:p>
          <a:p>
            <a:pPr lvl="0"/>
            <a:r>
              <a:rPr lang="en-US" dirty="0"/>
              <a:t>Posters will be displayed in portrait format [Vertical orientation].</a:t>
            </a:r>
          </a:p>
          <a:p>
            <a:pPr lvl="0"/>
            <a:r>
              <a:rPr lang="en-US" dirty="0"/>
              <a:t>The recommended poster size is </a:t>
            </a:r>
            <a:r>
              <a:rPr lang="en-US" dirty="0" err="1"/>
              <a:t>Ao</a:t>
            </a:r>
            <a:r>
              <a:rPr lang="en-US" dirty="0"/>
              <a:t> 80cm (width) × 120cm (length) or 2 feet by 3 feet. It should be structured.</a:t>
            </a:r>
          </a:p>
          <a:p>
            <a:pPr lvl="0"/>
            <a:r>
              <a:rPr lang="en-US" dirty="0"/>
              <a:t>Recommended size for text is 24 </a:t>
            </a:r>
            <a:r>
              <a:rPr lang="en-US" dirty="0" err="1"/>
              <a:t>pr</a:t>
            </a:r>
            <a:r>
              <a:rPr lang="en-US" dirty="0"/>
              <a:t> or larger. Heading should be 44 </a:t>
            </a:r>
            <a:r>
              <a:rPr lang="en-US" dirty="0" err="1"/>
              <a:t>pt</a:t>
            </a:r>
            <a:r>
              <a:rPr lang="en-US" dirty="0"/>
              <a:t> or larger.</a:t>
            </a:r>
          </a:p>
          <a:p>
            <a:pPr lvl="0"/>
            <a:r>
              <a:rPr lang="en-US" dirty="0"/>
              <a:t>The top of the poster should indicate the Title and    name of the author.</a:t>
            </a:r>
          </a:p>
          <a:p>
            <a:pPr lvl="0"/>
            <a:r>
              <a:rPr lang="en-US" dirty="0"/>
              <a:t>Presenting author's name should be underlined or bold</a:t>
            </a:r>
          </a:p>
          <a:p>
            <a:pPr lvl="0"/>
            <a:r>
              <a:rPr lang="en-US" dirty="0"/>
              <a:t>The poster presenter must be present at the assigned places during the designated time for evaluation by judges.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489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i-IN" u="sng" dirty="0"/>
              <a:t>पोस्टर प्रस्तुति दिशानिर्देश: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111936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hi-IN" dirty="0"/>
              <a:t>कृपया अपना पोस्टर एक शीट पर तैयार करें</a:t>
            </a:r>
            <a:r>
              <a:rPr lang="hi-IN" dirty="0" smtClean="0"/>
              <a:t>।</a:t>
            </a:r>
            <a:r>
              <a:rPr lang="hi-IN" dirty="0"/>
              <a:t> </a:t>
            </a:r>
            <a:endParaRPr lang="en-US" dirty="0"/>
          </a:p>
          <a:p>
            <a:pPr lvl="0"/>
            <a:r>
              <a:rPr lang="hi-IN" dirty="0"/>
              <a:t>पोस्टर पोर्ट्रेट प्रारूप [वर्टिकल ओरिएंटायन] में प्रदर्शित किए जाएंगे</a:t>
            </a:r>
            <a:r>
              <a:rPr lang="hi-IN" dirty="0" smtClean="0"/>
              <a:t>।</a:t>
            </a:r>
            <a:r>
              <a:rPr lang="hi-IN" dirty="0"/>
              <a:t> </a:t>
            </a:r>
            <a:endParaRPr lang="en-US" dirty="0"/>
          </a:p>
          <a:p>
            <a:pPr lvl="0"/>
            <a:r>
              <a:rPr lang="hi-IN" dirty="0"/>
              <a:t>अनुशंसित पोस्टर का आकार एओ 80 सेमी (चौड़ाई) × 120 सेमी (लंबाई) या 2 फीट गुणा 3 फीट है। इसे संरचित किया जाना चाहिए</a:t>
            </a:r>
            <a:r>
              <a:rPr lang="hi-IN" dirty="0" smtClean="0"/>
              <a:t>.      </a:t>
            </a:r>
            <a:endParaRPr lang="en-US" dirty="0"/>
          </a:p>
          <a:p>
            <a:pPr lvl="0"/>
            <a:r>
              <a:rPr lang="hi-IN" dirty="0"/>
              <a:t>टेक्स्ट( Text) के लिए अनुशंसित आकार 24 पीआर या बड़ा है। शीर्षक 44 pt या इससे बड़ा होना चाहिए</a:t>
            </a:r>
            <a:r>
              <a:rPr lang="hi-IN" dirty="0" smtClean="0"/>
              <a:t>.</a:t>
            </a:r>
            <a:r>
              <a:rPr lang="hi-IN" dirty="0"/>
              <a:t> </a:t>
            </a:r>
            <a:endParaRPr lang="en-US" dirty="0"/>
          </a:p>
          <a:p>
            <a:pPr lvl="0"/>
            <a:r>
              <a:rPr lang="hi-IN" dirty="0"/>
              <a:t>पोस्टर के शीर्ष पर शीर्षक और  लेखक का नाम दर्शाया जाना चाहिए</a:t>
            </a:r>
            <a:r>
              <a:rPr lang="hi-IN" dirty="0" smtClean="0"/>
              <a:t>।</a:t>
            </a:r>
            <a:r>
              <a:rPr lang="hi-IN" dirty="0"/>
              <a:t> </a:t>
            </a:r>
            <a:endParaRPr lang="en-US" dirty="0"/>
          </a:p>
          <a:p>
            <a:pPr lvl="0"/>
            <a:r>
              <a:rPr lang="hi-IN" dirty="0"/>
              <a:t>प्रस्तुत करने वाले लेखक का नाम रेखांकित या बोल्ड होना </a:t>
            </a:r>
            <a:r>
              <a:rPr lang="hi-IN" dirty="0" smtClean="0"/>
              <a:t>चाहिए </a:t>
            </a:r>
            <a:endParaRPr lang="en-US" dirty="0" smtClean="0"/>
          </a:p>
          <a:p>
            <a:pPr lvl="0"/>
            <a:r>
              <a:rPr lang="hi-IN" dirty="0" smtClean="0"/>
              <a:t>पोस्टर </a:t>
            </a:r>
            <a:r>
              <a:rPr lang="hi-IN" dirty="0"/>
              <a:t>प्रस्तुतकर्ता को न्यायाधीशों द्वारा मूल्यांकन के लिए निर्धारित समय के दौरान निर्धारित स्थानों पर उपस्थित रहना होगा</a:t>
            </a:r>
            <a:r>
              <a:rPr lang="hi-IN" dirty="0" smtClean="0"/>
              <a:t>।</a:t>
            </a:r>
            <a:r>
              <a:rPr lang="hi-IN" dirty="0"/>
              <a:t> </a:t>
            </a:r>
            <a:endParaRPr lang="en-US" dirty="0"/>
          </a:p>
          <a:p>
            <a:pPr marL="0" indent="0">
              <a:buNone/>
            </a:pPr>
            <a:r>
              <a:rPr lang="hi-IN" dirty="0"/>
              <a:t>                                                                                                    </a:t>
            </a:r>
            <a:r>
              <a:rPr lang="en-US" dirty="0" smtClean="0"/>
              <a:t>   </a:t>
            </a:r>
            <a:r>
              <a:rPr lang="hi-IN" dirty="0" smtClean="0"/>
              <a:t>धन्यवाद</a:t>
            </a:r>
            <a:r>
              <a:rPr lang="en-US" dirty="0" smtClean="0"/>
              <a:t> </a:t>
            </a:r>
            <a:r>
              <a:rPr lang="en-US" b="1" dirty="0"/>
              <a:t>  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04196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81</TotalTime>
  <Words>309</Words>
  <Application>Microsoft Office PowerPoint</Application>
  <PresentationFormat>Custom</PresentationFormat>
  <Paragraphs>49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Gallery</vt:lpstr>
      <vt:lpstr>Themes of Poster/Slogan making Competition</vt:lpstr>
      <vt:lpstr>Goal 1 identify patients correctly</vt:lpstr>
      <vt:lpstr>Goal 3 Use medicines safely</vt:lpstr>
      <vt:lpstr>Goal 5 PREVENT INFECTION</vt:lpstr>
      <vt:lpstr>Goal 7 PREVENT MISTAKES IN SURGERY</vt:lpstr>
      <vt:lpstr>event: Poster making competition Theme: Any one goal under patient safety</vt:lpstr>
      <vt:lpstr>Poster making guidelines</vt:lpstr>
      <vt:lpstr>पोस्टर प्रस्तुति दिशानिर्देश: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Themes of Poster/Slogan making Competition</dc:title>
  <dc:creator>Shubham Vats</dc:creator>
  <cp:lastModifiedBy>SPM</cp:lastModifiedBy>
  <cp:revision>7</cp:revision>
  <dcterms:created xsi:type="dcterms:W3CDTF">2023-08-26T07:17:20Z</dcterms:created>
  <dcterms:modified xsi:type="dcterms:W3CDTF">2023-08-29T10:22:32Z</dcterms:modified>
</cp:coreProperties>
</file>