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3"/>
    <p:restoredTop sz="94674"/>
  </p:normalViewPr>
  <p:slideViewPr>
    <p:cSldViewPr>
      <p:cViewPr varScale="1">
        <p:scale>
          <a:sx n="122" d="100"/>
          <a:sy n="122" d="100"/>
        </p:scale>
        <p:origin x="1792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00500" y="2369946"/>
            <a:ext cx="114299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33571" y="2250693"/>
            <a:ext cx="4321175" cy="173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AF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D63AA-F291-2F49-AF32-CD1EF504E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2596991"/>
          </a:xfrm>
        </p:spPr>
        <p:txBody>
          <a:bodyPr/>
          <a:lstStyle/>
          <a:p>
            <a:pPr algn="ctr"/>
            <a:r>
              <a:rPr lang="en-US" sz="7200" dirty="0"/>
              <a:t>Nutrition specimens and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060A7-0369-D64C-B4B9-0DB41B555164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4267200"/>
            <a:ext cx="6400800" cy="1368643"/>
          </a:xfrm>
        </p:spPr>
        <p:txBody>
          <a:bodyPr/>
          <a:lstStyle/>
          <a:p>
            <a:pPr marL="12700" algn="ctr">
              <a:lnSpc>
                <a:spcPct val="100000"/>
              </a:lnSpc>
              <a:spcBef>
                <a:spcPts val="975"/>
              </a:spcBef>
            </a:pPr>
            <a:r>
              <a:rPr lang="en-IN" sz="2400" spc="-10" dirty="0" err="1"/>
              <a:t>Dr.</a:t>
            </a:r>
            <a:r>
              <a:rPr lang="en-IN" sz="2400" spc="-10" dirty="0"/>
              <a:t> Nitin Kumar Pathak</a:t>
            </a:r>
            <a:endParaRPr lang="en-IN" sz="2400" dirty="0"/>
          </a:p>
          <a:p>
            <a:pPr marL="12700" algn="ctr">
              <a:lnSpc>
                <a:spcPct val="100000"/>
              </a:lnSpc>
              <a:spcBef>
                <a:spcPts val="975"/>
              </a:spcBef>
            </a:pPr>
            <a:r>
              <a:rPr lang="en-IN" sz="2400" spc="-5" dirty="0"/>
              <a:t>Professor</a:t>
            </a:r>
          </a:p>
          <a:p>
            <a:pPr marL="12700" algn="ctr">
              <a:lnSpc>
                <a:spcPct val="100000"/>
              </a:lnSpc>
              <a:spcBef>
                <a:spcPts val="975"/>
              </a:spcBef>
            </a:pPr>
            <a:r>
              <a:rPr lang="en-IN" sz="2400" spc="-5" dirty="0"/>
              <a:t>G S Medical College, </a:t>
            </a:r>
            <a:r>
              <a:rPr lang="en-IN" sz="2400" spc="-5" dirty="0" err="1"/>
              <a:t>Hapur</a:t>
            </a:r>
            <a:endParaRPr lang="en-IN" sz="24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69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8806"/>
            <a:ext cx="542036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dirty="0">
                <a:latin typeface="Calibri"/>
                <a:cs typeface="Calibri"/>
              </a:rPr>
              <a:t>Nutrition &amp;</a:t>
            </a:r>
            <a:r>
              <a:rPr sz="5000" spc="-95" dirty="0">
                <a:latin typeface="Calibri"/>
                <a:cs typeface="Calibri"/>
              </a:rPr>
              <a:t> </a:t>
            </a:r>
            <a:r>
              <a:rPr sz="5000" spc="-15" dirty="0">
                <a:latin typeface="Calibri"/>
                <a:cs typeface="Calibri"/>
              </a:rPr>
              <a:t>dietetics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1068577"/>
            <a:ext cx="509016" cy="377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4631" y="3275406"/>
            <a:ext cx="454151" cy="337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3059" y="1004061"/>
            <a:ext cx="8514715" cy="29952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ct val="97200"/>
              </a:lnSpc>
              <a:spcBef>
                <a:spcPts val="190"/>
              </a:spcBef>
            </a:pPr>
            <a:r>
              <a:rPr sz="2800" b="1" spc="-10" dirty="0">
                <a:solidFill>
                  <a:srgbClr val="FF0000"/>
                </a:solidFill>
                <a:latin typeface="Constantia"/>
                <a:cs typeface="Constantia"/>
              </a:rPr>
              <a:t>Nutrition </a:t>
            </a:r>
            <a:r>
              <a:rPr sz="2000" spc="5" dirty="0">
                <a:latin typeface="Constantia"/>
                <a:cs typeface="Constantia"/>
              </a:rPr>
              <a:t>[Latin </a:t>
            </a:r>
            <a:r>
              <a:rPr sz="2000" i="1" dirty="0">
                <a:latin typeface="Constantia"/>
                <a:cs typeface="Constantia"/>
              </a:rPr>
              <a:t>nutritic = </a:t>
            </a:r>
            <a:r>
              <a:rPr sz="2000" spc="-5" dirty="0">
                <a:latin typeface="Constantia"/>
                <a:cs typeface="Constantia"/>
              </a:rPr>
              <a:t>nourishment]</a:t>
            </a:r>
            <a:r>
              <a:rPr sz="2600" i="1" spc="-5" dirty="0">
                <a:latin typeface="Constantia"/>
                <a:cs typeface="Constantia"/>
              </a:rPr>
              <a:t>: </a:t>
            </a:r>
            <a:r>
              <a:rPr sz="2750" i="1" spc="-80" dirty="0">
                <a:latin typeface="MS PGothic"/>
                <a:cs typeface="MS PGothic"/>
              </a:rPr>
              <a:t>The </a:t>
            </a:r>
            <a:r>
              <a:rPr sz="2750" i="1" spc="-65" dirty="0">
                <a:latin typeface="MS PGothic"/>
                <a:cs typeface="MS PGothic"/>
              </a:rPr>
              <a:t>science </a:t>
            </a:r>
            <a:r>
              <a:rPr sz="2750" i="1" spc="-60" dirty="0">
                <a:latin typeface="MS PGothic"/>
                <a:cs typeface="MS PGothic"/>
              </a:rPr>
              <a:t>of </a:t>
            </a:r>
            <a:r>
              <a:rPr sz="2750" i="1" spc="-70" dirty="0">
                <a:latin typeface="MS PGothic"/>
                <a:cs typeface="MS PGothic"/>
              </a:rPr>
              <a:t>food </a:t>
            </a:r>
            <a:r>
              <a:rPr sz="2750" i="1" spc="-75" dirty="0">
                <a:latin typeface="MS PGothic"/>
                <a:cs typeface="MS PGothic"/>
              </a:rPr>
              <a:t>and  </a:t>
            </a:r>
            <a:r>
              <a:rPr sz="2750" i="1" spc="-50" dirty="0">
                <a:latin typeface="MS PGothic"/>
                <a:cs typeface="MS PGothic"/>
              </a:rPr>
              <a:t>its </a:t>
            </a:r>
            <a:r>
              <a:rPr sz="2750" i="1" spc="-60" dirty="0">
                <a:latin typeface="MS PGothic"/>
                <a:cs typeface="MS PGothic"/>
              </a:rPr>
              <a:t>relationship </a:t>
            </a:r>
            <a:r>
              <a:rPr sz="2750" i="1" spc="-65" dirty="0">
                <a:latin typeface="MS PGothic"/>
                <a:cs typeface="MS PGothic"/>
              </a:rPr>
              <a:t>to health </a:t>
            </a:r>
            <a:r>
              <a:rPr sz="2600" dirty="0">
                <a:latin typeface="Constantia"/>
                <a:cs typeface="Constantia"/>
              </a:rPr>
              <a:t>[…..the </a:t>
            </a:r>
            <a:r>
              <a:rPr sz="2600" spc="-15" dirty="0">
                <a:latin typeface="Constantia"/>
                <a:cs typeface="Constantia"/>
              </a:rPr>
              <a:t>process </a:t>
            </a:r>
            <a:r>
              <a:rPr sz="2600" dirty="0">
                <a:latin typeface="Constantia"/>
                <a:cs typeface="Constantia"/>
              </a:rPr>
              <a:t>of </a:t>
            </a:r>
            <a:r>
              <a:rPr sz="2600" spc="-15" dirty="0">
                <a:latin typeface="Constantia"/>
                <a:cs typeface="Constantia"/>
              </a:rPr>
              <a:t>intake, </a:t>
            </a:r>
            <a:r>
              <a:rPr sz="2600" spc="-10" dirty="0">
                <a:latin typeface="Constantia"/>
                <a:cs typeface="Constantia"/>
              </a:rPr>
              <a:t>digestion  </a:t>
            </a:r>
            <a:r>
              <a:rPr sz="2600" dirty="0">
                <a:latin typeface="Constantia"/>
                <a:cs typeface="Constantia"/>
              </a:rPr>
              <a:t>and assimilation of </a:t>
            </a:r>
            <a:r>
              <a:rPr sz="2600" spc="-10" dirty="0">
                <a:latin typeface="Constantia"/>
                <a:cs typeface="Constantia"/>
              </a:rPr>
              <a:t>nutrients…… </a:t>
            </a:r>
            <a:r>
              <a:rPr sz="2600" spc="-5" dirty="0">
                <a:latin typeface="Constantia"/>
                <a:cs typeface="Constantia"/>
              </a:rPr>
              <a:t>the application </a:t>
            </a:r>
            <a:r>
              <a:rPr sz="2600" dirty="0">
                <a:latin typeface="Constantia"/>
                <a:cs typeface="Constantia"/>
              </a:rPr>
              <a:t>of</a:t>
            </a:r>
            <a:r>
              <a:rPr sz="2600" spc="-44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this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600" spc="-15" dirty="0">
                <a:latin typeface="Constantia"/>
                <a:cs typeface="Constantia"/>
              </a:rPr>
              <a:t>knowledge</a:t>
            </a:r>
            <a:r>
              <a:rPr sz="2600" spc="-120" dirty="0">
                <a:latin typeface="Constantia"/>
                <a:cs typeface="Constantia"/>
              </a:rPr>
              <a:t> </a:t>
            </a:r>
            <a:r>
              <a:rPr sz="2600" spc="-20" dirty="0">
                <a:latin typeface="Constantia"/>
                <a:cs typeface="Constantia"/>
              </a:rPr>
              <a:t>to</a:t>
            </a:r>
            <a:r>
              <a:rPr sz="2600" spc="-9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maintain</a:t>
            </a:r>
            <a:r>
              <a:rPr sz="2600" spc="-4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health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and</a:t>
            </a:r>
            <a:r>
              <a:rPr sz="2600" spc="-7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combat</a:t>
            </a:r>
            <a:r>
              <a:rPr sz="2600" spc="-16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disease…..].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800">
              <a:latin typeface="Times New Roman"/>
              <a:cs typeface="Times New Roman"/>
            </a:endParaRPr>
          </a:p>
          <a:p>
            <a:pPr marL="378460">
              <a:lnSpc>
                <a:spcPct val="100000"/>
              </a:lnSpc>
            </a:pPr>
            <a:r>
              <a:rPr sz="2800" b="1" spc="-10" dirty="0">
                <a:solidFill>
                  <a:srgbClr val="FF0000"/>
                </a:solidFill>
                <a:latin typeface="Constantia"/>
                <a:cs typeface="Constantia"/>
              </a:rPr>
              <a:t>Dietetics</a:t>
            </a:r>
            <a:r>
              <a:rPr sz="2400" spc="-10" dirty="0">
                <a:latin typeface="Constantia"/>
                <a:cs typeface="Constantia"/>
              </a:rPr>
              <a:t>: </a:t>
            </a:r>
            <a:r>
              <a:rPr sz="2400" spc="-5" dirty="0">
                <a:latin typeface="Constantia"/>
                <a:cs typeface="Constantia"/>
              </a:rPr>
              <a:t>….practical application </a:t>
            </a:r>
            <a:r>
              <a:rPr sz="2400" dirty="0">
                <a:latin typeface="Constantia"/>
                <a:cs typeface="Constantia"/>
              </a:rPr>
              <a:t>of principles</a:t>
            </a:r>
            <a:r>
              <a:rPr sz="2400" spc="-2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of</a:t>
            </a:r>
            <a:endParaRPr sz="2400">
              <a:latin typeface="Constantia"/>
              <a:cs typeface="Constantia"/>
            </a:endParaRPr>
          </a:p>
          <a:p>
            <a:pPr marL="378460">
              <a:lnSpc>
                <a:spcPct val="100000"/>
              </a:lnSpc>
              <a:spcBef>
                <a:spcPts val="30"/>
              </a:spcBef>
            </a:pPr>
            <a:r>
              <a:rPr sz="2400" spc="-5" dirty="0">
                <a:latin typeface="Constantia"/>
                <a:cs typeface="Constantia"/>
              </a:rPr>
              <a:t>nutrition….. </a:t>
            </a:r>
            <a:r>
              <a:rPr sz="2400" dirty="0">
                <a:latin typeface="Constantia"/>
                <a:cs typeface="Constantia"/>
              </a:rPr>
              <a:t>planning of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meals…..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6000" y="3886200"/>
            <a:ext cx="2743200" cy="2743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2047"/>
            <a:ext cx="4485005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-15" dirty="0">
                <a:latin typeface="Calibri"/>
                <a:cs typeface="Calibri"/>
              </a:rPr>
              <a:t>Food </a:t>
            </a:r>
            <a:r>
              <a:rPr sz="5000" dirty="0">
                <a:latin typeface="Calibri"/>
                <a:cs typeface="Calibri"/>
              </a:rPr>
              <a:t>&amp;</a:t>
            </a:r>
            <a:r>
              <a:rPr sz="5000" spc="-60" dirty="0">
                <a:latin typeface="Calibri"/>
                <a:cs typeface="Calibri"/>
              </a:rPr>
              <a:t> </a:t>
            </a:r>
            <a:r>
              <a:rPr sz="5000" spc="-5" dirty="0">
                <a:latin typeface="Calibri"/>
                <a:cs typeface="Calibri"/>
              </a:rPr>
              <a:t>nutrients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1140205"/>
            <a:ext cx="469392" cy="350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39" y="3018104"/>
            <a:ext cx="469392" cy="350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3059" y="1078738"/>
            <a:ext cx="8721725" cy="2696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5"/>
              </a:spcBef>
              <a:tabLst>
                <a:tab pos="875030" algn="l"/>
                <a:tab pos="1022985" algn="l"/>
                <a:tab pos="1871980" algn="l"/>
                <a:tab pos="2209165" algn="l"/>
                <a:tab pos="2232025" algn="l"/>
                <a:tab pos="2521585" algn="l"/>
                <a:tab pos="2830830" algn="l"/>
                <a:tab pos="3978910" algn="l"/>
                <a:tab pos="4064000" algn="l"/>
                <a:tab pos="4977130" algn="l"/>
                <a:tab pos="5019675" algn="l"/>
                <a:tab pos="5409565" algn="l"/>
                <a:tab pos="6417310" algn="l"/>
                <a:tab pos="6537959" algn="l"/>
                <a:tab pos="6838315" algn="l"/>
                <a:tab pos="7447915" algn="l"/>
                <a:tab pos="8263255" algn="l"/>
                <a:tab pos="8310245" algn="l"/>
              </a:tabLst>
            </a:pPr>
            <a:r>
              <a:rPr sz="2600" b="1" spc="-90" dirty="0">
                <a:solidFill>
                  <a:srgbClr val="FF0000"/>
                </a:solidFill>
                <a:latin typeface="Constantia"/>
                <a:cs typeface="Constantia"/>
              </a:rPr>
              <a:t>F</a:t>
            </a:r>
            <a:r>
              <a:rPr sz="2600" b="1" dirty="0">
                <a:solidFill>
                  <a:srgbClr val="FF0000"/>
                </a:solidFill>
                <a:latin typeface="Constantia"/>
                <a:cs typeface="Constantia"/>
              </a:rPr>
              <a:t>oo</a:t>
            </a:r>
            <a:r>
              <a:rPr sz="2600" b="1" spc="5" dirty="0">
                <a:solidFill>
                  <a:srgbClr val="FF0000"/>
                </a:solidFill>
                <a:latin typeface="Constantia"/>
                <a:cs typeface="Constantia"/>
              </a:rPr>
              <a:t>d</a:t>
            </a:r>
            <a:r>
              <a:rPr sz="2600" b="1" dirty="0">
                <a:solidFill>
                  <a:srgbClr val="FF0000"/>
                </a:solidFill>
                <a:latin typeface="Constantia"/>
                <a:cs typeface="Constantia"/>
              </a:rPr>
              <a:t>:	</a:t>
            </a:r>
            <a:r>
              <a:rPr sz="2600" spc="-85" dirty="0">
                <a:latin typeface="Constantia"/>
                <a:cs typeface="Constantia"/>
              </a:rPr>
              <a:t>F</a:t>
            </a:r>
            <a:r>
              <a:rPr sz="2600" dirty="0">
                <a:latin typeface="Constantia"/>
                <a:cs typeface="Constantia"/>
              </a:rPr>
              <a:t>o</a:t>
            </a:r>
            <a:r>
              <a:rPr sz="2600" spc="-20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d	</a:t>
            </a:r>
            <a:r>
              <a:rPr sz="2600" spc="-10" dirty="0">
                <a:latin typeface="Constantia"/>
                <a:cs typeface="Constantia"/>
              </a:rPr>
              <a:t>i</a:t>
            </a:r>
            <a:r>
              <a:rPr sz="2600" dirty="0">
                <a:latin typeface="Constantia"/>
                <a:cs typeface="Constantia"/>
              </a:rPr>
              <a:t>s		a	substa</a:t>
            </a:r>
            <a:r>
              <a:rPr sz="2600" spc="-15" dirty="0">
                <a:latin typeface="Constantia"/>
                <a:cs typeface="Constantia"/>
              </a:rPr>
              <a:t>n</a:t>
            </a:r>
            <a:r>
              <a:rPr sz="2600" spc="-55" dirty="0">
                <a:latin typeface="Constantia"/>
                <a:cs typeface="Constantia"/>
              </a:rPr>
              <a:t>c</a:t>
            </a:r>
            <a:r>
              <a:rPr sz="2600" dirty="0">
                <a:latin typeface="Constantia"/>
                <a:cs typeface="Constantia"/>
              </a:rPr>
              <a:t>e		ea</a:t>
            </a:r>
            <a:r>
              <a:rPr sz="2600" spc="-45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en	</a:t>
            </a:r>
            <a:r>
              <a:rPr sz="2600" spc="-5" dirty="0">
                <a:latin typeface="Constantia"/>
                <a:cs typeface="Constantia"/>
              </a:rPr>
              <a:t>o</a:t>
            </a:r>
            <a:r>
              <a:rPr sz="2600" dirty="0">
                <a:latin typeface="Constantia"/>
                <a:cs typeface="Constantia"/>
              </a:rPr>
              <a:t>r	</a:t>
            </a:r>
            <a:r>
              <a:rPr sz="2600" spc="-5" dirty="0">
                <a:latin typeface="Constantia"/>
                <a:cs typeface="Constantia"/>
              </a:rPr>
              <a:t>drun</a:t>
            </a:r>
            <a:r>
              <a:rPr sz="2600" dirty="0">
                <a:latin typeface="Constantia"/>
                <a:cs typeface="Constantia"/>
              </a:rPr>
              <a:t>k	</a:t>
            </a:r>
            <a:r>
              <a:rPr sz="2600" spc="-45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o	</a:t>
            </a:r>
            <a:r>
              <a:rPr sz="2600" spc="-5" dirty="0">
                <a:latin typeface="Constantia"/>
                <a:cs typeface="Constantia"/>
              </a:rPr>
              <a:t>mai</a:t>
            </a:r>
            <a:r>
              <a:rPr sz="2600" spc="-15" dirty="0">
                <a:latin typeface="Constantia"/>
                <a:cs typeface="Constantia"/>
              </a:rPr>
              <a:t>n</a:t>
            </a:r>
            <a:r>
              <a:rPr sz="2600" spc="-5" dirty="0">
                <a:latin typeface="Constantia"/>
                <a:cs typeface="Constantia"/>
              </a:rPr>
              <a:t>tai</a:t>
            </a:r>
            <a:r>
              <a:rPr sz="2600" dirty="0">
                <a:latin typeface="Constantia"/>
                <a:cs typeface="Constantia"/>
              </a:rPr>
              <a:t>n	li</a:t>
            </a:r>
            <a:r>
              <a:rPr sz="2600" spc="-35" dirty="0">
                <a:latin typeface="Constantia"/>
                <a:cs typeface="Constantia"/>
              </a:rPr>
              <a:t>f</a:t>
            </a:r>
            <a:r>
              <a:rPr sz="2600" dirty="0">
                <a:latin typeface="Constantia"/>
                <a:cs typeface="Constantia"/>
              </a:rPr>
              <a:t>e  a</a:t>
            </a:r>
            <a:r>
              <a:rPr sz="2600" spc="-10" dirty="0">
                <a:latin typeface="Constantia"/>
                <a:cs typeface="Constantia"/>
              </a:rPr>
              <a:t>n</a:t>
            </a:r>
            <a:r>
              <a:rPr sz="2600" dirty="0">
                <a:latin typeface="Constantia"/>
                <a:cs typeface="Constantia"/>
              </a:rPr>
              <a:t>d	g</a:t>
            </a:r>
            <a:r>
              <a:rPr sz="2600" spc="-45" dirty="0">
                <a:latin typeface="Constantia"/>
                <a:cs typeface="Constantia"/>
              </a:rPr>
              <a:t>ro</a:t>
            </a:r>
            <a:r>
              <a:rPr sz="2600" spc="-15" dirty="0">
                <a:latin typeface="Constantia"/>
                <a:cs typeface="Constantia"/>
              </a:rPr>
              <a:t>w</a:t>
            </a:r>
            <a:r>
              <a:rPr sz="2600" spc="-5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h	</a:t>
            </a:r>
            <a:r>
              <a:rPr sz="2000" dirty="0">
                <a:latin typeface="Constantia"/>
                <a:cs typeface="Constantia"/>
              </a:rPr>
              <a:t>E</a:t>
            </a:r>
            <a:r>
              <a:rPr sz="2000" spc="-50" dirty="0">
                <a:latin typeface="Constantia"/>
                <a:cs typeface="Constantia"/>
              </a:rPr>
              <a:t>g</a:t>
            </a:r>
            <a:r>
              <a:rPr sz="2000" dirty="0">
                <a:latin typeface="Constantia"/>
                <a:cs typeface="Constantia"/>
              </a:rPr>
              <a:t>.	</a:t>
            </a:r>
            <a:r>
              <a:rPr sz="2000" spc="-25" dirty="0">
                <a:latin typeface="Constantia"/>
                <a:cs typeface="Constantia"/>
              </a:rPr>
              <a:t>C</a:t>
            </a:r>
            <a:r>
              <a:rPr sz="2000" dirty="0">
                <a:latin typeface="Constantia"/>
                <a:cs typeface="Constantia"/>
              </a:rPr>
              <a:t>e</a:t>
            </a:r>
            <a:r>
              <a:rPr sz="2000" spc="-25" dirty="0">
                <a:latin typeface="Constantia"/>
                <a:cs typeface="Constantia"/>
              </a:rPr>
              <a:t>r</a:t>
            </a:r>
            <a:r>
              <a:rPr sz="2000" dirty="0">
                <a:latin typeface="Constantia"/>
                <a:cs typeface="Constantia"/>
              </a:rPr>
              <a:t>eal</a:t>
            </a:r>
            <a:r>
              <a:rPr sz="2000" spc="-20" dirty="0">
                <a:latin typeface="Constantia"/>
                <a:cs typeface="Constantia"/>
              </a:rPr>
              <a:t>s</a:t>
            </a:r>
            <a:r>
              <a:rPr sz="2000" dirty="0">
                <a:latin typeface="Constantia"/>
                <a:cs typeface="Constantia"/>
              </a:rPr>
              <a:t>,	Pu</a:t>
            </a:r>
            <a:r>
              <a:rPr sz="2000" spc="-15" dirty="0">
                <a:latin typeface="Constantia"/>
                <a:cs typeface="Constantia"/>
              </a:rPr>
              <a:t>l</a:t>
            </a:r>
            <a:r>
              <a:rPr sz="2000" dirty="0">
                <a:latin typeface="Constantia"/>
                <a:cs typeface="Constantia"/>
              </a:rPr>
              <a:t>se</a:t>
            </a:r>
            <a:r>
              <a:rPr sz="2000" spc="-20" dirty="0">
                <a:latin typeface="Constantia"/>
                <a:cs typeface="Constantia"/>
              </a:rPr>
              <a:t>s</a:t>
            </a:r>
            <a:r>
              <a:rPr sz="2000" dirty="0">
                <a:latin typeface="Constantia"/>
                <a:cs typeface="Constantia"/>
              </a:rPr>
              <a:t>,		</a:t>
            </a:r>
            <a:r>
              <a:rPr sz="2000" spc="-145" dirty="0">
                <a:latin typeface="Constantia"/>
                <a:cs typeface="Constantia"/>
              </a:rPr>
              <a:t>V</a:t>
            </a:r>
            <a:r>
              <a:rPr sz="2000" dirty="0">
                <a:latin typeface="Constantia"/>
                <a:cs typeface="Constantia"/>
              </a:rPr>
              <a:t>e</a:t>
            </a:r>
            <a:r>
              <a:rPr sz="2000" spc="-50" dirty="0">
                <a:latin typeface="Constantia"/>
                <a:cs typeface="Constantia"/>
              </a:rPr>
              <a:t>g</a:t>
            </a:r>
            <a:r>
              <a:rPr sz="2000" spc="-15" dirty="0">
                <a:latin typeface="Constantia"/>
                <a:cs typeface="Constantia"/>
              </a:rPr>
              <a:t>e</a:t>
            </a:r>
            <a:r>
              <a:rPr sz="2000" spc="-5" dirty="0">
                <a:latin typeface="Constantia"/>
                <a:cs typeface="Constantia"/>
              </a:rPr>
              <a:t>ta</a:t>
            </a:r>
            <a:r>
              <a:rPr sz="2000" spc="-15" dirty="0">
                <a:latin typeface="Constantia"/>
                <a:cs typeface="Constantia"/>
              </a:rPr>
              <a:t>b</a:t>
            </a:r>
            <a:r>
              <a:rPr sz="2000" dirty="0">
                <a:latin typeface="Constantia"/>
                <a:cs typeface="Constantia"/>
              </a:rPr>
              <a:t>le</a:t>
            </a:r>
            <a:r>
              <a:rPr sz="2000" spc="-20" dirty="0">
                <a:latin typeface="Constantia"/>
                <a:cs typeface="Constantia"/>
              </a:rPr>
              <a:t>s</a:t>
            </a:r>
            <a:r>
              <a:rPr sz="2000" dirty="0">
                <a:latin typeface="Constantia"/>
                <a:cs typeface="Constantia"/>
              </a:rPr>
              <a:t>,		</a:t>
            </a:r>
            <a:r>
              <a:rPr sz="2000" spc="-40" dirty="0">
                <a:latin typeface="Constantia"/>
                <a:cs typeface="Constantia"/>
              </a:rPr>
              <a:t>M</a:t>
            </a:r>
            <a:r>
              <a:rPr sz="2000" dirty="0">
                <a:latin typeface="Constantia"/>
                <a:cs typeface="Constantia"/>
              </a:rPr>
              <a:t>eat,	</a:t>
            </a:r>
            <a:r>
              <a:rPr sz="2000" spc="-5" dirty="0">
                <a:latin typeface="Constantia"/>
                <a:cs typeface="Constantia"/>
              </a:rPr>
              <a:t>Mil</a:t>
            </a:r>
            <a:r>
              <a:rPr sz="2000" spc="-10" dirty="0">
                <a:latin typeface="Constantia"/>
                <a:cs typeface="Constantia"/>
              </a:rPr>
              <a:t>k</a:t>
            </a:r>
            <a:r>
              <a:rPr sz="2000" dirty="0">
                <a:latin typeface="Constantia"/>
                <a:cs typeface="Constantia"/>
              </a:rPr>
              <a:t>,		e</a:t>
            </a:r>
            <a:r>
              <a:rPr sz="2000" spc="-25" dirty="0">
                <a:latin typeface="Constantia"/>
                <a:cs typeface="Constantia"/>
              </a:rPr>
              <a:t>t</a:t>
            </a:r>
            <a:r>
              <a:rPr sz="2000" spc="-15" dirty="0">
                <a:latin typeface="Constantia"/>
                <a:cs typeface="Constantia"/>
              </a:rPr>
              <a:t>c</a:t>
            </a:r>
            <a:r>
              <a:rPr sz="2000" dirty="0">
                <a:latin typeface="Constantia"/>
                <a:cs typeface="Constantia"/>
              </a:rPr>
              <a:t>.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ts val="4710"/>
              </a:lnSpc>
              <a:tabLst>
                <a:tab pos="1263650" algn="l"/>
                <a:tab pos="1750060" algn="l"/>
                <a:tab pos="3192145" algn="l"/>
                <a:tab pos="4027170" algn="l"/>
                <a:tab pos="5205730" algn="l"/>
                <a:tab pos="5502910" algn="l"/>
                <a:tab pos="6576059" algn="l"/>
                <a:tab pos="8121650" algn="l"/>
              </a:tabLst>
            </a:pPr>
            <a:r>
              <a:rPr sz="4000" b="1" i="1" spc="-5" dirty="0">
                <a:solidFill>
                  <a:srgbClr val="001F5F"/>
                </a:solidFill>
                <a:latin typeface="Constantia"/>
                <a:cs typeface="Constantia"/>
              </a:rPr>
              <a:t>Diet</a:t>
            </a:r>
            <a:r>
              <a:rPr sz="2600" i="1" spc="-5" dirty="0">
                <a:latin typeface="Constantia"/>
                <a:cs typeface="Constantia"/>
              </a:rPr>
              <a:t>,	</a:t>
            </a:r>
            <a:r>
              <a:rPr sz="2600" i="1" dirty="0">
                <a:latin typeface="Constantia"/>
                <a:cs typeface="Constantia"/>
              </a:rPr>
              <a:t>on	</a:t>
            </a:r>
            <a:r>
              <a:rPr sz="2600" i="1" spc="-15" dirty="0">
                <a:latin typeface="Constantia"/>
                <a:cs typeface="Constantia"/>
              </a:rPr>
              <a:t>the</a:t>
            </a:r>
            <a:r>
              <a:rPr sz="2600" i="1" spc="390" dirty="0">
                <a:latin typeface="Constantia"/>
                <a:cs typeface="Constantia"/>
              </a:rPr>
              <a:t> </a:t>
            </a:r>
            <a:r>
              <a:rPr sz="2600" i="1" spc="-15" dirty="0">
                <a:latin typeface="Constantia"/>
                <a:cs typeface="Constantia"/>
              </a:rPr>
              <a:t>other	</a:t>
            </a:r>
            <a:r>
              <a:rPr sz="2600" i="1" spc="-5" dirty="0">
                <a:latin typeface="Constantia"/>
                <a:cs typeface="Constantia"/>
              </a:rPr>
              <a:t>hand	is</a:t>
            </a:r>
            <a:r>
              <a:rPr sz="2600" i="1" spc="380" dirty="0">
                <a:latin typeface="Constantia"/>
                <a:cs typeface="Constantia"/>
              </a:rPr>
              <a:t> </a:t>
            </a:r>
            <a:r>
              <a:rPr sz="2600" i="1" spc="-15" dirty="0">
                <a:latin typeface="Constantia"/>
                <a:cs typeface="Constantia"/>
              </a:rPr>
              <a:t>what	</a:t>
            </a:r>
            <a:r>
              <a:rPr sz="2600" i="1" dirty="0">
                <a:latin typeface="Constantia"/>
                <a:cs typeface="Constantia"/>
              </a:rPr>
              <a:t>a	</a:t>
            </a:r>
            <a:r>
              <a:rPr sz="2600" i="1" spc="-5" dirty="0">
                <a:latin typeface="Constantia"/>
                <a:cs typeface="Constantia"/>
              </a:rPr>
              <a:t>person	habitually	eats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i="1" dirty="0">
                <a:latin typeface="Constantia"/>
                <a:cs typeface="Constantia"/>
              </a:rPr>
              <a:t>and</a:t>
            </a:r>
            <a:r>
              <a:rPr sz="2600" i="1" spc="-10" dirty="0">
                <a:latin typeface="Constantia"/>
                <a:cs typeface="Constantia"/>
              </a:rPr>
              <a:t> </a:t>
            </a:r>
            <a:r>
              <a:rPr sz="2600" i="1" dirty="0">
                <a:latin typeface="Constantia"/>
                <a:cs typeface="Constantia"/>
              </a:rPr>
              <a:t>drinks</a:t>
            </a:r>
            <a:r>
              <a:rPr sz="2600" dirty="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  <a:tabLst>
                <a:tab pos="1745614" algn="l"/>
                <a:tab pos="2430145" algn="l"/>
                <a:tab pos="3882390" algn="l"/>
                <a:tab pos="4452620" algn="l"/>
                <a:tab pos="5878195" algn="l"/>
                <a:tab pos="7554595" algn="l"/>
                <a:tab pos="8269605" algn="l"/>
              </a:tabLst>
            </a:pPr>
            <a:r>
              <a:rPr sz="2600" b="1" spc="-40" dirty="0">
                <a:solidFill>
                  <a:srgbClr val="FF0000"/>
                </a:solidFill>
                <a:latin typeface="Constantia"/>
                <a:cs typeface="Constantia"/>
              </a:rPr>
              <a:t>N</a:t>
            </a:r>
            <a:r>
              <a:rPr sz="2600" b="1" spc="-15" dirty="0">
                <a:solidFill>
                  <a:srgbClr val="FF0000"/>
                </a:solidFill>
                <a:latin typeface="Constantia"/>
                <a:cs typeface="Constantia"/>
              </a:rPr>
              <a:t>u</a:t>
            </a:r>
            <a:r>
              <a:rPr sz="2600" b="1" dirty="0">
                <a:solidFill>
                  <a:srgbClr val="FF0000"/>
                </a:solidFill>
                <a:latin typeface="Constantia"/>
                <a:cs typeface="Constantia"/>
              </a:rPr>
              <a:t>tr</a:t>
            </a:r>
            <a:r>
              <a:rPr sz="2600" b="1" spc="-15" dirty="0">
                <a:solidFill>
                  <a:srgbClr val="FF0000"/>
                </a:solidFill>
                <a:latin typeface="Constantia"/>
                <a:cs typeface="Constantia"/>
              </a:rPr>
              <a:t>i</a:t>
            </a:r>
            <a:r>
              <a:rPr sz="2600" b="1" dirty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2600" b="1" spc="-10" dirty="0">
                <a:solidFill>
                  <a:srgbClr val="FF0000"/>
                </a:solidFill>
                <a:latin typeface="Constantia"/>
                <a:cs typeface="Constantia"/>
              </a:rPr>
              <a:t>n</a:t>
            </a:r>
            <a:r>
              <a:rPr sz="2600" b="1" dirty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2600" b="1" spc="-10" dirty="0">
                <a:solidFill>
                  <a:srgbClr val="FF0000"/>
                </a:solidFill>
                <a:latin typeface="Constantia"/>
                <a:cs typeface="Constantia"/>
              </a:rPr>
              <a:t>s</a:t>
            </a:r>
            <a:r>
              <a:rPr sz="2600" b="1" dirty="0">
                <a:solidFill>
                  <a:srgbClr val="FF0000"/>
                </a:solidFill>
                <a:latin typeface="Constantia"/>
                <a:cs typeface="Constantia"/>
              </a:rPr>
              <a:t>:	</a:t>
            </a:r>
            <a:r>
              <a:rPr sz="2600" spc="-5" dirty="0">
                <a:latin typeface="Constantia"/>
                <a:cs typeface="Constantia"/>
              </a:rPr>
              <a:t>Th</a:t>
            </a:r>
            <a:r>
              <a:rPr sz="2600" dirty="0">
                <a:latin typeface="Constantia"/>
                <a:cs typeface="Constantia"/>
              </a:rPr>
              <a:t>e	</a:t>
            </a:r>
            <a:r>
              <a:rPr sz="2600" spc="-5" dirty="0">
                <a:latin typeface="Constantia"/>
                <a:cs typeface="Constantia"/>
              </a:rPr>
              <a:t>nutrie</a:t>
            </a:r>
            <a:r>
              <a:rPr sz="2600" spc="-15" dirty="0">
                <a:latin typeface="Constantia"/>
                <a:cs typeface="Constantia"/>
              </a:rPr>
              <a:t>n</a:t>
            </a:r>
            <a:r>
              <a:rPr sz="2600" spc="-5" dirty="0">
                <a:latin typeface="Constantia"/>
                <a:cs typeface="Constantia"/>
              </a:rPr>
              <a:t>t</a:t>
            </a:r>
            <a:r>
              <a:rPr sz="2600" dirty="0">
                <a:latin typeface="Constantia"/>
                <a:cs typeface="Constantia"/>
              </a:rPr>
              <a:t>s	a</a:t>
            </a:r>
            <a:r>
              <a:rPr sz="2600" spc="-40" dirty="0">
                <a:latin typeface="Constantia"/>
                <a:cs typeface="Constantia"/>
              </a:rPr>
              <a:t>r</a:t>
            </a:r>
            <a:r>
              <a:rPr sz="2600" dirty="0">
                <a:latin typeface="Constantia"/>
                <a:cs typeface="Constantia"/>
              </a:rPr>
              <a:t>e	</a:t>
            </a:r>
            <a:r>
              <a:rPr sz="2600" spc="-5" dirty="0">
                <a:latin typeface="Constantia"/>
                <a:cs typeface="Constantia"/>
              </a:rPr>
              <a:t>chem</a:t>
            </a:r>
            <a:r>
              <a:rPr sz="2600" spc="-10" dirty="0">
                <a:latin typeface="Constantia"/>
                <a:cs typeface="Constantia"/>
              </a:rPr>
              <a:t>i</a:t>
            </a:r>
            <a:r>
              <a:rPr sz="2600" spc="-5" dirty="0">
                <a:latin typeface="Constantia"/>
                <a:cs typeface="Constantia"/>
              </a:rPr>
              <a:t>ca</a:t>
            </a:r>
            <a:r>
              <a:rPr sz="2600" dirty="0">
                <a:latin typeface="Constantia"/>
                <a:cs typeface="Constantia"/>
              </a:rPr>
              <a:t>l	sub</a:t>
            </a:r>
            <a:r>
              <a:rPr sz="2600" spc="-20" dirty="0">
                <a:latin typeface="Constantia"/>
                <a:cs typeface="Constantia"/>
              </a:rPr>
              <a:t>s</a:t>
            </a:r>
            <a:r>
              <a:rPr sz="2600" spc="-5" dirty="0">
                <a:latin typeface="Constantia"/>
                <a:cs typeface="Constantia"/>
              </a:rPr>
              <a:t>tan</a:t>
            </a:r>
            <a:r>
              <a:rPr sz="2600" spc="-55" dirty="0">
                <a:latin typeface="Constantia"/>
                <a:cs typeface="Constantia"/>
              </a:rPr>
              <a:t>c</a:t>
            </a:r>
            <a:r>
              <a:rPr sz="2600" dirty="0">
                <a:latin typeface="Constantia"/>
                <a:cs typeface="Constantia"/>
              </a:rPr>
              <a:t>es	</a:t>
            </a:r>
            <a:r>
              <a:rPr sz="2600" spc="-5" dirty="0">
                <a:latin typeface="Constantia"/>
                <a:cs typeface="Constantia"/>
              </a:rPr>
              <a:t>th</a:t>
            </a:r>
            <a:r>
              <a:rPr sz="2600" spc="-15" dirty="0">
                <a:latin typeface="Constantia"/>
                <a:cs typeface="Constantia"/>
              </a:rPr>
              <a:t>a</a:t>
            </a:r>
            <a:r>
              <a:rPr sz="2600" dirty="0">
                <a:latin typeface="Constantia"/>
                <a:cs typeface="Constantia"/>
              </a:rPr>
              <a:t>t	a</a:t>
            </a:r>
            <a:r>
              <a:rPr sz="2600" spc="-45" dirty="0">
                <a:latin typeface="Constantia"/>
                <a:cs typeface="Constantia"/>
              </a:rPr>
              <a:t>r</a:t>
            </a:r>
            <a:r>
              <a:rPr sz="2600" dirty="0">
                <a:latin typeface="Constantia"/>
                <a:cs typeface="Constantia"/>
              </a:rPr>
              <a:t>e  </a:t>
            </a:r>
            <a:r>
              <a:rPr sz="2600" spc="-5" dirty="0">
                <a:latin typeface="Constantia"/>
                <a:cs typeface="Constantia"/>
              </a:rPr>
              <a:t>present</a:t>
            </a:r>
            <a:r>
              <a:rPr sz="2600" spc="-8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in</a:t>
            </a:r>
            <a:r>
              <a:rPr sz="2600" spc="-70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the</a:t>
            </a:r>
            <a:r>
              <a:rPr sz="2600" spc="-8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food</a:t>
            </a:r>
            <a:r>
              <a:rPr sz="2600" spc="-90" dirty="0">
                <a:latin typeface="Constantia"/>
                <a:cs typeface="Constantia"/>
              </a:rPr>
              <a:t> </a:t>
            </a:r>
            <a:r>
              <a:rPr sz="2600" spc="-30" dirty="0">
                <a:latin typeface="Constantia"/>
                <a:cs typeface="Constantia"/>
              </a:rPr>
              <a:t>we</a:t>
            </a:r>
            <a:r>
              <a:rPr sz="2600" spc="-14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eat.</a:t>
            </a:r>
            <a:r>
              <a:rPr sz="2600" spc="-15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Eg.</a:t>
            </a:r>
            <a:r>
              <a:rPr sz="2000" spc="-10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Carbohydrates,</a:t>
            </a:r>
            <a:r>
              <a:rPr sz="2000" spc="-3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Proteins,</a:t>
            </a:r>
            <a:r>
              <a:rPr sz="2000" spc="-8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Vitamins,</a:t>
            </a:r>
            <a:r>
              <a:rPr sz="2000" spc="-7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etc.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733799"/>
            <a:ext cx="4343400" cy="312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81600" y="3809999"/>
            <a:ext cx="3962399" cy="304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904" y="162813"/>
            <a:ext cx="78936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" dirty="0">
                <a:latin typeface="Calibri"/>
                <a:cs typeface="Calibri"/>
              </a:rPr>
              <a:t>IMPORTANCE </a:t>
            </a:r>
            <a:r>
              <a:rPr sz="4000" spc="-5" dirty="0">
                <a:latin typeface="Calibri"/>
                <a:cs typeface="Calibri"/>
              </a:rPr>
              <a:t>OF </a:t>
            </a:r>
            <a:r>
              <a:rPr sz="4000" spc="-15" dirty="0">
                <a:latin typeface="Calibri"/>
                <a:cs typeface="Calibri"/>
              </a:rPr>
              <a:t>PROPER</a:t>
            </a:r>
            <a:r>
              <a:rPr sz="4000" spc="20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NUTRITION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39" y="1520901"/>
            <a:ext cx="542544" cy="405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39" y="2435986"/>
            <a:ext cx="542544" cy="405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39" y="3350640"/>
            <a:ext cx="542544" cy="405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39" y="5636971"/>
            <a:ext cx="542544" cy="405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3059" y="1453337"/>
            <a:ext cx="8129905" cy="5330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Constantia"/>
                <a:cs typeface="Constantia"/>
              </a:rPr>
              <a:t>All living things need </a:t>
            </a:r>
            <a:r>
              <a:rPr sz="3000" spc="-10" dirty="0">
                <a:latin typeface="Constantia"/>
                <a:cs typeface="Constantia"/>
              </a:rPr>
              <a:t>food </a:t>
            </a:r>
            <a:r>
              <a:rPr sz="3000" dirty="0">
                <a:latin typeface="Constantia"/>
                <a:cs typeface="Constantia"/>
              </a:rPr>
              <a:t>and </a:t>
            </a:r>
            <a:r>
              <a:rPr sz="3000" spc="-20" dirty="0">
                <a:latin typeface="Constantia"/>
                <a:cs typeface="Constantia"/>
              </a:rPr>
              <a:t>water </a:t>
            </a:r>
            <a:r>
              <a:rPr sz="3000" spc="-30" dirty="0">
                <a:latin typeface="Constantia"/>
                <a:cs typeface="Constantia"/>
              </a:rPr>
              <a:t>to</a:t>
            </a:r>
            <a:r>
              <a:rPr sz="3000" spc="-455" dirty="0">
                <a:latin typeface="Constantia"/>
                <a:cs typeface="Constantia"/>
              </a:rPr>
              <a:t> </a:t>
            </a:r>
            <a:r>
              <a:rPr sz="3000" spc="-20" dirty="0">
                <a:latin typeface="Constantia"/>
                <a:cs typeface="Constantia"/>
              </a:rPr>
              <a:t>live.</a:t>
            </a:r>
            <a:endParaRPr sz="3000">
              <a:latin typeface="Constantia"/>
              <a:cs typeface="Constantia"/>
            </a:endParaRPr>
          </a:p>
          <a:p>
            <a:pPr marL="12700" marR="387350">
              <a:lnSpc>
                <a:spcPct val="200100"/>
              </a:lnSpc>
            </a:pPr>
            <a:r>
              <a:rPr sz="3000" spc="-5" dirty="0">
                <a:solidFill>
                  <a:srgbClr val="6F2F9F"/>
                </a:solidFill>
                <a:latin typeface="Constantia"/>
                <a:cs typeface="Constantia"/>
              </a:rPr>
              <a:t>All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human </a:t>
            </a:r>
            <a:r>
              <a:rPr sz="3000" spc="-5" dirty="0">
                <a:solidFill>
                  <a:srgbClr val="6F2F9F"/>
                </a:solidFill>
                <a:latin typeface="Constantia"/>
                <a:cs typeface="Constantia"/>
              </a:rPr>
              <a:t>beings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need </a:t>
            </a:r>
            <a:r>
              <a:rPr sz="3000" spc="-40" dirty="0">
                <a:latin typeface="Constantia"/>
                <a:cs typeface="Constantia"/>
              </a:rPr>
              <a:t>“good </a:t>
            </a:r>
            <a:r>
              <a:rPr sz="3000" spc="-10" dirty="0">
                <a:latin typeface="Constantia"/>
                <a:cs typeface="Constantia"/>
              </a:rPr>
              <a:t>food” </a:t>
            </a:r>
            <a:r>
              <a:rPr sz="3000" spc="-30" dirty="0">
                <a:solidFill>
                  <a:srgbClr val="6F2F9F"/>
                </a:solidFill>
                <a:latin typeface="Constantia"/>
                <a:cs typeface="Constantia"/>
              </a:rPr>
              <a:t>to </a:t>
            </a:r>
            <a:r>
              <a:rPr sz="3000" spc="-25" dirty="0">
                <a:solidFill>
                  <a:srgbClr val="6F2F9F"/>
                </a:solidFill>
                <a:latin typeface="Constantia"/>
                <a:cs typeface="Constantia"/>
              </a:rPr>
              <a:t>live</a:t>
            </a:r>
            <a:r>
              <a:rPr sz="3000" spc="-34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3000" spc="-15" dirty="0">
                <a:solidFill>
                  <a:srgbClr val="6F2F9F"/>
                </a:solidFill>
                <a:latin typeface="Constantia"/>
                <a:cs typeface="Constantia"/>
              </a:rPr>
              <a:t>well.  </a:t>
            </a:r>
            <a:r>
              <a:rPr sz="3000" spc="-30" dirty="0">
                <a:latin typeface="Constantia"/>
                <a:cs typeface="Constantia"/>
              </a:rPr>
              <a:t>Food </a:t>
            </a:r>
            <a:r>
              <a:rPr sz="3000" dirty="0">
                <a:latin typeface="Constantia"/>
                <a:cs typeface="Constantia"/>
              </a:rPr>
              <a:t>= energy </a:t>
            </a:r>
            <a:r>
              <a:rPr sz="3000" spc="-10" dirty="0">
                <a:latin typeface="Constantia"/>
                <a:cs typeface="Constantia"/>
              </a:rPr>
              <a:t>(measured </a:t>
            </a:r>
            <a:r>
              <a:rPr sz="3000" spc="-5" dirty="0">
                <a:latin typeface="Constantia"/>
                <a:cs typeface="Constantia"/>
              </a:rPr>
              <a:t>in</a:t>
            </a:r>
            <a:r>
              <a:rPr sz="3000" spc="-250" dirty="0">
                <a:latin typeface="Constantia"/>
                <a:cs typeface="Constantia"/>
              </a:rPr>
              <a:t> </a:t>
            </a:r>
            <a:r>
              <a:rPr sz="3000" spc="-5" dirty="0">
                <a:latin typeface="Constantia"/>
                <a:cs typeface="Constantia"/>
              </a:rPr>
              <a:t>calories)</a:t>
            </a:r>
            <a:endParaRPr sz="3000">
              <a:latin typeface="Constantia"/>
              <a:cs typeface="Constantia"/>
            </a:endParaRPr>
          </a:p>
          <a:p>
            <a:pPr marL="388620" indent="-257810">
              <a:lnSpc>
                <a:spcPct val="100000"/>
              </a:lnSpc>
              <a:buClr>
                <a:srgbClr val="0E6EC5"/>
              </a:buClr>
              <a:buSzPct val="81666"/>
              <a:buFont typeface="Wingdings"/>
              <a:buChar char=""/>
              <a:tabLst>
                <a:tab pos="389255" algn="l"/>
                <a:tab pos="3190240" algn="l"/>
              </a:tabLst>
            </a:pPr>
            <a:r>
              <a:rPr sz="3000" spc="-20" dirty="0">
                <a:solidFill>
                  <a:srgbClr val="6F2F9F"/>
                </a:solidFill>
                <a:latin typeface="Constantia"/>
                <a:cs typeface="Constantia"/>
              </a:rPr>
              <a:t>Carbohydrates</a:t>
            </a:r>
            <a:r>
              <a:rPr sz="3000" spc="-7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-	1 </a:t>
            </a:r>
            <a:r>
              <a:rPr sz="3000" spc="-15" dirty="0">
                <a:solidFill>
                  <a:srgbClr val="6F2F9F"/>
                </a:solidFill>
                <a:latin typeface="Constantia"/>
                <a:cs typeface="Constantia"/>
              </a:rPr>
              <a:t>gram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= 4</a:t>
            </a:r>
            <a:r>
              <a:rPr sz="3000" spc="-22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3000" spc="-5" dirty="0">
                <a:solidFill>
                  <a:srgbClr val="6F2F9F"/>
                </a:solidFill>
                <a:latin typeface="Constantia"/>
                <a:cs typeface="Constantia"/>
              </a:rPr>
              <a:t>calories</a:t>
            </a:r>
            <a:endParaRPr sz="3000">
              <a:latin typeface="Constantia"/>
              <a:cs typeface="Constantia"/>
            </a:endParaRPr>
          </a:p>
          <a:p>
            <a:pPr marL="388620" indent="-257810">
              <a:lnSpc>
                <a:spcPct val="100000"/>
              </a:lnSpc>
              <a:buClr>
                <a:srgbClr val="0E6EC5"/>
              </a:buClr>
              <a:buSzPct val="81666"/>
              <a:buFont typeface="Wingdings"/>
              <a:buChar char=""/>
              <a:tabLst>
                <a:tab pos="389255" algn="l"/>
              </a:tabLst>
            </a:pPr>
            <a:r>
              <a:rPr sz="3000" spc="-15" dirty="0">
                <a:solidFill>
                  <a:srgbClr val="6F2F9F"/>
                </a:solidFill>
                <a:latin typeface="Constantia"/>
                <a:cs typeface="Constantia"/>
              </a:rPr>
              <a:t>Protein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- 1 </a:t>
            </a:r>
            <a:r>
              <a:rPr sz="3000" spc="-15" dirty="0">
                <a:solidFill>
                  <a:srgbClr val="6F2F9F"/>
                </a:solidFill>
                <a:latin typeface="Constantia"/>
                <a:cs typeface="Constantia"/>
              </a:rPr>
              <a:t>gram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= 4</a:t>
            </a:r>
            <a:r>
              <a:rPr sz="3000" spc="-25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3000" spc="-5" dirty="0">
                <a:solidFill>
                  <a:srgbClr val="6F2F9F"/>
                </a:solidFill>
                <a:latin typeface="Constantia"/>
                <a:cs typeface="Constantia"/>
              </a:rPr>
              <a:t>calories</a:t>
            </a:r>
            <a:endParaRPr sz="3000">
              <a:latin typeface="Constantia"/>
              <a:cs typeface="Constantia"/>
            </a:endParaRPr>
          </a:p>
          <a:p>
            <a:pPr marL="388620" indent="-257810">
              <a:lnSpc>
                <a:spcPct val="100000"/>
              </a:lnSpc>
              <a:spcBef>
                <a:spcPts val="5"/>
              </a:spcBef>
              <a:buClr>
                <a:srgbClr val="0E6EC5"/>
              </a:buClr>
              <a:buSzPct val="81666"/>
              <a:buFont typeface="Wingdings"/>
              <a:buChar char=""/>
              <a:tabLst>
                <a:tab pos="389255" algn="l"/>
              </a:tabLst>
            </a:pPr>
            <a:r>
              <a:rPr sz="3000" spc="-30" dirty="0">
                <a:solidFill>
                  <a:srgbClr val="6F2F9F"/>
                </a:solidFill>
                <a:latin typeface="Constantia"/>
                <a:cs typeface="Constantia"/>
              </a:rPr>
              <a:t>Fats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- 1 </a:t>
            </a:r>
            <a:r>
              <a:rPr sz="3000" spc="-15" dirty="0">
                <a:solidFill>
                  <a:srgbClr val="6F2F9F"/>
                </a:solidFill>
                <a:latin typeface="Constantia"/>
                <a:cs typeface="Constantia"/>
              </a:rPr>
              <a:t>gram </a:t>
            </a:r>
            <a:r>
              <a:rPr sz="3000" dirty="0">
                <a:solidFill>
                  <a:srgbClr val="6F2F9F"/>
                </a:solidFill>
                <a:latin typeface="Constantia"/>
                <a:cs typeface="Constantia"/>
              </a:rPr>
              <a:t>= 9</a:t>
            </a:r>
            <a:r>
              <a:rPr sz="3000" spc="-28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3000" spc="-5" dirty="0">
                <a:solidFill>
                  <a:srgbClr val="6F2F9F"/>
                </a:solidFill>
                <a:latin typeface="Constantia"/>
                <a:cs typeface="Constantia"/>
              </a:rPr>
              <a:t>calories</a:t>
            </a:r>
            <a:endParaRPr sz="3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 marR="5080">
              <a:lnSpc>
                <a:spcPct val="80000"/>
              </a:lnSpc>
            </a:pPr>
            <a:r>
              <a:rPr sz="3000" spc="-10" dirty="0">
                <a:latin typeface="Constantia"/>
                <a:cs typeface="Constantia"/>
              </a:rPr>
              <a:t>Proper </a:t>
            </a:r>
            <a:r>
              <a:rPr sz="3000" spc="-5" dirty="0">
                <a:latin typeface="Constantia"/>
                <a:cs typeface="Constantia"/>
              </a:rPr>
              <a:t>nutrition </a:t>
            </a:r>
            <a:r>
              <a:rPr sz="3000" spc="-15" dirty="0">
                <a:latin typeface="Constantia"/>
                <a:cs typeface="Constantia"/>
              </a:rPr>
              <a:t>provides </a:t>
            </a:r>
            <a:r>
              <a:rPr sz="3000" spc="-5" dirty="0">
                <a:latin typeface="Constantia"/>
                <a:cs typeface="Constantia"/>
              </a:rPr>
              <a:t>the </a:t>
            </a:r>
            <a:r>
              <a:rPr sz="3000" spc="-10" dirty="0">
                <a:latin typeface="Constantia"/>
                <a:cs typeface="Constantia"/>
              </a:rPr>
              <a:t>body </a:t>
            </a:r>
            <a:r>
              <a:rPr sz="3000" dirty="0">
                <a:latin typeface="Constantia"/>
                <a:cs typeface="Constantia"/>
              </a:rPr>
              <a:t>with </a:t>
            </a:r>
            <a:r>
              <a:rPr sz="3000" spc="-5" dirty="0">
                <a:latin typeface="Constantia"/>
                <a:cs typeface="Constantia"/>
              </a:rPr>
              <a:t>the  nutrients necessary </a:t>
            </a:r>
            <a:r>
              <a:rPr sz="3000" spc="-30" dirty="0">
                <a:latin typeface="Constantia"/>
                <a:cs typeface="Constantia"/>
              </a:rPr>
              <a:t>to </a:t>
            </a:r>
            <a:r>
              <a:rPr sz="3000" spc="-5" dirty="0">
                <a:latin typeface="Constantia"/>
                <a:cs typeface="Constantia"/>
              </a:rPr>
              <a:t>build, maintain, </a:t>
            </a:r>
            <a:r>
              <a:rPr sz="3000" dirty="0">
                <a:latin typeface="Constantia"/>
                <a:cs typeface="Constantia"/>
              </a:rPr>
              <a:t>and</a:t>
            </a:r>
            <a:r>
              <a:rPr sz="3000" spc="-350" dirty="0">
                <a:latin typeface="Constantia"/>
                <a:cs typeface="Constantia"/>
              </a:rPr>
              <a:t> </a:t>
            </a:r>
            <a:r>
              <a:rPr sz="3000" spc="-10" dirty="0">
                <a:latin typeface="Constantia"/>
                <a:cs typeface="Constantia"/>
              </a:rPr>
              <a:t>repair  </a:t>
            </a:r>
            <a:r>
              <a:rPr sz="3000" spc="-15" dirty="0">
                <a:latin typeface="Constantia"/>
                <a:cs typeface="Constantia"/>
              </a:rPr>
              <a:t>tissues.</a:t>
            </a:r>
            <a:endParaRPr sz="3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22047"/>
            <a:ext cx="4737100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-45" dirty="0">
                <a:solidFill>
                  <a:srgbClr val="04607A"/>
                </a:solidFill>
                <a:latin typeface="Calibri"/>
                <a:cs typeface="Calibri"/>
              </a:rPr>
              <a:t>Types </a:t>
            </a:r>
            <a:r>
              <a:rPr sz="5000" b="0" dirty="0">
                <a:solidFill>
                  <a:srgbClr val="04607A"/>
                </a:solidFill>
                <a:latin typeface="Calibri"/>
                <a:cs typeface="Calibri"/>
              </a:rPr>
              <a:t>of</a:t>
            </a:r>
            <a:r>
              <a:rPr sz="5000" b="0" spc="-40" dirty="0">
                <a:solidFill>
                  <a:srgbClr val="04607A"/>
                </a:solidFill>
                <a:latin typeface="Calibri"/>
                <a:cs typeface="Calibri"/>
              </a:rPr>
              <a:t> </a:t>
            </a:r>
            <a:r>
              <a:rPr sz="5000" b="0" spc="-10" dirty="0">
                <a:solidFill>
                  <a:srgbClr val="04607A"/>
                </a:solidFill>
                <a:latin typeface="Calibri"/>
                <a:cs typeface="Calibri"/>
              </a:rPr>
              <a:t>Nutrients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439" y="1102105"/>
            <a:ext cx="435864" cy="323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39" y="1504441"/>
            <a:ext cx="435864" cy="323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3059" y="1007110"/>
            <a:ext cx="8533765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Constantia"/>
                <a:cs typeface="Constantia"/>
              </a:rPr>
              <a:t>Macro-Nutrients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– essential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for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human survival and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growth. 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Indian</a:t>
            </a:r>
            <a:r>
              <a:rPr sz="2400" spc="-9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diet</a:t>
            </a:r>
            <a:r>
              <a:rPr sz="2400" spc="-114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contribute</a:t>
            </a:r>
            <a:r>
              <a:rPr sz="2400" spc="-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onstantia"/>
                <a:cs typeface="Constantia"/>
              </a:rPr>
              <a:t>to</a:t>
            </a:r>
            <a:r>
              <a:rPr sz="2400" spc="-7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the</a:t>
            </a:r>
            <a:r>
              <a:rPr sz="2400" spc="-9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total</a:t>
            </a:r>
            <a:r>
              <a:rPr sz="2400" spc="-4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energy</a:t>
            </a:r>
            <a:r>
              <a:rPr sz="2400" spc="-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intake</a:t>
            </a:r>
            <a:r>
              <a:rPr sz="2400" spc="-5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in</a:t>
            </a:r>
            <a:r>
              <a:rPr sz="2400" spc="-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proportion</a:t>
            </a:r>
            <a:r>
              <a:rPr sz="2400" spc="-10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of-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4631" y="1934591"/>
            <a:ext cx="387096" cy="2895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4631" y="2336926"/>
            <a:ext cx="387096" cy="2895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4631" y="2739263"/>
            <a:ext cx="387096" cy="2895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4631" y="3141294"/>
            <a:ext cx="387096" cy="2898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699769" y="1937341"/>
          <a:ext cx="3265170" cy="15118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567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400" spc="-20" dirty="0">
                          <a:latin typeface="Constantia"/>
                          <a:cs typeface="Constantia"/>
                        </a:rPr>
                        <a:t>Carbohydrates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2280"/>
                        </a:lnSpc>
                      </a:pPr>
                      <a:r>
                        <a:rPr sz="2400" spc="-15" dirty="0">
                          <a:latin typeface="Constantia"/>
                          <a:cs typeface="Constantia"/>
                        </a:rPr>
                        <a:t>6</a:t>
                      </a:r>
                      <a:r>
                        <a:rPr sz="2400" spc="-5" dirty="0">
                          <a:latin typeface="Constantia"/>
                          <a:cs typeface="Constantia"/>
                        </a:rPr>
                        <a:t>5</a:t>
                      </a:r>
                      <a:r>
                        <a:rPr sz="2400" dirty="0">
                          <a:latin typeface="Constantia"/>
                          <a:cs typeface="Constantia"/>
                        </a:rPr>
                        <a:t>-80%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2400" spc="-10" dirty="0">
                          <a:latin typeface="Constantia"/>
                          <a:cs typeface="Constantia"/>
                        </a:rPr>
                        <a:t>Proteins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2665"/>
                        </a:lnSpc>
                      </a:pPr>
                      <a:r>
                        <a:rPr sz="2400" spc="-20" dirty="0">
                          <a:latin typeface="Constantia"/>
                          <a:cs typeface="Constantia"/>
                        </a:rPr>
                        <a:t>7-15%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221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2400" spc="-25" dirty="0">
                          <a:latin typeface="Constantia"/>
                          <a:cs typeface="Constantia"/>
                        </a:rPr>
                        <a:t>Fats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dirty="0">
                          <a:latin typeface="Constantia"/>
                          <a:cs typeface="Constantia"/>
                        </a:rPr>
                        <a:t>1</a:t>
                      </a:r>
                      <a:r>
                        <a:rPr sz="2400" spc="-55" dirty="0">
                          <a:latin typeface="Constantia"/>
                          <a:cs typeface="Constantia"/>
                        </a:rPr>
                        <a:t>0</a:t>
                      </a:r>
                      <a:r>
                        <a:rPr sz="2400" dirty="0">
                          <a:latin typeface="Constantia"/>
                          <a:cs typeface="Constantia"/>
                        </a:rPr>
                        <a:t>-30%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758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2400" spc="-40" dirty="0">
                          <a:latin typeface="Constantia"/>
                          <a:cs typeface="Constantia"/>
                        </a:rPr>
                        <a:t>Water</a:t>
                      </a:r>
                      <a:endParaRPr sz="24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91439" y="3516757"/>
            <a:ext cx="435864" cy="323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4631" y="4275709"/>
            <a:ext cx="387096" cy="2895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4631" y="4677740"/>
            <a:ext cx="387096" cy="2898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53059" y="3458336"/>
            <a:ext cx="8659495" cy="29375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0" dirty="0">
                <a:solidFill>
                  <a:srgbClr val="FF0000"/>
                </a:solidFill>
                <a:latin typeface="Constantia"/>
                <a:cs typeface="Constantia"/>
              </a:rPr>
              <a:t>Micro-Nutrients</a:t>
            </a:r>
            <a:r>
              <a:rPr sz="2400" b="1" spc="-5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–</a:t>
            </a:r>
            <a:r>
              <a:rPr sz="2400" spc="-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essential</a:t>
            </a:r>
            <a:r>
              <a:rPr sz="2400" spc="-2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for</a:t>
            </a:r>
            <a:r>
              <a:rPr sz="2400" spc="-1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growth</a:t>
            </a:r>
            <a:r>
              <a:rPr sz="2400" spc="-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2400" spc="-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enhance</a:t>
            </a:r>
            <a:r>
              <a:rPr sz="2400" spc="-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the</a:t>
            </a:r>
            <a:r>
              <a:rPr sz="2400" spc="-7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function  and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usability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of</a:t>
            </a:r>
            <a:r>
              <a:rPr sz="2400" spc="-1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macro-nutrients</a:t>
            </a:r>
            <a:endParaRPr sz="2400">
              <a:latin typeface="Constantia"/>
              <a:cs typeface="Constantia"/>
            </a:endParaRPr>
          </a:p>
          <a:p>
            <a:pPr marL="378460" marR="7075170">
              <a:lnSpc>
                <a:spcPts val="3170"/>
              </a:lnSpc>
              <a:spcBef>
                <a:spcPts val="120"/>
              </a:spcBef>
            </a:pPr>
            <a:r>
              <a:rPr sz="2400" dirty="0">
                <a:latin typeface="Constantia"/>
                <a:cs typeface="Constantia"/>
              </a:rPr>
              <a:t>V</a:t>
            </a:r>
            <a:r>
              <a:rPr sz="2400" spc="5" dirty="0">
                <a:latin typeface="Constantia"/>
                <a:cs typeface="Constantia"/>
              </a:rPr>
              <a:t>i</a:t>
            </a:r>
            <a:r>
              <a:rPr sz="2400" spc="-5" dirty="0">
                <a:latin typeface="Constantia"/>
                <a:cs typeface="Constantia"/>
              </a:rPr>
              <a:t>t</a:t>
            </a:r>
            <a:r>
              <a:rPr sz="2400" spc="5" dirty="0">
                <a:latin typeface="Constantia"/>
                <a:cs typeface="Constantia"/>
              </a:rPr>
              <a:t>a</a:t>
            </a:r>
            <a:r>
              <a:rPr sz="2400" spc="-5" dirty="0">
                <a:latin typeface="Constantia"/>
                <a:cs typeface="Constantia"/>
              </a:rPr>
              <a:t>m</a:t>
            </a:r>
            <a:r>
              <a:rPr sz="2400" dirty="0">
                <a:latin typeface="Constantia"/>
                <a:cs typeface="Constantia"/>
              </a:rPr>
              <a:t>i</a:t>
            </a:r>
            <a:r>
              <a:rPr sz="2400" spc="-5" dirty="0">
                <a:latin typeface="Constantia"/>
                <a:cs typeface="Constantia"/>
              </a:rPr>
              <a:t>ns  Minerals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31445" marR="1556385">
              <a:lnSpc>
                <a:spcPct val="110000"/>
              </a:lnSpc>
            </a:pPr>
            <a:r>
              <a:rPr sz="2000" i="1" spc="-5" dirty="0">
                <a:latin typeface="Constantia"/>
                <a:cs typeface="Constantia"/>
              </a:rPr>
              <a:t>The </a:t>
            </a:r>
            <a:r>
              <a:rPr sz="2000" i="1" spc="-10" dirty="0">
                <a:latin typeface="Constantia"/>
                <a:cs typeface="Constantia"/>
              </a:rPr>
              <a:t>difference between macro </a:t>
            </a:r>
            <a:r>
              <a:rPr sz="2000" i="1" dirty="0">
                <a:latin typeface="Constantia"/>
                <a:cs typeface="Constantia"/>
              </a:rPr>
              <a:t>and </a:t>
            </a:r>
            <a:r>
              <a:rPr sz="2000" i="1" spc="-10" dirty="0">
                <a:latin typeface="Constantia"/>
                <a:cs typeface="Constantia"/>
              </a:rPr>
              <a:t>micro </a:t>
            </a:r>
            <a:r>
              <a:rPr sz="2000" i="1" dirty="0">
                <a:latin typeface="Constantia"/>
                <a:cs typeface="Constantia"/>
              </a:rPr>
              <a:t>nutrients is </a:t>
            </a:r>
            <a:r>
              <a:rPr sz="2000" i="1" spc="-15" dirty="0">
                <a:latin typeface="Constantia"/>
                <a:cs typeface="Constantia"/>
              </a:rPr>
              <a:t>the </a:t>
            </a:r>
            <a:r>
              <a:rPr sz="2000" i="1" dirty="0">
                <a:latin typeface="Constantia"/>
                <a:cs typeface="Constantia"/>
              </a:rPr>
              <a:t>amount  </a:t>
            </a:r>
            <a:r>
              <a:rPr sz="2000" i="1" spc="-15" dirty="0">
                <a:latin typeface="Constantia"/>
                <a:cs typeface="Constantia"/>
              </a:rPr>
              <a:t>your </a:t>
            </a:r>
            <a:r>
              <a:rPr sz="2000" i="1" dirty="0">
                <a:latin typeface="Constantia"/>
                <a:cs typeface="Constantia"/>
              </a:rPr>
              <a:t>need </a:t>
            </a:r>
            <a:r>
              <a:rPr sz="2000" i="1" spc="-10" dirty="0">
                <a:latin typeface="Constantia"/>
                <a:cs typeface="Constantia"/>
              </a:rPr>
              <a:t>each </a:t>
            </a:r>
            <a:r>
              <a:rPr sz="2000" i="1" spc="-30" dirty="0">
                <a:latin typeface="Constantia"/>
                <a:cs typeface="Constantia"/>
              </a:rPr>
              <a:t>day. </a:t>
            </a:r>
            <a:r>
              <a:rPr sz="2000" i="1" spc="-5" dirty="0">
                <a:latin typeface="Constantia"/>
                <a:cs typeface="Constantia"/>
              </a:rPr>
              <a:t>Macro-nutrients must </a:t>
            </a:r>
            <a:r>
              <a:rPr sz="2000" i="1" spc="-10" dirty="0">
                <a:latin typeface="Constantia"/>
                <a:cs typeface="Constantia"/>
              </a:rPr>
              <a:t>exceed </a:t>
            </a:r>
            <a:r>
              <a:rPr sz="2000" i="1" spc="-5" dirty="0">
                <a:latin typeface="Constantia"/>
                <a:cs typeface="Constantia"/>
              </a:rPr>
              <a:t>one gram </a:t>
            </a:r>
            <a:r>
              <a:rPr sz="2000" i="1" dirty="0">
                <a:latin typeface="Constantia"/>
                <a:cs typeface="Constantia"/>
              </a:rPr>
              <a:t>per  </a:t>
            </a:r>
            <a:r>
              <a:rPr sz="2000" i="1" spc="-30" dirty="0">
                <a:latin typeface="Constantia"/>
                <a:cs typeface="Constantia"/>
              </a:rPr>
              <a:t>day.</a:t>
            </a:r>
            <a:endParaRPr sz="2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2700" y="345439"/>
            <a:ext cx="28721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5945" algn="l"/>
              </a:tabLst>
            </a:pPr>
            <a:r>
              <a:rPr sz="3200" u="heavy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 	</a:t>
            </a:r>
            <a:r>
              <a:rPr sz="3200" u="heavy" spc="-5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I.</a:t>
            </a:r>
            <a:r>
              <a:rPr sz="3200" u="heavy" spc="-75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 </a:t>
            </a:r>
            <a:r>
              <a:rPr sz="3200" u="heavy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CEREALS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-12700" y="1321053"/>
            <a:ext cx="8395970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Arial"/>
                <a:cs typeface="Arial"/>
              </a:rPr>
              <a:t>Cereals </a:t>
            </a:r>
            <a:r>
              <a:rPr sz="3200" b="1" dirty="0">
                <a:latin typeface="Arial"/>
                <a:cs typeface="Arial"/>
              </a:rPr>
              <a:t>are </a:t>
            </a:r>
            <a:r>
              <a:rPr sz="3200" b="1" spc="-5" dirty="0">
                <a:latin typeface="Arial"/>
                <a:cs typeface="Arial"/>
              </a:rPr>
              <a:t>sources </a:t>
            </a:r>
            <a:r>
              <a:rPr sz="3200" b="1" dirty="0">
                <a:latin typeface="Arial"/>
                <a:cs typeface="Arial"/>
              </a:rPr>
              <a:t>of Carbo, protein &amp;</a:t>
            </a:r>
            <a:r>
              <a:rPr sz="3200" b="1" spc="-10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fat.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Constitute </a:t>
            </a:r>
            <a:r>
              <a:rPr sz="3200" b="1" dirty="0">
                <a:latin typeface="Arial"/>
                <a:cs typeface="Arial"/>
              </a:rPr>
              <a:t>the bulk of</a:t>
            </a:r>
            <a:r>
              <a:rPr sz="3200" b="1" spc="-1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diet</a:t>
            </a:r>
            <a:endParaRPr sz="3200">
              <a:latin typeface="Arial"/>
              <a:cs typeface="Arial"/>
            </a:endParaRPr>
          </a:p>
          <a:p>
            <a:pPr marL="12700" marR="617855">
              <a:lnSpc>
                <a:spcPct val="200000"/>
              </a:lnSpc>
            </a:pP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Contribute </a:t>
            </a:r>
            <a:r>
              <a:rPr sz="3200" b="1" spc="-5" dirty="0">
                <a:latin typeface="Arial"/>
                <a:cs typeface="Arial"/>
              </a:rPr>
              <a:t>70-80% </a:t>
            </a:r>
            <a:r>
              <a:rPr sz="3200" b="1" dirty="0">
                <a:latin typeface="Arial"/>
                <a:cs typeface="Arial"/>
              </a:rPr>
              <a:t>of total </a:t>
            </a:r>
            <a:r>
              <a:rPr sz="3200" b="1" spc="-5" dirty="0">
                <a:latin typeface="Arial"/>
                <a:cs typeface="Arial"/>
              </a:rPr>
              <a:t>energy</a:t>
            </a:r>
            <a:r>
              <a:rPr sz="3200" b="1" spc="-1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intake  </a:t>
            </a:r>
            <a:r>
              <a:rPr sz="3200" b="1" spc="-5" dirty="0">
                <a:solidFill>
                  <a:srgbClr val="00AF50"/>
                </a:solidFill>
                <a:latin typeface="Arial"/>
                <a:cs typeface="Arial"/>
              </a:rPr>
              <a:t>Eg. </a:t>
            </a:r>
            <a:r>
              <a:rPr sz="3200" b="1" dirty="0">
                <a:latin typeface="Arial"/>
                <a:cs typeface="Arial"/>
              </a:rPr>
              <a:t>Rice, wheat, maize, corn, barley 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Limiting amino </a:t>
            </a:r>
            <a:r>
              <a:rPr sz="3200" b="1" spc="-5" dirty="0">
                <a:solidFill>
                  <a:srgbClr val="00AF50"/>
                </a:solidFill>
                <a:latin typeface="Arial"/>
                <a:cs typeface="Arial"/>
              </a:rPr>
              <a:t>acids-</a:t>
            </a:r>
            <a:r>
              <a:rPr sz="3200" b="1" spc="-8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latin typeface="Arial"/>
                <a:cs typeface="Arial"/>
              </a:rPr>
              <a:t>Lysine.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171399"/>
            <a:ext cx="6384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Calibri"/>
                <a:cs typeface="Calibri"/>
              </a:rPr>
              <a:t>Nutritive </a:t>
            </a:r>
            <a:r>
              <a:rPr b="0" spc="-10" dirty="0">
                <a:latin typeface="Calibri"/>
                <a:cs typeface="Calibri"/>
              </a:rPr>
              <a:t>values </a:t>
            </a:r>
            <a:r>
              <a:rPr b="0" spc="-5" dirty="0">
                <a:latin typeface="Calibri"/>
                <a:cs typeface="Calibri"/>
              </a:rPr>
              <a:t>of cereals/100</a:t>
            </a:r>
            <a:r>
              <a:rPr b="0" spc="-1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gm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08050" y="984250"/>
          <a:ext cx="7902575" cy="56705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1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4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6995" marR="4787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2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Rice  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(m</a:t>
                      </a: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i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lled)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Wheat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40132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2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ai</a:t>
                      </a:r>
                      <a:r>
                        <a:rPr sz="2800" b="1" spc="-3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z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e  (dry)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4110">
                <a:tc>
                  <a:txBody>
                    <a:bodyPr/>
                    <a:lstStyle/>
                    <a:p>
                      <a:pPr marL="86360" marR="6330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Ca</a:t>
                      </a:r>
                      <a:r>
                        <a:rPr sz="2800" spc="-25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2800" spc="-5" dirty="0">
                          <a:latin typeface="Constantia"/>
                          <a:cs typeface="Constantia"/>
                        </a:rPr>
                        <a:t>bo</a:t>
                      </a:r>
                      <a:r>
                        <a:rPr sz="2800" spc="-40" dirty="0">
                          <a:latin typeface="Constantia"/>
                          <a:cs typeface="Constantia"/>
                        </a:rPr>
                        <a:t>h</a:t>
                      </a:r>
                      <a:r>
                        <a:rPr sz="2800" spc="-75" dirty="0">
                          <a:latin typeface="Constantia"/>
                          <a:cs typeface="Constantia"/>
                        </a:rPr>
                        <a:t>y</a:t>
                      </a:r>
                      <a:r>
                        <a:rPr sz="2800" spc="-5" dirty="0">
                          <a:latin typeface="Constantia"/>
                          <a:cs typeface="Constantia"/>
                        </a:rPr>
                        <a:t>d</a:t>
                      </a:r>
                      <a:r>
                        <a:rPr sz="2800" spc="-55" dirty="0">
                          <a:latin typeface="Constantia"/>
                          <a:cs typeface="Constantia"/>
                        </a:rPr>
                        <a:t>r</a:t>
                      </a:r>
                      <a:r>
                        <a:rPr sz="2800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2800" spc="-40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2800" dirty="0">
                          <a:latin typeface="Constantia"/>
                          <a:cs typeface="Constantia"/>
                        </a:rPr>
                        <a:t>e  </a:t>
                      </a:r>
                      <a:r>
                        <a:rPr sz="2800" spc="5" dirty="0">
                          <a:latin typeface="Constantia"/>
                          <a:cs typeface="Constantia"/>
                        </a:rPr>
                        <a:t>(gm)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78.2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5" dirty="0">
                          <a:latin typeface="Constantia"/>
                          <a:cs typeface="Constantia"/>
                        </a:rPr>
                        <a:t>71.2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66.2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4109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Protein(gm)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6.8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11.81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11.1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411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15" dirty="0">
                          <a:latin typeface="Constantia"/>
                          <a:cs typeface="Constantia"/>
                        </a:rPr>
                        <a:t>Fat(gm)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0.5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1.5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3.6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411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dirty="0">
                          <a:latin typeface="Constantia"/>
                          <a:cs typeface="Constantia"/>
                        </a:rPr>
                        <a:t>Energy</a:t>
                      </a:r>
                      <a:r>
                        <a:rPr sz="2800" spc="-8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2800" spc="-15" dirty="0">
                          <a:latin typeface="Constantia"/>
                          <a:cs typeface="Constantia"/>
                        </a:rPr>
                        <a:t>(kcal)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30" dirty="0">
                          <a:latin typeface="Constantia"/>
                          <a:cs typeface="Constantia"/>
                        </a:rPr>
                        <a:t>345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346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342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12700" y="10160"/>
            <a:ext cx="9045575" cy="130683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0"/>
              </a:spcBef>
            </a:pP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1. RICE:-</a:t>
            </a:r>
            <a:r>
              <a:rPr sz="2800" b="1" spc="-5" dirty="0">
                <a:latin typeface="Arial"/>
                <a:cs typeface="Arial"/>
              </a:rPr>
              <a:t>Rice is a </a:t>
            </a:r>
            <a:r>
              <a:rPr sz="2800" b="1" spc="-15" dirty="0">
                <a:latin typeface="Arial"/>
                <a:cs typeface="Arial"/>
              </a:rPr>
              <a:t>type </a:t>
            </a:r>
            <a:r>
              <a:rPr sz="2800" b="1" spc="-5" dirty="0">
                <a:latin typeface="Arial"/>
                <a:cs typeface="Arial"/>
              </a:rPr>
              <a:t>of cereal and is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staple food for  South</a:t>
            </a:r>
            <a:r>
              <a:rPr sz="28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India.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 </a:t>
            </a:r>
            <a:r>
              <a:rPr sz="2800"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100</a:t>
            </a:r>
            <a:r>
              <a:rPr sz="2800" b="1" u="heavy" spc="1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g)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-12700" y="1292098"/>
            <a:ext cx="253111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Carboh</a:t>
            </a:r>
            <a:r>
              <a:rPr sz="2800" b="1" spc="-20" dirty="0">
                <a:latin typeface="Arial"/>
                <a:cs typeface="Arial"/>
              </a:rPr>
              <a:t>y</a:t>
            </a:r>
            <a:r>
              <a:rPr sz="2800" b="1" spc="-5" dirty="0">
                <a:latin typeface="Arial"/>
                <a:cs typeface="Arial"/>
              </a:rPr>
              <a:t>dra</a:t>
            </a:r>
            <a:r>
              <a:rPr sz="2800" b="1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es  Fat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Proteins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B-complex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-12700" y="3852494"/>
            <a:ext cx="189865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Minerals  Energy 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8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ICIENT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1135" y="1292098"/>
            <a:ext cx="3957954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7660" algn="l"/>
              </a:tabLst>
            </a:pPr>
            <a:r>
              <a:rPr sz="2800" b="1" spc="-5" dirty="0">
                <a:latin typeface="Arial"/>
                <a:cs typeface="Arial"/>
              </a:rPr>
              <a:t>:	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80gms</a:t>
            </a:r>
            <a:r>
              <a:rPr sz="2800" b="1" spc="-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66675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: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0.5</a:t>
            </a:r>
            <a:r>
              <a:rPr sz="2800" b="1" spc="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gm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: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6-7gms</a:t>
            </a:r>
            <a:r>
              <a:rPr sz="2800" b="1" spc="-5" dirty="0">
                <a:latin typeface="Arial"/>
                <a:cs typeface="Arial"/>
              </a:rPr>
              <a:t>, rich in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lysine.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: Thiamine – </a:t>
            </a:r>
            <a:r>
              <a:rPr sz="2800" b="1" dirty="0">
                <a:latin typeface="Arial"/>
                <a:cs typeface="Arial"/>
              </a:rPr>
              <a:t>0.06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mg</a:t>
            </a:r>
            <a:endParaRPr sz="2800">
              <a:latin typeface="Arial"/>
              <a:cs typeface="Arial"/>
            </a:endParaRPr>
          </a:p>
          <a:p>
            <a:pPr marL="82550">
              <a:lnSpc>
                <a:spcPct val="100000"/>
              </a:lnSpc>
              <a:tabLst>
                <a:tab pos="1565275" algn="l"/>
              </a:tabLst>
            </a:pPr>
            <a:r>
              <a:rPr sz="2800" b="1" spc="-5" dirty="0">
                <a:latin typeface="Arial"/>
                <a:cs typeface="Arial"/>
              </a:rPr>
              <a:t>:Niacin	- 1.9 mg</a:t>
            </a:r>
            <a:endParaRPr sz="2800">
              <a:latin typeface="Arial"/>
              <a:cs typeface="Arial"/>
            </a:endParaRPr>
          </a:p>
          <a:p>
            <a:pPr marL="179705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:Riboflavin – </a:t>
            </a:r>
            <a:r>
              <a:rPr sz="2800" b="1" dirty="0">
                <a:latin typeface="Arial"/>
                <a:cs typeface="Arial"/>
              </a:rPr>
              <a:t>0.06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mg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: 0.6gms</a:t>
            </a:r>
            <a:endParaRPr sz="2800">
              <a:latin typeface="Arial"/>
              <a:cs typeface="Arial"/>
            </a:endParaRPr>
          </a:p>
          <a:p>
            <a:pPr marL="111125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: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6F2F9F"/>
                </a:solidFill>
                <a:latin typeface="Arial"/>
                <a:cs typeface="Arial"/>
              </a:rPr>
              <a:t>345kcal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783205" algn="l"/>
              </a:tabLst>
            </a:pPr>
            <a:r>
              <a:rPr sz="2800" b="1" spc="-5" dirty="0">
                <a:latin typeface="Arial"/>
                <a:cs typeface="Arial"/>
              </a:rPr>
              <a:t>: </a:t>
            </a:r>
            <a:r>
              <a:rPr sz="2800" b="1" spc="-10" dirty="0">
                <a:solidFill>
                  <a:srgbClr val="6F2F9F"/>
                </a:solidFill>
                <a:latin typeface="Arial"/>
                <a:cs typeface="Arial"/>
              </a:rPr>
              <a:t>Vitamins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A</a:t>
            </a:r>
            <a:r>
              <a:rPr sz="2800" b="1" spc="-1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,</a:t>
            </a:r>
            <a:r>
              <a:rPr sz="28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D	&amp;</a:t>
            </a:r>
            <a:r>
              <a:rPr sz="2800" b="1" spc="-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C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-12700" y="5133213"/>
            <a:ext cx="917003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1760" algn="just">
              <a:lnSpc>
                <a:spcPct val="100000"/>
              </a:lnSpc>
              <a:spcBef>
                <a:spcPts val="95"/>
              </a:spcBef>
            </a:pP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PUBLIC </a:t>
            </a:r>
            <a:r>
              <a:rPr sz="2800"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HEALTH </a:t>
            </a:r>
            <a:r>
              <a:rPr sz="28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IMPORTANCE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: Super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ORS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Milling process &amp; washing in </a:t>
            </a:r>
            <a:r>
              <a:rPr sz="2800" b="1" dirty="0">
                <a:solidFill>
                  <a:srgbClr val="6F2F9F"/>
                </a:solidFill>
                <a:latin typeface="Arial"/>
                <a:cs typeface="Arial"/>
              </a:rPr>
              <a:t>large quantities </a:t>
            </a:r>
            <a:r>
              <a:rPr sz="2800" b="1" spc="-15" dirty="0">
                <a:solidFill>
                  <a:srgbClr val="6F2F9F"/>
                </a:solidFill>
                <a:latin typeface="Arial"/>
                <a:cs typeface="Arial"/>
              </a:rPr>
              <a:t>of  </a:t>
            </a:r>
            <a:r>
              <a:rPr sz="2800" b="1" spc="-30" dirty="0">
                <a:solidFill>
                  <a:srgbClr val="6F2F9F"/>
                </a:solidFill>
                <a:latin typeface="Arial"/>
                <a:cs typeface="Arial"/>
              </a:rPr>
              <a:t>water,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discarding the </a:t>
            </a:r>
            <a:r>
              <a:rPr sz="2800" b="1" dirty="0">
                <a:solidFill>
                  <a:srgbClr val="6F2F9F"/>
                </a:solidFill>
                <a:latin typeface="Arial"/>
                <a:cs typeface="Arial"/>
              </a:rPr>
              <a:t>water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used </a:t>
            </a:r>
            <a:r>
              <a:rPr sz="2800" b="1" dirty="0">
                <a:solidFill>
                  <a:srgbClr val="6F2F9F"/>
                </a:solidFill>
                <a:latin typeface="Arial"/>
                <a:cs typeface="Arial"/>
              </a:rPr>
              <a:t>for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cooking </a:t>
            </a:r>
            <a:r>
              <a:rPr sz="2800" b="1" dirty="0">
                <a:solidFill>
                  <a:srgbClr val="6F2F9F"/>
                </a:solidFill>
                <a:latin typeface="Arial"/>
                <a:cs typeface="Arial"/>
              </a:rPr>
              <a:t>deprives 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nutrients especially B-complex</a:t>
            </a:r>
            <a:r>
              <a:rPr sz="2800" b="1" spc="1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251946"/>
            <a:ext cx="8986520" cy="6428740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785"/>
              </a:spcBef>
            </a:pPr>
            <a:r>
              <a:rPr sz="2800" b="1" u="heavy" spc="-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PAR </a:t>
            </a:r>
            <a:r>
              <a:rPr sz="28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BOILED</a:t>
            </a:r>
            <a:r>
              <a:rPr sz="2800" b="1" u="heavy" spc="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RICE</a:t>
            </a:r>
            <a:endParaRPr sz="2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685"/>
              </a:spcBef>
            </a:pPr>
            <a:r>
              <a:rPr sz="2800" spc="-5" dirty="0">
                <a:latin typeface="Arial"/>
                <a:cs typeface="Arial"/>
              </a:rPr>
              <a:t>Par </a:t>
            </a:r>
            <a:r>
              <a:rPr sz="2800" dirty="0">
                <a:latin typeface="Arial"/>
                <a:cs typeface="Arial"/>
              </a:rPr>
              <a:t>boiling </a:t>
            </a:r>
            <a:r>
              <a:rPr sz="2800" spc="-5" dirty="0">
                <a:latin typeface="Arial"/>
                <a:cs typeface="Arial"/>
              </a:rPr>
              <a:t>is the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partial cooking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of rice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in</a:t>
            </a:r>
            <a:r>
              <a:rPr sz="2800" spc="1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steam</a:t>
            </a:r>
            <a:r>
              <a:rPr sz="2800" spc="-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12700" marR="5715" algn="just">
              <a:lnSpc>
                <a:spcPct val="150000"/>
              </a:lnSpc>
            </a:pPr>
            <a:r>
              <a:rPr sz="2800" spc="-5" dirty="0">
                <a:latin typeface="Arial"/>
                <a:cs typeface="Arial"/>
              </a:rPr>
              <a:t>In par </a:t>
            </a:r>
            <a:r>
              <a:rPr sz="2800" dirty="0">
                <a:latin typeface="Arial"/>
                <a:cs typeface="Arial"/>
              </a:rPr>
              <a:t>boiling technique, paddy </a:t>
            </a:r>
            <a:r>
              <a:rPr sz="2800" spc="-5" dirty="0">
                <a:latin typeface="Arial"/>
                <a:cs typeface="Arial"/>
              </a:rPr>
              <a:t>is soaked in </a:t>
            </a:r>
            <a:r>
              <a:rPr sz="2800" dirty="0">
                <a:latin typeface="Arial"/>
                <a:cs typeface="Arial"/>
              </a:rPr>
              <a:t>hot </a:t>
            </a:r>
            <a:r>
              <a:rPr sz="2800" spc="-5" dirty="0">
                <a:latin typeface="Arial"/>
                <a:cs typeface="Arial"/>
              </a:rPr>
              <a:t>water  </a:t>
            </a:r>
            <a:r>
              <a:rPr sz="2800" dirty="0">
                <a:latin typeface="Arial"/>
                <a:cs typeface="Arial"/>
              </a:rPr>
              <a:t>(60-70 0C) </a:t>
            </a:r>
            <a:r>
              <a:rPr sz="2800" spc="-5" dirty="0">
                <a:latin typeface="Arial"/>
                <a:cs typeface="Arial"/>
              </a:rPr>
              <a:t>for 4 </a:t>
            </a:r>
            <a:r>
              <a:rPr sz="2800" spc="-55" dirty="0">
                <a:latin typeface="Arial"/>
                <a:cs typeface="Arial"/>
              </a:rPr>
              <a:t>hr. </a:t>
            </a:r>
            <a:r>
              <a:rPr sz="2800" spc="-25" dirty="0">
                <a:latin typeface="Arial"/>
                <a:cs typeface="Arial"/>
              </a:rPr>
              <a:t>Water </a:t>
            </a:r>
            <a:r>
              <a:rPr sz="2800" spc="-5" dirty="0">
                <a:latin typeface="Arial"/>
                <a:cs typeface="Arial"/>
              </a:rPr>
              <a:t>is </a:t>
            </a:r>
            <a:r>
              <a:rPr sz="2800" dirty="0">
                <a:latin typeface="Arial"/>
                <a:cs typeface="Arial"/>
              </a:rPr>
              <a:t>drained, paddy </a:t>
            </a:r>
            <a:r>
              <a:rPr sz="2800" spc="-5" dirty="0">
                <a:latin typeface="Arial"/>
                <a:cs typeface="Arial"/>
              </a:rPr>
              <a:t>is </a:t>
            </a:r>
            <a:r>
              <a:rPr sz="2800" dirty="0">
                <a:latin typeface="Arial"/>
                <a:cs typeface="Arial"/>
              </a:rPr>
              <a:t>steamed  </a:t>
            </a:r>
            <a:r>
              <a:rPr sz="2800" spc="-5" dirty="0">
                <a:latin typeface="Arial"/>
                <a:cs typeface="Arial"/>
              </a:rPr>
              <a:t>for 10 min. Latter dried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milled.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tabLst>
                <a:tab pos="1273175" algn="l"/>
                <a:tab pos="2513965" algn="l"/>
                <a:tab pos="4745355" algn="l"/>
                <a:tab pos="5492115" algn="l"/>
                <a:tab pos="6717665" algn="l"/>
                <a:tab pos="7023734" algn="l"/>
                <a:tab pos="8476615" algn="l"/>
              </a:tabLst>
            </a:pPr>
            <a:r>
              <a:rPr sz="2800" b="1" spc="-5" dirty="0">
                <a:latin typeface="Arial"/>
                <a:cs typeface="Arial"/>
              </a:rPr>
              <a:t>Processed rice products-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Rice flakes &amp; </a:t>
            </a:r>
            <a:r>
              <a:rPr sz="2800" spc="-10" dirty="0">
                <a:solidFill>
                  <a:srgbClr val="00AF50"/>
                </a:solidFill>
                <a:latin typeface="Arial"/>
                <a:cs typeface="Arial"/>
              </a:rPr>
              <a:t>puffed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rice  </a:t>
            </a:r>
            <a:r>
              <a:rPr sz="2800" b="1" spc="-5" dirty="0">
                <a:latin typeface="Arial"/>
                <a:cs typeface="Arial"/>
              </a:rPr>
              <a:t>Public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hea</a:t>
            </a:r>
            <a:r>
              <a:rPr sz="2800" b="1" dirty="0">
                <a:latin typeface="Arial"/>
                <a:cs typeface="Arial"/>
              </a:rPr>
              <a:t>l</a:t>
            </a:r>
            <a:r>
              <a:rPr sz="2800" b="1" spc="-5" dirty="0">
                <a:latin typeface="Arial"/>
                <a:cs typeface="Arial"/>
              </a:rPr>
              <a:t>th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import</a:t>
            </a:r>
            <a:r>
              <a:rPr sz="2800" b="1" spc="10" dirty="0">
                <a:latin typeface="Arial"/>
                <a:cs typeface="Arial"/>
              </a:rPr>
              <a:t>a</a:t>
            </a:r>
            <a:r>
              <a:rPr sz="2800" b="1" spc="-5" dirty="0">
                <a:latin typeface="Arial"/>
                <a:cs typeface="Arial"/>
              </a:rPr>
              <a:t>nc</a:t>
            </a:r>
            <a:r>
              <a:rPr sz="2800" b="1" spc="15" dirty="0">
                <a:latin typeface="Arial"/>
                <a:cs typeface="Arial"/>
              </a:rPr>
              <a:t>e</a:t>
            </a:r>
            <a:r>
              <a:rPr sz="2800" b="1" spc="-5" dirty="0">
                <a:latin typeface="Arial"/>
                <a:cs typeface="Arial"/>
              </a:rPr>
              <a:t>-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Par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b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5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li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g</a:t>
            </a:r>
            <a:r>
              <a:rPr sz="2800" dirty="0">
                <a:latin typeface="Arial"/>
                <a:cs typeface="Arial"/>
              </a:rPr>
              <a:t>	preserve</a:t>
            </a:r>
            <a:r>
              <a:rPr sz="2800" spc="-5" dirty="0">
                <a:latin typeface="Arial"/>
                <a:cs typeface="Arial"/>
              </a:rPr>
              <a:t>s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the  </a:t>
            </a:r>
            <a:r>
              <a:rPr sz="2800" dirty="0">
                <a:latin typeface="Arial"/>
                <a:cs typeface="Arial"/>
              </a:rPr>
              <a:t>nutrients </a:t>
            </a:r>
            <a:r>
              <a:rPr sz="2800" spc="-5" dirty="0">
                <a:latin typeface="Arial"/>
                <a:cs typeface="Arial"/>
              </a:rPr>
              <a:t>of brawn (deeper) </a:t>
            </a:r>
            <a:r>
              <a:rPr sz="2800" dirty="0">
                <a:latin typeface="Arial"/>
                <a:cs typeface="Arial"/>
              </a:rPr>
              <a:t>layer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(improves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the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nutritive  value),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improves keeping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quality</a:t>
            </a:r>
            <a:r>
              <a:rPr sz="2800" spc="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and</a:t>
            </a:r>
            <a:r>
              <a:rPr sz="2800" spc="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insect	resistance.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Disadv- </a:t>
            </a:r>
            <a:r>
              <a:rPr sz="2800" spc="-20" dirty="0">
                <a:solidFill>
                  <a:srgbClr val="00AF50"/>
                </a:solidFill>
                <a:latin typeface="Arial"/>
                <a:cs typeface="Arial"/>
              </a:rPr>
              <a:t>off</a:t>
            </a:r>
            <a:r>
              <a:rPr sz="2800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flavour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8326120" cy="20256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52100"/>
              </a:lnSpc>
              <a:spcBef>
                <a:spcPts val="35"/>
              </a:spcBef>
              <a:tabLst>
                <a:tab pos="3827779" algn="l"/>
              </a:tabLst>
            </a:pP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Par</a:t>
            </a:r>
            <a:r>
              <a:rPr sz="2800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boiling</a:t>
            </a:r>
            <a:r>
              <a:rPr sz="2800" spc="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technique	is recommended </a:t>
            </a:r>
            <a:r>
              <a:rPr sz="2800" spc="-10" dirty="0">
                <a:solidFill>
                  <a:srgbClr val="00AF50"/>
                </a:solidFill>
                <a:latin typeface="Arial"/>
                <a:cs typeface="Arial"/>
              </a:rPr>
              <a:t>by </a:t>
            </a:r>
            <a:r>
              <a:rPr sz="2800" spc="-10" dirty="0">
                <a:latin typeface="Arial"/>
                <a:cs typeface="Arial"/>
              </a:rPr>
              <a:t>CFTRI 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( Central food technological research institute)  </a:t>
            </a:r>
            <a:r>
              <a:rPr sz="3200" u="heavy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Nutritive value / </a:t>
            </a:r>
            <a:r>
              <a:rPr sz="3200" u="heavy" spc="-5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100</a:t>
            </a:r>
            <a:r>
              <a:rPr sz="3200" u="heavy" spc="-80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3200" u="heavy" spc="-5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gm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1944323"/>
            <a:ext cx="512318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53795">
              <a:lnSpc>
                <a:spcPct val="150000"/>
              </a:lnSpc>
              <a:spcBef>
                <a:spcPts val="95"/>
              </a:spcBef>
            </a:pPr>
            <a:r>
              <a:rPr sz="3200" b="1" dirty="0">
                <a:latin typeface="Arial"/>
                <a:cs typeface="Arial"/>
              </a:rPr>
              <a:t>Carbohydrate:</a:t>
            </a:r>
            <a:r>
              <a:rPr sz="3200" b="1" spc="-114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78gm  </a:t>
            </a:r>
            <a:r>
              <a:rPr sz="3200" b="1" dirty="0">
                <a:latin typeface="Arial"/>
                <a:cs typeface="Arial"/>
              </a:rPr>
              <a:t>Fat: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0.5gm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3200" b="1" dirty="0">
                <a:latin typeface="Arial"/>
                <a:cs typeface="Arial"/>
              </a:rPr>
              <a:t>Protein: </a:t>
            </a:r>
            <a:r>
              <a:rPr sz="3200" b="1" spc="-5" dirty="0">
                <a:latin typeface="Arial"/>
                <a:cs typeface="Arial"/>
              </a:rPr>
              <a:t>7.7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gm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3200" b="1" spc="-5" dirty="0">
                <a:latin typeface="Arial"/>
                <a:cs typeface="Arial"/>
              </a:rPr>
              <a:t>Energy: 345 kcal 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Adulterant </a:t>
            </a:r>
            <a:r>
              <a:rPr sz="3200" b="1" spc="-5" dirty="0">
                <a:solidFill>
                  <a:srgbClr val="00AF50"/>
                </a:solidFill>
                <a:latin typeface="Arial"/>
                <a:cs typeface="Arial"/>
              </a:rPr>
              <a:t>used in rice:-  </a:t>
            </a:r>
            <a:r>
              <a:rPr sz="3200" b="1" dirty="0">
                <a:latin typeface="Arial"/>
                <a:cs typeface="Arial"/>
              </a:rPr>
              <a:t>Mud, grit &amp; soapstone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bits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12700" y="315594"/>
            <a:ext cx="9168765" cy="6426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2.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WHEAT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200000"/>
              </a:lnSpc>
            </a:pPr>
            <a:r>
              <a:rPr sz="2800" b="1" spc="-5" dirty="0">
                <a:latin typeface="Arial"/>
                <a:cs typeface="Arial"/>
              </a:rPr>
              <a:t>Bulk of wheat is </a:t>
            </a:r>
            <a:r>
              <a:rPr sz="2800" b="1" dirty="0">
                <a:latin typeface="Arial"/>
                <a:cs typeface="Arial"/>
              </a:rPr>
              <a:t>consumed </a:t>
            </a:r>
            <a:r>
              <a:rPr sz="2800" b="1" spc="-5" dirty="0">
                <a:latin typeface="Arial"/>
                <a:cs typeface="Arial"/>
              </a:rPr>
              <a:t>either as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grains or flour </a:t>
            </a:r>
            <a:r>
              <a:rPr sz="2800" b="1" spc="-25" dirty="0">
                <a:solidFill>
                  <a:srgbClr val="00AF50"/>
                </a:solidFill>
                <a:latin typeface="Arial"/>
                <a:cs typeface="Arial"/>
              </a:rPr>
              <a:t>or 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maida (white 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flour). </a:t>
            </a:r>
            <a:r>
              <a:rPr sz="2800" b="1" spc="-10" dirty="0">
                <a:solidFill>
                  <a:srgbClr val="FFC000"/>
                </a:solidFill>
                <a:latin typeface="Arial"/>
                <a:cs typeface="Arial"/>
              </a:rPr>
              <a:t>The </a:t>
            </a:r>
            <a:r>
              <a:rPr sz="2800" b="1" spc="-5" dirty="0">
                <a:solidFill>
                  <a:srgbClr val="FFC000"/>
                </a:solidFill>
                <a:latin typeface="Arial"/>
                <a:cs typeface="Arial"/>
              </a:rPr>
              <a:t>white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the flour </a:t>
            </a:r>
            <a:r>
              <a:rPr sz="2800" b="1" spc="-5" dirty="0">
                <a:solidFill>
                  <a:srgbClr val="FFC000"/>
                </a:solidFill>
                <a:latin typeface="Arial"/>
                <a:cs typeface="Arial"/>
              </a:rPr>
              <a:t>greater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the  </a:t>
            </a:r>
            <a:r>
              <a:rPr sz="2800" b="1" spc="-5" dirty="0">
                <a:solidFill>
                  <a:srgbClr val="FFC000"/>
                </a:solidFill>
                <a:latin typeface="Arial"/>
                <a:cs typeface="Arial"/>
              </a:rPr>
              <a:t>loss </a:t>
            </a:r>
            <a:r>
              <a:rPr sz="2800" b="1" spc="-10" dirty="0">
                <a:solidFill>
                  <a:srgbClr val="FFC000"/>
                </a:solidFill>
                <a:latin typeface="Arial"/>
                <a:cs typeface="Arial"/>
              </a:rPr>
              <a:t>of </a:t>
            </a:r>
            <a:r>
              <a:rPr sz="2800" b="1" spc="-5" dirty="0">
                <a:solidFill>
                  <a:srgbClr val="FFC000"/>
                </a:solidFill>
                <a:latin typeface="Arial"/>
                <a:cs typeface="Arial"/>
              </a:rPr>
              <a:t>vitamins and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minerals. </a:t>
            </a:r>
            <a:r>
              <a:rPr sz="2800" b="1" spc="-10" dirty="0">
                <a:latin typeface="Arial"/>
                <a:cs typeface="Arial"/>
              </a:rPr>
              <a:t>So whole </a:t>
            </a:r>
            <a:r>
              <a:rPr sz="2800" b="1" dirty="0">
                <a:latin typeface="Arial"/>
                <a:cs typeface="Arial"/>
              </a:rPr>
              <a:t>wheat </a:t>
            </a:r>
            <a:r>
              <a:rPr sz="2800" b="1" spc="-5" dirty="0">
                <a:latin typeface="Arial"/>
                <a:cs typeface="Arial"/>
              </a:rPr>
              <a:t>flour </a:t>
            </a:r>
            <a:r>
              <a:rPr sz="2800" b="1" spc="-15" dirty="0">
                <a:latin typeface="Arial"/>
                <a:cs typeface="Arial"/>
              </a:rPr>
              <a:t>is  </a:t>
            </a:r>
            <a:r>
              <a:rPr sz="2800" b="1" spc="-5" dirty="0">
                <a:latin typeface="Arial"/>
                <a:cs typeface="Arial"/>
              </a:rPr>
              <a:t>richer source of vitamin B than </a:t>
            </a:r>
            <a:r>
              <a:rPr sz="2800" b="1" dirty="0">
                <a:latin typeface="Arial"/>
                <a:cs typeface="Arial"/>
              </a:rPr>
              <a:t>refined </a:t>
            </a:r>
            <a:r>
              <a:rPr sz="2800" b="1" spc="-5" dirty="0">
                <a:latin typeface="Arial"/>
                <a:cs typeface="Arial"/>
              </a:rPr>
              <a:t>white</a:t>
            </a:r>
            <a:r>
              <a:rPr sz="2800" b="1" spc="-260" dirty="0">
                <a:latin typeface="Arial"/>
                <a:cs typeface="Arial"/>
              </a:rPr>
              <a:t> </a:t>
            </a:r>
            <a:r>
              <a:rPr sz="2800" b="1" spc="-30" dirty="0">
                <a:latin typeface="Arial"/>
                <a:cs typeface="Arial"/>
              </a:rPr>
              <a:t>flour.</a:t>
            </a:r>
            <a:endParaRPr sz="2800">
              <a:latin typeface="Arial"/>
              <a:cs typeface="Arial"/>
            </a:endParaRPr>
          </a:p>
          <a:p>
            <a:pPr marL="12700" marR="427990" algn="just">
              <a:lnSpc>
                <a:spcPct val="200000"/>
              </a:lnSpc>
            </a:pP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Protein content of wheat- </a:t>
            </a:r>
            <a:r>
              <a:rPr sz="2800" b="1" spc="-5" dirty="0">
                <a:latin typeface="Arial"/>
                <a:cs typeface="Arial"/>
              </a:rPr>
              <a:t>Gluten (deficient in </a:t>
            </a:r>
            <a:r>
              <a:rPr sz="2800" b="1" spc="-10" dirty="0">
                <a:latin typeface="Arial"/>
                <a:cs typeface="Arial"/>
              </a:rPr>
              <a:t>lycin).  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Uses</a:t>
            </a:r>
            <a:r>
              <a:rPr sz="2800" b="1" dirty="0">
                <a:latin typeface="Arial"/>
                <a:cs typeface="Arial"/>
              </a:rPr>
              <a:t>- </a:t>
            </a:r>
            <a:r>
              <a:rPr sz="2800" b="1" spc="-5" dirty="0">
                <a:latin typeface="Arial"/>
                <a:cs typeface="Arial"/>
              </a:rPr>
              <a:t>suji,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bread.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Processed products- </a:t>
            </a:r>
            <a:r>
              <a:rPr sz="2800" b="1" spc="-5" dirty="0">
                <a:latin typeface="Arial"/>
                <a:cs typeface="Arial"/>
              </a:rPr>
              <a:t>bread, biscuits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toast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51892"/>
            <a:ext cx="61563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07735" algn="l"/>
              </a:tabLst>
            </a:pP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</a:t>
            </a:r>
            <a:r>
              <a:rPr sz="32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2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ALUE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(per</a:t>
            </a:r>
            <a:r>
              <a:rPr sz="32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32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r>
              <a:rPr sz="3200" b="1" dirty="0">
                <a:latin typeface="Arial"/>
                <a:cs typeface="Arial"/>
              </a:rPr>
              <a:t>	: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36975" y="540257"/>
            <a:ext cx="23380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7100" algn="l"/>
              </a:tabLst>
            </a:pP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:	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70-71</a:t>
            </a:r>
            <a:r>
              <a:rPr sz="3200" b="1" spc="-105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g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1628" y="1027938"/>
            <a:ext cx="18656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6465" algn="l"/>
              </a:tabLst>
            </a:pP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:	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1.5</a:t>
            </a:r>
            <a:r>
              <a:rPr sz="3200" b="1" spc="-9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g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:	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12</a:t>
            </a:r>
            <a:r>
              <a:rPr sz="3200" b="1" spc="-5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g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6975" y="2003551"/>
            <a:ext cx="16129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1628" y="2003551"/>
            <a:ext cx="153733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5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mg.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latin typeface="Arial"/>
                <a:cs typeface="Arial"/>
              </a:rPr>
              <a:t>0.17</a:t>
            </a:r>
            <a:r>
              <a:rPr sz="3200" b="1" spc="-10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mg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latin typeface="Arial"/>
                <a:cs typeface="Arial"/>
              </a:rPr>
              <a:t>0.45</a:t>
            </a:r>
            <a:r>
              <a:rPr sz="3200" b="1" spc="-9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mg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940" y="540257"/>
            <a:ext cx="2895600" cy="392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Carbohy</a:t>
            </a:r>
            <a:r>
              <a:rPr sz="3200" b="1" spc="-10" dirty="0">
                <a:solidFill>
                  <a:srgbClr val="92D050"/>
                </a:solidFill>
                <a:latin typeface="Arial"/>
                <a:cs typeface="Arial"/>
              </a:rPr>
              <a:t>d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rates  Fat</a:t>
            </a:r>
            <a:endParaRPr sz="3200">
              <a:latin typeface="Arial"/>
              <a:cs typeface="Arial"/>
            </a:endParaRPr>
          </a:p>
          <a:p>
            <a:pPr marL="12700" marR="909955">
              <a:lnSpc>
                <a:spcPct val="100000"/>
              </a:lnSpc>
            </a:pP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Proteins  </a:t>
            </a:r>
            <a:r>
              <a:rPr sz="3200" b="1" dirty="0">
                <a:latin typeface="Arial"/>
                <a:cs typeface="Arial"/>
              </a:rPr>
              <a:t>Niacin  Ribofla</a:t>
            </a:r>
            <a:r>
              <a:rPr sz="3200" b="1" spc="-15" dirty="0">
                <a:latin typeface="Arial"/>
                <a:cs typeface="Arial"/>
              </a:rPr>
              <a:t>v</a:t>
            </a:r>
            <a:r>
              <a:rPr sz="3200" b="1" dirty="0">
                <a:latin typeface="Arial"/>
                <a:cs typeface="Arial"/>
              </a:rPr>
              <a:t>in  </a:t>
            </a:r>
            <a:r>
              <a:rPr sz="3200" b="1" spc="-5" dirty="0">
                <a:latin typeface="Arial"/>
                <a:cs typeface="Arial"/>
              </a:rPr>
              <a:t>Thiamine  Minerals  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Energy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51628" y="3466846"/>
            <a:ext cx="258953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6465" algn="l"/>
                <a:tab pos="1716405" algn="l"/>
              </a:tabLst>
            </a:pPr>
            <a:r>
              <a:rPr sz="3200" b="1" dirty="0">
                <a:latin typeface="Arial"/>
                <a:cs typeface="Arial"/>
              </a:rPr>
              <a:t>:	</a:t>
            </a:r>
            <a:r>
              <a:rPr sz="3200" b="1" spc="-5" dirty="0">
                <a:latin typeface="Arial"/>
                <a:cs typeface="Arial"/>
              </a:rPr>
              <a:t>1.5	</a:t>
            </a:r>
            <a:r>
              <a:rPr sz="3200" b="1" dirty="0">
                <a:latin typeface="Arial"/>
                <a:cs typeface="Arial"/>
              </a:rPr>
              <a:t>g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:	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346</a:t>
            </a:r>
            <a:r>
              <a:rPr sz="3200" b="1" spc="-9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Kcal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39" y="4441901"/>
            <a:ext cx="8989060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1712595">
              <a:lnSpc>
                <a:spcPct val="100000"/>
              </a:lnSpc>
              <a:spcBef>
                <a:spcPts val="105"/>
              </a:spcBef>
            </a:pPr>
            <a:r>
              <a:rPr sz="3200" b="1" u="heavy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DEFICIENT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 : </a:t>
            </a:r>
            <a:r>
              <a:rPr sz="3200" b="1" spc="-25" dirty="0">
                <a:solidFill>
                  <a:srgbClr val="92D050"/>
                </a:solidFill>
                <a:latin typeface="Arial"/>
                <a:cs typeface="Arial"/>
              </a:rPr>
              <a:t>Lysine </a:t>
            </a:r>
            <a:r>
              <a:rPr sz="3200" b="1" dirty="0">
                <a:solidFill>
                  <a:srgbClr val="92D050"/>
                </a:solidFill>
                <a:latin typeface="Arial"/>
                <a:cs typeface="Arial"/>
              </a:rPr>
              <a:t>and</a:t>
            </a:r>
            <a:r>
              <a:rPr sz="3200" b="1" spc="-65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Threonine. 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PUBLIC </a:t>
            </a:r>
            <a:r>
              <a:rPr sz="32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HEALTH </a:t>
            </a:r>
            <a:r>
              <a:rPr sz="32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IMPORTANCE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 marR="5080" indent="457200">
              <a:lnSpc>
                <a:spcPct val="100000"/>
              </a:lnSpc>
              <a:spcBef>
                <a:spcPts val="5"/>
              </a:spcBef>
              <a:tabLst>
                <a:tab pos="1431290" algn="l"/>
                <a:tab pos="3911600" algn="l"/>
              </a:tabLst>
            </a:pPr>
            <a:r>
              <a:rPr sz="3200" b="1" dirty="0">
                <a:latin typeface="Arial"/>
                <a:cs typeface="Arial"/>
              </a:rPr>
              <a:t>Next to </a:t>
            </a:r>
            <a:r>
              <a:rPr sz="3200" b="1" spc="-5" dirty="0">
                <a:latin typeface="Arial"/>
                <a:cs typeface="Arial"/>
              </a:rPr>
              <a:t>rice, wheat is most important staple  diet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in	North</a:t>
            </a:r>
            <a:r>
              <a:rPr sz="3200" b="1" spc="-5" dirty="0">
                <a:latin typeface="Arial"/>
                <a:cs typeface="Arial"/>
              </a:rPr>
              <a:t> India.	It is </a:t>
            </a:r>
            <a:r>
              <a:rPr sz="3200" b="1" dirty="0">
                <a:latin typeface="Arial"/>
                <a:cs typeface="Arial"/>
              </a:rPr>
              <a:t>a source of</a:t>
            </a:r>
            <a:r>
              <a:rPr sz="3200" b="1" spc="-100" dirty="0">
                <a:latin typeface="Arial"/>
                <a:cs typeface="Arial"/>
              </a:rPr>
              <a:t> </a:t>
            </a:r>
            <a:r>
              <a:rPr sz="3200" b="1" spc="-35" dirty="0">
                <a:latin typeface="Arial"/>
                <a:cs typeface="Arial"/>
              </a:rPr>
              <a:t>energy.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12700" y="176529"/>
            <a:ext cx="5029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heavy" spc="-5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3. </a:t>
            </a:r>
            <a:r>
              <a:rPr u="heavy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MAIZE </a:t>
            </a:r>
            <a:r>
              <a:rPr u="heavy" spc="-5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(corn,</a:t>
            </a:r>
            <a:r>
              <a:rPr u="heavy" spc="-30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u="heavy" spc="-5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bhutta)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-12700" y="750087"/>
            <a:ext cx="9171305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501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The </a:t>
            </a:r>
            <a:r>
              <a:rPr sz="2800" b="1" dirty="0">
                <a:latin typeface="Arial"/>
                <a:cs typeface="Arial"/>
              </a:rPr>
              <a:t>proteins </a:t>
            </a:r>
            <a:r>
              <a:rPr sz="2800" b="1" spc="-5" dirty="0">
                <a:latin typeface="Arial"/>
                <a:cs typeface="Arial"/>
              </a:rPr>
              <a:t>of maize are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deficient in tryptophan 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and 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lysine.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150000"/>
              </a:lnSpc>
            </a:pPr>
            <a:r>
              <a:rPr sz="2800" b="1" spc="-10" dirty="0">
                <a:latin typeface="Arial"/>
                <a:cs typeface="Arial"/>
              </a:rPr>
              <a:t>Some </a:t>
            </a:r>
            <a:r>
              <a:rPr sz="2800" b="1" spc="-5" dirty="0">
                <a:latin typeface="Arial"/>
                <a:cs typeface="Arial"/>
              </a:rPr>
              <a:t>strains </a:t>
            </a:r>
            <a:r>
              <a:rPr sz="2800" b="1" dirty="0">
                <a:latin typeface="Arial"/>
                <a:cs typeface="Arial"/>
              </a:rPr>
              <a:t>contain excess </a:t>
            </a:r>
            <a:r>
              <a:rPr sz="2800" b="1" spc="-5" dirty="0">
                <a:latin typeface="Arial"/>
                <a:cs typeface="Arial"/>
              </a:rPr>
              <a:t>leucine. </a:t>
            </a:r>
            <a:r>
              <a:rPr sz="2800" b="1" spc="-10" dirty="0">
                <a:latin typeface="Arial"/>
                <a:cs typeface="Arial"/>
              </a:rPr>
              <a:t>Which  </a:t>
            </a:r>
            <a:r>
              <a:rPr sz="2800" b="1" dirty="0">
                <a:latin typeface="Arial"/>
                <a:cs typeface="Arial"/>
              </a:rPr>
              <a:t>interferes </a:t>
            </a:r>
            <a:r>
              <a:rPr sz="2800" b="1" spc="-5" dirty="0">
                <a:latin typeface="Arial"/>
                <a:cs typeface="Arial"/>
              </a:rPr>
              <a:t>with </a:t>
            </a:r>
            <a:r>
              <a:rPr sz="2800" b="1" dirty="0">
                <a:latin typeface="Arial"/>
                <a:cs typeface="Arial"/>
              </a:rPr>
              <a:t>conversion </a:t>
            </a:r>
            <a:r>
              <a:rPr sz="2800" b="1" spc="-10" dirty="0">
                <a:latin typeface="Arial"/>
                <a:cs typeface="Arial"/>
              </a:rPr>
              <a:t>of </a:t>
            </a:r>
            <a:r>
              <a:rPr sz="2800" b="1" dirty="0">
                <a:latin typeface="Arial"/>
                <a:cs typeface="Arial"/>
              </a:rPr>
              <a:t>tryptophan </a:t>
            </a:r>
            <a:r>
              <a:rPr sz="2800" b="1" spc="5" dirty="0">
                <a:latin typeface="Arial"/>
                <a:cs typeface="Arial"/>
              </a:rPr>
              <a:t>to </a:t>
            </a:r>
            <a:r>
              <a:rPr sz="2800" b="1" spc="-5" dirty="0">
                <a:latin typeface="Arial"/>
                <a:cs typeface="Arial"/>
              </a:rPr>
              <a:t>niacin </a:t>
            </a:r>
            <a:r>
              <a:rPr sz="2800" b="1" dirty="0">
                <a:latin typeface="Arial"/>
                <a:cs typeface="Arial"/>
              </a:rPr>
              <a:t>and  </a:t>
            </a:r>
            <a:r>
              <a:rPr sz="2800" b="1" spc="-5" dirty="0">
                <a:latin typeface="Arial"/>
                <a:cs typeface="Arial"/>
              </a:rPr>
              <a:t>this </a:t>
            </a:r>
            <a:r>
              <a:rPr sz="2800" b="1" dirty="0">
                <a:latin typeface="Arial"/>
                <a:cs typeface="Arial"/>
              </a:rPr>
              <a:t>aggravates </a:t>
            </a:r>
            <a:r>
              <a:rPr sz="2800" b="1" spc="-5" dirty="0">
                <a:latin typeface="Arial"/>
                <a:cs typeface="Arial"/>
              </a:rPr>
              <a:t>pellagrogenic action of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maize.</a:t>
            </a:r>
            <a:endParaRPr sz="2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Chief protein- </a:t>
            </a:r>
            <a:r>
              <a:rPr sz="2800" b="1" spc="-5" dirty="0">
                <a:latin typeface="Arial"/>
                <a:cs typeface="Arial"/>
              </a:rPr>
              <a:t>glutelin &amp;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zein</a:t>
            </a:r>
            <a:endParaRPr sz="2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680"/>
              </a:spcBef>
            </a:pP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Uses- </a:t>
            </a:r>
            <a:r>
              <a:rPr sz="2800" b="1" spc="-5" dirty="0">
                <a:latin typeface="Arial"/>
                <a:cs typeface="Arial"/>
              </a:rPr>
              <a:t>cornflakes, custards &amp; table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deserts</a:t>
            </a:r>
            <a:endParaRPr sz="2800">
              <a:latin typeface="Arial"/>
              <a:cs typeface="Arial"/>
            </a:endParaRPr>
          </a:p>
          <a:p>
            <a:pPr marL="99695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- food for cattle &amp;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poultry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64178" y="417652"/>
            <a:ext cx="22161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heavy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II.</a:t>
            </a:r>
            <a:r>
              <a:rPr sz="3200" u="heavy" spc="-95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 </a:t>
            </a:r>
            <a:r>
              <a:rPr sz="3200" u="heavy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MILLETS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1354073"/>
            <a:ext cx="692785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92D050"/>
                </a:solidFill>
                <a:latin typeface="Arial"/>
                <a:cs typeface="Arial"/>
              </a:rPr>
              <a:t>Major </a:t>
            </a:r>
            <a:r>
              <a:rPr sz="2800" b="1" dirty="0">
                <a:solidFill>
                  <a:srgbClr val="92D050"/>
                </a:solidFill>
                <a:latin typeface="Arial"/>
                <a:cs typeface="Arial"/>
              </a:rPr>
              <a:t>millets- </a:t>
            </a:r>
            <a:r>
              <a:rPr sz="2800" b="1" spc="-5" dirty="0">
                <a:latin typeface="Arial"/>
                <a:cs typeface="Arial"/>
              </a:rPr>
              <a:t>Jowar &amp;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Bajra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92D050"/>
                </a:solidFill>
                <a:latin typeface="Arial"/>
                <a:cs typeface="Arial"/>
              </a:rPr>
              <a:t>Minor millets / pseudicereals- </a:t>
            </a:r>
            <a:r>
              <a:rPr sz="2800" b="1" spc="-5" dirty="0">
                <a:latin typeface="Arial"/>
                <a:cs typeface="Arial"/>
              </a:rPr>
              <a:t>Ragi,</a:t>
            </a:r>
            <a:r>
              <a:rPr sz="2800" b="1" spc="1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kodo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171399"/>
            <a:ext cx="6521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Nutritive </a:t>
            </a:r>
            <a:r>
              <a:rPr spc="-10" dirty="0">
                <a:latin typeface="Calibri"/>
                <a:cs typeface="Calibri"/>
              </a:rPr>
              <a:t>values </a:t>
            </a:r>
            <a:r>
              <a:rPr dirty="0">
                <a:latin typeface="Calibri"/>
                <a:cs typeface="Calibri"/>
              </a:rPr>
              <a:t>of </a:t>
            </a:r>
            <a:r>
              <a:rPr spc="-5" dirty="0">
                <a:latin typeface="Calibri"/>
                <a:cs typeface="Calibri"/>
              </a:rPr>
              <a:t>Millets/100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gm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990600"/>
          <a:ext cx="9144000" cy="586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4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5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3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50736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3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Jowar  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(So</a:t>
                      </a:r>
                      <a:r>
                        <a:rPr sz="2800" b="1" spc="-6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r</a:t>
                      </a:r>
                      <a:r>
                        <a:rPr sz="2800" b="1" spc="-3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g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h</a:t>
                      </a: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u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6995" marR="518159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2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Bajra  (Pearl 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millet)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Ragi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4110"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25" dirty="0">
                          <a:latin typeface="Constantia"/>
                          <a:cs typeface="Constantia"/>
                        </a:rPr>
                        <a:t>Carbohydrate</a:t>
                      </a:r>
                      <a:r>
                        <a:rPr sz="2800" spc="-6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2800" spc="5" dirty="0">
                          <a:latin typeface="Constantia"/>
                          <a:cs typeface="Constantia"/>
                        </a:rPr>
                        <a:t>(gm)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72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68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72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4109"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Protein(gm)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10.4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11.6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7.3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4110"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15" dirty="0">
                          <a:latin typeface="Constantia"/>
                          <a:cs typeface="Constantia"/>
                        </a:rPr>
                        <a:t>Fat(gm)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1.9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solidFill>
                            <a:srgbClr val="001F5F"/>
                          </a:solidFill>
                          <a:latin typeface="Constantia"/>
                          <a:cs typeface="Constantia"/>
                        </a:rPr>
                        <a:t>5.0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1.3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466"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dirty="0">
                          <a:latin typeface="Constantia"/>
                          <a:cs typeface="Constantia"/>
                        </a:rPr>
                        <a:t>Energy</a:t>
                      </a:r>
                      <a:r>
                        <a:rPr sz="2800" spc="-8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2800" spc="-10" dirty="0">
                          <a:latin typeface="Constantia"/>
                          <a:cs typeface="Constantia"/>
                        </a:rPr>
                        <a:t>(kcal)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25" dirty="0">
                          <a:latin typeface="Constantia"/>
                          <a:cs typeface="Constantia"/>
                        </a:rPr>
                        <a:t>349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361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344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56768"/>
            <a:ext cx="3914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1. </a:t>
            </a:r>
            <a:r>
              <a:rPr sz="2800" u="heavy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JOWAR</a:t>
            </a:r>
            <a:r>
              <a:rPr sz="2800" u="heavy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(SORGHUM)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484708"/>
            <a:ext cx="8988425" cy="6245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It</a:t>
            </a:r>
            <a:r>
              <a:rPr sz="2400" b="1" spc="1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is</a:t>
            </a:r>
            <a:r>
              <a:rPr sz="2400" b="1" spc="20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204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type</a:t>
            </a:r>
            <a:r>
              <a:rPr sz="2400" b="1" spc="204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cereal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and</a:t>
            </a:r>
            <a:r>
              <a:rPr sz="2400" b="1" spc="1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is</a:t>
            </a:r>
            <a:r>
              <a:rPr sz="2400" b="1" spc="204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staple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food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for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6F2F9F"/>
                </a:solidFill>
                <a:latin typeface="Arial"/>
                <a:cs typeface="Arial"/>
              </a:rPr>
              <a:t>Telangana</a:t>
            </a:r>
            <a:r>
              <a:rPr sz="2400" b="1" spc="204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Marathwada.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tabLst>
                <a:tab pos="5172075" algn="l"/>
              </a:tabLst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 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(PER</a:t>
            </a:r>
            <a:r>
              <a:rPr sz="2400" b="1" u="heavy" spc="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100</a:t>
            </a:r>
            <a:r>
              <a:rPr sz="2400" b="1" u="heavy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G)</a:t>
            </a:r>
            <a:r>
              <a:rPr sz="2400" b="1" dirty="0">
                <a:latin typeface="Arial"/>
                <a:cs typeface="Arial"/>
              </a:rPr>
              <a:t>	: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400" spc="-5" dirty="0">
                <a:solidFill>
                  <a:srgbClr val="92D050"/>
                </a:solidFill>
                <a:latin typeface="Arial"/>
                <a:cs typeface="Arial"/>
              </a:rPr>
              <a:t>Carbohydrates </a:t>
            </a:r>
            <a:r>
              <a:rPr sz="2400" dirty="0">
                <a:solidFill>
                  <a:srgbClr val="92D050"/>
                </a:solidFill>
                <a:latin typeface="Arial"/>
                <a:cs typeface="Arial"/>
              </a:rPr>
              <a:t>:</a:t>
            </a:r>
            <a:r>
              <a:rPr sz="2400" spc="15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92D050"/>
                </a:solidFill>
                <a:latin typeface="Arial"/>
                <a:cs typeface="Arial"/>
              </a:rPr>
              <a:t>72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400" spc="-5" dirty="0">
                <a:solidFill>
                  <a:srgbClr val="92D050"/>
                </a:solidFill>
                <a:latin typeface="Arial"/>
                <a:cs typeface="Arial"/>
              </a:rPr>
              <a:t>Proteins </a:t>
            </a:r>
            <a:r>
              <a:rPr sz="2400" dirty="0">
                <a:solidFill>
                  <a:srgbClr val="92D050"/>
                </a:solidFill>
                <a:latin typeface="Arial"/>
                <a:cs typeface="Arial"/>
              </a:rPr>
              <a:t>: </a:t>
            </a:r>
            <a:r>
              <a:rPr sz="2400" spc="-5" dirty="0">
                <a:solidFill>
                  <a:srgbClr val="92D050"/>
                </a:solidFill>
                <a:latin typeface="Arial"/>
                <a:cs typeface="Arial"/>
              </a:rPr>
              <a:t>10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400" spc="-5" dirty="0">
                <a:solidFill>
                  <a:srgbClr val="92D050"/>
                </a:solidFill>
                <a:latin typeface="Arial"/>
                <a:cs typeface="Arial"/>
              </a:rPr>
              <a:t>Fat:</a:t>
            </a:r>
            <a:r>
              <a:rPr sz="2400" spc="-2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92D050"/>
                </a:solidFill>
                <a:latin typeface="Arial"/>
                <a:cs typeface="Arial"/>
              </a:rPr>
              <a:t>1.9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400" spc="-5" dirty="0">
                <a:solidFill>
                  <a:srgbClr val="92D050"/>
                </a:solidFill>
                <a:latin typeface="Arial"/>
                <a:cs typeface="Arial"/>
              </a:rPr>
              <a:t>Energy: 349</a:t>
            </a:r>
            <a:r>
              <a:rPr sz="2400" spc="1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92D050"/>
                </a:solidFill>
                <a:latin typeface="Arial"/>
                <a:cs typeface="Arial"/>
              </a:rPr>
              <a:t>kcal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tabLst>
                <a:tab pos="3903979" algn="l"/>
              </a:tabLst>
            </a:pPr>
            <a:r>
              <a:rPr sz="2400" spc="-5" dirty="0">
                <a:latin typeface="Arial"/>
                <a:cs typeface="Arial"/>
              </a:rPr>
              <a:t>B-Complex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Thiamine	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5" dirty="0">
                <a:latin typeface="Arial"/>
                <a:cs typeface="Arial"/>
              </a:rPr>
              <a:t> 0.3mg</a:t>
            </a:r>
            <a:endParaRPr sz="2400">
              <a:latin typeface="Arial"/>
              <a:cs typeface="Arial"/>
            </a:endParaRPr>
          </a:p>
          <a:p>
            <a:pPr marL="1057910" marR="4104004" indent="1177925">
              <a:lnSpc>
                <a:spcPct val="100000"/>
              </a:lnSpc>
              <a:spcBef>
                <a:spcPts val="5"/>
              </a:spcBef>
              <a:tabLst>
                <a:tab pos="2738120" algn="l"/>
                <a:tab pos="3928110" algn="l"/>
                <a:tab pos="4281805" algn="l"/>
              </a:tabLst>
            </a:pPr>
            <a:r>
              <a:rPr sz="2400" spc="-5" dirty="0">
                <a:latin typeface="Arial"/>
                <a:cs typeface="Arial"/>
              </a:rPr>
              <a:t>N</a:t>
            </a:r>
            <a:r>
              <a:rPr sz="2400" spc="-15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acin</a:t>
            </a:r>
            <a:r>
              <a:rPr sz="2400" dirty="0">
                <a:latin typeface="Arial"/>
                <a:cs typeface="Arial"/>
              </a:rPr>
              <a:t>	-	</a:t>
            </a:r>
            <a:r>
              <a:rPr sz="2400" spc="-10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mg  Riboflavin	-1.3mg</a:t>
            </a:r>
            <a:endParaRPr sz="2400">
              <a:latin typeface="Arial"/>
              <a:cs typeface="Arial"/>
            </a:endParaRPr>
          </a:p>
          <a:p>
            <a:pPr marL="469900" marR="3411220">
              <a:lnSpc>
                <a:spcPct val="100000"/>
              </a:lnSpc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DEFICIENT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: </a:t>
            </a:r>
            <a:r>
              <a:rPr sz="2400" b="1" spc="-20" dirty="0">
                <a:solidFill>
                  <a:srgbClr val="6F2F9F"/>
                </a:solidFill>
                <a:latin typeface="Arial"/>
                <a:cs typeface="Arial"/>
              </a:rPr>
              <a:t>Lysine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and Threonine. 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PUBLIC </a:t>
            </a:r>
            <a:r>
              <a:rPr sz="24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HEALTH 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IMPORTANCE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 marR="5080" indent="457200">
              <a:lnSpc>
                <a:spcPct val="100000"/>
              </a:lnSpc>
              <a:tabLst>
                <a:tab pos="1483360" algn="l"/>
                <a:tab pos="1870075" algn="l"/>
                <a:tab pos="2559685" algn="l"/>
                <a:tab pos="2961640" algn="l"/>
                <a:tab pos="4228465" algn="l"/>
                <a:tab pos="5409565" algn="l"/>
                <a:tab pos="5830570" algn="l"/>
                <a:tab pos="7011670" algn="l"/>
                <a:tab pos="8363584" algn="l"/>
              </a:tabLst>
            </a:pPr>
            <a:r>
              <a:rPr sz="2400" b="1" spc="-5" dirty="0">
                <a:latin typeface="Arial"/>
                <a:cs typeface="Arial"/>
              </a:rPr>
              <a:t>J</a:t>
            </a:r>
            <a:r>
              <a:rPr sz="2400" b="1" spc="-25" dirty="0">
                <a:latin typeface="Arial"/>
                <a:cs typeface="Arial"/>
              </a:rPr>
              <a:t>o</a:t>
            </a:r>
            <a:r>
              <a:rPr sz="2400" b="1" spc="25" dirty="0">
                <a:latin typeface="Arial"/>
                <a:cs typeface="Arial"/>
              </a:rPr>
              <a:t>w</a:t>
            </a:r>
            <a:r>
              <a:rPr sz="2400" b="1" spc="-5" dirty="0">
                <a:latin typeface="Arial"/>
                <a:cs typeface="Arial"/>
              </a:rPr>
              <a:t>ar</a:t>
            </a:r>
            <a:r>
              <a:rPr sz="2400" b="1" dirty="0">
                <a:latin typeface="Arial"/>
                <a:cs typeface="Arial"/>
              </a:rPr>
              <a:t>	i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spc="-5" dirty="0">
                <a:latin typeface="Arial"/>
                <a:cs typeface="Arial"/>
              </a:rPr>
              <a:t>ich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5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n	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le</a:t>
            </a:r>
            <a:r>
              <a:rPr sz="2400" b="1" spc="-20" dirty="0">
                <a:solidFill>
                  <a:srgbClr val="6F2F9F"/>
                </a:solidFill>
                <a:latin typeface="Arial"/>
                <a:cs typeface="Arial"/>
              </a:rPr>
              <a:t>u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cin</a:t>
            </a:r>
            <a:r>
              <a:rPr sz="2400" b="1" spc="-10" dirty="0">
                <a:solidFill>
                  <a:srgbClr val="6F2F9F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.	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E</a:t>
            </a:r>
            <a:r>
              <a:rPr sz="2400" b="1" spc="-15" dirty="0">
                <a:solidFill>
                  <a:srgbClr val="6F2F9F"/>
                </a:solidFill>
                <a:latin typeface="Arial"/>
                <a:cs typeface="Arial"/>
              </a:rPr>
              <a:t>x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ce</a:t>
            </a:r>
            <a:r>
              <a:rPr sz="2400" b="1" spc="-15" dirty="0">
                <a:solidFill>
                  <a:srgbClr val="6F2F9F"/>
                </a:solidFill>
                <a:latin typeface="Arial"/>
                <a:cs typeface="Arial"/>
              </a:rPr>
              <a:t>s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s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	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o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f	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l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e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uc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i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ne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	in</a:t>
            </a:r>
            <a:r>
              <a:rPr sz="2400" b="1" spc="5" dirty="0">
                <a:solidFill>
                  <a:srgbClr val="6F2F9F"/>
                </a:solidFill>
                <a:latin typeface="Arial"/>
                <a:cs typeface="Arial"/>
              </a:rPr>
              <a:t>t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erfere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	</a:t>
            </a:r>
            <a:r>
              <a:rPr sz="2400" b="1" spc="10" dirty="0">
                <a:solidFill>
                  <a:srgbClr val="6F2F9F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ith 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conversion of tryptophan to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niacin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result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in</a:t>
            </a:r>
            <a:r>
              <a:rPr sz="24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Pellagra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469900" marR="417830">
              <a:lnSpc>
                <a:spcPct val="100000"/>
              </a:lnSpc>
            </a:pP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Prevention- </a:t>
            </a:r>
            <a:r>
              <a:rPr sz="2400" b="1" spc="-20" dirty="0">
                <a:solidFill>
                  <a:srgbClr val="00AF50"/>
                </a:solidFill>
                <a:latin typeface="Arial"/>
                <a:cs typeface="Arial"/>
              </a:rPr>
              <a:t>Avoid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total dependence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on jowar 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Consumption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ground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nut, which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has niacin  Aflotoxins-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d/t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improper storage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FFC000"/>
                </a:solidFill>
                <a:latin typeface="Arial"/>
                <a:cs typeface="Arial"/>
              </a:rPr>
              <a:t>Aspergillus </a:t>
            </a:r>
            <a:r>
              <a:rPr sz="2400" b="1" spc="-5" dirty="0">
                <a:solidFill>
                  <a:srgbClr val="FFC000"/>
                </a:solidFill>
                <a:latin typeface="Arial"/>
                <a:cs typeface="Arial"/>
              </a:rPr>
              <a:t>flavus</a:t>
            </a:r>
            <a:r>
              <a:rPr sz="2400" b="1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000"/>
                </a:solidFill>
                <a:latin typeface="Arial"/>
                <a:cs typeface="Arial"/>
              </a:rPr>
              <a:t>inf.)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2781"/>
            <a:ext cx="50857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2.BAJRA (PEARL</a:t>
            </a:r>
            <a:r>
              <a:rPr sz="3200" u="heavy" spc="-27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MILLET)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77138"/>
            <a:ext cx="73374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2210435" algn="l"/>
              </a:tabLst>
            </a:pPr>
            <a:r>
              <a:rPr sz="2400" b="1" spc="-5" dirty="0">
                <a:latin typeface="Arial"/>
                <a:cs typeface="Arial"/>
              </a:rPr>
              <a:t>Staple </a:t>
            </a:r>
            <a:r>
              <a:rPr sz="2400" b="1" dirty="0">
                <a:latin typeface="Arial"/>
                <a:cs typeface="Arial"/>
              </a:rPr>
              <a:t>food </a:t>
            </a:r>
            <a:r>
              <a:rPr sz="2400" b="1" spc="-5" dirty="0">
                <a:latin typeface="Arial"/>
                <a:cs typeface="Arial"/>
              </a:rPr>
              <a:t>of	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Rajastan,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Gujarat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and Maharashtra. 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 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</a:t>
            </a:r>
            <a:r>
              <a:rPr sz="2400" b="1" u="heavy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(100Grams)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36975" y="1573738"/>
            <a:ext cx="127000" cy="112395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2400" b="1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0671" y="2854833"/>
            <a:ext cx="12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2D050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573738"/>
            <a:ext cx="2172970" cy="277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C</a:t>
            </a:r>
            <a:r>
              <a:rPr sz="2400" b="1" spc="-10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rbo</a:t>
            </a:r>
            <a:r>
              <a:rPr sz="2400" b="1" spc="-10" dirty="0">
                <a:latin typeface="Arial"/>
                <a:cs typeface="Arial"/>
              </a:rPr>
              <a:t>h</a:t>
            </a:r>
            <a:r>
              <a:rPr sz="2400" b="1" spc="-30" dirty="0">
                <a:latin typeface="Arial"/>
                <a:cs typeface="Arial"/>
              </a:rPr>
              <a:t>y</a:t>
            </a:r>
            <a:r>
              <a:rPr sz="2400" b="1" dirty="0">
                <a:latin typeface="Arial"/>
                <a:cs typeface="Arial"/>
              </a:rPr>
              <a:t>drates  </a:t>
            </a:r>
            <a:r>
              <a:rPr sz="2400" b="1" spc="-5" dirty="0">
                <a:latin typeface="Arial"/>
                <a:cs typeface="Arial"/>
              </a:rPr>
              <a:t>Proteins  </a:t>
            </a:r>
            <a:r>
              <a:rPr sz="2400" b="1" spc="-5" dirty="0">
                <a:solidFill>
                  <a:srgbClr val="92D050"/>
                </a:solidFill>
                <a:latin typeface="Arial"/>
                <a:cs typeface="Arial"/>
              </a:rPr>
              <a:t>Energy  Calcium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92D050"/>
                </a:solidFill>
                <a:latin typeface="Arial"/>
                <a:cs typeface="Arial"/>
              </a:rPr>
              <a:t>Iron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6975" y="3220974"/>
            <a:ext cx="127000" cy="112268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65116" y="1573738"/>
            <a:ext cx="1719580" cy="277050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545"/>
              </a:spcBef>
            </a:pPr>
            <a:r>
              <a:rPr sz="2400" b="1" spc="-5" dirty="0">
                <a:latin typeface="Arial"/>
                <a:cs typeface="Arial"/>
              </a:rPr>
              <a:t>68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gm.</a:t>
            </a:r>
            <a:endParaRPr sz="2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latin typeface="Arial"/>
                <a:cs typeface="Arial"/>
              </a:rPr>
              <a:t>10-14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gm.</a:t>
            </a:r>
            <a:endParaRPr sz="2400">
              <a:latin typeface="Arial"/>
              <a:cs typeface="Arial"/>
            </a:endParaRPr>
          </a:p>
          <a:p>
            <a:pPr marR="514350" algn="r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92D050"/>
                </a:solidFill>
                <a:latin typeface="Arial"/>
                <a:cs typeface="Arial"/>
              </a:rPr>
              <a:t>361</a:t>
            </a:r>
            <a:r>
              <a:rPr sz="2400" b="1" spc="-8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92D050"/>
                </a:solidFill>
                <a:latin typeface="Arial"/>
                <a:cs typeface="Arial"/>
              </a:rPr>
              <a:t>kcal</a:t>
            </a:r>
            <a:endParaRPr sz="2400">
              <a:latin typeface="Arial"/>
              <a:cs typeface="Arial"/>
            </a:endParaRPr>
          </a:p>
          <a:p>
            <a:pPr marR="447040" algn="r">
              <a:lnSpc>
                <a:spcPct val="100000"/>
              </a:lnSpc>
              <a:spcBef>
                <a:spcPts val="1445"/>
              </a:spcBef>
            </a:pPr>
            <a:r>
              <a:rPr sz="2400" b="1" spc="-5" dirty="0">
                <a:latin typeface="Arial"/>
                <a:cs typeface="Arial"/>
              </a:rPr>
              <a:t>42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mg.</a:t>
            </a:r>
            <a:endParaRPr sz="2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latin typeface="Arial"/>
                <a:cs typeface="Arial"/>
              </a:rPr>
              <a:t>8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mg.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4318000"/>
            <a:ext cx="8988425" cy="222059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54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DEFICIENT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: </a:t>
            </a:r>
            <a:r>
              <a:rPr sz="2400" b="1" spc="-20" dirty="0">
                <a:solidFill>
                  <a:srgbClr val="6F2F9F"/>
                </a:solidFill>
                <a:latin typeface="Arial"/>
                <a:cs typeface="Arial"/>
              </a:rPr>
              <a:t>Lysine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and</a:t>
            </a:r>
            <a:r>
              <a:rPr sz="24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Threonine.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445"/>
              </a:spcBef>
            </a:pP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PHI- </a:t>
            </a:r>
            <a:r>
              <a:rPr sz="2400" b="1" dirty="0">
                <a:latin typeface="Arial"/>
                <a:cs typeface="Arial"/>
              </a:rPr>
              <a:t>Infestation </a:t>
            </a:r>
            <a:r>
              <a:rPr sz="2400" b="1" spc="-5" dirty="0">
                <a:latin typeface="Arial"/>
                <a:cs typeface="Arial"/>
              </a:rPr>
              <a:t>of Bajra crop-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Claviceps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fusiformis</a:t>
            </a:r>
            <a:r>
              <a:rPr sz="2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(Ergot)</a:t>
            </a:r>
            <a:endParaRPr sz="2400">
              <a:latin typeface="Arial"/>
              <a:cs typeface="Arial"/>
            </a:endParaRPr>
          </a:p>
          <a:p>
            <a:pPr marL="12700" marR="5080" indent="457200">
              <a:lnSpc>
                <a:spcPct val="150000"/>
              </a:lnSpc>
            </a:pP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Prevention- </a:t>
            </a:r>
            <a:r>
              <a:rPr sz="2400" b="1" spc="-5" dirty="0">
                <a:solidFill>
                  <a:srgbClr val="92D050"/>
                </a:solidFill>
                <a:latin typeface="Arial"/>
                <a:cs typeface="Arial"/>
              </a:rPr>
              <a:t>Floating them </a:t>
            </a:r>
            <a:r>
              <a:rPr sz="2400" b="1" dirty="0">
                <a:solidFill>
                  <a:srgbClr val="92D050"/>
                </a:solidFill>
                <a:latin typeface="Arial"/>
                <a:cs typeface="Arial"/>
              </a:rPr>
              <a:t>in 20% salt </a:t>
            </a:r>
            <a:r>
              <a:rPr sz="2400" b="1" spc="-25" dirty="0">
                <a:solidFill>
                  <a:srgbClr val="92D050"/>
                </a:solidFill>
                <a:latin typeface="Arial"/>
                <a:cs typeface="Arial"/>
              </a:rPr>
              <a:t>water, </a:t>
            </a:r>
            <a:r>
              <a:rPr sz="2400" b="1" spc="-5" dirty="0">
                <a:solidFill>
                  <a:srgbClr val="92D050"/>
                </a:solidFill>
                <a:latin typeface="Arial"/>
                <a:cs typeface="Arial"/>
              </a:rPr>
              <a:t>handpicking  </a:t>
            </a:r>
            <a:r>
              <a:rPr sz="2400" b="1" dirty="0">
                <a:solidFill>
                  <a:srgbClr val="92D050"/>
                </a:solidFill>
                <a:latin typeface="Arial"/>
                <a:cs typeface="Arial"/>
              </a:rPr>
              <a:t>&amp; air</a:t>
            </a:r>
            <a:r>
              <a:rPr sz="2400" b="1" spc="-15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2D050"/>
                </a:solidFill>
                <a:latin typeface="Arial"/>
                <a:cs typeface="Arial"/>
              </a:rPr>
              <a:t>floatation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2273"/>
            <a:ext cx="13830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r>
              <a:rPr sz="320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32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RAGI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543560"/>
            <a:ext cx="700341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21690" algn="l"/>
              </a:tabLst>
            </a:pPr>
            <a:r>
              <a:rPr sz="2800" b="1" spc="-5" dirty="0">
                <a:latin typeface="Arial"/>
                <a:cs typeface="Arial"/>
              </a:rPr>
              <a:t>It is a </a:t>
            </a:r>
            <a:r>
              <a:rPr sz="2800" b="1" spc="-10" dirty="0">
                <a:latin typeface="Arial"/>
                <a:cs typeface="Arial"/>
              </a:rPr>
              <a:t>popular </a:t>
            </a:r>
            <a:r>
              <a:rPr sz="2800" b="1" spc="-5" dirty="0">
                <a:latin typeface="Arial"/>
                <a:cs typeface="Arial"/>
              </a:rPr>
              <a:t>millet in </a:t>
            </a:r>
            <a:r>
              <a:rPr sz="2800" b="1" spc="-10" dirty="0">
                <a:solidFill>
                  <a:srgbClr val="00AF50"/>
                </a:solidFill>
                <a:latin typeface="Arial"/>
                <a:cs typeface="Arial"/>
              </a:rPr>
              <a:t>AP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and</a:t>
            </a:r>
            <a:r>
              <a:rPr sz="28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Karnataka</a:t>
            </a:r>
            <a:r>
              <a:rPr sz="2800" b="1" dirty="0">
                <a:latin typeface="Arial"/>
                <a:cs typeface="Arial"/>
              </a:rPr>
              <a:t>.  </a:t>
            </a:r>
            <a:r>
              <a:rPr sz="2800" b="1" spc="-5" dirty="0">
                <a:latin typeface="Arial"/>
                <a:cs typeface="Arial"/>
              </a:rPr>
              <a:t>It is	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cheapest among</a:t>
            </a:r>
            <a:r>
              <a:rPr sz="2800" b="1" spc="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millets</a:t>
            </a:r>
            <a:r>
              <a:rPr sz="2800" b="1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12700" marR="1634489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It is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rich in calcium &amp; iron 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 </a:t>
            </a:r>
            <a:r>
              <a:rPr sz="2800" b="1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(PER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100</a:t>
            </a:r>
            <a:r>
              <a:rPr sz="2800" b="1" u="heavy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g):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2250693"/>
            <a:ext cx="275780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5445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Cal</a:t>
            </a:r>
            <a:r>
              <a:rPr sz="2800" b="1" dirty="0">
                <a:latin typeface="Arial"/>
                <a:cs typeface="Arial"/>
              </a:rPr>
              <a:t>c</a:t>
            </a:r>
            <a:r>
              <a:rPr sz="2800" b="1" spc="-5" dirty="0">
                <a:latin typeface="Arial"/>
                <a:cs typeface="Arial"/>
              </a:rPr>
              <a:t>ium  Protein  Iron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Carbohydrates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30250" algn="l"/>
              </a:tabLst>
            </a:pPr>
            <a:r>
              <a:rPr spc="-5" dirty="0">
                <a:solidFill>
                  <a:srgbClr val="000000"/>
                </a:solidFill>
              </a:rPr>
              <a:t>:	</a:t>
            </a:r>
            <a:r>
              <a:rPr dirty="0"/>
              <a:t>344 </a:t>
            </a:r>
            <a:r>
              <a:rPr spc="-10" dirty="0"/>
              <a:t>mg. </a:t>
            </a:r>
            <a:r>
              <a:rPr spc="-5" dirty="0"/>
              <a:t>(rich</a:t>
            </a:r>
            <a:r>
              <a:rPr spc="-10" dirty="0"/>
              <a:t> </a:t>
            </a:r>
            <a:r>
              <a:rPr spc="-5" dirty="0"/>
              <a:t>source)</a:t>
            </a:r>
          </a:p>
          <a:p>
            <a:pPr marL="111125">
              <a:lnSpc>
                <a:spcPct val="100000"/>
              </a:lnSpc>
              <a:tabLst>
                <a:tab pos="730250" algn="l"/>
              </a:tabLst>
            </a:pPr>
            <a:r>
              <a:rPr spc="-5" dirty="0">
                <a:solidFill>
                  <a:srgbClr val="000000"/>
                </a:solidFill>
              </a:rPr>
              <a:t>:	7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gm</a:t>
            </a:r>
          </a:p>
          <a:p>
            <a:pPr marL="111125">
              <a:lnSpc>
                <a:spcPct val="100000"/>
              </a:lnSpc>
              <a:tabLst>
                <a:tab pos="730250" algn="l"/>
              </a:tabLst>
            </a:pPr>
            <a:r>
              <a:rPr spc="-5" dirty="0">
                <a:solidFill>
                  <a:srgbClr val="000000"/>
                </a:solidFill>
              </a:rPr>
              <a:t>:	4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mg.</a:t>
            </a:r>
          </a:p>
          <a:p>
            <a:pPr marL="730250">
              <a:lnSpc>
                <a:spcPct val="100000"/>
              </a:lnSpc>
              <a:spcBef>
                <a:spcPts val="5"/>
              </a:spcBef>
            </a:pPr>
            <a:r>
              <a:rPr spc="-5" dirty="0">
                <a:solidFill>
                  <a:srgbClr val="000000"/>
                </a:solidFill>
              </a:rPr>
              <a:t>72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gm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739" y="3957954"/>
            <a:ext cx="7782559" cy="2524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B-complex and vitamins in a </a:t>
            </a:r>
            <a:r>
              <a:rPr sz="2800" b="1" dirty="0">
                <a:latin typeface="Arial"/>
                <a:cs typeface="Arial"/>
              </a:rPr>
              <a:t>small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dose.</a:t>
            </a:r>
            <a:endParaRPr sz="2800">
              <a:latin typeface="Arial"/>
              <a:cs typeface="Arial"/>
            </a:endParaRPr>
          </a:p>
          <a:p>
            <a:pPr marL="927100" marR="1327785" indent="-457834">
              <a:lnSpc>
                <a:spcPct val="100000"/>
              </a:lnSpc>
            </a:pP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Limiting AA- </a:t>
            </a:r>
            <a:r>
              <a:rPr sz="2800" b="1" spc="-30" dirty="0">
                <a:latin typeface="Arial"/>
                <a:cs typeface="Arial"/>
              </a:rPr>
              <a:t>Lysine </a:t>
            </a:r>
            <a:r>
              <a:rPr sz="2800" b="1" spc="-5" dirty="0">
                <a:latin typeface="Arial"/>
                <a:cs typeface="Arial"/>
              </a:rPr>
              <a:t>&amp; Threonine 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PUBLIC </a:t>
            </a:r>
            <a:r>
              <a:rPr sz="28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HEALTH </a:t>
            </a:r>
            <a:r>
              <a:rPr sz="28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IMPORTANCE</a:t>
            </a:r>
            <a:r>
              <a:rPr sz="2800" b="1" spc="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800" b="1" spc="-10" dirty="0">
                <a:solidFill>
                  <a:srgbClr val="00AF50"/>
                </a:solidFill>
                <a:latin typeface="Arial"/>
                <a:cs typeface="Arial"/>
              </a:rPr>
              <a:t>Weaning</a:t>
            </a:r>
            <a:r>
              <a:rPr sz="28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food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ts val="2870"/>
              </a:lnSpc>
              <a:spcBef>
                <a:spcPts val="2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b="1" dirty="0">
                <a:latin typeface="Arial"/>
                <a:cs typeface="Arial"/>
              </a:rPr>
              <a:t>It is </a:t>
            </a:r>
            <a:r>
              <a:rPr sz="2400" b="1" spc="-5" dirty="0">
                <a:latin typeface="Arial"/>
                <a:cs typeface="Arial"/>
              </a:rPr>
              <a:t>cooked and eaten as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Porridge,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Roti and</a:t>
            </a:r>
            <a:r>
              <a:rPr sz="24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halva.</a:t>
            </a:r>
            <a:endParaRPr sz="2400">
              <a:latin typeface="Arial"/>
              <a:cs typeface="Arial"/>
            </a:endParaRPr>
          </a:p>
          <a:p>
            <a:pPr marL="469900" indent="-457200">
              <a:lnSpc>
                <a:spcPts val="335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Advised for diabetics &amp;</a:t>
            </a:r>
            <a:r>
              <a:rPr sz="2800" b="1" spc="6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obese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55321"/>
            <a:ext cx="8988425" cy="6427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896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III. </a:t>
            </a:r>
            <a:r>
              <a:rPr sz="2800" b="1" u="heavy" spc="-10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PULSES </a:t>
            </a:r>
            <a:r>
              <a:rPr sz="2800" b="1" u="heavy" spc="-5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AND</a:t>
            </a:r>
            <a:r>
              <a:rPr sz="2800" b="1" u="heavy" spc="-95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0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/>
                <a:cs typeface="Arial"/>
              </a:rPr>
              <a:t>LEGUMES</a:t>
            </a:r>
            <a:endParaRPr sz="2800">
              <a:latin typeface="Arial"/>
              <a:cs typeface="Arial"/>
            </a:endParaRPr>
          </a:p>
          <a:p>
            <a:pPr marL="12700" marR="8890" indent="457200" algn="just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Arial"/>
                <a:cs typeface="Arial"/>
              </a:rPr>
              <a:t>Include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variety of </a:t>
            </a:r>
            <a:r>
              <a:rPr sz="2800" spc="-5" dirty="0">
                <a:latin typeface="Arial"/>
                <a:cs typeface="Arial"/>
              </a:rPr>
              <a:t>Red </a:t>
            </a:r>
            <a:r>
              <a:rPr sz="2800" dirty="0">
                <a:latin typeface="Arial"/>
                <a:cs typeface="Arial"/>
              </a:rPr>
              <a:t>gram, Bengal gram, </a:t>
            </a:r>
            <a:r>
              <a:rPr sz="2800" spc="-5" dirty="0">
                <a:latin typeface="Arial"/>
                <a:cs typeface="Arial"/>
              </a:rPr>
              <a:t>Black  gram, Green gram, </a:t>
            </a:r>
            <a:r>
              <a:rPr sz="2800" dirty="0">
                <a:latin typeface="Arial"/>
                <a:cs typeface="Arial"/>
              </a:rPr>
              <a:t>Cow gram, Horse </a:t>
            </a:r>
            <a:r>
              <a:rPr sz="2800" spc="-5" dirty="0">
                <a:latin typeface="Arial"/>
                <a:cs typeface="Arial"/>
              </a:rPr>
              <a:t>gram,  </a:t>
            </a:r>
            <a:r>
              <a:rPr sz="2800" dirty="0">
                <a:latin typeface="Arial"/>
                <a:cs typeface="Arial"/>
              </a:rPr>
              <a:t>Khesaridhal, </a:t>
            </a:r>
            <a:r>
              <a:rPr sz="2800" spc="-5" dirty="0">
                <a:latin typeface="Arial"/>
                <a:cs typeface="Arial"/>
              </a:rPr>
              <a:t>Peas, Beans </a:t>
            </a:r>
            <a:r>
              <a:rPr sz="2800" dirty="0">
                <a:latin typeface="Arial"/>
                <a:cs typeface="Arial"/>
              </a:rPr>
              <a:t>including Soya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beans.</a:t>
            </a:r>
            <a:endParaRPr sz="2800">
              <a:latin typeface="Arial"/>
              <a:cs typeface="Arial"/>
            </a:endParaRPr>
          </a:p>
          <a:p>
            <a:pPr marL="469900" algn="just">
              <a:lnSpc>
                <a:spcPct val="100000"/>
              </a:lnSpc>
            </a:pP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Limiting Amino Acid is</a:t>
            </a:r>
            <a:r>
              <a:rPr sz="2800" spc="-2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Methionine.</a:t>
            </a:r>
            <a:endParaRPr sz="2800">
              <a:latin typeface="Arial"/>
              <a:cs typeface="Arial"/>
            </a:endParaRPr>
          </a:p>
          <a:p>
            <a:pPr marL="765810">
              <a:lnSpc>
                <a:spcPct val="100000"/>
              </a:lnSpc>
            </a:pPr>
            <a:r>
              <a:rPr sz="28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PUBLIC </a:t>
            </a:r>
            <a:r>
              <a:rPr sz="2800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HEALTH </a:t>
            </a:r>
            <a:r>
              <a:rPr sz="2800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IMPORTANCE</a:t>
            </a:r>
            <a:r>
              <a:rPr sz="2800" spc="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12700" marR="6350" indent="457200" algn="just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Pulses contain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20-25% proteins </a:t>
            </a:r>
            <a:r>
              <a:rPr sz="2800" spc="-5" dirty="0">
                <a:latin typeface="Arial"/>
                <a:cs typeface="Arial"/>
              </a:rPr>
              <a:t>which is higher </a:t>
            </a:r>
            <a:r>
              <a:rPr sz="2800" dirty="0">
                <a:latin typeface="Arial"/>
                <a:cs typeface="Arial"/>
              </a:rPr>
              <a:t>than  that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5" dirty="0">
                <a:latin typeface="Arial"/>
                <a:cs typeface="Arial"/>
              </a:rPr>
              <a:t>Eggs, Fish, Flesh </a:t>
            </a:r>
            <a:r>
              <a:rPr sz="2800" dirty="0">
                <a:latin typeface="Arial"/>
                <a:cs typeface="Arial"/>
              </a:rPr>
              <a:t>foods </a:t>
            </a:r>
            <a:r>
              <a:rPr sz="2800" spc="-5" dirty="0">
                <a:latin typeface="Arial"/>
                <a:cs typeface="Arial"/>
              </a:rPr>
              <a:t>in </a:t>
            </a:r>
            <a:r>
              <a:rPr sz="2800" spc="-25" dirty="0">
                <a:latin typeface="Arial"/>
                <a:cs typeface="Arial"/>
              </a:rPr>
              <a:t>quantity. </a:t>
            </a:r>
            <a:r>
              <a:rPr sz="2800" spc="-10" dirty="0">
                <a:latin typeface="Arial"/>
                <a:cs typeface="Arial"/>
              </a:rPr>
              <a:t>But </a:t>
            </a:r>
            <a:r>
              <a:rPr sz="2800" dirty="0">
                <a:latin typeface="Arial"/>
                <a:cs typeface="Arial"/>
              </a:rPr>
              <a:t>in </a:t>
            </a:r>
            <a:r>
              <a:rPr sz="2800" spc="-5" dirty="0">
                <a:latin typeface="Arial"/>
                <a:cs typeface="Arial"/>
              </a:rPr>
              <a:t>quality  pulse </a:t>
            </a:r>
            <a:r>
              <a:rPr sz="2800" dirty="0">
                <a:latin typeface="Arial"/>
                <a:cs typeface="Arial"/>
              </a:rPr>
              <a:t>proteins are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inferior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to animal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protein </a:t>
            </a:r>
            <a:r>
              <a:rPr sz="2800" spc="-5" dirty="0">
                <a:latin typeface="Arial"/>
                <a:cs typeface="Arial"/>
              </a:rPr>
              <a:t>(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Poor </a:t>
            </a:r>
            <a:r>
              <a:rPr sz="2800" spc="-10" dirty="0">
                <a:solidFill>
                  <a:srgbClr val="6F2F9F"/>
                </a:solidFill>
                <a:latin typeface="Arial"/>
                <a:cs typeface="Arial"/>
              </a:rPr>
              <a:t>man’s 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protein)</a:t>
            </a:r>
            <a:endParaRPr sz="2800">
              <a:latin typeface="Arial"/>
              <a:cs typeface="Arial"/>
            </a:endParaRPr>
          </a:p>
          <a:p>
            <a:pPr marL="12700" marR="6350" indent="556260" algn="just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Arial"/>
                <a:cs typeface="Arial"/>
              </a:rPr>
              <a:t>Pulse </a:t>
            </a:r>
            <a:r>
              <a:rPr sz="2800" dirty="0">
                <a:latin typeface="Arial"/>
                <a:cs typeface="Arial"/>
              </a:rPr>
              <a:t>proteins </a:t>
            </a:r>
            <a:r>
              <a:rPr sz="2800" spc="-5" dirty="0">
                <a:latin typeface="Arial"/>
                <a:cs typeface="Arial"/>
              </a:rPr>
              <a:t>are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rich 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in </a:t>
            </a:r>
            <a:r>
              <a:rPr sz="2800" u="heavy" spc="-2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Lysine</a:t>
            </a:r>
            <a:r>
              <a:rPr sz="2800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but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deficiency </a:t>
            </a:r>
            <a:r>
              <a:rPr sz="2800" spc="-15" dirty="0">
                <a:solidFill>
                  <a:srgbClr val="00AF50"/>
                </a:solidFill>
                <a:latin typeface="Arial"/>
                <a:cs typeface="Arial"/>
              </a:rPr>
              <a:t>in </a:t>
            </a:r>
            <a:r>
              <a:rPr sz="2800" spc="7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methionine</a:t>
            </a:r>
            <a:r>
              <a:rPr sz="2800" spc="-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and</a:t>
            </a:r>
            <a:r>
              <a:rPr sz="2800" spc="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cysteine</a:t>
            </a:r>
            <a:r>
              <a:rPr sz="2800" dirty="0">
                <a:solidFill>
                  <a:srgbClr val="00AF50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12700" marR="5080" indent="457200" algn="just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They </a:t>
            </a:r>
            <a:r>
              <a:rPr sz="2800" dirty="0">
                <a:latin typeface="Arial"/>
                <a:cs typeface="Arial"/>
              </a:rPr>
              <a:t>are rich </a:t>
            </a:r>
            <a:r>
              <a:rPr sz="2800" spc="-5" dirty="0">
                <a:latin typeface="Arial"/>
                <a:cs typeface="Arial"/>
              </a:rPr>
              <a:t>source </a:t>
            </a:r>
            <a:r>
              <a:rPr sz="2800" dirty="0">
                <a:latin typeface="Arial"/>
                <a:cs typeface="Arial"/>
              </a:rPr>
              <a:t>of B-complex vitamins and  </a:t>
            </a:r>
            <a:r>
              <a:rPr sz="2800" spc="-5" dirty="0">
                <a:latin typeface="Arial"/>
                <a:cs typeface="Arial"/>
              </a:rPr>
              <a:t>minerals</a:t>
            </a:r>
            <a:endParaRPr sz="2800">
              <a:latin typeface="Arial"/>
              <a:cs typeface="Arial"/>
            </a:endParaRPr>
          </a:p>
          <a:p>
            <a:pPr marL="568960" algn="just">
              <a:lnSpc>
                <a:spcPct val="100000"/>
              </a:lnSpc>
            </a:pP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Germinating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pulses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are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also rich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in</a:t>
            </a:r>
            <a:r>
              <a:rPr sz="2800" spc="6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Arial"/>
                <a:cs typeface="Arial"/>
              </a:rPr>
              <a:t>Vit.C.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4940"/>
            <a:ext cx="6729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heavy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1.SOYABEAN</a:t>
            </a:r>
            <a:r>
              <a:rPr sz="28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(“QUEEN”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5" dirty="0">
                <a:latin typeface="Arial"/>
                <a:cs typeface="Arial"/>
              </a:rPr>
              <a:t>all</a:t>
            </a:r>
            <a:r>
              <a:rPr sz="2800" spc="8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legumes)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532638"/>
            <a:ext cx="6266815" cy="186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It is </a:t>
            </a:r>
            <a:r>
              <a:rPr sz="2400" b="1" spc="-5" dirty="0">
                <a:latin typeface="Arial"/>
                <a:cs typeface="Arial"/>
              </a:rPr>
              <a:t>a </a:t>
            </a:r>
            <a:r>
              <a:rPr sz="2400" b="1" spc="-10" dirty="0">
                <a:latin typeface="Arial"/>
                <a:cs typeface="Arial"/>
              </a:rPr>
              <a:t>type </a:t>
            </a:r>
            <a:r>
              <a:rPr sz="2400" b="1" spc="-5" dirty="0">
                <a:latin typeface="Arial"/>
                <a:cs typeface="Arial"/>
              </a:rPr>
              <a:t>of pulse, </a:t>
            </a:r>
            <a:r>
              <a:rPr sz="2400" b="1" dirty="0">
                <a:latin typeface="Arial"/>
                <a:cs typeface="Arial"/>
              </a:rPr>
              <a:t>high nutritive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value.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14875" algn="l"/>
              </a:tabLst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 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(PER</a:t>
            </a:r>
            <a:r>
              <a:rPr sz="2400" b="1" u="heavy" spc="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100</a:t>
            </a:r>
            <a:r>
              <a:rPr sz="2400" b="1" u="heavy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G)</a:t>
            </a:r>
            <a:r>
              <a:rPr sz="2400" b="1" dirty="0">
                <a:latin typeface="Arial"/>
                <a:cs typeface="Arial"/>
              </a:rPr>
              <a:t>	:</a:t>
            </a:r>
            <a:endParaRPr sz="2400">
              <a:latin typeface="Arial"/>
              <a:cs typeface="Arial"/>
            </a:endParaRPr>
          </a:p>
          <a:p>
            <a:pPr marL="12700" marR="3384550">
              <a:lnSpc>
                <a:spcPct val="100000"/>
              </a:lnSpc>
              <a:tabLst>
                <a:tab pos="1468120" algn="l"/>
                <a:tab pos="1821814" algn="l"/>
              </a:tabLst>
            </a:pP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Proteins	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:	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40</a:t>
            </a:r>
            <a:r>
              <a:rPr sz="2400" b="1" spc="-6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gms  Carbo- 20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gms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AFEF"/>
                </a:solidFill>
                <a:latin typeface="Arial"/>
                <a:cs typeface="Arial"/>
              </a:rPr>
              <a:t>Energy-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432</a:t>
            </a:r>
            <a:r>
              <a:rPr sz="2400" b="1" spc="4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kcal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373884"/>
            <a:ext cx="481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AFEF"/>
                </a:solidFill>
                <a:latin typeface="Arial"/>
                <a:cs typeface="Arial"/>
              </a:rPr>
              <a:t>Fat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2212" y="2739644"/>
            <a:ext cx="1263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M</a:t>
            </a:r>
            <a:r>
              <a:rPr sz="2400" b="1" spc="5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nerals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6395" y="2373884"/>
            <a:ext cx="1431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760" algn="l"/>
              </a:tabLst>
            </a:pP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:	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20</a:t>
            </a:r>
            <a:r>
              <a:rPr sz="2400" b="1" spc="-6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gms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65760" algn="l"/>
                <a:tab pos="704215" algn="l"/>
              </a:tabLst>
            </a:pPr>
            <a:r>
              <a:rPr sz="2400" b="1" dirty="0">
                <a:latin typeface="Arial"/>
                <a:cs typeface="Arial"/>
              </a:rPr>
              <a:t>:	</a:t>
            </a:r>
            <a:r>
              <a:rPr sz="2400" b="1" spc="-5" dirty="0">
                <a:latin typeface="Arial"/>
                <a:cs typeface="Arial"/>
              </a:rPr>
              <a:t>4	gms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3105099"/>
            <a:ext cx="898842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0"/>
              </a:spcBef>
              <a:tabLst>
                <a:tab pos="2281555" algn="l"/>
                <a:tab pos="2552065" algn="l"/>
              </a:tabLst>
            </a:pP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Calcium	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:	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240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mg</a:t>
            </a:r>
            <a:endParaRPr sz="2400">
              <a:latin typeface="Arial"/>
              <a:cs typeface="Arial"/>
            </a:endParaRPr>
          </a:p>
          <a:p>
            <a:pPr marL="890269" marR="4516755" indent="36195">
              <a:lnSpc>
                <a:spcPct val="100000"/>
              </a:lnSpc>
              <a:spcBef>
                <a:spcPts val="5"/>
              </a:spcBef>
              <a:tabLst>
                <a:tab pos="2839720" algn="l"/>
                <a:tab pos="3193415" algn="l"/>
              </a:tabLst>
            </a:pPr>
            <a:r>
              <a:rPr sz="2400" b="1" spc="-5" dirty="0">
                <a:latin typeface="Arial"/>
                <a:cs typeface="Arial"/>
              </a:rPr>
              <a:t>Iron	:	10.4 mg  </a:t>
            </a:r>
            <a:r>
              <a:rPr sz="2400" b="1" u="heavy" spc="-5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Arial"/>
                <a:cs typeface="Arial"/>
              </a:rPr>
              <a:t>DEFICIENT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:</a:t>
            </a:r>
            <a:r>
              <a:rPr sz="2400" b="1" spc="-7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Methionine</a:t>
            </a:r>
            <a:r>
              <a:rPr sz="2400" b="1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PUBLIC </a:t>
            </a:r>
            <a:r>
              <a:rPr sz="24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HEALTH 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IMPORTANCE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:</a:t>
            </a:r>
            <a:r>
              <a:rPr sz="2400" b="1" spc="9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PEM</a:t>
            </a:r>
            <a:endParaRPr sz="2400">
              <a:latin typeface="Arial"/>
              <a:cs typeface="Arial"/>
            </a:endParaRPr>
          </a:p>
          <a:p>
            <a:pPr marL="469900" algn="just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It </a:t>
            </a:r>
            <a:r>
              <a:rPr sz="2400" b="1" spc="-5" dirty="0">
                <a:latin typeface="Arial"/>
                <a:cs typeface="Arial"/>
              </a:rPr>
              <a:t>contains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high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proteins,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Ca, Iron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and</a:t>
            </a:r>
            <a:r>
              <a:rPr sz="2400" b="1" spc="-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Vitamins.</a:t>
            </a:r>
            <a:endParaRPr sz="2400">
              <a:latin typeface="Arial"/>
              <a:cs typeface="Arial"/>
            </a:endParaRPr>
          </a:p>
          <a:p>
            <a:pPr marL="12700" marR="5080" indent="457200" algn="just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It </a:t>
            </a:r>
            <a:r>
              <a:rPr sz="2400" b="1" spc="-5" dirty="0">
                <a:latin typeface="Arial"/>
                <a:cs typeface="Arial"/>
              </a:rPr>
              <a:t>can be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consumed as Dhal (or) mixing </a:t>
            </a:r>
            <a:r>
              <a:rPr sz="2400" b="1" spc="-5" dirty="0">
                <a:latin typeface="Arial"/>
                <a:cs typeface="Arial"/>
              </a:rPr>
              <a:t>its </a:t>
            </a:r>
            <a:r>
              <a:rPr sz="2400" b="1" spc="-10" dirty="0">
                <a:latin typeface="Arial"/>
                <a:cs typeface="Arial"/>
              </a:rPr>
              <a:t>powder </a:t>
            </a:r>
            <a:r>
              <a:rPr sz="2400" b="1" spc="-5" dirty="0">
                <a:latin typeface="Arial"/>
                <a:cs typeface="Arial"/>
              </a:rPr>
              <a:t>with  wheat </a:t>
            </a:r>
            <a:r>
              <a:rPr sz="2400" b="1" spc="-30" dirty="0">
                <a:latin typeface="Arial"/>
                <a:cs typeface="Arial"/>
              </a:rPr>
              <a:t>flour. </a:t>
            </a:r>
            <a:r>
              <a:rPr sz="2400" b="1" dirty="0">
                <a:latin typeface="Arial"/>
                <a:cs typeface="Arial"/>
              </a:rPr>
              <a:t>It </a:t>
            </a:r>
            <a:r>
              <a:rPr sz="2400" b="1" spc="-5" dirty="0">
                <a:latin typeface="Arial"/>
                <a:cs typeface="Arial"/>
              </a:rPr>
              <a:t>can also be consumed </a:t>
            </a:r>
            <a:r>
              <a:rPr sz="2400" b="1" dirty="0">
                <a:latin typeface="Arial"/>
                <a:cs typeface="Arial"/>
              </a:rPr>
              <a:t>in </a:t>
            </a:r>
            <a:r>
              <a:rPr sz="2400" b="1" spc="-5" dirty="0">
                <a:latin typeface="Arial"/>
                <a:cs typeface="Arial"/>
              </a:rPr>
              <a:t>the form </a:t>
            </a:r>
            <a:r>
              <a:rPr sz="2400" b="1" spc="-10" dirty="0"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soyabean 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milk,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curd, baby</a:t>
            </a:r>
            <a:r>
              <a:rPr sz="24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foods.</a:t>
            </a:r>
            <a:endParaRPr sz="2400">
              <a:latin typeface="Arial"/>
              <a:cs typeface="Arial"/>
            </a:endParaRPr>
          </a:p>
          <a:p>
            <a:pPr marL="469900" algn="just">
              <a:lnSpc>
                <a:spcPct val="100000"/>
              </a:lnSpc>
            </a:pP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Source of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linolenic &amp; linoleic</a:t>
            </a:r>
            <a:r>
              <a:rPr sz="2400" b="1" spc="-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acid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0523"/>
            <a:ext cx="5207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GROUND NUT (Pea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nut)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572769"/>
            <a:ext cx="43757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King of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nuts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Nutritive value (per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100</a:t>
            </a:r>
            <a:r>
              <a:rPr sz="28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g)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425905"/>
            <a:ext cx="239712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Protein-</a:t>
            </a:r>
            <a:r>
              <a:rPr sz="2800" b="1" spc="-5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25gm  Fat- 40</a:t>
            </a:r>
            <a:r>
              <a:rPr sz="2800" b="1" spc="1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gm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14533" y="1425905"/>
            <a:ext cx="338709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Carboh</a:t>
            </a:r>
            <a:r>
              <a:rPr sz="2800" b="1" spc="-40" dirty="0">
                <a:solidFill>
                  <a:srgbClr val="00AFEF"/>
                </a:solidFill>
                <a:latin typeface="Arial"/>
                <a:cs typeface="Arial"/>
              </a:rPr>
              <a:t>y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dra</a:t>
            </a:r>
            <a:r>
              <a:rPr sz="2800" b="1" spc="5" dirty="0">
                <a:solidFill>
                  <a:srgbClr val="00AFEF"/>
                </a:solidFill>
                <a:latin typeface="Arial"/>
                <a:cs typeface="Arial"/>
              </a:rPr>
              <a:t>t</a:t>
            </a:r>
            <a:r>
              <a:rPr sz="2800" b="1" spc="15" dirty="0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-2</a:t>
            </a:r>
            <a:r>
              <a:rPr sz="2800" b="1" spc="10" dirty="0">
                <a:solidFill>
                  <a:srgbClr val="00AFEF"/>
                </a:solidFill>
                <a:latin typeface="Arial"/>
                <a:cs typeface="Arial"/>
              </a:rPr>
              <a:t>5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gm  </a:t>
            </a:r>
            <a:r>
              <a:rPr sz="2800" b="1" spc="-10" dirty="0">
                <a:solidFill>
                  <a:srgbClr val="00AFEF"/>
                </a:solidFill>
                <a:latin typeface="Arial"/>
                <a:cs typeface="Arial"/>
              </a:rPr>
              <a:t>Energy-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560</a:t>
            </a:r>
            <a:r>
              <a:rPr sz="2800" b="1" spc="4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AFEF"/>
                </a:solidFill>
                <a:latin typeface="Arial"/>
                <a:cs typeface="Arial"/>
              </a:rPr>
              <a:t>kcal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2280030"/>
            <a:ext cx="8692515" cy="3865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7922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Rich source of protein, fat &amp; energy among  macronutrients</a:t>
            </a:r>
            <a:endParaRPr sz="2800">
              <a:latin typeface="Arial"/>
              <a:cs typeface="Arial"/>
            </a:endParaRPr>
          </a:p>
          <a:p>
            <a:pPr marL="12700" marR="291465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Rich source of thiamine, nicotinic </a:t>
            </a:r>
            <a:r>
              <a:rPr sz="2800" b="1" dirty="0">
                <a:latin typeface="Arial"/>
                <a:cs typeface="Arial"/>
              </a:rPr>
              <a:t>acid, </a:t>
            </a:r>
            <a:r>
              <a:rPr sz="2800" b="1" spc="-5" dirty="0">
                <a:latin typeface="Arial"/>
                <a:cs typeface="Arial"/>
              </a:rPr>
              <a:t>ca, p, iron  among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micronutrients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PHI</a:t>
            </a:r>
            <a:r>
              <a:rPr sz="2800" b="1" spc="-5" dirty="0">
                <a:latin typeface="Arial"/>
                <a:cs typeface="Arial"/>
              </a:rPr>
              <a:t>- Most commonly used seed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oil,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0" dirty="0">
                <a:solidFill>
                  <a:srgbClr val="00AFEF"/>
                </a:solidFill>
                <a:latin typeface="Arial"/>
                <a:cs typeface="Arial"/>
              </a:rPr>
              <a:t>MUFA </a:t>
            </a:r>
            <a:r>
              <a:rPr sz="2800" b="1" spc="-10" dirty="0">
                <a:latin typeface="Arial"/>
                <a:cs typeface="Arial"/>
              </a:rPr>
              <a:t>(50%), </a:t>
            </a:r>
            <a:r>
              <a:rPr sz="2800" b="1" spc="-5" dirty="0">
                <a:latin typeface="Arial"/>
                <a:cs typeface="Arial"/>
              </a:rPr>
              <a:t>low </a:t>
            </a:r>
            <a:r>
              <a:rPr sz="2800" b="1" dirty="0">
                <a:latin typeface="Arial"/>
                <a:cs typeface="Arial"/>
              </a:rPr>
              <a:t>cast, </a:t>
            </a:r>
            <a:r>
              <a:rPr sz="2800" b="1" spc="-5" dirty="0">
                <a:latin typeface="Arial"/>
                <a:cs typeface="Arial"/>
              </a:rPr>
              <a:t>high nutritive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value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It get infected with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Aspergillus </a:t>
            </a:r>
            <a:r>
              <a:rPr sz="2800" b="1" dirty="0">
                <a:solidFill>
                  <a:srgbClr val="00AFEF"/>
                </a:solidFill>
                <a:latin typeface="Arial"/>
                <a:cs typeface="Arial"/>
              </a:rPr>
              <a:t>flavus</a:t>
            </a:r>
            <a:r>
              <a:rPr sz="2800" b="1" dirty="0">
                <a:latin typeface="Arial"/>
                <a:cs typeface="Arial"/>
              </a:rPr>
              <a:t>, </a:t>
            </a:r>
            <a:r>
              <a:rPr sz="2800" b="1" spc="-5" dirty="0">
                <a:latin typeface="Arial"/>
                <a:cs typeface="Arial"/>
              </a:rPr>
              <a:t>if </a:t>
            </a:r>
            <a:r>
              <a:rPr sz="2800" b="1" spc="-10" dirty="0">
                <a:latin typeface="Arial"/>
                <a:cs typeface="Arial"/>
              </a:rPr>
              <a:t>not </a:t>
            </a:r>
            <a:r>
              <a:rPr sz="2800" b="1" spc="-5" dirty="0">
                <a:latin typeface="Arial"/>
                <a:cs typeface="Arial"/>
              </a:rPr>
              <a:t>dried &amp;  stored properly-produces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aflotoxins</a:t>
            </a:r>
            <a:r>
              <a:rPr sz="2800" b="1" spc="-5" dirty="0">
                <a:latin typeface="Arial"/>
                <a:cs typeface="Arial"/>
              </a:rPr>
              <a:t>. Which is  carcinogenic &amp;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hepatotoxic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0"/>
            <a:ext cx="8996680" cy="6428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2595">
              <a:lnSpc>
                <a:spcPct val="150100"/>
              </a:lnSpc>
              <a:spcBef>
                <a:spcPts val="100"/>
              </a:spcBef>
            </a:pPr>
            <a:r>
              <a:rPr sz="28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LOBIA </a:t>
            </a: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/</a:t>
            </a: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E6EC5"/>
                </a:solidFill>
                <a:latin typeface="Constantia"/>
                <a:cs typeface="Constantia"/>
              </a:rPr>
              <a:t>Black </a:t>
            </a:r>
            <a:r>
              <a:rPr sz="2800" b="1" spc="-25" dirty="0">
                <a:solidFill>
                  <a:srgbClr val="0E6EC5"/>
                </a:solidFill>
                <a:latin typeface="Constantia"/>
                <a:cs typeface="Constantia"/>
              </a:rPr>
              <a:t>eyed </a:t>
            </a:r>
            <a:r>
              <a:rPr sz="2800" b="1" spc="-10" dirty="0">
                <a:solidFill>
                  <a:srgbClr val="0E6EC5"/>
                </a:solidFill>
                <a:latin typeface="Constantia"/>
                <a:cs typeface="Constantia"/>
              </a:rPr>
              <a:t>peas</a:t>
            </a:r>
            <a:r>
              <a:rPr sz="2800" b="1" u="heavy" spc="-10" dirty="0">
                <a:solidFill>
                  <a:srgbClr val="0E6EC5"/>
                </a:solidFill>
                <a:uFill>
                  <a:solidFill>
                    <a:srgbClr val="0E6EC5"/>
                  </a:solidFill>
                </a:uFill>
                <a:latin typeface="Constantia"/>
                <a:cs typeface="Constantia"/>
              </a:rPr>
              <a:t> </a:t>
            </a:r>
            <a:r>
              <a:rPr sz="2800" b="1" u="heavy" spc="-5" dirty="0">
                <a:solidFill>
                  <a:srgbClr val="0E6EC5"/>
                </a:solidFill>
                <a:uFill>
                  <a:solidFill>
                    <a:srgbClr val="0E6EC5"/>
                  </a:solidFill>
                </a:uFill>
                <a:latin typeface="Arial"/>
                <a:cs typeface="Arial"/>
              </a:rPr>
              <a:t>: (</a:t>
            </a:r>
            <a:r>
              <a:rPr sz="2800" b="1" spc="-5" dirty="0">
                <a:latin typeface="Arial"/>
                <a:cs typeface="Arial"/>
              </a:rPr>
              <a:t>Nutritive value / </a:t>
            </a:r>
            <a:r>
              <a:rPr sz="2800" b="1" dirty="0">
                <a:latin typeface="Arial"/>
                <a:cs typeface="Arial"/>
              </a:rPr>
              <a:t>100 </a:t>
            </a:r>
            <a:r>
              <a:rPr sz="2800" b="1" spc="-5" dirty="0">
                <a:latin typeface="Arial"/>
                <a:cs typeface="Arial"/>
              </a:rPr>
              <a:t>gm)  Carbohydrate-54.5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gm</a:t>
            </a:r>
            <a:endParaRPr sz="2800">
              <a:latin typeface="Arial"/>
              <a:cs typeface="Arial"/>
            </a:endParaRPr>
          </a:p>
          <a:p>
            <a:pPr marL="12700" marR="6407785">
              <a:lnSpc>
                <a:spcPts val="5040"/>
              </a:lnSpc>
              <a:spcBef>
                <a:spcPts val="445"/>
              </a:spcBef>
            </a:pP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Protei</a:t>
            </a:r>
            <a:r>
              <a:rPr sz="2800" b="1" dirty="0">
                <a:solidFill>
                  <a:srgbClr val="00AFEF"/>
                </a:solidFill>
                <a:latin typeface="Arial"/>
                <a:cs typeface="Arial"/>
              </a:rPr>
              <a:t>n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-</a:t>
            </a:r>
            <a:r>
              <a:rPr sz="2800" b="1" dirty="0">
                <a:solidFill>
                  <a:srgbClr val="00AFEF"/>
                </a:solidFill>
                <a:latin typeface="Arial"/>
                <a:cs typeface="Arial"/>
              </a:rPr>
              <a:t>24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.</a:t>
            </a:r>
            <a:r>
              <a:rPr sz="2800" b="1" dirty="0">
                <a:solidFill>
                  <a:srgbClr val="00AFEF"/>
                </a:solidFill>
                <a:latin typeface="Arial"/>
                <a:cs typeface="Arial"/>
              </a:rPr>
              <a:t>1</a:t>
            </a:r>
            <a:r>
              <a:rPr sz="2800" b="1" spc="-10" dirty="0">
                <a:solidFill>
                  <a:srgbClr val="00AFEF"/>
                </a:solidFill>
                <a:latin typeface="Arial"/>
                <a:cs typeface="Arial"/>
              </a:rPr>
              <a:t>gm  </a:t>
            </a:r>
            <a:r>
              <a:rPr sz="2800" b="1" spc="-5" dirty="0">
                <a:latin typeface="Arial"/>
                <a:cs typeface="Arial"/>
              </a:rPr>
              <a:t>Fat-1gm</a:t>
            </a:r>
            <a:endParaRPr sz="2800">
              <a:latin typeface="Arial"/>
              <a:cs typeface="Arial"/>
            </a:endParaRPr>
          </a:p>
          <a:p>
            <a:pPr marL="12700" marR="6262370">
              <a:lnSpc>
                <a:spcPts val="5040"/>
              </a:lnSpc>
              <a:spcBef>
                <a:spcPts val="5"/>
              </a:spcBef>
            </a:pPr>
            <a:r>
              <a:rPr sz="2800" b="1" spc="-5" dirty="0">
                <a:latin typeface="Arial"/>
                <a:cs typeface="Arial"/>
              </a:rPr>
              <a:t>Energy-323 </a:t>
            </a:r>
            <a:r>
              <a:rPr sz="2800" b="1" dirty="0">
                <a:latin typeface="Arial"/>
                <a:cs typeface="Arial"/>
              </a:rPr>
              <a:t>kcal 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Calcium-77 </a:t>
            </a:r>
            <a:r>
              <a:rPr sz="2800" b="1" spc="-10" dirty="0">
                <a:solidFill>
                  <a:srgbClr val="00AFEF"/>
                </a:solidFill>
                <a:latin typeface="Arial"/>
                <a:cs typeface="Arial"/>
              </a:rPr>
              <a:t>mg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2800" b="1" spc="-5" dirty="0">
                <a:latin typeface="Arial"/>
                <a:cs typeface="Arial"/>
              </a:rPr>
              <a:t>Iron-8.6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mg</a:t>
            </a:r>
            <a:endParaRPr sz="2800">
              <a:latin typeface="Arial"/>
              <a:cs typeface="Arial"/>
            </a:endParaRPr>
          </a:p>
          <a:p>
            <a:pPr marL="12700" marR="5080" algn="just">
              <a:lnSpc>
                <a:spcPct val="150000"/>
              </a:lnSpc>
            </a:pPr>
            <a:r>
              <a:rPr sz="2800" b="1" spc="-20" dirty="0">
                <a:solidFill>
                  <a:srgbClr val="009DD9"/>
                </a:solidFill>
                <a:latin typeface="Constantia"/>
                <a:cs typeface="Constantia"/>
              </a:rPr>
              <a:t>PHI</a:t>
            </a:r>
            <a:r>
              <a:rPr sz="2800" spc="-20" dirty="0">
                <a:latin typeface="Constantia"/>
                <a:cs typeface="Constantia"/>
              </a:rPr>
              <a:t>- </a:t>
            </a:r>
            <a:r>
              <a:rPr sz="2800" dirty="0">
                <a:latin typeface="Constantia"/>
                <a:cs typeface="Constantia"/>
              </a:rPr>
              <a:t>Lobia </a:t>
            </a:r>
            <a:r>
              <a:rPr sz="2800" spc="-15" dirty="0">
                <a:latin typeface="Constantia"/>
                <a:cs typeface="Constantia"/>
              </a:rPr>
              <a:t>are </a:t>
            </a:r>
            <a:r>
              <a:rPr sz="2800" spc="-20" dirty="0">
                <a:solidFill>
                  <a:srgbClr val="0E6EC5"/>
                </a:solidFill>
                <a:latin typeface="Constantia"/>
                <a:cs typeface="Constantia"/>
              </a:rPr>
              <a:t>cooked </a:t>
            </a:r>
            <a:r>
              <a:rPr sz="2800" dirty="0">
                <a:solidFill>
                  <a:srgbClr val="0E6EC5"/>
                </a:solidFill>
                <a:latin typeface="Constantia"/>
                <a:cs typeface="Constantia"/>
              </a:rPr>
              <a:t>as dal </a:t>
            </a:r>
            <a:r>
              <a:rPr sz="2800" spc="-5" dirty="0">
                <a:latin typeface="Constantia"/>
                <a:cs typeface="Constantia"/>
              </a:rPr>
              <a:t>in India and Pakistan. </a:t>
            </a:r>
            <a:r>
              <a:rPr sz="2800" spc="-10" dirty="0">
                <a:latin typeface="Constantia"/>
                <a:cs typeface="Constantia"/>
              </a:rPr>
              <a:t>They  </a:t>
            </a:r>
            <a:r>
              <a:rPr sz="2800" spc="-5" dirty="0">
                <a:latin typeface="Constantia"/>
                <a:cs typeface="Constantia"/>
              </a:rPr>
              <a:t>help in </a:t>
            </a:r>
            <a:r>
              <a:rPr sz="2800" spc="-10" dirty="0">
                <a:solidFill>
                  <a:srgbClr val="0E6EC5"/>
                </a:solidFill>
                <a:latin typeface="Constantia"/>
                <a:cs typeface="Constantia"/>
              </a:rPr>
              <a:t>toning </a:t>
            </a:r>
            <a:r>
              <a:rPr sz="2800" spc="-5" dirty="0">
                <a:solidFill>
                  <a:srgbClr val="0E6EC5"/>
                </a:solidFill>
                <a:latin typeface="Constantia"/>
                <a:cs typeface="Constantia"/>
              </a:rPr>
              <a:t>of spleen and </a:t>
            </a:r>
            <a:r>
              <a:rPr sz="2800" spc="-10" dirty="0">
                <a:solidFill>
                  <a:srgbClr val="0E6EC5"/>
                </a:solidFill>
                <a:latin typeface="Constantia"/>
                <a:cs typeface="Constantia"/>
              </a:rPr>
              <a:t>stomach </a:t>
            </a:r>
            <a:r>
              <a:rPr sz="2800" spc="-5" dirty="0">
                <a:solidFill>
                  <a:srgbClr val="0E6EC5"/>
                </a:solidFill>
                <a:latin typeface="Constantia"/>
                <a:cs typeface="Constantia"/>
              </a:rPr>
              <a:t>plus </a:t>
            </a:r>
            <a:r>
              <a:rPr sz="2800" spc="-10" dirty="0">
                <a:solidFill>
                  <a:srgbClr val="0E6EC5"/>
                </a:solidFill>
                <a:latin typeface="Constantia"/>
                <a:cs typeface="Constantia"/>
              </a:rPr>
              <a:t>high </a:t>
            </a:r>
            <a:r>
              <a:rPr sz="2800" dirty="0">
                <a:solidFill>
                  <a:srgbClr val="0E6EC5"/>
                </a:solidFill>
                <a:latin typeface="Constantia"/>
                <a:cs typeface="Constantia"/>
              </a:rPr>
              <a:t>fibre  </a:t>
            </a:r>
            <a:r>
              <a:rPr sz="2800" spc="-15" dirty="0">
                <a:solidFill>
                  <a:srgbClr val="0E6EC5"/>
                </a:solidFill>
                <a:latin typeface="Constantia"/>
                <a:cs typeface="Constantia"/>
              </a:rPr>
              <a:t>content </a:t>
            </a:r>
            <a:r>
              <a:rPr sz="2800" spc="-10" dirty="0">
                <a:latin typeface="Constantia"/>
                <a:cs typeface="Constantia"/>
              </a:rPr>
              <a:t>inside them </a:t>
            </a:r>
            <a:r>
              <a:rPr sz="2800" spc="-5" dirty="0">
                <a:latin typeface="Constantia"/>
                <a:cs typeface="Constantia"/>
              </a:rPr>
              <a:t>helps in </a:t>
            </a:r>
            <a:r>
              <a:rPr sz="2800" spc="-15" dirty="0">
                <a:latin typeface="Constantia"/>
                <a:cs typeface="Constantia"/>
              </a:rPr>
              <a:t>improving</a:t>
            </a:r>
            <a:r>
              <a:rPr sz="2800" spc="-380" dirty="0"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onstantia"/>
                <a:cs typeface="Constantia"/>
              </a:rPr>
              <a:t>diabetes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78452" y="58216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36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157683"/>
            <a:ext cx="8387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99280" algn="l"/>
              </a:tabLst>
            </a:pPr>
            <a:r>
              <a:rPr sz="2800" u="heavy" spc="-5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RAJMAH /</a:t>
            </a:r>
            <a:r>
              <a:rPr sz="2800" u="heavy" spc="55" dirty="0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9DD9"/>
                </a:solidFill>
                <a:latin typeface="Constantia"/>
                <a:cs typeface="Constantia"/>
              </a:rPr>
              <a:t>Kidney</a:t>
            </a:r>
            <a:r>
              <a:rPr sz="2800" spc="-30" dirty="0">
                <a:solidFill>
                  <a:srgbClr val="009DD9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009DD9"/>
                </a:solidFill>
                <a:latin typeface="Constantia"/>
                <a:cs typeface="Constantia"/>
              </a:rPr>
              <a:t>Beans</a:t>
            </a:r>
            <a:r>
              <a:rPr sz="2800" spc="-10" dirty="0">
                <a:solidFill>
                  <a:srgbClr val="000000"/>
                </a:solidFill>
                <a:latin typeface="Constantia"/>
                <a:cs typeface="Constantia"/>
              </a:rPr>
              <a:t>:	</a:t>
            </a:r>
            <a:r>
              <a:rPr sz="2800" spc="-5" dirty="0">
                <a:solidFill>
                  <a:srgbClr val="000000"/>
                </a:solidFill>
                <a:latin typeface="Arial"/>
                <a:cs typeface="Arial"/>
              </a:rPr>
              <a:t>Nutritive value / 100</a:t>
            </a:r>
            <a:r>
              <a:rPr sz="28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Arial"/>
                <a:cs typeface="Arial"/>
              </a:rPr>
              <a:t>gm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597154"/>
            <a:ext cx="8854440" cy="6301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13400">
              <a:lnSpc>
                <a:spcPct val="15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Carbohydrate-60.6 </a:t>
            </a:r>
            <a:r>
              <a:rPr sz="2400" b="1" spc="-10" dirty="0">
                <a:latin typeface="Arial"/>
                <a:cs typeface="Arial"/>
              </a:rPr>
              <a:t>gm 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Protein-22.9gm</a:t>
            </a:r>
            <a:endParaRPr sz="2400">
              <a:latin typeface="Arial"/>
              <a:cs typeface="Arial"/>
            </a:endParaRPr>
          </a:p>
          <a:p>
            <a:pPr marL="12700" marR="6494780">
              <a:lnSpc>
                <a:spcPct val="150000"/>
              </a:lnSpc>
            </a:pPr>
            <a:r>
              <a:rPr sz="2400" b="1" spc="-5" dirty="0">
                <a:latin typeface="Arial"/>
                <a:cs typeface="Arial"/>
              </a:rPr>
              <a:t>Fat-1.3gm  Energy-346 </a:t>
            </a:r>
            <a:r>
              <a:rPr sz="2400" b="1" spc="-10" dirty="0">
                <a:latin typeface="Arial"/>
                <a:cs typeface="Arial"/>
              </a:rPr>
              <a:t>kcal 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Calcium-260</a:t>
            </a:r>
            <a:r>
              <a:rPr sz="2400" b="1" spc="-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mg 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Iron-5.1</a:t>
            </a:r>
            <a:r>
              <a:rPr sz="24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mg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30"/>
              </a:lnSpc>
              <a:spcBef>
                <a:spcPts val="540"/>
              </a:spcBef>
            </a:pP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Limiting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AA- Cysteine &amp;</a:t>
            </a:r>
            <a:r>
              <a:rPr sz="2400" b="1" spc="-7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methionine</a:t>
            </a:r>
            <a:endParaRPr sz="2400">
              <a:latin typeface="Arial"/>
              <a:cs typeface="Arial"/>
            </a:endParaRPr>
          </a:p>
          <a:p>
            <a:pPr marL="85725">
              <a:lnSpc>
                <a:spcPts val="2830"/>
              </a:lnSpc>
            </a:pPr>
            <a:r>
              <a:rPr sz="2400" b="1" spc="-15" dirty="0">
                <a:solidFill>
                  <a:srgbClr val="009DD9"/>
                </a:solidFill>
                <a:latin typeface="Constantia"/>
                <a:cs typeface="Constantia"/>
              </a:rPr>
              <a:t>PHI-</a:t>
            </a:r>
            <a:endParaRPr sz="2400">
              <a:latin typeface="Constantia"/>
              <a:cs typeface="Constantia"/>
            </a:endParaRPr>
          </a:p>
          <a:p>
            <a:pPr marL="542925" indent="-530860">
              <a:lnSpc>
                <a:spcPct val="100000"/>
              </a:lnSpc>
              <a:buClr>
                <a:srgbClr val="009DD9"/>
              </a:buClr>
              <a:buFont typeface="Constantia"/>
              <a:buAutoNum type="arabicPeriod"/>
              <a:tabLst>
                <a:tab pos="542925" algn="l"/>
                <a:tab pos="543560" algn="l"/>
              </a:tabLst>
            </a:pPr>
            <a:r>
              <a:rPr sz="2400" spc="-15" dirty="0">
                <a:latin typeface="Constantia"/>
                <a:cs typeface="Constantia"/>
              </a:rPr>
              <a:t>Low </a:t>
            </a:r>
            <a:r>
              <a:rPr sz="2400" spc="-5" dirty="0">
                <a:latin typeface="Constantia"/>
                <a:cs typeface="Constantia"/>
              </a:rPr>
              <a:t>in </a:t>
            </a:r>
            <a:r>
              <a:rPr sz="2400" dirty="0">
                <a:latin typeface="Constantia"/>
                <a:cs typeface="Constantia"/>
              </a:rPr>
              <a:t>fat, </a:t>
            </a:r>
            <a:r>
              <a:rPr sz="2400" spc="-5" dirty="0">
                <a:latin typeface="Constantia"/>
                <a:cs typeface="Constantia"/>
              </a:rPr>
              <a:t>high in</a:t>
            </a:r>
            <a:r>
              <a:rPr sz="2400" spc="-190" dirty="0">
                <a:latin typeface="Constantia"/>
                <a:cs typeface="Constantia"/>
              </a:rPr>
              <a:t> </a:t>
            </a:r>
            <a:r>
              <a:rPr sz="2400" spc="-30" dirty="0">
                <a:latin typeface="Constantia"/>
                <a:cs typeface="Constantia"/>
              </a:rPr>
              <a:t>fiber.</a:t>
            </a:r>
            <a:endParaRPr sz="2400">
              <a:latin typeface="Constantia"/>
              <a:cs typeface="Constantia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15" dirty="0">
                <a:latin typeface="Constantia"/>
                <a:cs typeface="Constantia"/>
              </a:rPr>
              <a:t>Excellent </a:t>
            </a:r>
            <a:r>
              <a:rPr sz="2400" spc="-10" dirty="0">
                <a:latin typeface="Constantia"/>
                <a:cs typeface="Constantia"/>
              </a:rPr>
              <a:t>levels </a:t>
            </a:r>
            <a:r>
              <a:rPr sz="2400" dirty="0">
                <a:latin typeface="Constantia"/>
                <a:cs typeface="Constantia"/>
              </a:rPr>
              <a:t>of Vitamin</a:t>
            </a:r>
            <a:r>
              <a:rPr sz="2400" spc="-2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C.</a:t>
            </a:r>
            <a:endParaRPr sz="2400">
              <a:latin typeface="Constantia"/>
              <a:cs typeface="Constantia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Constantia"/>
                <a:cs typeface="Constantia"/>
              </a:rPr>
              <a:t>Rich in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protein.</a:t>
            </a:r>
            <a:endParaRPr sz="2400">
              <a:latin typeface="Constantia"/>
              <a:cs typeface="Constantia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10" dirty="0">
                <a:latin typeface="Constantia"/>
                <a:cs typeface="Constantia"/>
              </a:rPr>
              <a:t>Cholesterol</a:t>
            </a:r>
            <a:r>
              <a:rPr sz="2400" spc="-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free.</a:t>
            </a:r>
            <a:endParaRPr sz="2400">
              <a:latin typeface="Constantia"/>
              <a:cs typeface="Constantia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FFC000"/>
                </a:solidFill>
                <a:latin typeface="Constantia"/>
                <a:cs typeface="Constantia"/>
              </a:rPr>
              <a:t>Rich in </a:t>
            </a:r>
            <a:r>
              <a:rPr sz="2400" dirty="0">
                <a:solidFill>
                  <a:srgbClr val="FFC000"/>
                </a:solidFill>
                <a:latin typeface="Constantia"/>
                <a:cs typeface="Constantia"/>
              </a:rPr>
              <a:t>omega-3 and </a:t>
            </a:r>
            <a:r>
              <a:rPr sz="2400" spc="-5" dirty="0">
                <a:solidFill>
                  <a:srgbClr val="FFC000"/>
                </a:solidFill>
                <a:latin typeface="Constantia"/>
                <a:cs typeface="Constantia"/>
              </a:rPr>
              <a:t>omega-6 </a:t>
            </a:r>
            <a:r>
              <a:rPr sz="2400" spc="-10" dirty="0">
                <a:solidFill>
                  <a:srgbClr val="FFC000"/>
                </a:solidFill>
                <a:latin typeface="Constantia"/>
                <a:cs typeface="Constantia"/>
              </a:rPr>
              <a:t>fatty</a:t>
            </a:r>
            <a:r>
              <a:rPr sz="2400" spc="-400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onstantia"/>
                <a:cs typeface="Constantia"/>
              </a:rPr>
              <a:t>acids.</a:t>
            </a:r>
            <a:endParaRPr sz="2400">
              <a:latin typeface="Constantia"/>
              <a:cs typeface="Constantia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solidFill>
                  <a:srgbClr val="FFC000"/>
                </a:solidFill>
                <a:latin typeface="Constantia"/>
                <a:cs typeface="Constantia"/>
              </a:rPr>
              <a:t>Rich</a:t>
            </a:r>
            <a:r>
              <a:rPr sz="2400" spc="-40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C000"/>
                </a:solidFill>
                <a:latin typeface="Constantia"/>
                <a:cs typeface="Constantia"/>
              </a:rPr>
              <a:t>in</a:t>
            </a:r>
            <a:r>
              <a:rPr sz="2400" spc="-65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C000"/>
                </a:solidFill>
                <a:latin typeface="Constantia"/>
                <a:cs typeface="Constantia"/>
              </a:rPr>
              <a:t>the</a:t>
            </a:r>
            <a:r>
              <a:rPr sz="2400" spc="-125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onstantia"/>
                <a:cs typeface="Constantia"/>
              </a:rPr>
              <a:t>antioxidants</a:t>
            </a:r>
            <a:r>
              <a:rPr sz="2400" spc="-45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C000"/>
                </a:solidFill>
                <a:latin typeface="Constantia"/>
                <a:cs typeface="Constantia"/>
              </a:rPr>
              <a:t>like</a:t>
            </a:r>
            <a:r>
              <a:rPr sz="2400" spc="-50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C000"/>
                </a:solidFill>
                <a:latin typeface="Constantia"/>
                <a:cs typeface="Constantia"/>
              </a:rPr>
              <a:t>lutein,</a:t>
            </a:r>
            <a:r>
              <a:rPr sz="2400" spc="-40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C000"/>
                </a:solidFill>
                <a:latin typeface="Constantia"/>
                <a:cs typeface="Constantia"/>
              </a:rPr>
              <a:t>zeaxanthin</a:t>
            </a:r>
            <a:r>
              <a:rPr sz="2400" spc="-120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C000"/>
                </a:solidFill>
                <a:latin typeface="Constantia"/>
                <a:cs typeface="Constantia"/>
              </a:rPr>
              <a:t>and </a:t>
            </a:r>
            <a:r>
              <a:rPr sz="2400" spc="-5" dirty="0">
                <a:solidFill>
                  <a:srgbClr val="FFC000"/>
                </a:solidFill>
                <a:latin typeface="Constantia"/>
                <a:cs typeface="Constantia"/>
              </a:rPr>
              <a:t>beta</a:t>
            </a:r>
            <a:r>
              <a:rPr sz="2400" spc="-120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C000"/>
                </a:solidFill>
                <a:latin typeface="Constantia"/>
                <a:cs typeface="Constantia"/>
              </a:rPr>
              <a:t>caroten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500" y="4699"/>
            <a:ext cx="5346700" cy="19786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0" marR="721995" indent="-457834">
              <a:lnSpc>
                <a:spcPct val="100299"/>
              </a:lnSpc>
              <a:spcBef>
                <a:spcPts val="90"/>
              </a:spcBef>
            </a:pP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2. Bengal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Gram</a:t>
            </a:r>
            <a:r>
              <a:rPr sz="3200" b="1" u="heavy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(Chana)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It is </a:t>
            </a:r>
            <a:r>
              <a:rPr sz="3200" b="1" dirty="0">
                <a:latin typeface="Arial"/>
                <a:cs typeface="Arial"/>
              </a:rPr>
              <a:t>type </a:t>
            </a:r>
            <a:r>
              <a:rPr sz="3200" b="1" spc="-5" dirty="0">
                <a:latin typeface="Arial"/>
                <a:cs typeface="Arial"/>
              </a:rPr>
              <a:t>of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pulse.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198110" algn="l"/>
              </a:tabLst>
            </a:pP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</a:t>
            </a:r>
            <a:r>
              <a:rPr sz="32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lue</a:t>
            </a:r>
            <a:r>
              <a:rPr sz="32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(per</a:t>
            </a:r>
            <a:r>
              <a:rPr sz="32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r>
              <a:rPr sz="3200" b="1" dirty="0">
                <a:latin typeface="Arial"/>
                <a:cs typeface="Arial"/>
              </a:rPr>
              <a:t>	: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31135" y="1957197"/>
            <a:ext cx="15379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Arial"/>
                <a:cs typeface="Arial"/>
              </a:rPr>
              <a:t>17</a:t>
            </a:r>
            <a:r>
              <a:rPr sz="3200" b="1" spc="-5" dirty="0">
                <a:latin typeface="Arial"/>
                <a:cs typeface="Arial"/>
              </a:rPr>
              <a:t>.</a:t>
            </a:r>
            <a:r>
              <a:rPr sz="3200" b="1" spc="-10" dirty="0">
                <a:latin typeface="Arial"/>
                <a:cs typeface="Arial"/>
              </a:rPr>
              <a:t>1</a:t>
            </a:r>
            <a:r>
              <a:rPr sz="3200" b="1" spc="-5" dirty="0">
                <a:latin typeface="Arial"/>
                <a:cs typeface="Arial"/>
              </a:rPr>
              <a:t>gm</a:t>
            </a:r>
            <a:r>
              <a:rPr sz="3200" b="1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500" y="1957197"/>
            <a:ext cx="189865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Proteins</a:t>
            </a:r>
            <a:r>
              <a:rPr sz="3200" b="1" spc="-11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:  Fats  </a:t>
            </a:r>
            <a:r>
              <a:rPr sz="3200" b="1" dirty="0">
                <a:solidFill>
                  <a:srgbClr val="00AFEF"/>
                </a:solidFill>
                <a:latin typeface="Arial"/>
                <a:cs typeface="Arial"/>
              </a:rPr>
              <a:t>Calcium  </a:t>
            </a:r>
            <a:r>
              <a:rPr sz="3200" b="1" dirty="0">
                <a:latin typeface="Arial"/>
                <a:cs typeface="Arial"/>
              </a:rPr>
              <a:t>Iron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1135" y="2445257"/>
            <a:ext cx="2452370" cy="1489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6465" algn="l"/>
              </a:tabLst>
            </a:pPr>
            <a:r>
              <a:rPr sz="3200" b="1" dirty="0">
                <a:latin typeface="Arial"/>
                <a:cs typeface="Arial"/>
              </a:rPr>
              <a:t>:	</a:t>
            </a:r>
            <a:r>
              <a:rPr sz="3200" b="1" spc="-5" dirty="0">
                <a:latin typeface="Arial"/>
                <a:cs typeface="Arial"/>
              </a:rPr>
              <a:t>5.3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gm.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sz="3200" b="1" dirty="0">
                <a:solidFill>
                  <a:srgbClr val="00AFEF"/>
                </a:solidFill>
                <a:latin typeface="Arial"/>
                <a:cs typeface="Arial"/>
              </a:rPr>
              <a:t>:	</a:t>
            </a:r>
            <a:r>
              <a:rPr sz="3200" b="1" spc="-5" dirty="0">
                <a:solidFill>
                  <a:srgbClr val="00AFEF"/>
                </a:solidFill>
                <a:latin typeface="Arial"/>
                <a:cs typeface="Arial"/>
              </a:rPr>
              <a:t>202</a:t>
            </a:r>
            <a:r>
              <a:rPr sz="3200" b="1" spc="-8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AFEF"/>
                </a:solidFill>
                <a:latin typeface="Arial"/>
                <a:cs typeface="Arial"/>
              </a:rPr>
              <a:t>mg.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sz="3200" b="1" dirty="0">
                <a:latin typeface="Arial"/>
                <a:cs typeface="Arial"/>
              </a:rPr>
              <a:t>:	</a:t>
            </a:r>
            <a:r>
              <a:rPr sz="3200" b="1" spc="-5" dirty="0">
                <a:latin typeface="Arial"/>
                <a:cs typeface="Arial"/>
              </a:rPr>
              <a:t>4.6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mg.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-12700" y="3908552"/>
            <a:ext cx="9168765" cy="1977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Little amount </a:t>
            </a:r>
            <a:r>
              <a:rPr sz="3200" b="1" spc="-5" dirty="0">
                <a:latin typeface="Arial"/>
                <a:cs typeface="Arial"/>
              </a:rPr>
              <a:t>of </a:t>
            </a:r>
            <a:r>
              <a:rPr sz="3200" b="1" dirty="0">
                <a:latin typeface="Arial"/>
                <a:cs typeface="Arial"/>
              </a:rPr>
              <a:t>B-complex and</a:t>
            </a:r>
            <a:r>
              <a:rPr sz="3200" b="1" spc="-135" dirty="0">
                <a:latin typeface="Arial"/>
                <a:cs typeface="Arial"/>
              </a:rPr>
              <a:t> </a:t>
            </a:r>
            <a:r>
              <a:rPr sz="3200" b="1" spc="-15" dirty="0">
                <a:latin typeface="Arial"/>
                <a:cs typeface="Arial"/>
              </a:rPr>
              <a:t>Vit.C.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 marR="5080" indent="457200">
              <a:lnSpc>
                <a:spcPct val="100000"/>
              </a:lnSpc>
              <a:spcBef>
                <a:spcPts val="5"/>
              </a:spcBef>
              <a:tabLst>
                <a:tab pos="1559560" algn="l"/>
                <a:tab pos="3479800" algn="l"/>
                <a:tab pos="4792345" algn="l"/>
                <a:tab pos="5766435" algn="l"/>
                <a:tab pos="6515100" algn="l"/>
                <a:tab pos="8683625" algn="l"/>
              </a:tabLst>
            </a:pP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PHI-	</a:t>
            </a:r>
            <a:r>
              <a:rPr sz="3200" b="1" dirty="0">
                <a:latin typeface="Arial"/>
                <a:cs typeface="Arial"/>
              </a:rPr>
              <a:t>N</a:t>
            </a:r>
            <a:r>
              <a:rPr sz="3200" b="1" spc="-10" dirty="0">
                <a:latin typeface="Arial"/>
                <a:cs typeface="Arial"/>
              </a:rPr>
              <a:t>u</a:t>
            </a:r>
            <a:r>
              <a:rPr sz="3200" b="1" dirty="0">
                <a:latin typeface="Arial"/>
                <a:cs typeface="Arial"/>
              </a:rPr>
              <a:t>triti</a:t>
            </a:r>
            <a:r>
              <a:rPr sz="3200" b="1" spc="-20" dirty="0">
                <a:latin typeface="Arial"/>
                <a:cs typeface="Arial"/>
              </a:rPr>
              <a:t>v</a:t>
            </a:r>
            <a:r>
              <a:rPr sz="3200" b="1" dirty="0">
                <a:latin typeface="Arial"/>
                <a:cs typeface="Arial"/>
              </a:rPr>
              <a:t>e	v</a:t>
            </a:r>
            <a:r>
              <a:rPr sz="3200" b="1" spc="-10" dirty="0">
                <a:latin typeface="Arial"/>
                <a:cs typeface="Arial"/>
              </a:rPr>
              <a:t>a</a:t>
            </a:r>
            <a:r>
              <a:rPr sz="3200" b="1" dirty="0">
                <a:latin typeface="Arial"/>
                <a:cs typeface="Arial"/>
              </a:rPr>
              <a:t>lue	</a:t>
            </a:r>
            <a:r>
              <a:rPr sz="3200" b="1" spc="-10" dirty="0">
                <a:latin typeface="Arial"/>
                <a:cs typeface="Arial"/>
              </a:rPr>
              <a:t>ca</a:t>
            </a:r>
            <a:r>
              <a:rPr sz="3200" b="1" dirty="0">
                <a:latin typeface="Arial"/>
                <a:cs typeface="Arial"/>
              </a:rPr>
              <a:t>n	</a:t>
            </a:r>
            <a:r>
              <a:rPr sz="3200" b="1" spc="-15" dirty="0">
                <a:latin typeface="Arial"/>
                <a:cs typeface="Arial"/>
              </a:rPr>
              <a:t>b</a:t>
            </a:r>
            <a:r>
              <a:rPr sz="3200" b="1" dirty="0">
                <a:latin typeface="Arial"/>
                <a:cs typeface="Arial"/>
              </a:rPr>
              <a:t>e	</a:t>
            </a:r>
            <a:r>
              <a:rPr sz="3200" b="1" dirty="0">
                <a:solidFill>
                  <a:srgbClr val="00AFEF"/>
                </a:solidFill>
                <a:latin typeface="Arial"/>
                <a:cs typeface="Arial"/>
              </a:rPr>
              <a:t>in</a:t>
            </a:r>
            <a:r>
              <a:rPr sz="3200" b="1" spc="-10" dirty="0">
                <a:solidFill>
                  <a:srgbClr val="00AFEF"/>
                </a:solidFill>
                <a:latin typeface="Arial"/>
                <a:cs typeface="Arial"/>
              </a:rPr>
              <a:t>c</a:t>
            </a:r>
            <a:r>
              <a:rPr sz="3200" b="1" dirty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sz="3200" b="1" spc="-20" dirty="0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sz="3200" b="1" dirty="0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sz="3200" b="1" spc="-10" dirty="0">
                <a:solidFill>
                  <a:srgbClr val="00AFEF"/>
                </a:solidFill>
                <a:latin typeface="Arial"/>
                <a:cs typeface="Arial"/>
              </a:rPr>
              <a:t>s</a:t>
            </a:r>
            <a:r>
              <a:rPr sz="3200" b="1" dirty="0">
                <a:solidFill>
                  <a:srgbClr val="00AFEF"/>
                </a:solidFill>
                <a:latin typeface="Arial"/>
                <a:cs typeface="Arial"/>
              </a:rPr>
              <a:t>ed	</a:t>
            </a:r>
            <a:r>
              <a:rPr sz="3200" b="1" spc="-15" dirty="0">
                <a:solidFill>
                  <a:srgbClr val="00AFEF"/>
                </a:solidFill>
                <a:latin typeface="Arial"/>
                <a:cs typeface="Arial"/>
              </a:rPr>
              <a:t>by  </a:t>
            </a:r>
            <a:r>
              <a:rPr sz="3200" b="1" dirty="0">
                <a:solidFill>
                  <a:srgbClr val="00AFEF"/>
                </a:solidFill>
                <a:latin typeface="Arial"/>
                <a:cs typeface="Arial"/>
              </a:rPr>
              <a:t>germination &amp;</a:t>
            </a:r>
            <a:r>
              <a:rPr sz="3200" b="1" spc="-3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AFEF"/>
                </a:solidFill>
                <a:latin typeface="Arial"/>
                <a:cs typeface="Arial"/>
              </a:rPr>
              <a:t>fermentation.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12700" y="0"/>
            <a:ext cx="5346700" cy="2221230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3. Black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Gram</a:t>
            </a:r>
            <a:r>
              <a:rPr sz="32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(Urd)</a:t>
            </a:r>
            <a:endParaRPr sz="3200">
              <a:latin typeface="Arial"/>
              <a:cs typeface="Arial"/>
            </a:endParaRPr>
          </a:p>
          <a:p>
            <a:pPr marR="57150" algn="ctr">
              <a:lnSpc>
                <a:spcPct val="100000"/>
              </a:lnSpc>
              <a:spcBef>
                <a:spcPts val="1920"/>
              </a:spcBef>
            </a:pPr>
            <a:r>
              <a:rPr sz="3200" b="1" spc="-5" dirty="0">
                <a:latin typeface="Arial"/>
                <a:cs typeface="Arial"/>
              </a:rPr>
              <a:t>It is </a:t>
            </a:r>
            <a:r>
              <a:rPr sz="3200" b="1" dirty="0">
                <a:latin typeface="Arial"/>
                <a:cs typeface="Arial"/>
              </a:rPr>
              <a:t>type </a:t>
            </a:r>
            <a:r>
              <a:rPr sz="3200" b="1" spc="-5" dirty="0">
                <a:latin typeface="Arial"/>
                <a:cs typeface="Arial"/>
              </a:rPr>
              <a:t>of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pulse.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920"/>
              </a:spcBef>
              <a:tabLst>
                <a:tab pos="5185410" algn="l"/>
              </a:tabLst>
            </a:pP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</a:t>
            </a:r>
            <a:r>
              <a:rPr sz="3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32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sz="32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lue</a:t>
            </a:r>
            <a:r>
              <a:rPr sz="32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(per</a:t>
            </a:r>
            <a:r>
              <a:rPr sz="32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r>
              <a:rPr sz="3200" b="1" dirty="0">
                <a:latin typeface="Arial"/>
                <a:cs typeface="Arial"/>
              </a:rPr>
              <a:t>	: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-12700" y="2064338"/>
            <a:ext cx="1990089" cy="2951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  <a:tabLst>
                <a:tab pos="1841500" algn="l"/>
              </a:tabLst>
            </a:pPr>
            <a:r>
              <a:rPr sz="3200" b="1" dirty="0">
                <a:latin typeface="Arial"/>
                <a:cs typeface="Arial"/>
              </a:rPr>
              <a:t>Proteins :  F</a:t>
            </a:r>
            <a:r>
              <a:rPr sz="3200" b="1" spc="-10" dirty="0">
                <a:latin typeface="Arial"/>
                <a:cs typeface="Arial"/>
              </a:rPr>
              <a:t>a</a:t>
            </a:r>
            <a:r>
              <a:rPr sz="3200" b="1" dirty="0">
                <a:latin typeface="Arial"/>
                <a:cs typeface="Arial"/>
              </a:rPr>
              <a:t>ts	: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tabLst>
                <a:tab pos="1841500" algn="l"/>
              </a:tabLst>
            </a:pPr>
            <a:r>
              <a:rPr sz="3200" b="1" dirty="0">
                <a:latin typeface="Arial"/>
                <a:cs typeface="Arial"/>
              </a:rPr>
              <a:t>Cal</a:t>
            </a:r>
            <a:r>
              <a:rPr sz="3200" b="1" spc="-10" dirty="0">
                <a:latin typeface="Arial"/>
                <a:cs typeface="Arial"/>
              </a:rPr>
              <a:t>c</a:t>
            </a:r>
            <a:r>
              <a:rPr sz="3200" b="1" dirty="0">
                <a:latin typeface="Arial"/>
                <a:cs typeface="Arial"/>
              </a:rPr>
              <a:t>ium	:  Iron	: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1135" y="2064338"/>
            <a:ext cx="1537970" cy="2951480"/>
          </a:xfrm>
          <a:prstGeom prst="rect">
            <a:avLst/>
          </a:prstGeom>
        </p:spPr>
        <p:txBody>
          <a:bodyPr vert="horz" wrap="square" lIns="0" tIns="2559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sz="3200" b="1" spc="-5" dirty="0">
                <a:latin typeface="Arial"/>
                <a:cs typeface="Arial"/>
              </a:rPr>
              <a:t>24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gm.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3200" b="1" spc="-5" dirty="0">
                <a:latin typeface="Arial"/>
                <a:cs typeface="Arial"/>
              </a:rPr>
              <a:t>1-2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gm.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3200" b="1" spc="-5" dirty="0">
                <a:latin typeface="Arial"/>
                <a:cs typeface="Arial"/>
              </a:rPr>
              <a:t>155</a:t>
            </a:r>
            <a:r>
              <a:rPr sz="3200" b="1" spc="-9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mg.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3200" b="1" dirty="0">
                <a:latin typeface="Arial"/>
                <a:cs typeface="Arial"/>
              </a:rPr>
              <a:t>4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mg.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-12700" y="5233822"/>
            <a:ext cx="72345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Little amount </a:t>
            </a:r>
            <a:r>
              <a:rPr sz="3200" b="1" spc="-5" dirty="0">
                <a:latin typeface="Arial"/>
                <a:cs typeface="Arial"/>
              </a:rPr>
              <a:t>of B-complex </a:t>
            </a:r>
            <a:r>
              <a:rPr sz="3200" b="1" dirty="0">
                <a:latin typeface="Arial"/>
                <a:cs typeface="Arial"/>
              </a:rPr>
              <a:t>and</a:t>
            </a:r>
            <a:r>
              <a:rPr sz="3200" b="1" spc="-114" dirty="0">
                <a:latin typeface="Arial"/>
                <a:cs typeface="Arial"/>
              </a:rPr>
              <a:t> </a:t>
            </a:r>
            <a:r>
              <a:rPr sz="3200" b="1" spc="-15" dirty="0">
                <a:latin typeface="Arial"/>
                <a:cs typeface="Arial"/>
              </a:rPr>
              <a:t>Vit.C.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12700" y="0"/>
            <a:ext cx="469582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253365" indent="-915035">
              <a:lnSpc>
                <a:spcPct val="150100"/>
              </a:lnSpc>
              <a:spcBef>
                <a:spcPts val="100"/>
              </a:spcBef>
            </a:pP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4.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Red Gram </a:t>
            </a:r>
            <a:r>
              <a:rPr sz="28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(Tuvar/Arhar) 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It is </a:t>
            </a:r>
            <a:r>
              <a:rPr sz="2800" b="1" spc="-10" dirty="0">
                <a:latin typeface="Arial"/>
                <a:cs typeface="Arial"/>
              </a:rPr>
              <a:t>type </a:t>
            </a:r>
            <a:r>
              <a:rPr sz="2800" b="1" spc="-5" dirty="0">
                <a:latin typeface="Arial"/>
                <a:cs typeface="Arial"/>
              </a:rPr>
              <a:t>of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pulse.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tabLst>
                <a:tab pos="1841500" algn="l"/>
                <a:tab pos="4563745" algn="l"/>
              </a:tabLst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ive</a:t>
            </a:r>
            <a:r>
              <a:rPr sz="2800" b="1" u="heavy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lue</a:t>
            </a:r>
            <a:r>
              <a:rPr sz="2800" b="1" u="heavy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(per</a:t>
            </a:r>
            <a:r>
              <a:rPr sz="2800" b="1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28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:  Proteins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:	22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gm.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-12700" y="2494158"/>
            <a:ext cx="1972945" cy="1945639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75"/>
              </a:spcBef>
              <a:tabLst>
                <a:tab pos="1841500" algn="l"/>
              </a:tabLst>
            </a:pPr>
            <a:r>
              <a:rPr sz="2800" b="1" spc="-5" dirty="0">
                <a:latin typeface="Arial"/>
                <a:cs typeface="Arial"/>
              </a:rPr>
              <a:t>Fats	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1841500" algn="l"/>
              </a:tabLst>
            </a:pPr>
            <a:r>
              <a:rPr sz="2800" b="1" spc="-5" dirty="0">
                <a:latin typeface="Arial"/>
                <a:cs typeface="Arial"/>
              </a:rPr>
              <a:t>Calcium	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1841500" algn="l"/>
              </a:tabLst>
            </a:pPr>
            <a:r>
              <a:rPr sz="2800" b="1" spc="-5" dirty="0">
                <a:latin typeface="Arial"/>
                <a:cs typeface="Arial"/>
              </a:rPr>
              <a:t>Iron	: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1135" y="2494158"/>
            <a:ext cx="1250315" cy="19456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1.7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gm.  </a:t>
            </a:r>
            <a:r>
              <a:rPr sz="2800" b="1" spc="-5" dirty="0">
                <a:latin typeface="Arial"/>
                <a:cs typeface="Arial"/>
              </a:rPr>
              <a:t>73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mg.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2.7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mg.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-12700" y="4413380"/>
            <a:ext cx="8567420" cy="258762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spc="-5" dirty="0">
                <a:latin typeface="Arial"/>
                <a:cs typeface="Arial"/>
              </a:rPr>
              <a:t>Little amount of B-complex and</a:t>
            </a:r>
            <a:r>
              <a:rPr sz="2800" b="1" spc="10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Vit.C.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PHI</a:t>
            </a:r>
            <a:r>
              <a:rPr sz="2800" b="1" spc="-5" dirty="0">
                <a:latin typeface="Arial"/>
                <a:cs typeface="Arial"/>
              </a:rPr>
              <a:t>-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Nutritional</a:t>
            </a:r>
            <a:r>
              <a:rPr sz="2800" b="1" spc="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rehabilitation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5040"/>
              </a:lnSpc>
              <a:spcBef>
                <a:spcPts val="445"/>
              </a:spcBef>
            </a:pPr>
            <a:r>
              <a:rPr sz="2800" b="1" dirty="0">
                <a:latin typeface="Arial"/>
                <a:cs typeface="Arial"/>
              </a:rPr>
              <a:t>(75% </a:t>
            </a:r>
            <a:r>
              <a:rPr sz="2800" b="1" spc="-5" dirty="0">
                <a:latin typeface="Arial"/>
                <a:cs typeface="Arial"/>
              </a:rPr>
              <a:t>ground </a:t>
            </a:r>
            <a:r>
              <a:rPr sz="2800" b="1" spc="-10" dirty="0">
                <a:latin typeface="Arial"/>
                <a:cs typeface="Arial"/>
              </a:rPr>
              <a:t>nut </a:t>
            </a:r>
            <a:r>
              <a:rPr sz="2800" b="1" spc="-5" dirty="0">
                <a:latin typeface="Arial"/>
                <a:cs typeface="Arial"/>
              </a:rPr>
              <a:t>flour &amp; </a:t>
            </a:r>
            <a:r>
              <a:rPr sz="2800" b="1" dirty="0">
                <a:latin typeface="Arial"/>
                <a:cs typeface="Arial"/>
              </a:rPr>
              <a:t>25% </a:t>
            </a:r>
            <a:r>
              <a:rPr sz="2800" b="1" spc="-5" dirty="0">
                <a:latin typeface="Arial"/>
                <a:cs typeface="Arial"/>
              </a:rPr>
              <a:t>roasted red </a:t>
            </a:r>
            <a:r>
              <a:rPr sz="2800" b="1" spc="-10" dirty="0">
                <a:latin typeface="Arial"/>
                <a:cs typeface="Arial"/>
              </a:rPr>
              <a:t>gm </a:t>
            </a:r>
            <a:r>
              <a:rPr sz="2800" b="1" spc="-5" dirty="0">
                <a:latin typeface="Arial"/>
                <a:cs typeface="Arial"/>
              </a:rPr>
              <a:t>flour)  </a:t>
            </a:r>
            <a:r>
              <a:rPr sz="2800" b="1" spc="-10" dirty="0">
                <a:solidFill>
                  <a:srgbClr val="00AF50"/>
                </a:solidFill>
                <a:latin typeface="Arial"/>
                <a:cs typeface="Arial"/>
              </a:rPr>
              <a:t>Food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adulteration with khesari</a:t>
            </a:r>
            <a:r>
              <a:rPr sz="2800" b="1" spc="1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dal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12700" y="0"/>
            <a:ext cx="9171940" cy="606171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535"/>
              </a:spcBef>
            </a:pP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5. KHESARI DHAL </a:t>
            </a:r>
            <a:r>
              <a:rPr sz="2400"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(LATHYRUS</a:t>
            </a:r>
            <a:r>
              <a:rPr sz="2400" b="1" u="heavy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SATIVUS)</a:t>
            </a:r>
            <a:endParaRPr sz="2400">
              <a:latin typeface="Arial"/>
              <a:cs typeface="Arial"/>
            </a:endParaRPr>
          </a:p>
          <a:p>
            <a:pPr marL="63881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Humans-neurolathyrism</a:t>
            </a:r>
            <a:r>
              <a:rPr sz="2400" b="1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Animals-osteolathyrism</a:t>
            </a:r>
            <a:r>
              <a:rPr sz="2400" b="1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12700" marR="5080" indent="457200">
              <a:lnSpc>
                <a:spcPts val="4320"/>
              </a:lnSpc>
              <a:spcBef>
                <a:spcPts val="385"/>
              </a:spcBef>
            </a:pP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spastic paralysis of lower limbs</a:t>
            </a:r>
            <a:r>
              <a:rPr sz="2400" b="1" spc="-5" dirty="0">
                <a:latin typeface="Arial"/>
                <a:cs typeface="Arial"/>
              </a:rPr>
              <a:t>, occurring mostly </a:t>
            </a:r>
            <a:r>
              <a:rPr sz="2400" b="1" dirty="0">
                <a:latin typeface="Arial"/>
                <a:cs typeface="Arial"/>
              </a:rPr>
              <a:t>in </a:t>
            </a:r>
            <a:r>
              <a:rPr sz="2400" b="1" spc="-5" dirty="0">
                <a:latin typeface="Arial"/>
                <a:cs typeface="Arial"/>
              </a:rPr>
              <a:t>adults  consuming the pulse, Lathyrus sativus </a:t>
            </a:r>
            <a:r>
              <a:rPr sz="2400" b="1" dirty="0">
                <a:latin typeface="Arial"/>
                <a:cs typeface="Arial"/>
              </a:rPr>
              <a:t>in </a:t>
            </a:r>
            <a:r>
              <a:rPr sz="2400" b="1" spc="-5" dirty="0">
                <a:latin typeface="Arial"/>
                <a:cs typeface="Arial"/>
              </a:rPr>
              <a:t>large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quantities.</a:t>
            </a:r>
            <a:endParaRPr sz="2400">
              <a:latin typeface="Arial"/>
              <a:cs typeface="Arial"/>
            </a:endParaRPr>
          </a:p>
          <a:p>
            <a:pPr marL="469900" marR="2319655">
              <a:lnSpc>
                <a:spcPts val="4320"/>
              </a:lnSpc>
              <a:spcBef>
                <a:spcPts val="5"/>
              </a:spcBef>
            </a:pPr>
            <a:r>
              <a:rPr sz="2400" b="1" spc="-5" dirty="0">
                <a:latin typeface="Arial"/>
                <a:cs typeface="Arial"/>
              </a:rPr>
              <a:t>Affected areas </a:t>
            </a:r>
            <a:r>
              <a:rPr sz="2400" b="1" dirty="0">
                <a:latin typeface="Arial"/>
                <a:cs typeface="Arial"/>
              </a:rPr>
              <a:t>: </a:t>
            </a:r>
            <a:r>
              <a:rPr sz="2400" b="1" spc="-65" dirty="0">
                <a:solidFill>
                  <a:srgbClr val="00AF50"/>
                </a:solidFill>
                <a:latin typeface="Arial"/>
                <a:cs typeface="Arial"/>
              </a:rPr>
              <a:t>M.P., U.P.,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Bihar and </a:t>
            </a:r>
            <a:r>
              <a:rPr sz="2400" b="1" dirty="0">
                <a:solidFill>
                  <a:srgbClr val="00AF50"/>
                </a:solidFill>
                <a:latin typeface="Arial"/>
                <a:cs typeface="Arial"/>
              </a:rPr>
              <a:t>Orissa. 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Food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adulterant-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055"/>
              </a:spcBef>
            </a:pPr>
            <a:r>
              <a:rPr sz="2400" b="1" spc="-10" dirty="0">
                <a:solidFill>
                  <a:srgbClr val="00AF50"/>
                </a:solidFill>
                <a:latin typeface="Arial"/>
                <a:cs typeface="Arial"/>
              </a:rPr>
              <a:t>TOXINS-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BOAA </a:t>
            </a:r>
            <a:r>
              <a:rPr sz="2400" b="1" spc="-5" dirty="0">
                <a:latin typeface="Arial"/>
                <a:cs typeface="Arial"/>
              </a:rPr>
              <a:t>(Beta </a:t>
            </a:r>
            <a:r>
              <a:rPr sz="2400" b="1" spc="-10" dirty="0">
                <a:latin typeface="Arial"/>
                <a:cs typeface="Arial"/>
              </a:rPr>
              <a:t>oxalyl </a:t>
            </a:r>
            <a:r>
              <a:rPr sz="2400" b="1" spc="-5" dirty="0">
                <a:latin typeface="Arial"/>
                <a:cs typeface="Arial"/>
              </a:rPr>
              <a:t>amino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alanine)</a:t>
            </a:r>
            <a:endParaRPr sz="2400">
              <a:latin typeface="Arial"/>
              <a:cs typeface="Arial"/>
            </a:endParaRPr>
          </a:p>
          <a:p>
            <a:pPr marL="469900" marR="5080">
              <a:lnSpc>
                <a:spcPct val="150000"/>
              </a:lnSpc>
            </a:pP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Stages of diseases- </a:t>
            </a:r>
            <a:r>
              <a:rPr sz="2400" b="1" dirty="0">
                <a:latin typeface="Arial"/>
                <a:cs typeface="Arial"/>
              </a:rPr>
              <a:t>Latent, </a:t>
            </a:r>
            <a:r>
              <a:rPr sz="2400" b="1" spc="-5" dirty="0">
                <a:latin typeface="Arial"/>
                <a:cs typeface="Arial"/>
              </a:rPr>
              <a:t>No stick, </a:t>
            </a:r>
            <a:r>
              <a:rPr sz="2400" b="1" dirty="0">
                <a:latin typeface="Arial"/>
                <a:cs typeface="Arial"/>
              </a:rPr>
              <a:t>1stick, </a:t>
            </a:r>
            <a:r>
              <a:rPr sz="2400" b="1" spc="-5" dirty="0">
                <a:latin typeface="Arial"/>
                <a:cs typeface="Arial"/>
              </a:rPr>
              <a:t>2 stick, </a:t>
            </a:r>
            <a:r>
              <a:rPr sz="2400" b="1" dirty="0">
                <a:latin typeface="Arial"/>
                <a:cs typeface="Arial"/>
              </a:rPr>
              <a:t>crawler  </a:t>
            </a:r>
            <a:r>
              <a:rPr sz="2400" b="1" spc="-5" dirty="0">
                <a:solidFill>
                  <a:srgbClr val="00AF50"/>
                </a:solidFill>
                <a:latin typeface="Arial"/>
                <a:cs typeface="Arial"/>
              </a:rPr>
              <a:t>Prevention-</a:t>
            </a:r>
            <a:r>
              <a:rPr sz="2400" b="1" spc="3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Vit.C</a:t>
            </a:r>
            <a:r>
              <a:rPr sz="2400" b="1" spc="2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prophylaxis,</a:t>
            </a:r>
            <a:r>
              <a:rPr sz="2400" b="1" spc="3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banning</a:t>
            </a:r>
            <a:r>
              <a:rPr sz="2400" b="1" spc="2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r>
              <a:rPr sz="2400" b="1" spc="3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crop,</a:t>
            </a:r>
            <a:r>
              <a:rPr sz="2400" b="1" spc="3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removal</a:t>
            </a:r>
            <a:r>
              <a:rPr sz="2400" b="1" spc="30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b="1" spc="-5" dirty="0">
                <a:latin typeface="Arial"/>
                <a:cs typeface="Arial"/>
              </a:rPr>
              <a:t>toxins,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parboiling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0"/>
            <a:ext cx="7576184" cy="1946910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spc="-5" dirty="0">
                <a:latin typeface="Arial"/>
                <a:cs typeface="Arial"/>
              </a:rPr>
              <a:t>1.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EGG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tabLst>
                <a:tab pos="5615305" algn="l"/>
                <a:tab pos="6713220" algn="l"/>
              </a:tabLst>
            </a:pPr>
            <a:r>
              <a:rPr sz="2800" b="1" spc="-5" dirty="0">
                <a:latin typeface="Arial"/>
                <a:cs typeface="Arial"/>
              </a:rPr>
              <a:t>Co</a:t>
            </a:r>
            <a:r>
              <a:rPr sz="2800" b="1" spc="-20" dirty="0">
                <a:latin typeface="Arial"/>
                <a:cs typeface="Arial"/>
              </a:rPr>
              <a:t>n</a:t>
            </a:r>
            <a:r>
              <a:rPr sz="2800" b="1" spc="-5" dirty="0">
                <a:latin typeface="Arial"/>
                <a:cs typeface="Arial"/>
              </a:rPr>
              <a:t>t</a:t>
            </a:r>
            <a:r>
              <a:rPr sz="2800" b="1" dirty="0">
                <a:latin typeface="Arial"/>
                <a:cs typeface="Arial"/>
              </a:rPr>
              <a:t>a</a:t>
            </a:r>
            <a:r>
              <a:rPr sz="2800" b="1" spc="-5" dirty="0">
                <a:latin typeface="Arial"/>
                <a:cs typeface="Arial"/>
              </a:rPr>
              <a:t>ins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all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spc="-15" dirty="0">
                <a:latin typeface="Arial"/>
                <a:cs typeface="Arial"/>
              </a:rPr>
              <a:t>u</a:t>
            </a:r>
            <a:r>
              <a:rPr sz="2800" b="1" spc="-5" dirty="0">
                <a:latin typeface="Arial"/>
                <a:cs typeface="Arial"/>
              </a:rPr>
              <a:t>t</a:t>
            </a:r>
            <a:r>
              <a:rPr sz="2800" b="1" dirty="0">
                <a:latin typeface="Arial"/>
                <a:cs typeface="Arial"/>
              </a:rPr>
              <a:t>r</a:t>
            </a:r>
            <a:r>
              <a:rPr sz="2800" b="1" spc="-5" dirty="0">
                <a:latin typeface="Arial"/>
                <a:cs typeface="Arial"/>
              </a:rPr>
              <a:t>ien</a:t>
            </a:r>
            <a:r>
              <a:rPr sz="2800" b="1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s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e</a:t>
            </a:r>
            <a:r>
              <a:rPr sz="2800" b="1" dirty="0">
                <a:latin typeface="Arial"/>
                <a:cs typeface="Arial"/>
              </a:rPr>
              <a:t>x</a:t>
            </a:r>
            <a:r>
              <a:rPr sz="2800" b="1" spc="-5" dirty="0">
                <a:latin typeface="Arial"/>
                <a:cs typeface="Arial"/>
              </a:rPr>
              <a:t>c</a:t>
            </a:r>
            <a:r>
              <a:rPr sz="2800" b="1" dirty="0">
                <a:latin typeface="Arial"/>
                <a:cs typeface="Arial"/>
              </a:rPr>
              <a:t>e</a:t>
            </a:r>
            <a:r>
              <a:rPr sz="2800" b="1" spc="-5" dirty="0">
                <a:latin typeface="Arial"/>
                <a:cs typeface="Arial"/>
              </a:rPr>
              <a:t>pt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60" dirty="0">
                <a:latin typeface="Arial"/>
                <a:cs typeface="Arial"/>
              </a:rPr>
              <a:t>V</a:t>
            </a:r>
            <a:r>
              <a:rPr sz="2800" b="1" spc="-5" dirty="0">
                <a:latin typeface="Arial"/>
                <a:cs typeface="Arial"/>
              </a:rPr>
              <a:t>i</a:t>
            </a:r>
            <a:r>
              <a:rPr sz="2800" b="1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.C and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c</a:t>
            </a:r>
            <a:r>
              <a:rPr sz="2800" b="1" dirty="0">
                <a:latin typeface="Arial"/>
                <a:cs typeface="Arial"/>
              </a:rPr>
              <a:t>a</a:t>
            </a:r>
            <a:r>
              <a:rPr sz="2800" b="1" spc="-5" dirty="0">
                <a:latin typeface="Arial"/>
                <a:cs typeface="Arial"/>
              </a:rPr>
              <a:t>rb. 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NUTRITIVE </a:t>
            </a:r>
            <a:r>
              <a:rPr sz="2800"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</a:t>
            </a:r>
            <a:r>
              <a:rPr sz="2800" b="1" u="heavy" spc="-10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</a:t>
            </a:r>
            <a:r>
              <a:rPr sz="2800" b="1" u="heavy" spc="130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60</a:t>
            </a:r>
            <a:r>
              <a:rPr sz="2800" b="1" u="heavy" spc="15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solidFill>
                  <a:srgbClr val="00AF5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Gm)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1896516"/>
            <a:ext cx="1972945" cy="2586355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0"/>
              </a:spcBef>
              <a:tabLst>
                <a:tab pos="1841500" algn="l"/>
              </a:tabLst>
            </a:pPr>
            <a:r>
              <a:rPr sz="2800" b="1" spc="-5" dirty="0">
                <a:latin typeface="Arial"/>
                <a:cs typeface="Arial"/>
              </a:rPr>
              <a:t>Protein	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1841500" algn="l"/>
              </a:tabLst>
            </a:pPr>
            <a:r>
              <a:rPr sz="2800" b="1" spc="-5" dirty="0">
                <a:latin typeface="Arial"/>
                <a:cs typeface="Arial"/>
              </a:rPr>
              <a:t>Fat	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1841500" algn="l"/>
              </a:tabLst>
            </a:pPr>
            <a:r>
              <a:rPr sz="2800" b="1" spc="-5" dirty="0">
                <a:latin typeface="Arial"/>
                <a:cs typeface="Arial"/>
              </a:rPr>
              <a:t>Cal</a:t>
            </a:r>
            <a:r>
              <a:rPr sz="2800" b="1" dirty="0">
                <a:latin typeface="Arial"/>
                <a:cs typeface="Arial"/>
              </a:rPr>
              <a:t>c</a:t>
            </a:r>
            <a:r>
              <a:rPr sz="2800" b="1" spc="-5" dirty="0">
                <a:latin typeface="Arial"/>
                <a:cs typeface="Arial"/>
              </a:rPr>
              <a:t>ium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1841500" algn="l"/>
              </a:tabLst>
            </a:pPr>
            <a:r>
              <a:rPr sz="2800" b="1" spc="-5" dirty="0">
                <a:latin typeface="Arial"/>
                <a:cs typeface="Arial"/>
              </a:rPr>
              <a:t>Iron	: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22575" y="1896516"/>
            <a:ext cx="1250315" cy="2586355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800" b="1" spc="-5" dirty="0">
                <a:latin typeface="Arial"/>
                <a:cs typeface="Arial"/>
              </a:rPr>
              <a:t>6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gm.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6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gm.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30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mg.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1.5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mg.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4457445"/>
            <a:ext cx="768159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3670300" algn="l"/>
              </a:tabLst>
            </a:pPr>
            <a:r>
              <a:rPr sz="2800" b="1" spc="-5" dirty="0">
                <a:latin typeface="Arial"/>
                <a:cs typeface="Arial"/>
              </a:rPr>
              <a:t>Little amount of minerals and trace elements. 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Energy</a:t>
            </a:r>
            <a:r>
              <a:rPr sz="2800" b="1" spc="3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AFEF"/>
                </a:solidFill>
                <a:latin typeface="Arial"/>
                <a:cs typeface="Arial"/>
              </a:rPr>
              <a:t>yielding</a:t>
            </a:r>
            <a:r>
              <a:rPr sz="2800" b="1" spc="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:	70</a:t>
            </a:r>
            <a:r>
              <a:rPr sz="2800" b="1" spc="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AFEF"/>
                </a:solidFill>
                <a:latin typeface="Arial"/>
                <a:cs typeface="Arial"/>
              </a:rPr>
              <a:t>kcal.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5499735" algn="l"/>
              </a:tabLst>
            </a:pPr>
            <a:r>
              <a:rPr sz="2800" b="1" spc="-10" dirty="0">
                <a:solidFill>
                  <a:srgbClr val="00AFEF"/>
                </a:solidFill>
                <a:latin typeface="Arial"/>
                <a:cs typeface="Arial"/>
              </a:rPr>
              <a:t>NPU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(Net</a:t>
            </a:r>
            <a:r>
              <a:rPr sz="2800" b="1" spc="7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Protein</a:t>
            </a:r>
            <a:r>
              <a:rPr sz="2800" b="1" spc="3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EF"/>
                </a:solidFill>
                <a:latin typeface="Arial"/>
                <a:cs typeface="Arial"/>
              </a:rPr>
              <a:t>Utilization)	:</a:t>
            </a:r>
            <a:r>
              <a:rPr sz="2800" b="1" dirty="0">
                <a:solidFill>
                  <a:srgbClr val="00AFEF"/>
                </a:solidFill>
                <a:latin typeface="Arial"/>
                <a:cs typeface="Arial"/>
              </a:rPr>
              <a:t> 100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0"/>
            <a:ext cx="8987155" cy="7068820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u="heavy" spc="-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PHI </a:t>
            </a:r>
            <a:r>
              <a:rPr sz="2800" b="1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of </a:t>
            </a:r>
            <a:r>
              <a:rPr sz="2800" b="1" u="heavy" spc="-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EGG</a:t>
            </a:r>
            <a:r>
              <a:rPr sz="2800" b="1" spc="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It contains all the 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9 essential amino</a:t>
            </a:r>
            <a:r>
              <a:rPr sz="2800" b="1" spc="114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acids.</a:t>
            </a:r>
            <a:endParaRPr sz="2800">
              <a:latin typeface="Arial"/>
              <a:cs typeface="Arial"/>
            </a:endParaRPr>
          </a:p>
          <a:p>
            <a:pPr marL="12700" marR="5715" indent="99060">
              <a:lnSpc>
                <a:spcPts val="5040"/>
              </a:lnSpc>
              <a:spcBef>
                <a:spcPts val="450"/>
              </a:spcBef>
              <a:tabLst>
                <a:tab pos="481965" algn="l"/>
                <a:tab pos="2097405" algn="l"/>
                <a:tab pos="2646680" algn="l"/>
                <a:tab pos="3235960" algn="l"/>
                <a:tab pos="3644900" algn="l"/>
                <a:tab pos="4728210" algn="l"/>
                <a:tab pos="6127750" algn="l"/>
                <a:tab pos="7725409" algn="l"/>
              </a:tabLst>
            </a:pPr>
            <a:r>
              <a:rPr sz="2800" b="1" spc="-5" dirty="0">
                <a:latin typeface="Arial"/>
                <a:cs typeface="Arial"/>
              </a:rPr>
              <a:t>It	conta</a:t>
            </a:r>
            <a:r>
              <a:rPr sz="2800" b="1" spc="5" dirty="0">
                <a:latin typeface="Arial"/>
                <a:cs typeface="Arial"/>
              </a:rPr>
              <a:t>i</a:t>
            </a:r>
            <a:r>
              <a:rPr sz="2800" b="1" spc="-5" dirty="0">
                <a:latin typeface="Arial"/>
                <a:cs typeface="Arial"/>
              </a:rPr>
              <a:t>ns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all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fat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&amp;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wa</a:t>
            </a:r>
            <a:r>
              <a:rPr sz="2800" b="1" spc="5" dirty="0">
                <a:solidFill>
                  <a:srgbClr val="009DD9"/>
                </a:solidFill>
                <a:latin typeface="Arial"/>
                <a:cs typeface="Arial"/>
              </a:rPr>
              <a:t>t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er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soluble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vi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t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amins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(e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x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c</a:t>
            </a:r>
            <a:r>
              <a:rPr sz="2800" b="1" spc="10" dirty="0">
                <a:solidFill>
                  <a:srgbClr val="009DD9"/>
                </a:solidFill>
                <a:latin typeface="Arial"/>
                <a:cs typeface="Arial"/>
              </a:rPr>
              <a:t>e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pt  </a:t>
            </a:r>
            <a:r>
              <a:rPr sz="2800" b="1" spc="-15" dirty="0">
                <a:solidFill>
                  <a:srgbClr val="009DD9"/>
                </a:solidFill>
                <a:latin typeface="Arial"/>
                <a:cs typeface="Arial"/>
              </a:rPr>
              <a:t>Vit.C)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5040"/>
              </a:lnSpc>
              <a:spcBef>
                <a:spcPts val="5"/>
              </a:spcBef>
            </a:pP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Boiled 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egg 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is 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superior 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to raw 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egg</a:t>
            </a:r>
            <a:r>
              <a:rPr sz="2800" b="1" dirty="0">
                <a:latin typeface="Arial"/>
                <a:cs typeface="Arial"/>
              </a:rPr>
              <a:t>. Because raw egg  </a:t>
            </a:r>
            <a:r>
              <a:rPr sz="2800" b="1" spc="-5" dirty="0">
                <a:latin typeface="Arial"/>
                <a:cs typeface="Arial"/>
              </a:rPr>
              <a:t>white is </a:t>
            </a:r>
            <a:r>
              <a:rPr sz="2800" b="1" spc="-10" dirty="0">
                <a:latin typeface="Arial"/>
                <a:cs typeface="Arial"/>
              </a:rPr>
              <a:t>not </a:t>
            </a:r>
            <a:r>
              <a:rPr sz="2800" b="1" spc="-5" dirty="0">
                <a:latin typeface="Arial"/>
                <a:cs typeface="Arial"/>
              </a:rPr>
              <a:t>assimilated by the intestinal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mucosa.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5040"/>
              </a:lnSpc>
              <a:tabLst>
                <a:tab pos="1614170" algn="l"/>
                <a:tab pos="3493770" algn="l"/>
                <a:tab pos="5214620" algn="l"/>
                <a:tab pos="5808980" algn="l"/>
                <a:tab pos="7966075" algn="l"/>
              </a:tabLst>
            </a:pP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Boili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n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g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des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t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r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o</a:t>
            </a:r>
            <a:r>
              <a:rPr sz="2800" b="1" spc="-25" dirty="0">
                <a:solidFill>
                  <a:srgbClr val="009DD9"/>
                </a:solidFill>
                <a:latin typeface="Arial"/>
                <a:cs typeface="Arial"/>
              </a:rPr>
              <a:t>y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s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‘</a:t>
            </a:r>
            <a:r>
              <a:rPr sz="2800" b="1" u="heavy" spc="-5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  <a:latin typeface="Arial"/>
                <a:cs typeface="Arial"/>
              </a:rPr>
              <a:t>a</a:t>
            </a:r>
            <a:r>
              <a:rPr sz="2800" b="1" u="heavy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  <a:latin typeface="Arial"/>
                <a:cs typeface="Arial"/>
              </a:rPr>
              <a:t>v</a:t>
            </a:r>
            <a:r>
              <a:rPr sz="2800" b="1" u="heavy" spc="-5" dirty="0">
                <a:solidFill>
                  <a:srgbClr val="009DD9"/>
                </a:solidFill>
                <a:uFill>
                  <a:solidFill>
                    <a:srgbClr val="009DD9"/>
                  </a:solidFill>
                </a:uFill>
                <a:latin typeface="Arial"/>
                <a:cs typeface="Arial"/>
              </a:rPr>
              <a:t>idin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’,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a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sub</a:t>
            </a:r>
            <a:r>
              <a:rPr sz="2800" b="1" dirty="0">
                <a:latin typeface="Arial"/>
                <a:cs typeface="Arial"/>
              </a:rPr>
              <a:t>s</a:t>
            </a:r>
            <a:r>
              <a:rPr sz="2800" b="1" spc="-5" dirty="0">
                <a:latin typeface="Arial"/>
                <a:cs typeface="Arial"/>
              </a:rPr>
              <a:t>t</a:t>
            </a:r>
            <a:r>
              <a:rPr sz="2800" b="1" spc="15" dirty="0">
                <a:latin typeface="Arial"/>
                <a:cs typeface="Arial"/>
              </a:rPr>
              <a:t>a</a:t>
            </a:r>
            <a:r>
              <a:rPr sz="2800" b="1" spc="-5" dirty="0">
                <a:latin typeface="Arial"/>
                <a:cs typeface="Arial"/>
              </a:rPr>
              <a:t>nce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" dirty="0">
                <a:latin typeface="Arial"/>
                <a:cs typeface="Arial"/>
              </a:rPr>
              <a:t>whi</a:t>
            </a:r>
            <a:r>
              <a:rPr sz="2800" b="1" dirty="0">
                <a:latin typeface="Arial"/>
                <a:cs typeface="Arial"/>
              </a:rPr>
              <a:t>c</a:t>
            </a:r>
            <a:r>
              <a:rPr sz="2800" b="1" spc="-5" dirty="0">
                <a:latin typeface="Arial"/>
                <a:cs typeface="Arial"/>
              </a:rPr>
              <a:t>h  </a:t>
            </a:r>
            <a:r>
              <a:rPr sz="2800" b="1" dirty="0">
                <a:latin typeface="Arial"/>
                <a:cs typeface="Arial"/>
              </a:rPr>
              <a:t>prevents</a:t>
            </a:r>
            <a:r>
              <a:rPr sz="2800" b="1" spc="26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the</a:t>
            </a:r>
            <a:r>
              <a:rPr sz="2800" b="1" spc="2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body</a:t>
            </a:r>
            <a:r>
              <a:rPr sz="2800" b="1" spc="2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from</a:t>
            </a:r>
            <a:r>
              <a:rPr sz="2800" b="1" spc="2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obtaining</a:t>
            </a:r>
            <a:r>
              <a:rPr sz="2800" b="1" spc="254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biotin</a:t>
            </a:r>
            <a:r>
              <a:rPr sz="2800" b="1" spc="2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(B-complex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2800" b="1" dirty="0">
                <a:latin typeface="Arial"/>
                <a:cs typeface="Arial"/>
              </a:rPr>
              <a:t>vitamin).</a:t>
            </a:r>
            <a:endParaRPr sz="2800">
              <a:latin typeface="Arial"/>
              <a:cs typeface="Arial"/>
            </a:endParaRPr>
          </a:p>
          <a:p>
            <a:pPr marL="12700" marR="5715">
              <a:lnSpc>
                <a:spcPts val="5040"/>
              </a:lnSpc>
              <a:spcBef>
                <a:spcPts val="445"/>
              </a:spcBef>
            </a:pP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Salmonella </a:t>
            </a:r>
            <a:r>
              <a:rPr sz="2800" b="1" spc="-5" dirty="0">
                <a:latin typeface="Arial"/>
                <a:cs typeface="Arial"/>
              </a:rPr>
              <a:t>can </a:t>
            </a:r>
            <a:r>
              <a:rPr sz="2800" b="1" dirty="0">
                <a:latin typeface="Arial"/>
                <a:cs typeface="Arial"/>
              </a:rPr>
              <a:t>penetrate </a:t>
            </a:r>
            <a:r>
              <a:rPr sz="2800" b="1" spc="-5" dirty="0">
                <a:latin typeface="Arial"/>
                <a:cs typeface="Arial"/>
              </a:rPr>
              <a:t>a </a:t>
            </a:r>
            <a:r>
              <a:rPr sz="2800" b="1" dirty="0">
                <a:latin typeface="Arial"/>
                <a:cs typeface="Arial"/>
              </a:rPr>
              <a:t>cracked shell </a:t>
            </a:r>
            <a:r>
              <a:rPr sz="2800" b="1" spc="-5" dirty="0">
                <a:latin typeface="Arial"/>
                <a:cs typeface="Arial"/>
              </a:rPr>
              <a:t>and </a:t>
            </a:r>
            <a:r>
              <a:rPr sz="2800" b="1" dirty="0">
                <a:latin typeface="Arial"/>
                <a:cs typeface="Arial"/>
              </a:rPr>
              <a:t>enter  </a:t>
            </a:r>
            <a:r>
              <a:rPr sz="2800" b="1" spc="-5" dirty="0">
                <a:latin typeface="Arial"/>
                <a:cs typeface="Arial"/>
              </a:rPr>
              <a:t>the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egg.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0"/>
            <a:ext cx="8988425" cy="4416425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025"/>
              </a:spcBef>
            </a:pPr>
            <a:r>
              <a:rPr sz="3200" b="1" u="heavy" spc="-4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DISADVANTAGE</a:t>
            </a:r>
            <a:r>
              <a:rPr sz="32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AF50"/>
                </a:solidFill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 marR="5080" algn="just">
              <a:lnSpc>
                <a:spcPct val="150000"/>
              </a:lnSpc>
            </a:pP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reduction </a:t>
            </a:r>
            <a:r>
              <a:rPr sz="3200" b="1" dirty="0">
                <a:latin typeface="Arial"/>
                <a:cs typeface="Arial"/>
              </a:rPr>
              <a:t>in egg </a:t>
            </a:r>
            <a:r>
              <a:rPr sz="3200" b="1" spc="-10" dirty="0">
                <a:latin typeface="Arial"/>
                <a:cs typeface="Arial"/>
              </a:rPr>
              <a:t>intake </a:t>
            </a:r>
            <a:r>
              <a:rPr sz="3200" b="1" spc="-5" dirty="0">
                <a:latin typeface="Arial"/>
                <a:cs typeface="Arial"/>
              </a:rPr>
              <a:t>is advised for </a:t>
            </a:r>
            <a:r>
              <a:rPr sz="3200" b="1" spc="-10" dirty="0">
                <a:latin typeface="Arial"/>
                <a:cs typeface="Arial"/>
              </a:rPr>
              <a:t>those  </a:t>
            </a:r>
            <a:r>
              <a:rPr sz="3200" b="1" spc="-5" dirty="0">
                <a:solidFill>
                  <a:srgbClr val="009DD9"/>
                </a:solidFill>
                <a:latin typeface="Arial"/>
                <a:cs typeface="Arial"/>
              </a:rPr>
              <a:t>at </a:t>
            </a:r>
            <a:r>
              <a:rPr sz="3200" b="1" dirty="0">
                <a:solidFill>
                  <a:srgbClr val="009DD9"/>
                </a:solidFill>
                <a:latin typeface="Arial"/>
                <a:cs typeface="Arial"/>
              </a:rPr>
              <a:t>risk of CHD </a:t>
            </a:r>
            <a:r>
              <a:rPr sz="3200" b="1" spc="-5" dirty="0">
                <a:latin typeface="Arial"/>
                <a:cs typeface="Arial"/>
              </a:rPr>
              <a:t>because </a:t>
            </a:r>
            <a:r>
              <a:rPr sz="3200" b="1" dirty="0">
                <a:latin typeface="Arial"/>
                <a:cs typeface="Arial"/>
              </a:rPr>
              <a:t>of the </a:t>
            </a:r>
            <a:r>
              <a:rPr sz="3200" b="1" spc="-5" dirty="0">
                <a:solidFill>
                  <a:srgbClr val="009DD9"/>
                </a:solidFill>
                <a:latin typeface="Arial"/>
                <a:cs typeface="Arial"/>
              </a:rPr>
              <a:t>cholesterol  content of </a:t>
            </a:r>
            <a:r>
              <a:rPr sz="3200" b="1" dirty="0">
                <a:solidFill>
                  <a:srgbClr val="009DD9"/>
                </a:solidFill>
                <a:latin typeface="Arial"/>
                <a:cs typeface="Arial"/>
              </a:rPr>
              <a:t>egg </a:t>
            </a:r>
            <a:r>
              <a:rPr sz="3200" b="1" spc="-5" dirty="0">
                <a:solidFill>
                  <a:srgbClr val="009DD9"/>
                </a:solidFill>
                <a:latin typeface="Arial"/>
                <a:cs typeface="Arial"/>
              </a:rPr>
              <a:t>is 250</a:t>
            </a:r>
            <a:r>
              <a:rPr sz="3200" b="1" spc="-8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9DD9"/>
                </a:solidFill>
                <a:latin typeface="Arial"/>
                <a:cs typeface="Arial"/>
              </a:rPr>
              <a:t>mg./egg</a:t>
            </a:r>
            <a:r>
              <a:rPr sz="3200" b="1" spc="-5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 marL="12700" marR="6985" algn="just">
              <a:lnSpc>
                <a:spcPts val="5760"/>
              </a:lnSpc>
              <a:spcBef>
                <a:spcPts val="509"/>
              </a:spcBef>
            </a:pPr>
            <a:r>
              <a:rPr sz="3200" b="1" dirty="0">
                <a:latin typeface="Arial"/>
                <a:cs typeface="Arial"/>
              </a:rPr>
              <a:t>But </a:t>
            </a:r>
            <a:r>
              <a:rPr sz="3200" b="1" spc="-5" dirty="0">
                <a:latin typeface="Arial"/>
                <a:cs typeface="Arial"/>
              </a:rPr>
              <a:t>this should not </a:t>
            </a:r>
            <a:r>
              <a:rPr sz="3200" b="1" dirty="0">
                <a:latin typeface="Arial"/>
                <a:cs typeface="Arial"/>
              </a:rPr>
              <a:t>be </a:t>
            </a:r>
            <a:r>
              <a:rPr sz="3200" b="1" spc="-5" dirty="0">
                <a:latin typeface="Arial"/>
                <a:cs typeface="Arial"/>
              </a:rPr>
              <a:t>avoided </a:t>
            </a:r>
            <a:r>
              <a:rPr sz="3200" b="1" dirty="0">
                <a:latin typeface="Arial"/>
                <a:cs typeface="Arial"/>
              </a:rPr>
              <a:t>by </a:t>
            </a:r>
            <a:r>
              <a:rPr sz="3200" b="1" spc="-5" dirty="0">
                <a:latin typeface="Arial"/>
                <a:cs typeface="Arial"/>
              </a:rPr>
              <a:t>others from  </a:t>
            </a:r>
            <a:r>
              <a:rPr sz="3200" b="1" dirty="0">
                <a:latin typeface="Arial"/>
                <a:cs typeface="Arial"/>
              </a:rPr>
              <a:t>eating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eggs.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0"/>
            <a:ext cx="8089265" cy="578802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BUTTER- </a:t>
            </a:r>
            <a:r>
              <a:rPr sz="2400" dirty="0">
                <a:latin typeface="Arial"/>
                <a:cs typeface="Arial"/>
              </a:rPr>
              <a:t>It is rich in vit A (3200 micro gm/100 gm) &amp;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vit.D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Nutrients/100</a:t>
            </a:r>
            <a:r>
              <a:rPr sz="2800" b="1" spc="2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9DD9"/>
                </a:solidFill>
                <a:latin typeface="Arial"/>
                <a:cs typeface="Arial"/>
              </a:rPr>
              <a:t>gm-</a:t>
            </a:r>
            <a:endParaRPr sz="2800">
              <a:latin typeface="Arial"/>
              <a:cs typeface="Arial"/>
            </a:endParaRPr>
          </a:p>
          <a:p>
            <a:pPr marL="12700" marR="6247130">
              <a:lnSpc>
                <a:spcPct val="150000"/>
              </a:lnSpc>
            </a:pPr>
            <a:r>
              <a:rPr sz="2800" dirty="0">
                <a:solidFill>
                  <a:srgbClr val="FFC000"/>
                </a:solidFill>
                <a:latin typeface="Arial"/>
                <a:cs typeface="Arial"/>
              </a:rPr>
              <a:t>Protein-nill  Carboh-</a:t>
            </a:r>
            <a:r>
              <a:rPr sz="2800" spc="-6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C000"/>
                </a:solidFill>
                <a:latin typeface="Arial"/>
                <a:cs typeface="Arial"/>
              </a:rPr>
              <a:t>nill  </a:t>
            </a:r>
            <a:r>
              <a:rPr sz="2800" spc="-5" dirty="0">
                <a:latin typeface="Arial"/>
                <a:cs typeface="Arial"/>
              </a:rPr>
              <a:t>Fat-80 gm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800" dirty="0">
                <a:latin typeface="Arial"/>
                <a:cs typeface="Arial"/>
              </a:rPr>
              <a:t>Energy-720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Kcal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PHI-</a:t>
            </a:r>
            <a:endParaRPr sz="2800">
              <a:latin typeface="Arial"/>
              <a:cs typeface="Arial"/>
            </a:endParaRPr>
          </a:p>
          <a:p>
            <a:pPr marL="12700" marR="1697355">
              <a:lnSpc>
                <a:spcPts val="5040"/>
              </a:lnSpc>
              <a:spcBef>
                <a:spcPts val="445"/>
              </a:spcBef>
            </a:pPr>
            <a:r>
              <a:rPr sz="2800" dirty="0">
                <a:latin typeface="Arial"/>
                <a:cs typeface="Arial"/>
              </a:rPr>
              <a:t>contains saturated fat-Atherogenic  </a:t>
            </a:r>
            <a:r>
              <a:rPr sz="2800" spc="-5" dirty="0">
                <a:latin typeface="Arial"/>
                <a:cs typeface="Arial"/>
              </a:rPr>
              <a:t>Excess consuption leads to</a:t>
            </a:r>
            <a:r>
              <a:rPr sz="2800" spc="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dyslipidemia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0"/>
            <a:ext cx="8684260" cy="6428740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28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GHEE- </a:t>
            </a:r>
            <a:r>
              <a:rPr sz="2800" dirty="0">
                <a:latin typeface="Arial"/>
                <a:cs typeface="Arial"/>
              </a:rPr>
              <a:t>It contains </a:t>
            </a:r>
            <a:r>
              <a:rPr sz="2800" spc="-5" dirty="0">
                <a:latin typeface="Arial"/>
                <a:cs typeface="Arial"/>
              </a:rPr>
              <a:t>200 </a:t>
            </a:r>
            <a:r>
              <a:rPr sz="2800" dirty="0">
                <a:latin typeface="Arial"/>
                <a:cs typeface="Arial"/>
              </a:rPr>
              <a:t>micro gm carotene/100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gm</a:t>
            </a:r>
            <a:endParaRPr sz="2800">
              <a:latin typeface="Arial"/>
              <a:cs typeface="Arial"/>
            </a:endParaRPr>
          </a:p>
          <a:p>
            <a:pPr marL="12700" marR="5776595">
              <a:lnSpc>
                <a:spcPct val="150000"/>
              </a:lnSpc>
            </a:pP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Nutrients/100</a:t>
            </a:r>
            <a:r>
              <a:rPr sz="2800" b="1" spc="-20" dirty="0">
                <a:solidFill>
                  <a:srgbClr val="009DD9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gm  </a:t>
            </a:r>
            <a:r>
              <a:rPr sz="2800" dirty="0">
                <a:solidFill>
                  <a:srgbClr val="FFC000"/>
                </a:solidFill>
                <a:latin typeface="Arial"/>
                <a:cs typeface="Arial"/>
              </a:rPr>
              <a:t>Protein-nill  Carbohydrate- nill  </a:t>
            </a:r>
            <a:r>
              <a:rPr sz="2800" spc="-5" dirty="0">
                <a:latin typeface="Arial"/>
                <a:cs typeface="Arial"/>
              </a:rPr>
              <a:t>Fat-100 gm  </a:t>
            </a:r>
            <a:r>
              <a:rPr sz="2800" dirty="0">
                <a:latin typeface="Arial"/>
                <a:cs typeface="Arial"/>
              </a:rPr>
              <a:t>Energy-900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Kcal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800" b="1" spc="-5" dirty="0">
                <a:solidFill>
                  <a:srgbClr val="009DD9"/>
                </a:solidFill>
                <a:latin typeface="Arial"/>
                <a:cs typeface="Arial"/>
              </a:rPr>
              <a:t>PHI- </a:t>
            </a:r>
            <a:r>
              <a:rPr sz="2800" spc="-5" dirty="0">
                <a:latin typeface="Arial"/>
                <a:cs typeface="Arial"/>
              </a:rPr>
              <a:t>It contains </a:t>
            </a:r>
            <a:r>
              <a:rPr sz="2800" dirty="0">
                <a:latin typeface="Arial"/>
                <a:cs typeface="Arial"/>
              </a:rPr>
              <a:t>saturated fatty </a:t>
            </a:r>
            <a:r>
              <a:rPr sz="2800" spc="-5" dirty="0">
                <a:latin typeface="Arial"/>
                <a:cs typeface="Arial"/>
              </a:rPr>
              <a:t>acids which leads to the  </a:t>
            </a:r>
            <a:r>
              <a:rPr sz="2800" dirty="0">
                <a:latin typeface="Arial"/>
                <a:cs typeface="Arial"/>
              </a:rPr>
              <a:t>development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dirty="0">
                <a:latin typeface="Arial"/>
                <a:cs typeface="Arial"/>
              </a:rPr>
              <a:t>cardiovascular diseases. It </a:t>
            </a:r>
            <a:r>
              <a:rPr sz="2800" spc="-5" dirty="0">
                <a:latin typeface="Arial"/>
                <a:cs typeface="Arial"/>
              </a:rPr>
              <a:t>is not  advised </a:t>
            </a:r>
            <a:r>
              <a:rPr sz="2800" dirty="0">
                <a:latin typeface="Arial"/>
                <a:cs typeface="Arial"/>
              </a:rPr>
              <a:t>in </a:t>
            </a:r>
            <a:r>
              <a:rPr sz="2800" spc="-5" dirty="0">
                <a:latin typeface="Arial"/>
                <a:cs typeface="Arial"/>
              </a:rPr>
              <a:t>HTN, </a:t>
            </a:r>
            <a:r>
              <a:rPr sz="2800" spc="-10" dirty="0">
                <a:latin typeface="Arial"/>
                <a:cs typeface="Arial"/>
              </a:rPr>
              <a:t>CVD, </a:t>
            </a:r>
            <a:r>
              <a:rPr sz="2800" spc="-5" dirty="0">
                <a:latin typeface="Arial"/>
                <a:cs typeface="Arial"/>
              </a:rPr>
              <a:t>DM,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Obesity.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spc="-5" dirty="0">
                <a:latin typeface="Arial"/>
                <a:cs typeface="Arial"/>
              </a:rPr>
              <a:t>No </a:t>
            </a:r>
            <a:r>
              <a:rPr sz="2800" dirty="0">
                <a:latin typeface="Arial"/>
                <a:cs typeface="Arial"/>
              </a:rPr>
              <a:t>other </a:t>
            </a:r>
            <a:r>
              <a:rPr sz="2800" spc="-5" dirty="0">
                <a:latin typeface="Arial"/>
                <a:cs typeface="Arial"/>
              </a:rPr>
              <a:t>vitamins </a:t>
            </a:r>
            <a:r>
              <a:rPr sz="2800" dirty="0">
                <a:latin typeface="Arial"/>
                <a:cs typeface="Arial"/>
              </a:rPr>
              <a:t>and </a:t>
            </a:r>
            <a:r>
              <a:rPr sz="2800" spc="-5" dirty="0">
                <a:latin typeface="Arial"/>
                <a:cs typeface="Arial"/>
              </a:rPr>
              <a:t>minirals are</a:t>
            </a:r>
            <a:r>
              <a:rPr sz="2800" spc="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present.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43433"/>
            <a:ext cx="47536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Constantia"/>
                <a:cs typeface="Constantia"/>
              </a:rPr>
              <a:t>REFINED </a:t>
            </a:r>
            <a:r>
              <a:rPr sz="3200" spc="-30" dirty="0">
                <a:latin typeface="Constantia"/>
                <a:cs typeface="Constantia"/>
              </a:rPr>
              <a:t>MUSTARD</a:t>
            </a:r>
            <a:r>
              <a:rPr sz="3200" spc="-105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OIL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39" y="1018489"/>
            <a:ext cx="847852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spc="-35" dirty="0">
                <a:latin typeface="Constantia"/>
                <a:cs typeface="Constantia"/>
              </a:rPr>
              <a:t>It </a:t>
            </a:r>
            <a:r>
              <a:rPr sz="3200" spc="-5" dirty="0">
                <a:latin typeface="Constantia"/>
                <a:cs typeface="Constantia"/>
              </a:rPr>
              <a:t>can </a:t>
            </a:r>
            <a:r>
              <a:rPr sz="3200" dirty="0">
                <a:latin typeface="Constantia"/>
                <a:cs typeface="Constantia"/>
              </a:rPr>
              <a:t>be </a:t>
            </a:r>
            <a:r>
              <a:rPr sz="3200" spc="-20" dirty="0">
                <a:latin typeface="Constantia"/>
                <a:cs typeface="Constantia"/>
              </a:rPr>
              <a:t>produced </a:t>
            </a:r>
            <a:r>
              <a:rPr sz="3200" spc="-10" dirty="0">
                <a:latin typeface="Constantia"/>
                <a:cs typeface="Constantia"/>
              </a:rPr>
              <a:t>from </a:t>
            </a:r>
            <a:r>
              <a:rPr sz="3200" spc="-5" dirty="0">
                <a:latin typeface="Constantia"/>
                <a:cs typeface="Constantia"/>
              </a:rPr>
              <a:t>black </a:t>
            </a:r>
            <a:r>
              <a:rPr sz="3200" spc="-10" dirty="0">
                <a:latin typeface="Constantia"/>
                <a:cs typeface="Constantia"/>
              </a:rPr>
              <a:t>mustard</a:t>
            </a:r>
            <a:r>
              <a:rPr sz="3200" spc="-470" dirty="0">
                <a:latin typeface="Constantia"/>
                <a:cs typeface="Constantia"/>
              </a:rPr>
              <a:t> </a:t>
            </a:r>
            <a:r>
              <a:rPr sz="3200" spc="-5" dirty="0">
                <a:latin typeface="Constantia"/>
                <a:cs typeface="Constantia"/>
              </a:rPr>
              <a:t>(Brassica  </a:t>
            </a:r>
            <a:r>
              <a:rPr sz="3200" spc="-10" dirty="0">
                <a:latin typeface="Constantia"/>
                <a:cs typeface="Constantia"/>
              </a:rPr>
              <a:t>nigra), </a:t>
            </a:r>
            <a:r>
              <a:rPr sz="3200" spc="-25" dirty="0">
                <a:latin typeface="Constantia"/>
                <a:cs typeface="Constantia"/>
              </a:rPr>
              <a:t>brown </a:t>
            </a:r>
            <a:r>
              <a:rPr sz="3200" dirty="0">
                <a:latin typeface="Constantia"/>
                <a:cs typeface="Constantia"/>
              </a:rPr>
              <a:t>Indian </a:t>
            </a:r>
            <a:r>
              <a:rPr sz="3200" spc="-15" dirty="0">
                <a:latin typeface="Constantia"/>
                <a:cs typeface="Constantia"/>
              </a:rPr>
              <a:t>mustard </a:t>
            </a:r>
            <a:r>
              <a:rPr sz="3200" spc="-10" dirty="0">
                <a:latin typeface="Constantia"/>
                <a:cs typeface="Constantia"/>
              </a:rPr>
              <a:t>(Brassica juncea),  </a:t>
            </a:r>
            <a:r>
              <a:rPr sz="3200" dirty="0">
                <a:latin typeface="Constantia"/>
                <a:cs typeface="Constantia"/>
              </a:rPr>
              <a:t>and </a:t>
            </a:r>
            <a:r>
              <a:rPr sz="3200" spc="-20" dirty="0">
                <a:latin typeface="Constantia"/>
                <a:cs typeface="Constantia"/>
              </a:rPr>
              <a:t>white </a:t>
            </a:r>
            <a:r>
              <a:rPr sz="3200" spc="-15" dirty="0">
                <a:latin typeface="Constantia"/>
                <a:cs typeface="Constantia"/>
              </a:rPr>
              <a:t>mustard </a:t>
            </a:r>
            <a:r>
              <a:rPr sz="3200" spc="-10" dirty="0">
                <a:latin typeface="Constantia"/>
                <a:cs typeface="Constantia"/>
              </a:rPr>
              <a:t>(Brassica</a:t>
            </a:r>
            <a:r>
              <a:rPr sz="3200" spc="-225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hirta).</a:t>
            </a:r>
            <a:endParaRPr sz="32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3200" spc="-20" dirty="0">
                <a:latin typeface="Constantia"/>
                <a:cs typeface="Constantia"/>
              </a:rPr>
              <a:t>Mustard </a:t>
            </a:r>
            <a:r>
              <a:rPr sz="3200" spc="-5" dirty="0">
                <a:latin typeface="Constantia"/>
                <a:cs typeface="Constantia"/>
              </a:rPr>
              <a:t>Oil </a:t>
            </a:r>
            <a:r>
              <a:rPr sz="3200" dirty="0">
                <a:latin typeface="Constantia"/>
                <a:cs typeface="Constantia"/>
              </a:rPr>
              <a:t>has about 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60% </a:t>
            </a:r>
            <a:r>
              <a:rPr sz="3200" spc="-50" dirty="0">
                <a:solidFill>
                  <a:srgbClr val="00AF50"/>
                </a:solidFill>
                <a:latin typeface="Constantia"/>
                <a:cs typeface="Constantia"/>
              </a:rPr>
              <a:t>MUFA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&amp; 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21%</a:t>
            </a:r>
            <a:r>
              <a:rPr sz="3200" spc="-290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spc="-60" dirty="0">
                <a:solidFill>
                  <a:srgbClr val="00AF50"/>
                </a:solidFill>
                <a:latin typeface="Constantia"/>
                <a:cs typeface="Constantia"/>
              </a:rPr>
              <a:t>PUFA</a:t>
            </a:r>
            <a:endParaRPr sz="32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Constantia"/>
                <a:cs typeface="Constantia"/>
              </a:rPr>
              <a:t>.</a:t>
            </a:r>
            <a:endParaRPr sz="3200">
              <a:latin typeface="Constantia"/>
              <a:cs typeface="Constantia"/>
            </a:endParaRPr>
          </a:p>
          <a:p>
            <a:pPr marL="102235">
              <a:lnSpc>
                <a:spcPct val="100000"/>
              </a:lnSpc>
            </a:pPr>
            <a:r>
              <a:rPr sz="3200" b="1" spc="-15" dirty="0">
                <a:solidFill>
                  <a:srgbClr val="009DD9"/>
                </a:solidFill>
                <a:latin typeface="Constantia"/>
                <a:cs typeface="Constantia"/>
              </a:rPr>
              <a:t>Advantages </a:t>
            </a:r>
            <a:r>
              <a:rPr sz="3200" b="1" dirty="0">
                <a:solidFill>
                  <a:srgbClr val="009DD9"/>
                </a:solidFill>
                <a:latin typeface="Constantia"/>
                <a:cs typeface="Constantia"/>
              </a:rPr>
              <a:t>Of </a:t>
            </a:r>
            <a:r>
              <a:rPr sz="3200" b="1" spc="-20" dirty="0">
                <a:solidFill>
                  <a:srgbClr val="009DD9"/>
                </a:solidFill>
                <a:latin typeface="Constantia"/>
                <a:cs typeface="Constantia"/>
              </a:rPr>
              <a:t>Mustard</a:t>
            </a:r>
            <a:r>
              <a:rPr sz="3200" b="1" spc="-25" dirty="0">
                <a:solidFill>
                  <a:srgbClr val="009DD9"/>
                </a:solidFill>
                <a:latin typeface="Constantia"/>
                <a:cs typeface="Constantia"/>
              </a:rPr>
              <a:t> </a:t>
            </a:r>
            <a:r>
              <a:rPr sz="3200" b="1" dirty="0">
                <a:solidFill>
                  <a:srgbClr val="009DD9"/>
                </a:solidFill>
                <a:latin typeface="Constantia"/>
                <a:cs typeface="Constantia"/>
              </a:rPr>
              <a:t>Oil</a:t>
            </a:r>
            <a:endParaRPr sz="3200">
              <a:latin typeface="Constantia"/>
              <a:cs typeface="Constantia"/>
            </a:endParaRPr>
          </a:p>
          <a:p>
            <a:pPr marL="12700" marR="177165">
              <a:lnSpc>
                <a:spcPct val="100000"/>
              </a:lnSpc>
            </a:pPr>
            <a:r>
              <a:rPr sz="3200" spc="-15" dirty="0">
                <a:latin typeface="Constantia"/>
                <a:cs typeface="Constantia"/>
              </a:rPr>
              <a:t>Helps</a:t>
            </a:r>
            <a:r>
              <a:rPr sz="3200" spc="-100" dirty="0">
                <a:latin typeface="Constantia"/>
                <a:cs typeface="Constantia"/>
              </a:rPr>
              <a:t> </a:t>
            </a:r>
            <a:r>
              <a:rPr sz="3200" spc="-30" dirty="0">
                <a:latin typeface="Constantia"/>
                <a:cs typeface="Constantia"/>
              </a:rPr>
              <a:t>to</a:t>
            </a:r>
            <a:r>
              <a:rPr sz="3200" spc="-145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stay</a:t>
            </a:r>
            <a:r>
              <a:rPr sz="3200" spc="-160" dirty="0">
                <a:latin typeface="Constantia"/>
                <a:cs typeface="Constantia"/>
              </a:rPr>
              <a:t> </a:t>
            </a:r>
            <a:r>
              <a:rPr sz="3200" spc="-45" dirty="0">
                <a:latin typeface="Constantia"/>
                <a:cs typeface="Constantia"/>
              </a:rPr>
              <a:t>away</a:t>
            </a:r>
            <a:r>
              <a:rPr sz="3200" spc="-95" dirty="0">
                <a:latin typeface="Constantia"/>
                <a:cs typeface="Constantia"/>
              </a:rPr>
              <a:t> </a:t>
            </a:r>
            <a:r>
              <a:rPr sz="3200" spc="-15" dirty="0">
                <a:latin typeface="Constantia"/>
                <a:cs typeface="Constantia"/>
              </a:rPr>
              <a:t>from</a:t>
            </a:r>
            <a:r>
              <a:rPr sz="3200" spc="-135" dirty="0">
                <a:latin typeface="Constantia"/>
                <a:cs typeface="Constantia"/>
              </a:rPr>
              <a:t> </a:t>
            </a:r>
            <a:r>
              <a:rPr sz="3200" spc="-15" dirty="0">
                <a:solidFill>
                  <a:srgbClr val="00AF50"/>
                </a:solidFill>
                <a:latin typeface="Constantia"/>
                <a:cs typeface="Constantia"/>
              </a:rPr>
              <a:t>coronary</a:t>
            </a:r>
            <a:r>
              <a:rPr sz="3200" spc="-90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heart</a:t>
            </a:r>
            <a:r>
              <a:rPr sz="3200" spc="-180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diseases  </a:t>
            </a:r>
            <a:r>
              <a:rPr sz="3200" spc="-35" dirty="0">
                <a:latin typeface="Constantia"/>
                <a:cs typeface="Constantia"/>
              </a:rPr>
              <a:t>It</a:t>
            </a:r>
            <a:r>
              <a:rPr sz="3200" spc="-175" dirty="0">
                <a:latin typeface="Constantia"/>
                <a:cs typeface="Constantia"/>
              </a:rPr>
              <a:t> </a:t>
            </a:r>
            <a:r>
              <a:rPr sz="3200" spc="-5" dirty="0">
                <a:latin typeface="Constantia"/>
                <a:cs typeface="Constantia"/>
              </a:rPr>
              <a:t>can</a:t>
            </a:r>
            <a:r>
              <a:rPr sz="3200" spc="-55" dirty="0">
                <a:latin typeface="Constantia"/>
                <a:cs typeface="Constantia"/>
              </a:rPr>
              <a:t> </a:t>
            </a:r>
            <a:r>
              <a:rPr sz="3200" spc="-5" dirty="0">
                <a:latin typeface="Constantia"/>
                <a:cs typeface="Constantia"/>
              </a:rPr>
              <a:t>be</a:t>
            </a:r>
            <a:r>
              <a:rPr sz="3200" spc="-130" dirty="0">
                <a:latin typeface="Constantia"/>
                <a:cs typeface="Constantia"/>
              </a:rPr>
              <a:t> </a:t>
            </a:r>
            <a:r>
              <a:rPr sz="3200" spc="-5" dirty="0">
                <a:latin typeface="Constantia"/>
                <a:cs typeface="Constantia"/>
              </a:rPr>
              <a:t>used</a:t>
            </a:r>
            <a:r>
              <a:rPr sz="3200" spc="-85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as</a:t>
            </a:r>
            <a:r>
              <a:rPr sz="3200" spc="-150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an</a:t>
            </a:r>
            <a:r>
              <a:rPr sz="3200" spc="-114" dirty="0">
                <a:latin typeface="Constantia"/>
                <a:cs typeface="Constantia"/>
              </a:rPr>
              <a:t> 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antibacterial</a:t>
            </a:r>
            <a:r>
              <a:rPr sz="3200" spc="-90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oil</a:t>
            </a:r>
            <a:endParaRPr sz="32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3200" spc="-10" dirty="0">
                <a:latin typeface="Constantia"/>
                <a:cs typeface="Constantia"/>
              </a:rPr>
              <a:t>Useful for 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treating </a:t>
            </a:r>
            <a:r>
              <a:rPr sz="3200" spc="-20" dirty="0">
                <a:solidFill>
                  <a:srgbClr val="00AF50"/>
                </a:solidFill>
                <a:latin typeface="Constantia"/>
                <a:cs typeface="Constantia"/>
              </a:rPr>
              <a:t>cough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and</a:t>
            </a:r>
            <a:r>
              <a:rPr sz="3200" spc="-509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spc="-15" dirty="0">
                <a:solidFill>
                  <a:srgbClr val="00AF50"/>
                </a:solidFill>
                <a:latin typeface="Constantia"/>
                <a:cs typeface="Constantia"/>
              </a:rPr>
              <a:t>cold</a:t>
            </a:r>
            <a:endParaRPr sz="3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127564"/>
            <a:ext cx="8994140" cy="6611620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09855" algn="just">
              <a:lnSpc>
                <a:spcPct val="100000"/>
              </a:lnSpc>
              <a:spcBef>
                <a:spcPts val="2025"/>
              </a:spcBef>
            </a:pPr>
            <a:r>
              <a:rPr sz="3200" b="1" spc="-5" dirty="0">
                <a:solidFill>
                  <a:srgbClr val="FF0000"/>
                </a:solidFill>
                <a:latin typeface="Constantia"/>
                <a:cs typeface="Constantia"/>
              </a:rPr>
              <a:t>REFINED </a:t>
            </a:r>
            <a:r>
              <a:rPr sz="3200" b="1" spc="-50" dirty="0">
                <a:solidFill>
                  <a:srgbClr val="FF0000"/>
                </a:solidFill>
                <a:latin typeface="Constantia"/>
                <a:cs typeface="Constantia"/>
              </a:rPr>
              <a:t>SOYABEAN</a:t>
            </a:r>
            <a:r>
              <a:rPr sz="3200" b="1" spc="-5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Constantia"/>
                <a:cs typeface="Constantia"/>
              </a:rPr>
              <a:t>OIL</a:t>
            </a:r>
            <a:endParaRPr sz="3200">
              <a:latin typeface="Constantia"/>
              <a:cs typeface="Constantia"/>
            </a:endParaRPr>
          </a:p>
          <a:p>
            <a:pPr marL="12700" marR="5080" algn="just">
              <a:lnSpc>
                <a:spcPct val="150000"/>
              </a:lnSpc>
            </a:pPr>
            <a:r>
              <a:rPr sz="3200" spc="-45" dirty="0">
                <a:latin typeface="Constantia"/>
                <a:cs typeface="Constantia"/>
              </a:rPr>
              <a:t>It </a:t>
            </a:r>
            <a:r>
              <a:rPr sz="3200" spc="-10" dirty="0">
                <a:latin typeface="Constantia"/>
                <a:cs typeface="Constantia"/>
              </a:rPr>
              <a:t>contains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61% </a:t>
            </a:r>
            <a:r>
              <a:rPr sz="3200" spc="-65" dirty="0">
                <a:solidFill>
                  <a:srgbClr val="00AF50"/>
                </a:solidFill>
                <a:latin typeface="Constantia"/>
                <a:cs typeface="Constantia"/>
              </a:rPr>
              <a:t>PUFA</a:t>
            </a:r>
            <a:r>
              <a:rPr sz="3200" spc="670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and 24% </a:t>
            </a:r>
            <a:r>
              <a:rPr sz="3200" spc="-55" dirty="0">
                <a:solidFill>
                  <a:srgbClr val="00AF50"/>
                </a:solidFill>
                <a:latin typeface="Constantia"/>
                <a:cs typeface="Constantia"/>
              </a:rPr>
              <a:t>MUFA </a:t>
            </a:r>
            <a:r>
              <a:rPr sz="3200" spc="-15" dirty="0">
                <a:solidFill>
                  <a:srgbClr val="00AF50"/>
                </a:solidFill>
                <a:latin typeface="Constantia"/>
                <a:cs typeface="Constantia"/>
              </a:rPr>
              <a:t>(</a:t>
            </a:r>
            <a:r>
              <a:rPr sz="3200" spc="-15" dirty="0">
                <a:solidFill>
                  <a:srgbClr val="009DD9"/>
                </a:solidFill>
                <a:latin typeface="Constantia"/>
                <a:cs typeface="Constantia"/>
              </a:rPr>
              <a:t>85%  unsaturated </a:t>
            </a:r>
            <a:r>
              <a:rPr sz="3200" dirty="0">
                <a:solidFill>
                  <a:srgbClr val="009DD9"/>
                </a:solidFill>
                <a:latin typeface="Constantia"/>
                <a:cs typeface="Constantia"/>
              </a:rPr>
              <a:t>fats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) </a:t>
            </a:r>
            <a:r>
              <a:rPr sz="3200" spc="-10" dirty="0">
                <a:latin typeface="Constantia"/>
                <a:cs typeface="Constantia"/>
              </a:rPr>
              <a:t>which </a:t>
            </a:r>
            <a:r>
              <a:rPr sz="3200" spc="-5" dirty="0">
                <a:latin typeface="Constantia"/>
                <a:cs typeface="Constantia"/>
              </a:rPr>
              <a:t>is </a:t>
            </a:r>
            <a:r>
              <a:rPr sz="3200" spc="-15" dirty="0">
                <a:latin typeface="Constantia"/>
                <a:cs typeface="Constantia"/>
              </a:rPr>
              <a:t>comparable </a:t>
            </a:r>
            <a:r>
              <a:rPr sz="3200" spc="-45" dirty="0">
                <a:latin typeface="Constantia"/>
                <a:cs typeface="Constantia"/>
              </a:rPr>
              <a:t>to, </a:t>
            </a:r>
            <a:r>
              <a:rPr sz="3200" dirty="0">
                <a:latin typeface="Constantia"/>
                <a:cs typeface="Constantia"/>
              </a:rPr>
              <a:t>or </a:t>
            </a:r>
            <a:r>
              <a:rPr sz="3200" spc="-20" dirty="0">
                <a:latin typeface="Constantia"/>
                <a:cs typeface="Constantia"/>
              </a:rPr>
              <a:t>even  better </a:t>
            </a:r>
            <a:r>
              <a:rPr sz="3200" spc="-5" dirty="0">
                <a:latin typeface="Constantia"/>
                <a:cs typeface="Constantia"/>
              </a:rPr>
              <a:t>than most </a:t>
            </a:r>
            <a:r>
              <a:rPr sz="3200" spc="-15" dirty="0">
                <a:latin typeface="Constantia"/>
                <a:cs typeface="Constantia"/>
              </a:rPr>
              <a:t>vegetable</a:t>
            </a:r>
            <a:r>
              <a:rPr sz="3200" spc="-535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oils</a:t>
            </a:r>
            <a:endParaRPr sz="3200">
              <a:latin typeface="Constantia"/>
              <a:cs typeface="Constantia"/>
            </a:endParaRPr>
          </a:p>
          <a:p>
            <a:pPr marL="12700" marR="5080" algn="just">
              <a:lnSpc>
                <a:spcPct val="150000"/>
              </a:lnSpc>
            </a:pPr>
            <a:r>
              <a:rPr sz="3200" spc="-15" dirty="0">
                <a:latin typeface="Constantia"/>
                <a:cs typeface="Constantia"/>
              </a:rPr>
              <a:t>Presence</a:t>
            </a:r>
            <a:r>
              <a:rPr sz="3200" spc="770" dirty="0">
                <a:latin typeface="Constantia"/>
                <a:cs typeface="Constantia"/>
              </a:rPr>
              <a:t> </a:t>
            </a:r>
            <a:r>
              <a:rPr sz="3200" spc="-5" dirty="0">
                <a:latin typeface="Constantia"/>
                <a:cs typeface="Constantia"/>
              </a:rPr>
              <a:t>of </a:t>
            </a:r>
            <a:r>
              <a:rPr sz="3200" spc="-40" dirty="0">
                <a:latin typeface="Constantia"/>
                <a:cs typeface="Constantia"/>
              </a:rPr>
              <a:t>Poly </a:t>
            </a:r>
            <a:r>
              <a:rPr sz="3200" dirty="0">
                <a:latin typeface="Constantia"/>
                <a:cs typeface="Constantia"/>
              </a:rPr>
              <a:t>and </a:t>
            </a:r>
            <a:r>
              <a:rPr sz="3200" spc="-10" dirty="0">
                <a:latin typeface="Constantia"/>
                <a:cs typeface="Constantia"/>
              </a:rPr>
              <a:t>monounsaturated </a:t>
            </a:r>
            <a:r>
              <a:rPr sz="3200" spc="-5" dirty="0">
                <a:latin typeface="Constantia"/>
                <a:cs typeface="Constantia"/>
              </a:rPr>
              <a:t>fats  </a:t>
            </a:r>
            <a:r>
              <a:rPr sz="3200" spc="-20" dirty="0">
                <a:solidFill>
                  <a:srgbClr val="00AF50"/>
                </a:solidFill>
                <a:latin typeface="Constantia"/>
                <a:cs typeface="Constantia"/>
              </a:rPr>
              <a:t>reduces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serum </a:t>
            </a:r>
            <a:r>
              <a:rPr sz="3200" spc="-15" dirty="0">
                <a:solidFill>
                  <a:srgbClr val="00AF50"/>
                </a:solidFill>
                <a:latin typeface="Constantia"/>
                <a:cs typeface="Constantia"/>
              </a:rPr>
              <a:t>cholesterol</a:t>
            </a:r>
            <a:r>
              <a:rPr sz="3200" spc="770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spc="-15" dirty="0">
                <a:solidFill>
                  <a:srgbClr val="00AF50"/>
                </a:solidFill>
                <a:latin typeface="Constantia"/>
                <a:cs typeface="Constantia"/>
              </a:rPr>
              <a:t>levels,  </a:t>
            </a:r>
            <a:r>
              <a:rPr sz="3200" spc="-10" dirty="0">
                <a:latin typeface="Constantia"/>
                <a:cs typeface="Constantia"/>
              </a:rPr>
              <a:t>which </a:t>
            </a:r>
            <a:r>
              <a:rPr sz="3200" spc="-20" dirty="0">
                <a:latin typeface="Constantia"/>
                <a:cs typeface="Constantia"/>
              </a:rPr>
              <a:t>makes  </a:t>
            </a:r>
            <a:r>
              <a:rPr sz="3200" dirty="0">
                <a:latin typeface="Constantia"/>
                <a:cs typeface="Constantia"/>
              </a:rPr>
              <a:t>people ‘</a:t>
            </a:r>
            <a:r>
              <a:rPr sz="3200" dirty="0">
                <a:solidFill>
                  <a:srgbClr val="009DD9"/>
                </a:solidFill>
                <a:latin typeface="Constantia"/>
                <a:cs typeface="Constantia"/>
              </a:rPr>
              <a:t>heart</a:t>
            </a:r>
            <a:r>
              <a:rPr sz="3200" spc="-200" dirty="0">
                <a:solidFill>
                  <a:srgbClr val="009DD9"/>
                </a:solidFill>
                <a:latin typeface="Constantia"/>
                <a:cs typeface="Constantia"/>
              </a:rPr>
              <a:t> </a:t>
            </a:r>
            <a:r>
              <a:rPr sz="3200" spc="-5" dirty="0">
                <a:solidFill>
                  <a:srgbClr val="009DD9"/>
                </a:solidFill>
                <a:latin typeface="Constantia"/>
                <a:cs typeface="Constantia"/>
              </a:rPr>
              <a:t>healthy'.</a:t>
            </a:r>
            <a:endParaRPr sz="3200">
              <a:latin typeface="Constantia"/>
              <a:cs typeface="Constantia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3200" spc="-45" dirty="0">
                <a:latin typeface="Constantia"/>
                <a:cs typeface="Constantia"/>
              </a:rPr>
              <a:t>It </a:t>
            </a:r>
            <a:r>
              <a:rPr sz="3200" dirty="0">
                <a:latin typeface="Constantia"/>
                <a:cs typeface="Constantia"/>
              </a:rPr>
              <a:t>also </a:t>
            </a:r>
            <a:r>
              <a:rPr sz="3200" spc="-15" dirty="0">
                <a:solidFill>
                  <a:srgbClr val="00AF50"/>
                </a:solidFill>
                <a:latin typeface="Constantia"/>
                <a:cs typeface="Constantia"/>
              </a:rPr>
              <a:t>contains </a:t>
            </a:r>
            <a:r>
              <a:rPr sz="3200" spc="-5" dirty="0">
                <a:solidFill>
                  <a:srgbClr val="009DD9"/>
                </a:solidFill>
                <a:latin typeface="Constantia"/>
                <a:cs typeface="Constantia"/>
              </a:rPr>
              <a:t>Omega </a:t>
            </a:r>
            <a:r>
              <a:rPr sz="3200" dirty="0">
                <a:solidFill>
                  <a:srgbClr val="009DD9"/>
                </a:solidFill>
                <a:latin typeface="Constantia"/>
                <a:cs typeface="Constantia"/>
              </a:rPr>
              <a:t>3 </a:t>
            </a:r>
            <a:r>
              <a:rPr sz="3200" spc="-15" dirty="0">
                <a:solidFill>
                  <a:srgbClr val="009DD9"/>
                </a:solidFill>
                <a:latin typeface="Constantia"/>
                <a:cs typeface="Constantia"/>
              </a:rPr>
              <a:t>fatty </a:t>
            </a:r>
            <a:r>
              <a:rPr sz="3200" spc="-5" dirty="0">
                <a:solidFill>
                  <a:srgbClr val="009DD9"/>
                </a:solidFill>
                <a:latin typeface="Constantia"/>
                <a:cs typeface="Constantia"/>
              </a:rPr>
              <a:t>acids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, </a:t>
            </a:r>
            <a:r>
              <a:rPr sz="3200" spc="-10" dirty="0">
                <a:solidFill>
                  <a:srgbClr val="00AF50"/>
                </a:solidFill>
                <a:latin typeface="Constantia"/>
                <a:cs typeface="Constantia"/>
              </a:rPr>
              <a:t>which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help in  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the </a:t>
            </a:r>
            <a:r>
              <a:rPr sz="3200" spc="-10" dirty="0">
                <a:solidFill>
                  <a:srgbClr val="00AF50"/>
                </a:solidFill>
                <a:latin typeface="Constantia"/>
                <a:cs typeface="Constantia"/>
              </a:rPr>
              <a:t>protection from </a:t>
            </a:r>
            <a:r>
              <a:rPr sz="3200" dirty="0">
                <a:solidFill>
                  <a:srgbClr val="00AF50"/>
                </a:solidFill>
                <a:latin typeface="Constantia"/>
                <a:cs typeface="Constantia"/>
              </a:rPr>
              <a:t>heart</a:t>
            </a:r>
            <a:r>
              <a:rPr sz="3200" spc="-484" dirty="0">
                <a:solidFill>
                  <a:srgbClr val="00AF50"/>
                </a:solidFill>
                <a:latin typeface="Constantia"/>
                <a:cs typeface="Constantia"/>
              </a:rPr>
              <a:t> </a:t>
            </a:r>
            <a:r>
              <a:rPr sz="3200" spc="-5" dirty="0">
                <a:solidFill>
                  <a:srgbClr val="00AF50"/>
                </a:solidFill>
                <a:latin typeface="Constantia"/>
                <a:cs typeface="Constantia"/>
              </a:rPr>
              <a:t>diseases</a:t>
            </a:r>
            <a:endParaRPr sz="3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405" y="813561"/>
            <a:ext cx="7404734" cy="5469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6280" algn="ctr">
              <a:lnSpc>
                <a:spcPct val="100000"/>
              </a:lnSpc>
              <a:spcBef>
                <a:spcPts val="95"/>
              </a:spcBef>
              <a:tabLst>
                <a:tab pos="6020435" algn="l"/>
              </a:tabLst>
            </a:pPr>
            <a:r>
              <a:rPr sz="2800" b="1" spc="-10" dirty="0">
                <a:latin typeface="Constantia"/>
                <a:cs typeface="Constantia"/>
              </a:rPr>
              <a:t>Nutrients/100gm	</a:t>
            </a:r>
            <a:r>
              <a:rPr sz="2800" b="1" spc="-20" dirty="0">
                <a:latin typeface="Constantia"/>
                <a:cs typeface="Constantia"/>
              </a:rPr>
              <a:t>Content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3950">
              <a:latin typeface="Times New Roman"/>
              <a:cs typeface="Times New Roman"/>
            </a:endParaRPr>
          </a:p>
          <a:p>
            <a:pPr marL="1517015">
              <a:lnSpc>
                <a:spcPct val="100000"/>
              </a:lnSpc>
              <a:tabLst>
                <a:tab pos="6560184" algn="l"/>
              </a:tabLst>
            </a:pPr>
            <a:r>
              <a:rPr sz="2800" spc="-10" dirty="0">
                <a:latin typeface="Constantia"/>
                <a:cs typeface="Constantia"/>
              </a:rPr>
              <a:t>Calories	</a:t>
            </a:r>
            <a:r>
              <a:rPr sz="2800" spc="-5" dirty="0">
                <a:latin typeface="Constantia"/>
                <a:cs typeface="Constantia"/>
              </a:rPr>
              <a:t>61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3950">
              <a:latin typeface="Times New Roman"/>
              <a:cs typeface="Times New Roman"/>
            </a:endParaRPr>
          </a:p>
          <a:p>
            <a:pPr marL="690245" algn="ctr">
              <a:lnSpc>
                <a:spcPct val="100000"/>
              </a:lnSpc>
              <a:tabLst>
                <a:tab pos="6019165" algn="l"/>
              </a:tabLst>
            </a:pPr>
            <a:r>
              <a:rPr sz="2800" spc="-25" dirty="0">
                <a:latin typeface="Constantia"/>
                <a:cs typeface="Constantia"/>
              </a:rPr>
              <a:t>Carbohydrates	</a:t>
            </a:r>
            <a:r>
              <a:rPr sz="2800" spc="-5" dirty="0">
                <a:latin typeface="Constantia"/>
                <a:cs typeface="Constantia"/>
              </a:rPr>
              <a:t>4.7</a:t>
            </a:r>
            <a:r>
              <a:rPr sz="2800" spc="-10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g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900">
              <a:latin typeface="Times New Roman"/>
              <a:cs typeface="Times New Roman"/>
            </a:endParaRPr>
          </a:p>
          <a:p>
            <a:pPr marL="1503045">
              <a:lnSpc>
                <a:spcPct val="100000"/>
              </a:lnSpc>
              <a:tabLst>
                <a:tab pos="6395720" algn="l"/>
              </a:tabLst>
            </a:pPr>
            <a:r>
              <a:rPr sz="2800" spc="-15" dirty="0">
                <a:latin typeface="Constantia"/>
                <a:cs typeface="Constantia"/>
              </a:rPr>
              <a:t>Proteins	</a:t>
            </a:r>
            <a:r>
              <a:rPr sz="2800" spc="-5" dirty="0">
                <a:latin typeface="Constantia"/>
                <a:cs typeface="Constantia"/>
              </a:rPr>
              <a:t>5.1</a:t>
            </a:r>
            <a:r>
              <a:rPr sz="2800" spc="-16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g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3950">
              <a:latin typeface="Times New Roman"/>
              <a:cs typeface="Times New Roman"/>
            </a:endParaRPr>
          </a:p>
          <a:p>
            <a:pPr marL="1399540">
              <a:lnSpc>
                <a:spcPct val="100000"/>
              </a:lnSpc>
              <a:tabLst>
                <a:tab pos="6369685" algn="l"/>
              </a:tabLst>
            </a:pPr>
            <a:r>
              <a:rPr sz="2800" spc="-50" dirty="0">
                <a:latin typeface="Constantia"/>
                <a:cs typeface="Constantia"/>
              </a:rPr>
              <a:t>Total</a:t>
            </a:r>
            <a:r>
              <a:rPr sz="2800" spc="15" dirty="0">
                <a:latin typeface="Constantia"/>
                <a:cs typeface="Constantia"/>
              </a:rPr>
              <a:t> </a:t>
            </a:r>
            <a:r>
              <a:rPr sz="2800" spc="-35" dirty="0">
                <a:latin typeface="Constantia"/>
                <a:cs typeface="Constantia"/>
              </a:rPr>
              <a:t>Fats	</a:t>
            </a:r>
            <a:r>
              <a:rPr sz="2800" spc="-5" dirty="0">
                <a:latin typeface="Constantia"/>
                <a:cs typeface="Constantia"/>
              </a:rPr>
              <a:t>3.5</a:t>
            </a:r>
            <a:r>
              <a:rPr sz="2800" spc="-16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g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3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15" dirty="0">
                <a:latin typeface="Constantia"/>
                <a:cs typeface="Constantia"/>
              </a:rPr>
              <a:t>Minerals, </a:t>
            </a:r>
            <a:r>
              <a:rPr sz="2800" b="1" spc="-5" dirty="0">
                <a:latin typeface="Constantia"/>
                <a:cs typeface="Constantia"/>
              </a:rPr>
              <a:t>vit,&amp;</a:t>
            </a:r>
            <a:r>
              <a:rPr sz="2800" b="1" spc="-125" dirty="0">
                <a:latin typeface="Constantia"/>
                <a:cs typeface="Constantia"/>
              </a:rPr>
              <a:t> </a:t>
            </a:r>
            <a:r>
              <a:rPr sz="2800" b="1" spc="-15" dirty="0">
                <a:latin typeface="Constantia"/>
                <a:cs typeface="Constantia"/>
              </a:rPr>
              <a:t>electrolite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7269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onstantia"/>
                <a:cs typeface="Constantia"/>
              </a:rPr>
              <a:t>Nutritional </a:t>
            </a:r>
            <a:r>
              <a:rPr spc="-50" dirty="0">
                <a:latin typeface="Constantia"/>
                <a:cs typeface="Constantia"/>
              </a:rPr>
              <a:t>Value </a:t>
            </a:r>
            <a:r>
              <a:rPr dirty="0">
                <a:latin typeface="Constantia"/>
                <a:cs typeface="Constantia"/>
              </a:rPr>
              <a:t>of </a:t>
            </a:r>
            <a:r>
              <a:rPr spc="-40" dirty="0">
                <a:latin typeface="Constantia"/>
                <a:cs typeface="Constantia"/>
              </a:rPr>
              <a:t>Curd </a:t>
            </a:r>
            <a:r>
              <a:rPr dirty="0">
                <a:latin typeface="Constantia"/>
                <a:cs typeface="Constantia"/>
              </a:rPr>
              <a:t>/</a:t>
            </a:r>
            <a:r>
              <a:rPr spc="-190" dirty="0">
                <a:latin typeface="Constantia"/>
                <a:cs typeface="Constantia"/>
              </a:rPr>
              <a:t> </a:t>
            </a:r>
            <a:r>
              <a:rPr spc="-15" dirty="0">
                <a:latin typeface="Constantia"/>
                <a:cs typeface="Constantia"/>
              </a:rPr>
              <a:t>yogurt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0"/>
            <a:ext cx="8996045" cy="7068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  <a:tabLst>
                <a:tab pos="2322830" algn="l"/>
                <a:tab pos="2844800" algn="l"/>
                <a:tab pos="3754120" algn="l"/>
                <a:tab pos="4094479" algn="l"/>
                <a:tab pos="6459855" algn="l"/>
                <a:tab pos="6981190" algn="l"/>
                <a:tab pos="7687309" algn="l"/>
              </a:tabLst>
            </a:pPr>
            <a:r>
              <a:rPr sz="2800" b="1" spc="-15" dirty="0">
                <a:solidFill>
                  <a:srgbClr val="009DD9"/>
                </a:solidFill>
                <a:latin typeface="Constantia"/>
                <a:cs typeface="Constantia"/>
              </a:rPr>
              <a:t>Health </a:t>
            </a:r>
            <a:r>
              <a:rPr sz="2800" b="1" spc="-5" dirty="0">
                <a:solidFill>
                  <a:srgbClr val="009DD9"/>
                </a:solidFill>
                <a:latin typeface="Constantia"/>
                <a:cs typeface="Constantia"/>
              </a:rPr>
              <a:t>&amp; nutrition </a:t>
            </a:r>
            <a:r>
              <a:rPr sz="2800" b="1" dirty="0">
                <a:solidFill>
                  <a:srgbClr val="009DD9"/>
                </a:solidFill>
                <a:latin typeface="Constantia"/>
                <a:cs typeface="Constantia"/>
              </a:rPr>
              <a:t>benefits </a:t>
            </a:r>
            <a:r>
              <a:rPr sz="2800" b="1" spc="-10" dirty="0">
                <a:solidFill>
                  <a:srgbClr val="009DD9"/>
                </a:solidFill>
                <a:latin typeface="Constantia"/>
                <a:cs typeface="Constantia"/>
              </a:rPr>
              <a:t>of </a:t>
            </a:r>
            <a:r>
              <a:rPr sz="2800" b="1" spc="-5" dirty="0">
                <a:solidFill>
                  <a:srgbClr val="009DD9"/>
                </a:solidFill>
                <a:latin typeface="Constantia"/>
                <a:cs typeface="Constantia"/>
              </a:rPr>
              <a:t>eating </a:t>
            </a:r>
            <a:r>
              <a:rPr sz="2800" b="1" spc="-15" dirty="0">
                <a:solidFill>
                  <a:srgbClr val="009DD9"/>
                </a:solidFill>
                <a:latin typeface="Constantia"/>
                <a:cs typeface="Constantia"/>
              </a:rPr>
              <a:t>yogurt/curd  </a:t>
            </a:r>
            <a:r>
              <a:rPr sz="2800" spc="-40" dirty="0">
                <a:latin typeface="Constantia"/>
                <a:cs typeface="Constantia"/>
              </a:rPr>
              <a:t>C</a:t>
            </a:r>
            <a:r>
              <a:rPr sz="2800" spc="-5" dirty="0">
                <a:latin typeface="Constantia"/>
                <a:cs typeface="Constantia"/>
              </a:rPr>
              <a:t>onsum</a:t>
            </a:r>
            <a:r>
              <a:rPr sz="2800" spc="5" dirty="0">
                <a:latin typeface="Constantia"/>
                <a:cs typeface="Constantia"/>
              </a:rPr>
              <a:t>p</a:t>
            </a:r>
            <a:r>
              <a:rPr sz="2800" spc="-10" dirty="0">
                <a:latin typeface="Constantia"/>
                <a:cs typeface="Constantia"/>
              </a:rPr>
              <a:t>tio</a:t>
            </a:r>
            <a:r>
              <a:rPr sz="2800" spc="-5" dirty="0">
                <a:latin typeface="Constantia"/>
                <a:cs typeface="Constantia"/>
              </a:rPr>
              <a:t>n</a:t>
            </a:r>
            <a:r>
              <a:rPr sz="2800" dirty="0">
                <a:latin typeface="Constantia"/>
                <a:cs typeface="Constantia"/>
              </a:rPr>
              <a:t>	</a:t>
            </a:r>
            <a:r>
              <a:rPr sz="2800" spc="-5" dirty="0">
                <a:latin typeface="Constantia"/>
                <a:cs typeface="Constantia"/>
              </a:rPr>
              <a:t>of</a:t>
            </a:r>
            <a:r>
              <a:rPr sz="2800" dirty="0">
                <a:latin typeface="Constantia"/>
                <a:cs typeface="Constantia"/>
              </a:rPr>
              <a:t>	</a:t>
            </a:r>
            <a:r>
              <a:rPr sz="2800" spc="-10" dirty="0">
                <a:latin typeface="Constantia"/>
                <a:cs typeface="Constantia"/>
              </a:rPr>
              <a:t>cu</a:t>
            </a:r>
            <a:r>
              <a:rPr sz="2800" spc="-50" dirty="0">
                <a:latin typeface="Constantia"/>
                <a:cs typeface="Constantia"/>
              </a:rPr>
              <a:t>r</a:t>
            </a:r>
            <a:r>
              <a:rPr sz="2800" spc="-5" dirty="0">
                <a:latin typeface="Constantia"/>
                <a:cs typeface="Constantia"/>
              </a:rPr>
              <a:t>d</a:t>
            </a:r>
            <a:r>
              <a:rPr sz="2800" dirty="0">
                <a:latin typeface="Constantia"/>
                <a:cs typeface="Constantia"/>
              </a:rPr>
              <a:t>	</a:t>
            </a:r>
            <a:r>
              <a:rPr sz="2800" spc="-5" dirty="0">
                <a:latin typeface="Constantia"/>
                <a:cs typeface="Constantia"/>
              </a:rPr>
              <a:t>-</a:t>
            </a:r>
            <a:r>
              <a:rPr sz="2800" dirty="0">
                <a:latin typeface="Constantia"/>
                <a:cs typeface="Constantia"/>
              </a:rPr>
              <a:t>	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s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t</a:t>
            </a:r>
            <a:r>
              <a:rPr sz="2800" spc="-35" dirty="0">
                <a:solidFill>
                  <a:srgbClr val="6F2F9F"/>
                </a:solidFill>
                <a:latin typeface="Constantia"/>
                <a:cs typeface="Constantia"/>
              </a:rPr>
              <a:t>r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e</a:t>
            </a:r>
            <a:r>
              <a:rPr sz="2800" spc="5" dirty="0">
                <a:solidFill>
                  <a:srgbClr val="6F2F9F"/>
                </a:solidFill>
                <a:latin typeface="Constantia"/>
                <a:cs typeface="Constantia"/>
              </a:rPr>
              <a:t>n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gthe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n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i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n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g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of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th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e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imm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u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ne 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system</a:t>
            </a:r>
            <a:r>
              <a:rPr sz="2800" spc="-15" dirty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800" spc="-10" dirty="0">
                <a:latin typeface="Constantia"/>
                <a:cs typeface="Constantia"/>
              </a:rPr>
              <a:t>The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bacteria</a:t>
            </a:r>
            <a:r>
              <a:rPr sz="2800" spc="-7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in</a:t>
            </a:r>
            <a:r>
              <a:rPr sz="2800" spc="-125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curd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can</a:t>
            </a:r>
            <a:r>
              <a:rPr sz="2800" spc="-50" dirty="0"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help</a:t>
            </a:r>
            <a:r>
              <a:rPr sz="2800" spc="-13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6F2F9F"/>
                </a:solidFill>
                <a:latin typeface="Constantia"/>
                <a:cs typeface="Constantia"/>
              </a:rPr>
              <a:t>digest</a:t>
            </a:r>
            <a:r>
              <a:rPr sz="2800" spc="-7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food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  <a:p>
            <a:pPr marL="100965" marR="518795" indent="-88900">
              <a:lnSpc>
                <a:spcPts val="5040"/>
              </a:lnSpc>
              <a:spcBef>
                <a:spcPts val="445"/>
              </a:spcBef>
            </a:pPr>
            <a:r>
              <a:rPr sz="2800" spc="-30" dirty="0">
                <a:latin typeface="Constantia"/>
                <a:cs typeface="Constantia"/>
              </a:rPr>
              <a:t>Curd </a:t>
            </a:r>
            <a:r>
              <a:rPr sz="2800" spc="-15" dirty="0">
                <a:latin typeface="Constantia"/>
                <a:cs typeface="Constantia"/>
              </a:rPr>
              <a:t>might </a:t>
            </a:r>
            <a:r>
              <a:rPr sz="2800" spc="-5" dirty="0">
                <a:latin typeface="Constantia"/>
                <a:cs typeface="Constantia"/>
              </a:rPr>
              <a:t>help </a:t>
            </a:r>
            <a:r>
              <a:rPr sz="2800" spc="-20" dirty="0">
                <a:solidFill>
                  <a:srgbClr val="6F2F9F"/>
                </a:solidFill>
                <a:latin typeface="Constantia"/>
                <a:cs typeface="Constantia"/>
              </a:rPr>
              <a:t>reduce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the risk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of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high blood</a:t>
            </a:r>
            <a:r>
              <a:rPr sz="2800" spc="-30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pressure.  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Beneficial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in</a:t>
            </a:r>
            <a:r>
              <a:rPr sz="2800" spc="-12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case</a:t>
            </a:r>
            <a:r>
              <a:rPr sz="2800" spc="-13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of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 constipation</a:t>
            </a:r>
            <a:r>
              <a:rPr sz="2800" spc="-10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and</a:t>
            </a:r>
            <a:r>
              <a:rPr sz="2800" spc="-7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colon</a:t>
            </a:r>
            <a:r>
              <a:rPr sz="2800" spc="-12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45" dirty="0">
                <a:solidFill>
                  <a:srgbClr val="6F2F9F"/>
                </a:solidFill>
                <a:latin typeface="Constantia"/>
                <a:cs typeface="Constantia"/>
              </a:rPr>
              <a:t>cancer.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2800" spc="-5" dirty="0">
                <a:latin typeface="Constantia"/>
                <a:cs typeface="Constantia"/>
              </a:rPr>
              <a:t>A</a:t>
            </a:r>
            <a:r>
              <a:rPr sz="2800" spc="-13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very</a:t>
            </a:r>
            <a:r>
              <a:rPr sz="2800" spc="-130" dirty="0">
                <a:latin typeface="Constantia"/>
                <a:cs typeface="Constantia"/>
              </a:rPr>
              <a:t> </a:t>
            </a:r>
            <a:r>
              <a:rPr sz="2800" spc="-25" dirty="0">
                <a:solidFill>
                  <a:srgbClr val="6F2F9F"/>
                </a:solidFill>
                <a:latin typeface="Constantia"/>
                <a:cs typeface="Constantia"/>
              </a:rPr>
              <a:t>good</a:t>
            </a:r>
            <a:r>
              <a:rPr sz="2800" spc="-4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snack</a:t>
            </a:r>
            <a:r>
              <a:rPr sz="2800" spc="-3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for</a:t>
            </a:r>
            <a:r>
              <a:rPr sz="2800" spc="-114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those</a:t>
            </a:r>
            <a:r>
              <a:rPr sz="2800" spc="-8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trying </a:t>
            </a:r>
            <a:r>
              <a:rPr sz="2800" spc="-25" dirty="0">
                <a:solidFill>
                  <a:srgbClr val="6F2F9F"/>
                </a:solidFill>
                <a:latin typeface="Constantia"/>
                <a:cs typeface="Constantia"/>
              </a:rPr>
              <a:t>to</a:t>
            </a:r>
            <a:r>
              <a:rPr sz="2800" spc="-6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lose</a:t>
            </a:r>
            <a:r>
              <a:rPr sz="2800" spc="-13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6F2F9F"/>
                </a:solidFill>
                <a:latin typeface="Constantia"/>
                <a:cs typeface="Constantia"/>
              </a:rPr>
              <a:t>weight.</a:t>
            </a:r>
            <a:endParaRPr sz="2800">
              <a:latin typeface="Constantia"/>
              <a:cs typeface="Constantia"/>
            </a:endParaRPr>
          </a:p>
          <a:p>
            <a:pPr marL="12700" marR="413384">
              <a:lnSpc>
                <a:spcPts val="5040"/>
              </a:lnSpc>
              <a:spcBef>
                <a:spcPts val="450"/>
              </a:spcBef>
            </a:pPr>
            <a:r>
              <a:rPr sz="2800" spc="-5" dirty="0">
                <a:latin typeface="Constantia"/>
                <a:cs typeface="Constantia"/>
              </a:rPr>
              <a:t>Being</a:t>
            </a:r>
            <a:r>
              <a:rPr sz="2800" spc="-50" dirty="0"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rich</a:t>
            </a:r>
            <a:r>
              <a:rPr sz="2800" spc="-4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in</a:t>
            </a:r>
            <a:r>
              <a:rPr sz="2800" spc="-12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calcium</a:t>
            </a:r>
            <a:r>
              <a:rPr sz="2800" spc="-5" dirty="0">
                <a:latin typeface="Constantia"/>
                <a:cs typeface="Constantia"/>
              </a:rPr>
              <a:t>,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curd</a:t>
            </a:r>
            <a:r>
              <a:rPr sz="2800" spc="-5" dirty="0">
                <a:latin typeface="Constantia"/>
                <a:cs typeface="Constantia"/>
              </a:rPr>
              <a:t> is</a:t>
            </a:r>
            <a:r>
              <a:rPr sz="2800" spc="-120" dirty="0">
                <a:latin typeface="Constantia"/>
                <a:cs typeface="Constantia"/>
              </a:rPr>
              <a:t> </a:t>
            </a:r>
            <a:r>
              <a:rPr sz="2800" spc="-25" dirty="0">
                <a:solidFill>
                  <a:srgbClr val="6F2F9F"/>
                </a:solidFill>
                <a:latin typeface="Constantia"/>
                <a:cs typeface="Constantia"/>
              </a:rPr>
              <a:t>good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 for</a:t>
            </a:r>
            <a:r>
              <a:rPr sz="2800" spc="-13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the</a:t>
            </a:r>
            <a:r>
              <a:rPr sz="2800" spc="-6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bones</a:t>
            </a:r>
            <a:r>
              <a:rPr sz="2800" spc="-55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&amp;</a:t>
            </a:r>
            <a:r>
              <a:rPr sz="2800" spc="-3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teeth  </a:t>
            </a:r>
            <a:r>
              <a:rPr sz="2800" spc="-30" dirty="0">
                <a:latin typeface="Constantia"/>
                <a:cs typeface="Constantia"/>
              </a:rPr>
              <a:t>Curd </a:t>
            </a:r>
            <a:r>
              <a:rPr sz="2800" spc="-5" dirty="0">
                <a:latin typeface="Constantia"/>
                <a:cs typeface="Constantia"/>
              </a:rPr>
              <a:t>is </a:t>
            </a:r>
            <a:r>
              <a:rPr sz="2800" spc="-20" dirty="0">
                <a:latin typeface="Constantia"/>
                <a:cs typeface="Constantia"/>
              </a:rPr>
              <a:t>effective </a:t>
            </a:r>
            <a:r>
              <a:rPr sz="2800" spc="-5" dirty="0">
                <a:latin typeface="Constantia"/>
                <a:cs typeface="Constantia"/>
              </a:rPr>
              <a:t>in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controlling</a:t>
            </a:r>
            <a:r>
              <a:rPr sz="2800" spc="-34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dandruff.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2800" spc="-30" dirty="0">
                <a:latin typeface="Constantia"/>
                <a:cs typeface="Constantia"/>
              </a:rPr>
              <a:t>Curd </a:t>
            </a:r>
            <a:r>
              <a:rPr sz="2800" spc="-5" dirty="0">
                <a:latin typeface="Constantia"/>
                <a:cs typeface="Constantia"/>
              </a:rPr>
              <a:t>is </a:t>
            </a:r>
            <a:r>
              <a:rPr sz="2800" spc="-20" dirty="0">
                <a:latin typeface="Constantia"/>
                <a:cs typeface="Constantia"/>
              </a:rPr>
              <a:t>effective </a:t>
            </a:r>
            <a:r>
              <a:rPr sz="2800" spc="-5" dirty="0">
                <a:latin typeface="Constantia"/>
                <a:cs typeface="Constantia"/>
              </a:rPr>
              <a:t>in </a:t>
            </a:r>
            <a:r>
              <a:rPr sz="2800" spc="-20" dirty="0">
                <a:solidFill>
                  <a:srgbClr val="6F2F9F"/>
                </a:solidFill>
                <a:latin typeface="Constantia"/>
                <a:cs typeface="Constantia"/>
              </a:rPr>
              <a:t>lowering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blood</a:t>
            </a:r>
            <a:r>
              <a:rPr sz="2800" spc="-22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pressure.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  <a:tabLst>
                <a:tab pos="1483360" algn="l"/>
                <a:tab pos="2266315" algn="l"/>
                <a:tab pos="4171950" algn="l"/>
                <a:tab pos="4966335" algn="l"/>
                <a:tab pos="6160135" algn="l"/>
                <a:tab pos="6866890" algn="l"/>
                <a:tab pos="7648575" algn="l"/>
                <a:tab pos="8173084" algn="l"/>
              </a:tabLst>
            </a:pPr>
            <a:r>
              <a:rPr sz="2800" spc="-45" dirty="0">
                <a:solidFill>
                  <a:srgbClr val="6F2F9F"/>
                </a:solidFill>
                <a:latin typeface="Constantia"/>
                <a:cs typeface="Constantia"/>
              </a:rPr>
              <a:t>R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ed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u</a:t>
            </a:r>
            <a:r>
              <a:rPr sz="2800" spc="-60" dirty="0">
                <a:solidFill>
                  <a:srgbClr val="6F2F9F"/>
                </a:solidFill>
                <a:latin typeface="Constantia"/>
                <a:cs typeface="Constantia"/>
              </a:rPr>
              <a:t>c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es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bad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ch</a:t>
            </a:r>
            <a:r>
              <a:rPr sz="2800" spc="5" dirty="0">
                <a:solidFill>
                  <a:srgbClr val="6F2F9F"/>
                </a:solidFill>
                <a:latin typeface="Constantia"/>
                <a:cs typeface="Constantia"/>
              </a:rPr>
              <a:t>o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l</a:t>
            </a:r>
            <a:r>
              <a:rPr sz="2800" spc="5" dirty="0">
                <a:solidFill>
                  <a:srgbClr val="6F2F9F"/>
                </a:solidFill>
                <a:latin typeface="Constantia"/>
                <a:cs typeface="Constantia"/>
              </a:rPr>
              <a:t>e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s</a:t>
            </a:r>
            <a:r>
              <a:rPr sz="2800" spc="-50" dirty="0">
                <a:solidFill>
                  <a:srgbClr val="6F2F9F"/>
                </a:solidFill>
                <a:latin typeface="Constantia"/>
                <a:cs typeface="Constantia"/>
              </a:rPr>
              <a:t>t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e</a:t>
            </a:r>
            <a:r>
              <a:rPr sz="2800" spc="-40" dirty="0">
                <a:solidFill>
                  <a:srgbClr val="6F2F9F"/>
                </a:solidFill>
                <a:latin typeface="Constantia"/>
                <a:cs typeface="Constantia"/>
              </a:rPr>
              <a:t>r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ol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5" dirty="0">
                <a:solidFill>
                  <a:srgbClr val="6F2F9F"/>
                </a:solidFill>
                <a:latin typeface="Constantia"/>
                <a:cs typeface="Constantia"/>
              </a:rPr>
              <a:t>a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n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d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l</a:t>
            </a:r>
            <a:r>
              <a:rPr sz="2800" spc="-75" dirty="0">
                <a:solidFill>
                  <a:srgbClr val="6F2F9F"/>
                </a:solidFill>
                <a:latin typeface="Constantia"/>
                <a:cs typeface="Constantia"/>
              </a:rPr>
              <a:t>ow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e</a:t>
            </a:r>
            <a:r>
              <a:rPr sz="2800" spc="5" dirty="0">
                <a:solidFill>
                  <a:srgbClr val="6F2F9F"/>
                </a:solidFill>
                <a:latin typeface="Constantia"/>
                <a:cs typeface="Constantia"/>
              </a:rPr>
              <a:t>r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s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th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e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ris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k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of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	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heart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249072"/>
            <a:ext cx="8996045" cy="514731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1780"/>
              </a:spcBef>
            </a:pPr>
            <a:r>
              <a:rPr sz="2800" b="1" spc="-5" dirty="0">
                <a:solidFill>
                  <a:srgbClr val="FF0000"/>
                </a:solidFill>
                <a:latin typeface="Constantia"/>
                <a:cs typeface="Constantia"/>
              </a:rPr>
              <a:t>CHEESE</a:t>
            </a:r>
            <a:endParaRPr sz="2800">
              <a:latin typeface="Constantia"/>
              <a:cs typeface="Constantia"/>
            </a:endParaRPr>
          </a:p>
          <a:p>
            <a:pPr marL="12700" marR="6350">
              <a:lnSpc>
                <a:spcPct val="150000"/>
              </a:lnSpc>
            </a:pPr>
            <a:r>
              <a:rPr sz="2800" spc="-5" dirty="0">
                <a:latin typeface="Constantia"/>
                <a:cs typeface="Constantia"/>
              </a:rPr>
              <a:t>In addition </a:t>
            </a:r>
            <a:r>
              <a:rPr sz="2800" spc="-25" dirty="0">
                <a:latin typeface="Constantia"/>
                <a:cs typeface="Constantia"/>
              </a:rPr>
              <a:t>to </a:t>
            </a:r>
            <a:r>
              <a:rPr sz="2800" spc="-10" dirty="0">
                <a:solidFill>
                  <a:srgbClr val="6F2F9F"/>
                </a:solidFill>
                <a:latin typeface="Constantia"/>
                <a:cs typeface="Constantia"/>
              </a:rPr>
              <a:t>containing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vitamins and quality </a:t>
            </a:r>
            <a:r>
              <a:rPr sz="2800" spc="-20" dirty="0">
                <a:solidFill>
                  <a:srgbClr val="6F2F9F"/>
                </a:solidFill>
                <a:latin typeface="Constantia"/>
                <a:cs typeface="Constantia"/>
              </a:rPr>
              <a:t>proteins.  </a:t>
            </a:r>
            <a:r>
              <a:rPr sz="2800" spc="-5" dirty="0">
                <a:latin typeface="Constantia"/>
                <a:cs typeface="Constantia"/>
              </a:rPr>
              <a:t>Cheese is a </a:t>
            </a:r>
            <a:r>
              <a:rPr sz="2800" spc="-10" dirty="0">
                <a:latin typeface="Constantia"/>
                <a:cs typeface="Constantia"/>
              </a:rPr>
              <a:t>very </a:t>
            </a:r>
            <a:r>
              <a:rPr sz="2800" spc="-20" dirty="0">
                <a:solidFill>
                  <a:srgbClr val="6F2F9F"/>
                </a:solidFill>
                <a:latin typeface="Constantia"/>
                <a:cs typeface="Constantia"/>
              </a:rPr>
              <a:t>good source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of calcium</a:t>
            </a:r>
            <a:r>
              <a:rPr sz="2800" spc="-5" dirty="0">
                <a:latin typeface="Constantia"/>
                <a:cs typeface="Constantia"/>
              </a:rPr>
              <a:t>. </a:t>
            </a:r>
            <a:r>
              <a:rPr sz="2800" spc="-50" dirty="0">
                <a:latin typeface="Constantia"/>
                <a:cs typeface="Constantia"/>
              </a:rPr>
              <a:t>It’s </a:t>
            </a:r>
            <a:r>
              <a:rPr sz="2800" spc="-5" dirty="0">
                <a:latin typeface="Constantia"/>
                <a:cs typeface="Constantia"/>
              </a:rPr>
              <a:t>a </a:t>
            </a:r>
            <a:r>
              <a:rPr sz="2800" spc="-15" dirty="0">
                <a:latin typeface="Constantia"/>
                <a:cs typeface="Constantia"/>
              </a:rPr>
              <a:t>well-known  </a:t>
            </a:r>
            <a:r>
              <a:rPr sz="2800" spc="-5" dirty="0">
                <a:latin typeface="Constantia"/>
                <a:cs typeface="Constantia"/>
              </a:rPr>
              <a:t>fact that </a:t>
            </a:r>
            <a:r>
              <a:rPr sz="2800" dirty="0">
                <a:latin typeface="Constantia"/>
                <a:cs typeface="Constantia"/>
              </a:rPr>
              <a:t>calcium </a:t>
            </a:r>
            <a:r>
              <a:rPr sz="2800" spc="-5" dirty="0">
                <a:latin typeface="Constantia"/>
                <a:cs typeface="Constantia"/>
              </a:rPr>
              <a:t>helps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build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strong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bones and helps 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fight 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against</a:t>
            </a:r>
            <a:r>
              <a:rPr sz="2800" spc="-130" dirty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osteoporosis</a:t>
            </a:r>
            <a:r>
              <a:rPr sz="2800" spc="-15" dirty="0">
                <a:latin typeface="Constantia"/>
                <a:cs typeface="Constantia"/>
              </a:rPr>
              <a:t>.</a:t>
            </a:r>
            <a:endParaRPr sz="2800">
              <a:latin typeface="Constantia"/>
              <a:cs typeface="Constantia"/>
            </a:endParaRPr>
          </a:p>
          <a:p>
            <a:pPr marL="12700" marR="5080" algn="just">
              <a:lnSpc>
                <a:spcPct val="150000"/>
              </a:lnSpc>
            </a:pPr>
            <a:r>
              <a:rPr sz="2800" spc="-5" dirty="0">
                <a:latin typeface="Constantia"/>
                <a:cs typeface="Constantia"/>
              </a:rPr>
              <a:t>calcium-rich </a:t>
            </a:r>
            <a:r>
              <a:rPr sz="2800" dirty="0">
                <a:latin typeface="Constantia"/>
                <a:cs typeface="Constantia"/>
              </a:rPr>
              <a:t>dairy </a:t>
            </a:r>
            <a:r>
              <a:rPr sz="2800" spc="-10" dirty="0">
                <a:latin typeface="Constantia"/>
                <a:cs typeface="Constantia"/>
              </a:rPr>
              <a:t>foods </a:t>
            </a:r>
            <a:r>
              <a:rPr sz="2800" spc="-5" dirty="0">
                <a:latin typeface="Constantia"/>
                <a:cs typeface="Constantia"/>
              </a:rPr>
              <a:t>can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help </a:t>
            </a:r>
            <a:r>
              <a:rPr sz="2800" spc="-30" dirty="0">
                <a:solidFill>
                  <a:srgbClr val="6F2F9F"/>
                </a:solidFill>
                <a:latin typeface="Constantia"/>
                <a:cs typeface="Constantia"/>
              </a:rPr>
              <a:t>you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lose </a:t>
            </a:r>
            <a:r>
              <a:rPr sz="2800" spc="-20" dirty="0">
                <a:solidFill>
                  <a:srgbClr val="6F2F9F"/>
                </a:solidFill>
                <a:latin typeface="Constantia"/>
                <a:cs typeface="Constantia"/>
              </a:rPr>
              <a:t>weight  </a:t>
            </a:r>
            <a:r>
              <a:rPr sz="2800" spc="-5" dirty="0">
                <a:latin typeface="Constantia"/>
                <a:cs typeface="Constantia"/>
              </a:rPr>
              <a:t>Each </a:t>
            </a:r>
            <a:r>
              <a:rPr sz="2800" spc="-10" dirty="0">
                <a:latin typeface="Constantia"/>
                <a:cs typeface="Constantia"/>
              </a:rPr>
              <a:t>100-gram </a:t>
            </a:r>
            <a:r>
              <a:rPr sz="2800" spc="-5" dirty="0">
                <a:latin typeface="Constantia"/>
                <a:cs typeface="Constantia"/>
              </a:rPr>
              <a:t>portion of Cheese </a:t>
            </a:r>
            <a:r>
              <a:rPr sz="2800" spc="-10" dirty="0">
                <a:latin typeface="Constantia"/>
                <a:cs typeface="Constantia"/>
              </a:rPr>
              <a:t>contains </a:t>
            </a:r>
            <a:r>
              <a:rPr sz="2800" spc="-15" dirty="0">
                <a:solidFill>
                  <a:srgbClr val="6F2F9F"/>
                </a:solidFill>
                <a:latin typeface="Constantia"/>
                <a:cs typeface="Constantia"/>
              </a:rPr>
              <a:t>700  </a:t>
            </a:r>
            <a:r>
              <a:rPr sz="2800" dirty="0">
                <a:solidFill>
                  <a:srgbClr val="6F2F9F"/>
                </a:solidFill>
                <a:latin typeface="Constantia"/>
                <a:cs typeface="Constantia"/>
              </a:rPr>
              <a:t>mg </a:t>
            </a:r>
            <a:r>
              <a:rPr sz="2800" spc="5" dirty="0">
                <a:solidFill>
                  <a:srgbClr val="6F2F9F"/>
                </a:solidFill>
                <a:latin typeface="Constantia"/>
                <a:cs typeface="Constantia"/>
              </a:rPr>
              <a:t>of  </a:t>
            </a:r>
            <a:r>
              <a:rPr sz="2800" spc="-5" dirty="0">
                <a:solidFill>
                  <a:srgbClr val="6F2F9F"/>
                </a:solidFill>
                <a:latin typeface="Constantia"/>
                <a:cs typeface="Constantia"/>
              </a:rPr>
              <a:t>calcium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22047"/>
            <a:ext cx="5992495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-5" dirty="0">
                <a:latin typeface="Calibri"/>
                <a:cs typeface="Calibri"/>
              </a:rPr>
              <a:t>Nutritive </a:t>
            </a:r>
            <a:r>
              <a:rPr sz="5000" spc="-55" dirty="0">
                <a:latin typeface="Calibri"/>
                <a:cs typeface="Calibri"/>
              </a:rPr>
              <a:t>Value </a:t>
            </a:r>
            <a:r>
              <a:rPr sz="5000" dirty="0">
                <a:latin typeface="Calibri"/>
                <a:cs typeface="Calibri"/>
              </a:rPr>
              <a:t>of</a:t>
            </a:r>
            <a:r>
              <a:rPr sz="5000" spc="-70" dirty="0">
                <a:latin typeface="Calibri"/>
                <a:cs typeface="Calibri"/>
              </a:rPr>
              <a:t> </a:t>
            </a:r>
            <a:r>
              <a:rPr sz="5000" spc="-5" dirty="0">
                <a:latin typeface="Calibri"/>
                <a:cs typeface="Calibri"/>
              </a:rPr>
              <a:t>Milk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439" y="989330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39" y="1416050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439" y="1843151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39" y="2269870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439" y="2696591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439" y="3123006"/>
            <a:ext cx="509016" cy="3782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439" y="3550284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1439" y="3977004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439" y="4403801"/>
            <a:ext cx="509016" cy="3782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439" y="4830826"/>
            <a:ext cx="509016" cy="377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334009" y="1025940"/>
          <a:ext cx="6803389" cy="4196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3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905">
                <a:tc>
                  <a:txBody>
                    <a:bodyPr/>
                    <a:lstStyle/>
                    <a:p>
                      <a:pPr marL="1810385">
                        <a:lnSpc>
                          <a:spcPts val="2660"/>
                        </a:lnSpc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Buffalo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ts val="2660"/>
                        </a:lnSpc>
                      </a:pPr>
                      <a:r>
                        <a:rPr sz="2800" spc="-40" dirty="0">
                          <a:latin typeface="Constantia"/>
                          <a:cs typeface="Constantia"/>
                        </a:rPr>
                        <a:t>Cow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2305">
                        <a:lnSpc>
                          <a:spcPts val="2660"/>
                        </a:lnSpc>
                      </a:pPr>
                      <a:r>
                        <a:rPr sz="2800" spc="-20" dirty="0">
                          <a:latin typeface="Constantia"/>
                          <a:cs typeface="Constantia"/>
                        </a:rPr>
                        <a:t>Human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  <a:tabLst>
                          <a:tab pos="1936750" algn="l"/>
                        </a:tabLst>
                      </a:pPr>
                      <a:r>
                        <a:rPr sz="2800" spc="-1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Fat(g)	</a:t>
                      </a:r>
                      <a:r>
                        <a:rPr sz="2800" spc="-10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6.5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ts val="2940"/>
                        </a:lnSpc>
                      </a:pPr>
                      <a:r>
                        <a:rPr sz="2800" spc="-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4.1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5980">
                        <a:lnSpc>
                          <a:spcPts val="2940"/>
                        </a:lnSpc>
                      </a:pPr>
                      <a:r>
                        <a:rPr sz="2800" spc="-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3.4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31750">
                        <a:lnSpc>
                          <a:spcPts val="2945"/>
                        </a:lnSpc>
                        <a:tabLst>
                          <a:tab pos="2057400" algn="l"/>
                        </a:tabLst>
                      </a:pPr>
                      <a:r>
                        <a:rPr sz="2800" spc="-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Protein(g)	4.3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ts val="2945"/>
                        </a:lnSpc>
                      </a:pPr>
                      <a:r>
                        <a:rPr sz="2800" spc="-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3.2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ts val="2945"/>
                        </a:lnSpc>
                      </a:pPr>
                      <a:r>
                        <a:rPr sz="2800" spc="-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1.1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  <a:tabLst>
                          <a:tab pos="2005964" algn="l"/>
                        </a:tabLst>
                      </a:pPr>
                      <a:r>
                        <a:rPr sz="2800" spc="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Lactose(g)	</a:t>
                      </a:r>
                      <a:r>
                        <a:rPr sz="2800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5.1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8770">
                        <a:lnSpc>
                          <a:spcPts val="2940"/>
                        </a:lnSpc>
                      </a:pPr>
                      <a:r>
                        <a:rPr sz="2800" spc="-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4.4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3119">
                        <a:lnSpc>
                          <a:spcPts val="2940"/>
                        </a:lnSpc>
                      </a:pPr>
                      <a:r>
                        <a:rPr sz="2800" spc="-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7.4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05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Calcium(mg)</a:t>
                      </a:r>
                      <a:r>
                        <a:rPr sz="2800" spc="1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2800" spc="-10" dirty="0">
                          <a:latin typeface="Constantia"/>
                          <a:cs typeface="Constantia"/>
                        </a:rPr>
                        <a:t>210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0">
                        <a:lnSpc>
                          <a:spcPts val="2940"/>
                        </a:lnSpc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120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830" algn="ctr">
                        <a:lnSpc>
                          <a:spcPts val="2940"/>
                        </a:lnSpc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28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99">
                <a:tc>
                  <a:txBody>
                    <a:bodyPr/>
                    <a:lstStyle/>
                    <a:p>
                      <a:pPr marL="31750">
                        <a:lnSpc>
                          <a:spcPts val="2945"/>
                        </a:lnSpc>
                        <a:tabLst>
                          <a:tab pos="2150745" algn="l"/>
                        </a:tabLst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Iron(mg)	0.2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0545">
                        <a:lnSpc>
                          <a:spcPts val="2945"/>
                        </a:lnSpc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0.2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0">
                        <a:lnSpc>
                          <a:spcPts val="2945"/>
                        </a:lnSpc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0.3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809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Vitamin C(mg)</a:t>
                      </a:r>
                      <a:r>
                        <a:rPr sz="2800" spc="-3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2800" spc="-5" dirty="0">
                          <a:latin typeface="Constantia"/>
                          <a:cs typeface="Constantia"/>
                        </a:rPr>
                        <a:t>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86715" algn="ctr">
                        <a:lnSpc>
                          <a:spcPts val="2940"/>
                        </a:lnSpc>
                      </a:pPr>
                      <a:r>
                        <a:rPr sz="2800" dirty="0">
                          <a:latin typeface="Constantia"/>
                          <a:cs typeface="Constantia"/>
                        </a:rPr>
                        <a:t>2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00" algn="ctr">
                        <a:lnSpc>
                          <a:spcPts val="2940"/>
                        </a:lnSpc>
                      </a:pPr>
                      <a:r>
                        <a:rPr sz="2800" dirty="0">
                          <a:latin typeface="Constantia"/>
                          <a:cs typeface="Constantia"/>
                        </a:rPr>
                        <a:t>3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605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  <a:tabLst>
                          <a:tab pos="2185035" algn="l"/>
                        </a:tabLst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Minerals(g)	</a:t>
                      </a:r>
                      <a:r>
                        <a:rPr sz="2800" spc="-10" dirty="0">
                          <a:latin typeface="Constantia"/>
                          <a:cs typeface="Constantia"/>
                        </a:rPr>
                        <a:t>0.8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ts val="2940"/>
                        </a:lnSpc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0.8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29969">
                        <a:lnSpc>
                          <a:spcPts val="2940"/>
                        </a:lnSpc>
                      </a:pPr>
                      <a:r>
                        <a:rPr sz="2800" spc="-5" dirty="0">
                          <a:latin typeface="Constantia"/>
                          <a:cs typeface="Constantia"/>
                        </a:rPr>
                        <a:t>0.1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7062">
                <a:tc>
                  <a:txBody>
                    <a:bodyPr/>
                    <a:lstStyle/>
                    <a:p>
                      <a:pPr marL="31750">
                        <a:lnSpc>
                          <a:spcPts val="2945"/>
                        </a:lnSpc>
                        <a:tabLst>
                          <a:tab pos="2134235" algn="l"/>
                        </a:tabLst>
                      </a:pPr>
                      <a:r>
                        <a:rPr sz="2800" spc="-25" dirty="0">
                          <a:latin typeface="Constantia"/>
                          <a:cs typeface="Constantia"/>
                        </a:rPr>
                        <a:t>Water(g)	</a:t>
                      </a:r>
                      <a:r>
                        <a:rPr sz="2800" spc="-5" dirty="0">
                          <a:latin typeface="Constantia"/>
                          <a:cs typeface="Constantia"/>
                        </a:rPr>
                        <a:t>81.0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1330">
                        <a:lnSpc>
                          <a:spcPts val="2945"/>
                        </a:lnSpc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87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4895">
                        <a:lnSpc>
                          <a:spcPts val="2945"/>
                        </a:lnSpc>
                      </a:pPr>
                      <a:r>
                        <a:rPr sz="2800" spc="-10" dirty="0">
                          <a:latin typeface="Constantia"/>
                          <a:cs typeface="Constantia"/>
                        </a:rPr>
                        <a:t>88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058">
                <a:tc>
                  <a:txBody>
                    <a:bodyPr/>
                    <a:lstStyle/>
                    <a:p>
                      <a:pPr marL="31750">
                        <a:lnSpc>
                          <a:spcPts val="2945"/>
                        </a:lnSpc>
                        <a:tabLst>
                          <a:tab pos="2164715" algn="l"/>
                        </a:tabLst>
                      </a:pPr>
                      <a:r>
                        <a:rPr sz="2800" spc="-10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Energy(kcal)	</a:t>
                      </a:r>
                      <a:r>
                        <a:rPr sz="2800" spc="-15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117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0">
                        <a:lnSpc>
                          <a:spcPts val="2945"/>
                        </a:lnSpc>
                      </a:pPr>
                      <a:r>
                        <a:rPr sz="2800" spc="-10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67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1869">
                        <a:lnSpc>
                          <a:spcPts val="2945"/>
                        </a:lnSpc>
                      </a:pPr>
                      <a:r>
                        <a:rPr sz="2800" spc="-20" dirty="0">
                          <a:solidFill>
                            <a:srgbClr val="FFC000"/>
                          </a:solidFill>
                          <a:latin typeface="Constantia"/>
                          <a:cs typeface="Constantia"/>
                        </a:rPr>
                        <a:t>65</a:t>
                      </a:r>
                      <a:endParaRPr sz="2800">
                        <a:latin typeface="Constantia"/>
                        <a:cs typeface="Constant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2516" y="1111961"/>
            <a:ext cx="796099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0" spc="-5" dirty="0">
                <a:solidFill>
                  <a:srgbClr val="009DD9"/>
                </a:solidFill>
                <a:latin typeface="Calibri"/>
                <a:cs typeface="Calibri"/>
              </a:rPr>
              <a:t>Diseases </a:t>
            </a:r>
            <a:r>
              <a:rPr sz="4500" b="0" spc="-20" dirty="0">
                <a:solidFill>
                  <a:srgbClr val="009DD9"/>
                </a:solidFill>
                <a:latin typeface="Calibri"/>
                <a:cs typeface="Calibri"/>
              </a:rPr>
              <a:t>transmitted </a:t>
            </a:r>
            <a:r>
              <a:rPr sz="4500" b="0" spc="-15" dirty="0">
                <a:solidFill>
                  <a:srgbClr val="009DD9"/>
                </a:solidFill>
                <a:latin typeface="Calibri"/>
                <a:cs typeface="Calibri"/>
              </a:rPr>
              <a:t>through </a:t>
            </a:r>
            <a:r>
              <a:rPr sz="4500" b="0" dirty="0">
                <a:solidFill>
                  <a:srgbClr val="009DD9"/>
                </a:solidFill>
                <a:latin typeface="Calibri"/>
                <a:cs typeface="Calibri"/>
              </a:rPr>
              <a:t>milk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69160"/>
            <a:ext cx="4224655" cy="19278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720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solidFill>
                  <a:srgbClr val="FFC000"/>
                </a:solidFill>
                <a:latin typeface="Constantia"/>
                <a:cs typeface="Constantia"/>
              </a:rPr>
              <a:t>tuberculosis,</a:t>
            </a:r>
            <a:endParaRPr sz="2600">
              <a:latin typeface="Constantia"/>
              <a:cs typeface="Constantia"/>
            </a:endParaRPr>
          </a:p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solidFill>
                  <a:srgbClr val="FFC000"/>
                </a:solidFill>
                <a:latin typeface="Constantia"/>
                <a:cs typeface="Constantia"/>
              </a:rPr>
              <a:t>enteric</a:t>
            </a:r>
            <a:r>
              <a:rPr sz="2600" spc="-160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600" spc="-50" dirty="0">
                <a:solidFill>
                  <a:srgbClr val="FFC000"/>
                </a:solidFill>
                <a:latin typeface="Constantia"/>
                <a:cs typeface="Constantia"/>
              </a:rPr>
              <a:t>fever,</a:t>
            </a:r>
            <a:endParaRPr sz="2600">
              <a:latin typeface="Constantia"/>
              <a:cs typeface="Constantia"/>
            </a:endParaRPr>
          </a:p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solidFill>
                  <a:srgbClr val="FFC000"/>
                </a:solidFill>
                <a:latin typeface="Constantia"/>
                <a:cs typeface="Constantia"/>
              </a:rPr>
              <a:t>cholera,</a:t>
            </a:r>
            <a:endParaRPr sz="2600">
              <a:latin typeface="Constantia"/>
              <a:cs typeface="Constantia"/>
            </a:endParaRPr>
          </a:p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solidFill>
                  <a:srgbClr val="FFC000"/>
                </a:solidFill>
                <a:latin typeface="Constantia"/>
                <a:cs typeface="Constantia"/>
              </a:rPr>
              <a:t>dysentery </a:t>
            </a:r>
            <a:r>
              <a:rPr sz="2600" dirty="0">
                <a:solidFill>
                  <a:srgbClr val="FFC000"/>
                </a:solidFill>
                <a:latin typeface="Constantia"/>
                <a:cs typeface="Constantia"/>
              </a:rPr>
              <a:t>and </a:t>
            </a:r>
            <a:r>
              <a:rPr sz="2600" spc="-5" dirty="0">
                <a:solidFill>
                  <a:srgbClr val="FFC000"/>
                </a:solidFill>
                <a:latin typeface="Constantia"/>
                <a:cs typeface="Constantia"/>
              </a:rPr>
              <a:t>malts</a:t>
            </a:r>
            <a:r>
              <a:rPr sz="2600" spc="-285" dirty="0">
                <a:solidFill>
                  <a:srgbClr val="FFC000"/>
                </a:solidFill>
                <a:latin typeface="Constantia"/>
                <a:cs typeface="Constantia"/>
              </a:rPr>
              <a:t> </a:t>
            </a:r>
            <a:r>
              <a:rPr sz="2600" spc="-55" dirty="0">
                <a:solidFill>
                  <a:srgbClr val="FFC000"/>
                </a:solidFill>
                <a:latin typeface="Constantia"/>
                <a:cs typeface="Constantia"/>
              </a:rPr>
              <a:t>fever.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640" y="4386960"/>
            <a:ext cx="469391" cy="350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0564" y="4325492"/>
            <a:ext cx="327914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5" dirty="0">
                <a:solidFill>
                  <a:srgbClr val="FF0000"/>
                </a:solidFill>
                <a:latin typeface="Constantia"/>
                <a:cs typeface="Constantia"/>
              </a:rPr>
              <a:t>PHI</a:t>
            </a:r>
            <a:r>
              <a:rPr sz="2600" spc="-15" dirty="0">
                <a:latin typeface="Constantia"/>
                <a:cs typeface="Constantia"/>
              </a:rPr>
              <a:t>- </a:t>
            </a:r>
            <a:r>
              <a:rPr sz="2600" spc="-5" dirty="0">
                <a:latin typeface="Constantia"/>
                <a:cs typeface="Constantia"/>
              </a:rPr>
              <a:t>Milk</a:t>
            </a:r>
            <a:r>
              <a:rPr sz="2600" spc="-16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adulteration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0800" y="2369946"/>
            <a:ext cx="45720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6000" spc="10" dirty="0"/>
              <a:t>TH</a:t>
            </a:r>
            <a:r>
              <a:rPr sz="6000" spc="-5" dirty="0"/>
              <a:t>A</a:t>
            </a:r>
            <a:r>
              <a:rPr sz="6000" spc="-10" dirty="0"/>
              <a:t>N</a:t>
            </a:r>
            <a:r>
              <a:rPr lang="en-US" sz="6000" spc="30" dirty="0"/>
              <a:t>K YOU!  </a:t>
            </a:r>
            <a:endParaRPr sz="6000" spc="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1847</Words>
  <Application>Microsoft Macintosh PowerPoint</Application>
  <PresentationFormat>On-screen Show (4:3)</PresentationFormat>
  <Paragraphs>374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MS PGothic</vt:lpstr>
      <vt:lpstr>Arial</vt:lpstr>
      <vt:lpstr>Calibri</vt:lpstr>
      <vt:lpstr>Constantia</vt:lpstr>
      <vt:lpstr>Gabriola</vt:lpstr>
      <vt:lpstr>Times New Roman</vt:lpstr>
      <vt:lpstr>Wingdings</vt:lpstr>
      <vt:lpstr>Office Theme</vt:lpstr>
      <vt:lpstr>Nutrition specimens and models</vt:lpstr>
      <vt:lpstr>Nutrition &amp; dietetics</vt:lpstr>
      <vt:lpstr>Food &amp; nutrients</vt:lpstr>
      <vt:lpstr>IMPORTANCE OF PROPER NUTRITION</vt:lpstr>
      <vt:lpstr>Types of Nutrients</vt:lpstr>
      <vt:lpstr>  I. CEREALS</vt:lpstr>
      <vt:lpstr>Nutritive values of cereals/100 gm</vt:lpstr>
      <vt:lpstr>PowerPoint Presentation</vt:lpstr>
      <vt:lpstr>PowerPoint Presentation</vt:lpstr>
      <vt:lpstr>Par boiling technique is recommended by CFTRI  ( Central food technological research institute)  Nutritive value / 100 gm</vt:lpstr>
      <vt:lpstr>PowerPoint Presentation</vt:lpstr>
      <vt:lpstr>PowerPoint Presentation</vt:lpstr>
      <vt:lpstr>3. MAIZE (corn, bhutta)</vt:lpstr>
      <vt:lpstr>II. MILLETS</vt:lpstr>
      <vt:lpstr>Nutritive values of Millets/100 gm</vt:lpstr>
      <vt:lpstr>1. JOWAR (SORGHUM)</vt:lpstr>
      <vt:lpstr>2.BAJRA (PEARL MILLET)</vt:lpstr>
      <vt:lpstr>3.RAGI</vt:lpstr>
      <vt:lpstr>PowerPoint Presentation</vt:lpstr>
      <vt:lpstr>1.SOYABEAN (“QUEEN” of all legumes)</vt:lpstr>
      <vt:lpstr>GROUND NUT (Pea nut)</vt:lpstr>
      <vt:lpstr>PowerPoint Presentation</vt:lpstr>
      <vt:lpstr>RAJMAH / Kidney Beans: Nutritive value / 100 gm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REFINED MUSTARD OIL</vt:lpstr>
      <vt:lpstr>PowerPoint Presentation</vt:lpstr>
      <vt:lpstr>Nutritional Value of Curd / yogurt</vt:lpstr>
      <vt:lpstr>PowerPoint Presentation</vt:lpstr>
      <vt:lpstr>PowerPoint Presentation</vt:lpstr>
      <vt:lpstr>Nutritive Value of Milk</vt:lpstr>
      <vt:lpstr>Diseases transmitted through milk</vt:lpstr>
      <vt:lpstr>THANK YOU!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2</cp:revision>
  <dcterms:created xsi:type="dcterms:W3CDTF">2019-06-19T07:00:11Z</dcterms:created>
  <dcterms:modified xsi:type="dcterms:W3CDTF">2023-01-23T04:55:56Z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2014-07-06T00:00:00Z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2019-06-19T00:00:00Z</vt:filetime>
  </property>
</Properties>
</file>